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300" r:id="rId3"/>
    <p:sldId id="301" r:id="rId4"/>
    <p:sldId id="299" r:id="rId5"/>
    <p:sldId id="279" r:id="rId6"/>
    <p:sldId id="282" r:id="rId7"/>
    <p:sldId id="283" r:id="rId8"/>
    <p:sldId id="287" r:id="rId9"/>
    <p:sldId id="284" r:id="rId10"/>
    <p:sldId id="296" r:id="rId11"/>
    <p:sldId id="298" r:id="rId12"/>
    <p:sldId id="290" r:id="rId13"/>
    <p:sldId id="302" r:id="rId14"/>
    <p:sldId id="303" r:id="rId1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652"/>
    <a:srgbClr val="B4CF8D"/>
    <a:srgbClr val="FFFFFF"/>
    <a:srgbClr val="B2B2B2"/>
    <a:srgbClr val="EAEAEA"/>
    <a:srgbClr val="99CC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792" autoAdjust="0"/>
  </p:normalViewPr>
  <p:slideViewPr>
    <p:cSldViewPr>
      <p:cViewPr>
        <p:scale>
          <a:sx n="77" d="100"/>
          <a:sy n="77" d="100"/>
        </p:scale>
        <p:origin x="-1182"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3F505-38CA-4CA5-BC3D-5DA7F577765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ru-RU"/>
        </a:p>
      </dgm:t>
    </dgm:pt>
    <dgm:pt modelId="{B6103BF1-4CB6-4A53-BBDC-C33E941CC699}">
      <dgm:prSet phldrT="[Текст]" custT="1"/>
      <dgm:spPr/>
      <dgm:t>
        <a:bodyPr/>
        <a:lstStyle/>
        <a:p>
          <a:r>
            <a:rPr lang="en-US" sz="1200" dirty="0" smtClean="0">
              <a:latin typeface="Times New Roman" pitchFamily="18" charset="0"/>
              <a:cs typeface="Times New Roman" pitchFamily="18" charset="0"/>
            </a:rPr>
            <a:t> Heart rate Measurement</a:t>
          </a:r>
          <a:endParaRPr lang="ru-RU" sz="1200" dirty="0">
            <a:latin typeface="Times New Roman" pitchFamily="18" charset="0"/>
            <a:cs typeface="Times New Roman" pitchFamily="18" charset="0"/>
          </a:endParaRPr>
        </a:p>
      </dgm:t>
    </dgm:pt>
    <dgm:pt modelId="{A12DAFF8-D740-4E4D-A644-5AE559FA7528}" type="parTrans" cxnId="{B595C7D2-F938-4B7C-A727-B7015D65BE3B}">
      <dgm:prSet/>
      <dgm:spPr/>
      <dgm:t>
        <a:bodyPr/>
        <a:lstStyle/>
        <a:p>
          <a:endParaRPr lang="ru-RU" sz="1200">
            <a:solidFill>
              <a:schemeClr val="tx1"/>
            </a:solidFill>
            <a:latin typeface="Times New Roman" pitchFamily="18" charset="0"/>
            <a:cs typeface="Times New Roman" pitchFamily="18" charset="0"/>
          </a:endParaRPr>
        </a:p>
      </dgm:t>
    </dgm:pt>
    <dgm:pt modelId="{379E1DA5-4C8C-4BB9-94B9-B978CB246DD8}" type="sibTrans" cxnId="{B595C7D2-F938-4B7C-A727-B7015D65BE3B}">
      <dgm:prSet/>
      <dgm:spPr/>
      <dgm:t>
        <a:bodyPr/>
        <a:lstStyle/>
        <a:p>
          <a:endParaRPr lang="ru-RU" sz="1200">
            <a:solidFill>
              <a:schemeClr val="tx1"/>
            </a:solidFill>
            <a:latin typeface="Times New Roman" pitchFamily="18" charset="0"/>
            <a:cs typeface="Times New Roman" pitchFamily="18" charset="0"/>
          </a:endParaRPr>
        </a:p>
      </dgm:t>
    </dgm:pt>
    <dgm:pt modelId="{D6A66399-B023-4F0E-80EE-DE9DB2E562FA}">
      <dgm:prSet phldrT="[Текст]" custT="1"/>
      <dgm:spPr/>
      <dgm:t>
        <a:bodyPr/>
        <a:lstStyle/>
        <a:p>
          <a:r>
            <a:rPr lang="en-US" sz="1200" smtClean="0">
              <a:latin typeface="Times New Roman" pitchFamily="18" charset="0"/>
              <a:cs typeface="Times New Roman" pitchFamily="18" charset="0"/>
            </a:rPr>
            <a:t>Investigation of sight sense: visual acuity, ocular fundus photograph, measurement of intraocular pressure</a:t>
          </a:r>
          <a:endParaRPr lang="ru-RU" sz="1200" dirty="0">
            <a:latin typeface="Times New Roman" pitchFamily="18" charset="0"/>
            <a:cs typeface="Times New Roman" pitchFamily="18" charset="0"/>
          </a:endParaRPr>
        </a:p>
      </dgm:t>
    </dgm:pt>
    <dgm:pt modelId="{360D16E5-DB40-4372-BC62-19E5B50B014B}" type="parTrans" cxnId="{E9020C28-B8B0-4BFA-B6DE-ED609804D77C}">
      <dgm:prSet/>
      <dgm:spPr/>
      <dgm:t>
        <a:bodyPr/>
        <a:lstStyle/>
        <a:p>
          <a:endParaRPr lang="ru-RU" sz="1200">
            <a:solidFill>
              <a:schemeClr val="tx1"/>
            </a:solidFill>
            <a:latin typeface="Times New Roman" pitchFamily="18" charset="0"/>
            <a:cs typeface="Times New Roman" pitchFamily="18" charset="0"/>
          </a:endParaRPr>
        </a:p>
      </dgm:t>
    </dgm:pt>
    <dgm:pt modelId="{9602DFC3-6E7B-449F-808D-BC2597D87C30}" type="sibTrans" cxnId="{E9020C28-B8B0-4BFA-B6DE-ED609804D77C}">
      <dgm:prSet/>
      <dgm:spPr/>
      <dgm:t>
        <a:bodyPr/>
        <a:lstStyle/>
        <a:p>
          <a:endParaRPr lang="ru-RU" sz="1200">
            <a:solidFill>
              <a:schemeClr val="tx1"/>
            </a:solidFill>
            <a:latin typeface="Times New Roman" pitchFamily="18" charset="0"/>
            <a:cs typeface="Times New Roman" pitchFamily="18" charset="0"/>
          </a:endParaRPr>
        </a:p>
      </dgm:t>
    </dgm:pt>
    <dgm:pt modelId="{30C58AEE-8B95-4546-A40B-58643EED2247}">
      <dgm:prSet phldrT="[Текст]" custT="1"/>
      <dgm:spPr/>
      <dgm:t>
        <a:bodyPr/>
        <a:lstStyle/>
        <a:p>
          <a:r>
            <a:rPr lang="en-US" sz="1200" smtClean="0">
              <a:latin typeface="Times New Roman" pitchFamily="18" charset="0"/>
              <a:cs typeface="Times New Roman" pitchFamily="18" charset="0"/>
            </a:rPr>
            <a:t>Direct chest X-ray</a:t>
          </a:r>
          <a:endParaRPr lang="ru-RU" sz="1200" dirty="0">
            <a:latin typeface="Times New Roman" pitchFamily="18" charset="0"/>
            <a:cs typeface="Times New Roman" pitchFamily="18" charset="0"/>
          </a:endParaRPr>
        </a:p>
      </dgm:t>
    </dgm:pt>
    <dgm:pt modelId="{A9A1A475-FBC8-4415-8BB3-74B2C657C471}" type="parTrans" cxnId="{074BE5D5-261D-486C-B390-599606E8CD14}">
      <dgm:prSet/>
      <dgm:spPr/>
      <dgm:t>
        <a:bodyPr/>
        <a:lstStyle/>
        <a:p>
          <a:endParaRPr lang="ru-RU" sz="1200">
            <a:solidFill>
              <a:schemeClr val="tx1"/>
            </a:solidFill>
            <a:latin typeface="Times New Roman" pitchFamily="18" charset="0"/>
            <a:cs typeface="Times New Roman" pitchFamily="18" charset="0"/>
          </a:endParaRPr>
        </a:p>
      </dgm:t>
    </dgm:pt>
    <dgm:pt modelId="{06891438-1CEE-4D50-A3F5-AF62CDE9A312}" type="sibTrans" cxnId="{074BE5D5-261D-486C-B390-599606E8CD14}">
      <dgm:prSet/>
      <dgm:spPr/>
      <dgm:t>
        <a:bodyPr/>
        <a:lstStyle/>
        <a:p>
          <a:endParaRPr lang="ru-RU" sz="1200">
            <a:solidFill>
              <a:schemeClr val="tx1"/>
            </a:solidFill>
            <a:latin typeface="Times New Roman" pitchFamily="18" charset="0"/>
            <a:cs typeface="Times New Roman" pitchFamily="18" charset="0"/>
          </a:endParaRPr>
        </a:p>
      </dgm:t>
    </dgm:pt>
    <dgm:pt modelId="{CD1FEB74-ACE0-47A9-92F6-FF9B8F59D15B}">
      <dgm:prSet phldrT="[Текст]" custT="1"/>
      <dgm:spPr/>
      <dgm:t>
        <a:bodyPr/>
        <a:lstStyle/>
        <a:p>
          <a:r>
            <a:rPr lang="en-US" sz="1200" dirty="0" smtClean="0">
              <a:latin typeface="Times New Roman" pitchFamily="18" charset="0"/>
              <a:cs typeface="Times New Roman" pitchFamily="18" charset="0"/>
            </a:rPr>
            <a:t>GYNECOLOGICAL EXAMINATION</a:t>
          </a:r>
          <a:endParaRPr lang="ru-RU" sz="1200" dirty="0">
            <a:latin typeface="Times New Roman" pitchFamily="18" charset="0"/>
            <a:cs typeface="Times New Roman" pitchFamily="18" charset="0"/>
          </a:endParaRPr>
        </a:p>
      </dgm:t>
    </dgm:pt>
    <dgm:pt modelId="{FF9F7CF0-F2FE-4BC6-B486-F245B7708208}" type="parTrans" cxnId="{32BFF98C-BE17-4D33-9744-7954D007AA77}">
      <dgm:prSet/>
      <dgm:spPr/>
      <dgm:t>
        <a:bodyPr/>
        <a:lstStyle/>
        <a:p>
          <a:endParaRPr lang="ru-RU" sz="1200">
            <a:solidFill>
              <a:schemeClr val="tx1"/>
            </a:solidFill>
            <a:latin typeface="Times New Roman" pitchFamily="18" charset="0"/>
            <a:cs typeface="Times New Roman" pitchFamily="18" charset="0"/>
          </a:endParaRPr>
        </a:p>
      </dgm:t>
    </dgm:pt>
    <dgm:pt modelId="{DFD8AA01-4DA6-47DE-ACA0-783A29FA203B}" type="sibTrans" cxnId="{32BFF98C-BE17-4D33-9744-7954D007AA77}">
      <dgm:prSet/>
      <dgm:spPr/>
      <dgm:t>
        <a:bodyPr/>
        <a:lstStyle/>
        <a:p>
          <a:endParaRPr lang="ru-RU" sz="1200">
            <a:solidFill>
              <a:schemeClr val="tx1"/>
            </a:solidFill>
            <a:latin typeface="Times New Roman" pitchFamily="18" charset="0"/>
            <a:cs typeface="Times New Roman" pitchFamily="18" charset="0"/>
          </a:endParaRPr>
        </a:p>
      </dgm:t>
    </dgm:pt>
    <dgm:pt modelId="{3BC9FE5D-159C-43A7-9BFF-6BAD29949256}">
      <dgm:prSet phldrT="[Текст]" custT="1"/>
      <dgm:spPr/>
      <dgm:t>
        <a:bodyPr/>
        <a:lstStyle/>
        <a:p>
          <a:r>
            <a:rPr lang="en-US" sz="1200" dirty="0" smtClean="0">
              <a:latin typeface="Times New Roman" pitchFamily="18" charset="0"/>
              <a:cs typeface="Times New Roman" pitchFamily="18" charset="0"/>
            </a:rPr>
            <a:t>colposcopy</a:t>
          </a:r>
          <a:endParaRPr lang="ru-RU" sz="1200" dirty="0">
            <a:latin typeface="Times New Roman" pitchFamily="18" charset="0"/>
            <a:cs typeface="Times New Roman" pitchFamily="18" charset="0"/>
          </a:endParaRPr>
        </a:p>
      </dgm:t>
    </dgm:pt>
    <dgm:pt modelId="{6E3FEAA8-55EF-49DE-9DA6-9DE8CFB5BCB2}" type="parTrans" cxnId="{9FE2AC59-28E9-47FC-B906-0FD507738030}">
      <dgm:prSet/>
      <dgm:spPr/>
      <dgm:t>
        <a:bodyPr/>
        <a:lstStyle/>
        <a:p>
          <a:endParaRPr lang="ru-RU" sz="1200">
            <a:solidFill>
              <a:schemeClr val="tx1"/>
            </a:solidFill>
            <a:latin typeface="Times New Roman" pitchFamily="18" charset="0"/>
            <a:cs typeface="Times New Roman" pitchFamily="18" charset="0"/>
          </a:endParaRPr>
        </a:p>
      </dgm:t>
    </dgm:pt>
    <dgm:pt modelId="{8B8F6C37-62AF-43DC-A944-421FFECBFCC0}" type="sibTrans" cxnId="{9FE2AC59-28E9-47FC-B906-0FD507738030}">
      <dgm:prSet/>
      <dgm:spPr/>
      <dgm:t>
        <a:bodyPr/>
        <a:lstStyle/>
        <a:p>
          <a:endParaRPr lang="ru-RU" sz="1200">
            <a:solidFill>
              <a:schemeClr val="tx1"/>
            </a:solidFill>
            <a:latin typeface="Times New Roman" pitchFamily="18" charset="0"/>
            <a:cs typeface="Times New Roman" pitchFamily="18" charset="0"/>
          </a:endParaRPr>
        </a:p>
      </dgm:t>
    </dgm:pt>
    <dgm:pt modelId="{5D36A441-19C7-4D87-A4CC-20776E1470BC}">
      <dgm:prSet phldrT="[Текст]" custT="1"/>
      <dgm:spPr/>
      <dgm:t>
        <a:bodyPr/>
        <a:lstStyle/>
        <a:p>
          <a:r>
            <a:rPr lang="en-US" sz="1200" dirty="0" smtClean="0">
              <a:latin typeface="Times New Roman" pitchFamily="18" charset="0"/>
              <a:cs typeface="Times New Roman" pitchFamily="18" charset="0"/>
            </a:rPr>
            <a:t>ANTHROPOMETRIC RESEARCH</a:t>
          </a:r>
          <a:endParaRPr lang="ru-RU" sz="1200" dirty="0">
            <a:latin typeface="Times New Roman" pitchFamily="18" charset="0"/>
            <a:cs typeface="Times New Roman" pitchFamily="18" charset="0"/>
          </a:endParaRPr>
        </a:p>
      </dgm:t>
    </dgm:pt>
    <dgm:pt modelId="{0B623BB7-1CB0-4387-BFF0-6080DF6361AF}" type="parTrans" cxnId="{D9B6235B-F2A4-493A-8249-2C233BCAC96D}">
      <dgm:prSet/>
      <dgm:spPr/>
      <dgm:t>
        <a:bodyPr/>
        <a:lstStyle/>
        <a:p>
          <a:endParaRPr lang="ru-RU" sz="1200">
            <a:solidFill>
              <a:schemeClr val="tx1"/>
            </a:solidFill>
            <a:latin typeface="Times New Roman" pitchFamily="18" charset="0"/>
            <a:cs typeface="Times New Roman" pitchFamily="18" charset="0"/>
          </a:endParaRPr>
        </a:p>
      </dgm:t>
    </dgm:pt>
    <dgm:pt modelId="{C9EA8E07-A2BD-44DE-A7E6-3463C8067EB4}" type="sibTrans" cxnId="{D9B6235B-F2A4-493A-8249-2C233BCAC96D}">
      <dgm:prSet/>
      <dgm:spPr/>
      <dgm:t>
        <a:bodyPr/>
        <a:lstStyle/>
        <a:p>
          <a:endParaRPr lang="ru-RU" sz="1200">
            <a:solidFill>
              <a:schemeClr val="tx1"/>
            </a:solidFill>
            <a:latin typeface="Times New Roman" pitchFamily="18" charset="0"/>
            <a:cs typeface="Times New Roman" pitchFamily="18" charset="0"/>
          </a:endParaRPr>
        </a:p>
      </dgm:t>
    </dgm:pt>
    <dgm:pt modelId="{A3DB1ECE-3E72-4CE0-A605-D49B41B41F0A}">
      <dgm:prSet phldrT="[Текст]" custT="1"/>
      <dgm:spPr/>
      <dgm:t>
        <a:bodyPr/>
        <a:lstStyle/>
        <a:p>
          <a:r>
            <a:rPr lang="en-US" sz="1200" dirty="0" smtClean="0">
              <a:latin typeface="Times New Roman" pitchFamily="18" charset="0"/>
              <a:cs typeface="Times New Roman" pitchFamily="18" charset="0"/>
            </a:rPr>
            <a:t>Measurement of height, weight, body mass index</a:t>
          </a:r>
          <a:endParaRPr lang="ru-RU" sz="1200" dirty="0">
            <a:latin typeface="Times New Roman" pitchFamily="18" charset="0"/>
            <a:cs typeface="Times New Roman" pitchFamily="18" charset="0"/>
          </a:endParaRPr>
        </a:p>
      </dgm:t>
    </dgm:pt>
    <dgm:pt modelId="{73B7B082-878D-4CA1-A84F-3B59BF53DBF3}" type="parTrans" cxnId="{50592852-8157-4219-BBF1-EDE847A657EA}">
      <dgm:prSet/>
      <dgm:spPr/>
      <dgm:t>
        <a:bodyPr/>
        <a:lstStyle/>
        <a:p>
          <a:endParaRPr lang="ru-RU" sz="1200">
            <a:solidFill>
              <a:schemeClr val="tx1"/>
            </a:solidFill>
            <a:latin typeface="Times New Roman" pitchFamily="18" charset="0"/>
            <a:cs typeface="Times New Roman" pitchFamily="18" charset="0"/>
          </a:endParaRPr>
        </a:p>
      </dgm:t>
    </dgm:pt>
    <dgm:pt modelId="{3AB8DF1E-C108-4E4F-9624-BE51B1F0FAAF}" type="sibTrans" cxnId="{50592852-8157-4219-BBF1-EDE847A657EA}">
      <dgm:prSet/>
      <dgm:spPr/>
      <dgm:t>
        <a:bodyPr/>
        <a:lstStyle/>
        <a:p>
          <a:endParaRPr lang="ru-RU" sz="1200">
            <a:solidFill>
              <a:schemeClr val="tx1"/>
            </a:solidFill>
            <a:latin typeface="Times New Roman" pitchFamily="18" charset="0"/>
            <a:cs typeface="Times New Roman" pitchFamily="18" charset="0"/>
          </a:endParaRPr>
        </a:p>
      </dgm:t>
    </dgm:pt>
    <dgm:pt modelId="{5A9A3DB1-D2F3-4260-A4F6-F6F6BC71F620}">
      <dgm:prSet phldrT="[Текст]" custT="1"/>
      <dgm:spPr/>
      <dgm:t>
        <a:bodyPr/>
        <a:lstStyle/>
        <a:p>
          <a:endParaRPr lang="ru-RU" sz="1200" dirty="0">
            <a:solidFill>
              <a:schemeClr val="tx1"/>
            </a:solidFill>
            <a:latin typeface="Times New Roman" pitchFamily="18" charset="0"/>
            <a:cs typeface="Times New Roman" pitchFamily="18" charset="0"/>
          </a:endParaRPr>
        </a:p>
      </dgm:t>
    </dgm:pt>
    <dgm:pt modelId="{405FD526-4899-41EA-9BF5-EE0F0825A897}" type="parTrans" cxnId="{D853B1BD-6601-420E-B797-225EBAC2C8F0}">
      <dgm:prSet/>
      <dgm:spPr/>
      <dgm:t>
        <a:bodyPr/>
        <a:lstStyle/>
        <a:p>
          <a:endParaRPr lang="ru-RU" sz="1200">
            <a:solidFill>
              <a:schemeClr val="tx1"/>
            </a:solidFill>
            <a:latin typeface="Times New Roman" pitchFamily="18" charset="0"/>
            <a:cs typeface="Times New Roman" pitchFamily="18" charset="0"/>
          </a:endParaRPr>
        </a:p>
      </dgm:t>
    </dgm:pt>
    <dgm:pt modelId="{FD28246C-9556-47E2-A90B-F937E51B5BF9}" type="sibTrans" cxnId="{D853B1BD-6601-420E-B797-225EBAC2C8F0}">
      <dgm:prSet/>
      <dgm:spPr/>
      <dgm:t>
        <a:bodyPr/>
        <a:lstStyle/>
        <a:p>
          <a:endParaRPr lang="ru-RU" sz="1200">
            <a:solidFill>
              <a:schemeClr val="tx1"/>
            </a:solidFill>
            <a:latin typeface="Times New Roman" pitchFamily="18" charset="0"/>
            <a:cs typeface="Times New Roman" pitchFamily="18" charset="0"/>
          </a:endParaRPr>
        </a:p>
      </dgm:t>
    </dgm:pt>
    <dgm:pt modelId="{7033C5C7-0BBE-45E1-9EB9-86B7FFADAB06}">
      <dgm:prSet phldrT="[Текст]" custT="1"/>
      <dgm:spPr/>
      <dgm:t>
        <a:bodyPr/>
        <a:lstStyle/>
        <a:p>
          <a:r>
            <a:rPr lang="en-US" sz="1200" dirty="0" smtClean="0">
              <a:latin typeface="Times New Roman" pitchFamily="18" charset="0"/>
              <a:cs typeface="Times New Roman" pitchFamily="18" charset="0"/>
            </a:rPr>
            <a:t>RADIOLOGICAL EXAMINATION</a:t>
          </a:r>
          <a:endParaRPr lang="ru-RU" sz="1200" dirty="0">
            <a:latin typeface="Times New Roman" pitchFamily="18" charset="0"/>
            <a:cs typeface="Times New Roman" pitchFamily="18" charset="0"/>
          </a:endParaRPr>
        </a:p>
      </dgm:t>
    </dgm:pt>
    <dgm:pt modelId="{742ACABF-3E60-4353-8C2D-9E47DB473085}" type="sibTrans" cxnId="{F8340659-9FA2-445A-B76F-83955C238116}">
      <dgm:prSet/>
      <dgm:spPr/>
      <dgm:t>
        <a:bodyPr/>
        <a:lstStyle/>
        <a:p>
          <a:endParaRPr lang="ru-RU" sz="1200">
            <a:solidFill>
              <a:schemeClr val="tx1"/>
            </a:solidFill>
            <a:latin typeface="Times New Roman" pitchFamily="18" charset="0"/>
            <a:cs typeface="Times New Roman" pitchFamily="18" charset="0"/>
          </a:endParaRPr>
        </a:p>
      </dgm:t>
    </dgm:pt>
    <dgm:pt modelId="{B0945784-D5EB-489D-B0C3-6C302ACBEE56}" type="parTrans" cxnId="{F8340659-9FA2-445A-B76F-83955C238116}">
      <dgm:prSet/>
      <dgm:spPr/>
      <dgm:t>
        <a:bodyPr/>
        <a:lstStyle/>
        <a:p>
          <a:endParaRPr lang="ru-RU" sz="1200">
            <a:solidFill>
              <a:schemeClr val="tx1"/>
            </a:solidFill>
            <a:latin typeface="Times New Roman" pitchFamily="18" charset="0"/>
            <a:cs typeface="Times New Roman" pitchFamily="18" charset="0"/>
          </a:endParaRPr>
        </a:p>
      </dgm:t>
    </dgm:pt>
    <dgm:pt modelId="{32510E7A-519E-44A6-A13B-D1B862FE9DED}">
      <dgm:prSet phldrT="[Текст]" custT="1"/>
      <dgm:spPr/>
      <dgm:t>
        <a:bodyPr/>
        <a:lstStyle/>
        <a:p>
          <a:r>
            <a:rPr lang="en-US" sz="1200" dirty="0" smtClean="0">
              <a:latin typeface="Times New Roman" pitchFamily="18" charset="0"/>
              <a:cs typeface="Times New Roman" pitchFamily="18" charset="0"/>
            </a:rPr>
            <a:t>CLINICAL RESEARCH</a:t>
          </a:r>
          <a:endParaRPr lang="ru-RU" sz="1200" dirty="0">
            <a:latin typeface="Times New Roman" pitchFamily="18" charset="0"/>
            <a:cs typeface="Times New Roman" pitchFamily="18" charset="0"/>
          </a:endParaRPr>
        </a:p>
      </dgm:t>
    </dgm:pt>
    <dgm:pt modelId="{7CE5CD11-A8D9-42C4-9DEF-9E5B61B45434}" type="sibTrans" cxnId="{CEDD3068-25F3-43A3-8AFB-708B2985F954}">
      <dgm:prSet/>
      <dgm:spPr/>
      <dgm:t>
        <a:bodyPr/>
        <a:lstStyle/>
        <a:p>
          <a:endParaRPr lang="ru-RU" sz="1200">
            <a:solidFill>
              <a:schemeClr val="tx1"/>
            </a:solidFill>
            <a:latin typeface="Times New Roman" pitchFamily="18" charset="0"/>
            <a:cs typeface="Times New Roman" pitchFamily="18" charset="0"/>
          </a:endParaRPr>
        </a:p>
      </dgm:t>
    </dgm:pt>
    <dgm:pt modelId="{DC98AE4F-0469-46AD-881B-B6D80403D95A}" type="parTrans" cxnId="{CEDD3068-25F3-43A3-8AFB-708B2985F954}">
      <dgm:prSet/>
      <dgm:spPr/>
      <dgm:t>
        <a:bodyPr/>
        <a:lstStyle/>
        <a:p>
          <a:endParaRPr lang="ru-RU" sz="1200">
            <a:solidFill>
              <a:schemeClr val="tx1"/>
            </a:solidFill>
            <a:latin typeface="Times New Roman" pitchFamily="18" charset="0"/>
            <a:cs typeface="Times New Roman" pitchFamily="18" charset="0"/>
          </a:endParaRPr>
        </a:p>
      </dgm:t>
    </dgm:pt>
    <dgm:pt modelId="{CD9BB57B-74EE-4260-A7F3-EBB66880B3F0}">
      <dgm:prSet phldrT="[Текст]" custT="1"/>
      <dgm:spPr/>
      <dgm:t>
        <a:bodyPr/>
        <a:lstStyle/>
        <a:p>
          <a:r>
            <a:rPr lang="en-US" sz="1200" dirty="0" smtClean="0">
              <a:latin typeface="Times New Roman" pitchFamily="18" charset="0"/>
              <a:cs typeface="Times New Roman" pitchFamily="18" charset="0"/>
            </a:rPr>
            <a:t>FUNCTIONAL RESEARCH</a:t>
          </a:r>
          <a:endParaRPr lang="ru-RU" sz="1200" dirty="0">
            <a:latin typeface="Times New Roman" pitchFamily="18" charset="0"/>
            <a:cs typeface="Times New Roman" pitchFamily="18" charset="0"/>
          </a:endParaRPr>
        </a:p>
      </dgm:t>
    </dgm:pt>
    <dgm:pt modelId="{70A49CC7-978E-46D1-8A2E-0A5221D40B55}" type="sibTrans" cxnId="{647508DC-C5AE-425A-87EF-392358841A3F}">
      <dgm:prSet/>
      <dgm:spPr/>
      <dgm:t>
        <a:bodyPr/>
        <a:lstStyle/>
        <a:p>
          <a:endParaRPr lang="ru-RU" sz="1200">
            <a:solidFill>
              <a:schemeClr val="tx1"/>
            </a:solidFill>
            <a:latin typeface="Times New Roman" pitchFamily="18" charset="0"/>
            <a:cs typeface="Times New Roman" pitchFamily="18" charset="0"/>
          </a:endParaRPr>
        </a:p>
      </dgm:t>
    </dgm:pt>
    <dgm:pt modelId="{6BA32C0E-E6D7-48A6-8067-5239DA0CB9C6}" type="parTrans" cxnId="{647508DC-C5AE-425A-87EF-392358841A3F}">
      <dgm:prSet/>
      <dgm:spPr/>
      <dgm:t>
        <a:bodyPr/>
        <a:lstStyle/>
        <a:p>
          <a:endParaRPr lang="ru-RU" sz="1200">
            <a:solidFill>
              <a:schemeClr val="tx1"/>
            </a:solidFill>
            <a:latin typeface="Times New Roman" pitchFamily="18" charset="0"/>
            <a:cs typeface="Times New Roman" pitchFamily="18" charset="0"/>
          </a:endParaRPr>
        </a:p>
      </dgm:t>
    </dgm:pt>
    <dgm:pt modelId="{3AEE20C1-9151-49AC-BE66-17573BC7A34C}">
      <dgm:prSet phldrT="[Текст]" custT="1"/>
      <dgm:spPr/>
      <dgm:t>
        <a:bodyPr/>
        <a:lstStyle/>
        <a:p>
          <a:endParaRPr lang="ru-RU" sz="1200" dirty="0">
            <a:solidFill>
              <a:schemeClr val="tx1"/>
            </a:solidFill>
            <a:latin typeface="Times New Roman" pitchFamily="18" charset="0"/>
            <a:cs typeface="Times New Roman" pitchFamily="18" charset="0"/>
          </a:endParaRPr>
        </a:p>
      </dgm:t>
    </dgm:pt>
    <dgm:pt modelId="{AFB43718-3E58-429D-BB39-9611DAA3BF27}" type="sibTrans" cxnId="{36FCF349-704D-4C16-8104-490543E30ED2}">
      <dgm:prSet/>
      <dgm:spPr/>
      <dgm:t>
        <a:bodyPr/>
        <a:lstStyle/>
        <a:p>
          <a:endParaRPr lang="ru-RU" sz="1200">
            <a:solidFill>
              <a:schemeClr val="tx1"/>
            </a:solidFill>
            <a:latin typeface="Times New Roman" pitchFamily="18" charset="0"/>
            <a:cs typeface="Times New Roman" pitchFamily="18" charset="0"/>
          </a:endParaRPr>
        </a:p>
      </dgm:t>
    </dgm:pt>
    <dgm:pt modelId="{02B69AC8-D343-4E48-A23A-F7ACBD00D543}" type="parTrans" cxnId="{36FCF349-704D-4C16-8104-490543E30ED2}">
      <dgm:prSet/>
      <dgm:spPr/>
      <dgm:t>
        <a:bodyPr/>
        <a:lstStyle/>
        <a:p>
          <a:endParaRPr lang="ru-RU" sz="1200">
            <a:solidFill>
              <a:schemeClr val="tx1"/>
            </a:solidFill>
            <a:latin typeface="Times New Roman" pitchFamily="18" charset="0"/>
            <a:cs typeface="Times New Roman" pitchFamily="18" charset="0"/>
          </a:endParaRPr>
        </a:p>
      </dgm:t>
    </dgm:pt>
    <dgm:pt modelId="{3829EFF1-A02E-400F-A341-4DABA537F80F}">
      <dgm:prSet phldrT="[Текст]" custT="1"/>
      <dgm:spPr/>
      <dgm:t>
        <a:bodyPr/>
        <a:lstStyle/>
        <a:p>
          <a:r>
            <a:rPr lang="en-US" sz="1200" dirty="0" smtClean="0">
              <a:latin typeface="Times New Roman" pitchFamily="18" charset="0"/>
              <a:cs typeface="Times New Roman" pitchFamily="18" charset="0"/>
            </a:rPr>
            <a:t>general analysis</a:t>
          </a:r>
          <a:endParaRPr lang="ru-RU" sz="1200" dirty="0">
            <a:latin typeface="Times New Roman" pitchFamily="18" charset="0"/>
            <a:cs typeface="Times New Roman" pitchFamily="18" charset="0"/>
          </a:endParaRPr>
        </a:p>
      </dgm:t>
    </dgm:pt>
    <dgm:pt modelId="{D3DD9C1E-1EF1-44A4-9372-3ED2A37F4374}" type="sibTrans" cxnId="{F1183E2D-9034-4798-98DC-687F015A9BAE}">
      <dgm:prSet/>
      <dgm:spPr/>
      <dgm:t>
        <a:bodyPr/>
        <a:lstStyle/>
        <a:p>
          <a:endParaRPr lang="ru-RU" sz="1200">
            <a:solidFill>
              <a:schemeClr val="tx1"/>
            </a:solidFill>
            <a:latin typeface="Times New Roman" pitchFamily="18" charset="0"/>
            <a:cs typeface="Times New Roman" pitchFamily="18" charset="0"/>
          </a:endParaRPr>
        </a:p>
      </dgm:t>
    </dgm:pt>
    <dgm:pt modelId="{D8861E16-AE8E-4763-830F-0C517D694041}" type="parTrans" cxnId="{F1183E2D-9034-4798-98DC-687F015A9BAE}">
      <dgm:prSet/>
      <dgm:spPr/>
      <dgm:t>
        <a:bodyPr/>
        <a:lstStyle/>
        <a:p>
          <a:endParaRPr lang="ru-RU" sz="1200">
            <a:solidFill>
              <a:schemeClr val="tx1"/>
            </a:solidFill>
            <a:latin typeface="Times New Roman" pitchFamily="18" charset="0"/>
            <a:cs typeface="Times New Roman" pitchFamily="18" charset="0"/>
          </a:endParaRPr>
        </a:p>
      </dgm:t>
    </dgm:pt>
    <dgm:pt modelId="{60F53434-1249-4D49-A7BB-04C2F264BFF0}">
      <dgm:prSet phldrT="[Текст]" custT="1"/>
      <dgm:spPr/>
      <dgm:t>
        <a:bodyPr/>
        <a:lstStyle/>
        <a:p>
          <a:r>
            <a:rPr lang="en-US" sz="1200" dirty="0" smtClean="0">
              <a:latin typeface="Times New Roman" pitchFamily="18" charset="0"/>
              <a:cs typeface="Times New Roman" pitchFamily="18" charset="0"/>
            </a:rPr>
            <a:t>LABORATORIAL RESEARCH</a:t>
          </a:r>
          <a:endParaRPr lang="ru-RU" sz="1200" dirty="0">
            <a:latin typeface="Times New Roman" pitchFamily="18" charset="0"/>
            <a:cs typeface="Times New Roman" pitchFamily="18" charset="0"/>
          </a:endParaRPr>
        </a:p>
      </dgm:t>
    </dgm:pt>
    <dgm:pt modelId="{371EED7B-B4FF-4333-8D4D-8F2576E4907A}" type="sibTrans" cxnId="{9D9C9537-A2C2-4575-8C60-3F87AE4378FD}">
      <dgm:prSet/>
      <dgm:spPr/>
      <dgm:t>
        <a:bodyPr/>
        <a:lstStyle/>
        <a:p>
          <a:endParaRPr lang="ru-RU" sz="1200">
            <a:solidFill>
              <a:schemeClr val="tx1"/>
            </a:solidFill>
            <a:latin typeface="Times New Roman" pitchFamily="18" charset="0"/>
            <a:cs typeface="Times New Roman" pitchFamily="18" charset="0"/>
          </a:endParaRPr>
        </a:p>
      </dgm:t>
    </dgm:pt>
    <dgm:pt modelId="{6F960183-4920-475C-8FC2-F5A156E568E1}" type="parTrans" cxnId="{9D9C9537-A2C2-4575-8C60-3F87AE4378FD}">
      <dgm:prSet/>
      <dgm:spPr/>
      <dgm:t>
        <a:bodyPr/>
        <a:lstStyle/>
        <a:p>
          <a:endParaRPr lang="ru-RU" sz="1200">
            <a:solidFill>
              <a:schemeClr val="tx1"/>
            </a:solidFill>
            <a:latin typeface="Times New Roman" pitchFamily="18" charset="0"/>
            <a:cs typeface="Times New Roman" pitchFamily="18" charset="0"/>
          </a:endParaRPr>
        </a:p>
      </dgm:t>
    </dgm:pt>
    <dgm:pt modelId="{049186FC-F303-4499-A196-9BBF69C6D2C5}">
      <dgm:prSet custT="1"/>
      <dgm:spPr/>
      <dgm:t>
        <a:bodyPr/>
        <a:lstStyle/>
        <a:p>
          <a:r>
            <a:rPr lang="en-US" sz="1200" dirty="0" smtClean="0">
              <a:latin typeface="Times New Roman" pitchFamily="18" charset="0"/>
              <a:cs typeface="Times New Roman" pitchFamily="18" charset="0"/>
            </a:rPr>
            <a:t>Blood Pressure Measurement</a:t>
          </a:r>
          <a:endParaRPr lang="ru-RU" sz="1200" dirty="0" smtClean="0">
            <a:latin typeface="Times New Roman" pitchFamily="18" charset="0"/>
            <a:cs typeface="Times New Roman" pitchFamily="18" charset="0"/>
          </a:endParaRPr>
        </a:p>
      </dgm:t>
    </dgm:pt>
    <dgm:pt modelId="{2BBA7EF8-1685-4C82-A4DB-42C48D890C88}" type="parTrans" cxnId="{0D04C9BE-CFB5-46FF-A1EB-77182592A35E}">
      <dgm:prSet/>
      <dgm:spPr/>
      <dgm:t>
        <a:bodyPr/>
        <a:lstStyle/>
        <a:p>
          <a:endParaRPr lang="ru-RU"/>
        </a:p>
      </dgm:t>
    </dgm:pt>
    <dgm:pt modelId="{581A24F2-6120-44F3-BC99-755A9324DAB8}" type="sibTrans" cxnId="{0D04C9BE-CFB5-46FF-A1EB-77182592A35E}">
      <dgm:prSet/>
      <dgm:spPr/>
      <dgm:t>
        <a:bodyPr/>
        <a:lstStyle/>
        <a:p>
          <a:endParaRPr lang="ru-RU"/>
        </a:p>
      </dgm:t>
    </dgm:pt>
    <dgm:pt modelId="{EB4F118F-5EA2-44ED-A080-51B44D57C39A}">
      <dgm:prSet custT="1"/>
      <dgm:spPr/>
      <dgm:t>
        <a:bodyPr/>
        <a:lstStyle/>
        <a:p>
          <a:r>
            <a:rPr lang="en-US" sz="1200" dirty="0" smtClean="0">
              <a:latin typeface="Times New Roman" pitchFamily="18" charset="0"/>
              <a:cs typeface="Times New Roman" pitchFamily="18" charset="0"/>
            </a:rPr>
            <a:t> Electrocardiography</a:t>
          </a:r>
          <a:endParaRPr lang="ru-RU" sz="1200" dirty="0" smtClean="0">
            <a:latin typeface="Times New Roman" pitchFamily="18" charset="0"/>
            <a:cs typeface="Times New Roman" pitchFamily="18" charset="0"/>
          </a:endParaRPr>
        </a:p>
      </dgm:t>
    </dgm:pt>
    <dgm:pt modelId="{3FD43239-3781-4E52-90F6-DEA9F36828BB}" type="parTrans" cxnId="{5176E786-6427-44B0-9285-836D55569200}">
      <dgm:prSet/>
      <dgm:spPr/>
      <dgm:t>
        <a:bodyPr/>
        <a:lstStyle/>
        <a:p>
          <a:endParaRPr lang="ru-RU"/>
        </a:p>
      </dgm:t>
    </dgm:pt>
    <dgm:pt modelId="{B07989C9-3029-4308-938A-B8BEA8FE25A3}" type="sibTrans" cxnId="{5176E786-6427-44B0-9285-836D55569200}">
      <dgm:prSet/>
      <dgm:spPr/>
      <dgm:t>
        <a:bodyPr/>
        <a:lstStyle/>
        <a:p>
          <a:endParaRPr lang="ru-RU"/>
        </a:p>
      </dgm:t>
    </dgm:pt>
    <dgm:pt modelId="{99AED9E3-EA9C-4B7B-932C-F549D8E7D6E7}">
      <dgm:prSet custT="1"/>
      <dgm:spPr/>
      <dgm:t>
        <a:bodyPr/>
        <a:lstStyle/>
        <a:p>
          <a:r>
            <a:rPr lang="en-US" sz="1200" dirty="0" err="1" smtClean="0">
              <a:latin typeface="Times New Roman" pitchFamily="18" charset="0"/>
              <a:cs typeface="Times New Roman" pitchFamily="18" charset="0"/>
            </a:rPr>
            <a:t>Spirography</a:t>
          </a:r>
          <a:endParaRPr lang="ru-RU" sz="1200" dirty="0" smtClean="0">
            <a:latin typeface="Times New Roman" pitchFamily="18" charset="0"/>
            <a:cs typeface="Times New Roman" pitchFamily="18" charset="0"/>
          </a:endParaRPr>
        </a:p>
      </dgm:t>
    </dgm:pt>
    <dgm:pt modelId="{8D533CC4-F83B-4A4E-84BD-57FBF2B9B201}" type="parTrans" cxnId="{4B75FA93-AAD6-4866-988A-B5EBE2A9F128}">
      <dgm:prSet/>
      <dgm:spPr/>
      <dgm:t>
        <a:bodyPr/>
        <a:lstStyle/>
        <a:p>
          <a:endParaRPr lang="ru-RU"/>
        </a:p>
      </dgm:t>
    </dgm:pt>
    <dgm:pt modelId="{B3DD3967-E01E-498E-AE21-499E9F2C3807}" type="sibTrans" cxnId="{4B75FA93-AAD6-4866-988A-B5EBE2A9F128}">
      <dgm:prSet/>
      <dgm:spPr/>
      <dgm:t>
        <a:bodyPr/>
        <a:lstStyle/>
        <a:p>
          <a:endParaRPr lang="ru-RU"/>
        </a:p>
      </dgm:t>
    </dgm:pt>
    <dgm:pt modelId="{A9F23285-E5F5-47D3-92B1-F56B2BAA0518}">
      <dgm:prSet custT="1"/>
      <dgm:spPr/>
      <dgm:t>
        <a:bodyPr/>
        <a:lstStyle/>
        <a:p>
          <a:r>
            <a:rPr lang="en-US" sz="1200" dirty="0" smtClean="0">
              <a:latin typeface="Times New Roman" pitchFamily="18" charset="0"/>
              <a:cs typeface="Times New Roman" pitchFamily="18" charset="0"/>
            </a:rPr>
            <a:t>Investigation of of hearing: audiometry, tympanometry</a:t>
          </a:r>
          <a:endParaRPr lang="ru-RU" sz="1200" dirty="0" smtClean="0">
            <a:latin typeface="Times New Roman" pitchFamily="18" charset="0"/>
            <a:cs typeface="Times New Roman" pitchFamily="18" charset="0"/>
          </a:endParaRPr>
        </a:p>
      </dgm:t>
    </dgm:pt>
    <dgm:pt modelId="{09A1A86C-34D3-4B02-BD88-A7C6E541E432}" type="parTrans" cxnId="{552C5265-51F3-4AD7-A508-4E3A70DF6E43}">
      <dgm:prSet/>
      <dgm:spPr/>
      <dgm:t>
        <a:bodyPr/>
        <a:lstStyle/>
        <a:p>
          <a:endParaRPr lang="ru-RU"/>
        </a:p>
      </dgm:t>
    </dgm:pt>
    <dgm:pt modelId="{FEC1A8D0-AEDB-40F3-A3CB-4FC9C2D80EBC}" type="sibTrans" cxnId="{552C5265-51F3-4AD7-A508-4E3A70DF6E43}">
      <dgm:prSet/>
      <dgm:spPr/>
      <dgm:t>
        <a:bodyPr/>
        <a:lstStyle/>
        <a:p>
          <a:endParaRPr lang="ru-RU"/>
        </a:p>
      </dgm:t>
    </dgm:pt>
    <dgm:pt modelId="{EDAC9601-2C0B-4B7F-8EAA-3ADEB88CD764}">
      <dgm:prSet custT="1"/>
      <dgm:spPr/>
      <dgm:t>
        <a:bodyPr/>
        <a:lstStyle/>
        <a:p>
          <a:r>
            <a:rPr lang="en-US" sz="1200" dirty="0" smtClean="0">
              <a:latin typeface="Times New Roman" pitchFamily="18" charset="0"/>
              <a:cs typeface="Times New Roman" pitchFamily="18" charset="0"/>
            </a:rPr>
            <a:t>biochemical analysis of blood</a:t>
          </a:r>
          <a:endParaRPr lang="ru-RU" sz="1200" dirty="0" smtClean="0">
            <a:latin typeface="Times New Roman" pitchFamily="18" charset="0"/>
            <a:cs typeface="Times New Roman" pitchFamily="18" charset="0"/>
          </a:endParaRPr>
        </a:p>
      </dgm:t>
    </dgm:pt>
    <dgm:pt modelId="{D45BF2BC-B306-49AD-B9F1-9CBB7CF408C8}" type="parTrans" cxnId="{969E68DA-872C-4FFF-917F-69694820E5BE}">
      <dgm:prSet/>
      <dgm:spPr/>
      <dgm:t>
        <a:bodyPr/>
        <a:lstStyle/>
        <a:p>
          <a:endParaRPr lang="ru-RU"/>
        </a:p>
      </dgm:t>
    </dgm:pt>
    <dgm:pt modelId="{F31769A0-A5D1-48FF-B6A7-A0108437009B}" type="sibTrans" cxnId="{969E68DA-872C-4FFF-917F-69694820E5BE}">
      <dgm:prSet/>
      <dgm:spPr/>
      <dgm:t>
        <a:bodyPr/>
        <a:lstStyle/>
        <a:p>
          <a:endParaRPr lang="ru-RU"/>
        </a:p>
      </dgm:t>
    </dgm:pt>
    <dgm:pt modelId="{74EC13A8-7965-43DE-9D07-1EEE00FF1D3D}">
      <dgm:prSet custT="1"/>
      <dgm:spPr/>
      <dgm:t>
        <a:bodyPr/>
        <a:lstStyle/>
        <a:p>
          <a:r>
            <a:rPr lang="en-US" sz="1200" dirty="0" smtClean="0">
              <a:latin typeface="Times New Roman" pitchFamily="18" charset="0"/>
              <a:cs typeface="Times New Roman" pitchFamily="18" charset="0"/>
            </a:rPr>
            <a:t>immunochemical analysis of blood</a:t>
          </a:r>
          <a:endParaRPr lang="ru-RU" sz="1200" dirty="0" smtClean="0">
            <a:latin typeface="Times New Roman" pitchFamily="18" charset="0"/>
            <a:cs typeface="Times New Roman" pitchFamily="18" charset="0"/>
          </a:endParaRPr>
        </a:p>
      </dgm:t>
    </dgm:pt>
    <dgm:pt modelId="{22FA5708-1419-47D0-AF9E-21A6B6DDD9C1}" type="parTrans" cxnId="{2F0DE4C3-0FC2-41D1-8F32-AF8B30277068}">
      <dgm:prSet/>
      <dgm:spPr/>
      <dgm:t>
        <a:bodyPr/>
        <a:lstStyle/>
        <a:p>
          <a:endParaRPr lang="ru-RU"/>
        </a:p>
      </dgm:t>
    </dgm:pt>
    <dgm:pt modelId="{7AF5454D-8444-40F7-AB16-3DB01B06587E}" type="sibTrans" cxnId="{2F0DE4C3-0FC2-41D1-8F32-AF8B30277068}">
      <dgm:prSet/>
      <dgm:spPr/>
      <dgm:t>
        <a:bodyPr/>
        <a:lstStyle/>
        <a:p>
          <a:endParaRPr lang="ru-RU"/>
        </a:p>
      </dgm:t>
    </dgm:pt>
    <dgm:pt modelId="{A458D750-6EB4-4D14-A014-1A3A2F1C5D6F}">
      <dgm:prSet custT="1"/>
      <dgm:spPr/>
      <dgm:t>
        <a:bodyPr/>
        <a:lstStyle/>
        <a:p>
          <a:r>
            <a:rPr lang="en-US" sz="1200" dirty="0" smtClean="0">
              <a:latin typeface="Times New Roman" pitchFamily="18" charset="0"/>
              <a:cs typeface="Times New Roman" pitchFamily="18" charset="0"/>
            </a:rPr>
            <a:t>urinalysis</a:t>
          </a:r>
          <a:endParaRPr lang="ru-RU" sz="1200" dirty="0" smtClean="0">
            <a:latin typeface="Times New Roman" pitchFamily="18" charset="0"/>
            <a:cs typeface="Times New Roman" pitchFamily="18" charset="0"/>
          </a:endParaRPr>
        </a:p>
      </dgm:t>
    </dgm:pt>
    <dgm:pt modelId="{D8C5DB69-7434-48FC-A7F4-90937E8E18F2}" type="parTrans" cxnId="{AB7B410C-9706-4D05-8736-DDDB3758571A}">
      <dgm:prSet/>
      <dgm:spPr/>
      <dgm:t>
        <a:bodyPr/>
        <a:lstStyle/>
        <a:p>
          <a:endParaRPr lang="ru-RU"/>
        </a:p>
      </dgm:t>
    </dgm:pt>
    <dgm:pt modelId="{D496424C-BA85-44A4-88DD-44D6B6255CCE}" type="sibTrans" cxnId="{AB7B410C-9706-4D05-8736-DDDB3758571A}">
      <dgm:prSet/>
      <dgm:spPr/>
      <dgm:t>
        <a:bodyPr/>
        <a:lstStyle/>
        <a:p>
          <a:endParaRPr lang="ru-RU"/>
        </a:p>
      </dgm:t>
    </dgm:pt>
    <dgm:pt modelId="{8BF83CE8-6890-4078-AB38-EA41C4DD67A8}">
      <dgm:prSet custT="1"/>
      <dgm:spPr/>
      <dgm:t>
        <a:bodyPr/>
        <a:lstStyle/>
        <a:p>
          <a:r>
            <a:rPr lang="en-US" sz="1200" dirty="0" smtClean="0">
              <a:latin typeface="Times New Roman" pitchFamily="18" charset="0"/>
              <a:cs typeface="Times New Roman" pitchFamily="18" charset="0"/>
            </a:rPr>
            <a:t>Ultrasonography (liver and kidney)</a:t>
          </a:r>
          <a:endParaRPr lang="ru-RU" sz="1200" dirty="0" smtClean="0">
            <a:latin typeface="Times New Roman" pitchFamily="18" charset="0"/>
            <a:cs typeface="Times New Roman" pitchFamily="18" charset="0"/>
          </a:endParaRPr>
        </a:p>
      </dgm:t>
    </dgm:pt>
    <dgm:pt modelId="{67271C8C-DFBB-4454-80E0-8ED91F1BE3AE}" type="parTrans" cxnId="{D7E92FEF-4EBD-4EF0-8464-3CBB21669E15}">
      <dgm:prSet/>
      <dgm:spPr/>
      <dgm:t>
        <a:bodyPr/>
        <a:lstStyle/>
        <a:p>
          <a:endParaRPr lang="ru-RU"/>
        </a:p>
      </dgm:t>
    </dgm:pt>
    <dgm:pt modelId="{6CC5FD8D-8AAD-46B0-9806-DFCF4F83BE05}" type="sibTrans" cxnId="{D7E92FEF-4EBD-4EF0-8464-3CBB21669E15}">
      <dgm:prSet/>
      <dgm:spPr/>
      <dgm:t>
        <a:bodyPr/>
        <a:lstStyle/>
        <a:p>
          <a:endParaRPr lang="ru-RU"/>
        </a:p>
      </dgm:t>
    </dgm:pt>
    <dgm:pt modelId="{CB8D25E8-DB70-4054-984E-36B7F861D9C8}">
      <dgm:prSet custT="1"/>
      <dgm:spPr/>
      <dgm:t>
        <a:bodyPr/>
        <a:lstStyle/>
        <a:p>
          <a:r>
            <a:rPr lang="en-US" sz="1200" dirty="0" err="1" smtClean="0">
              <a:latin typeface="Times New Roman" pitchFamily="18" charset="0"/>
              <a:cs typeface="Times New Roman" pitchFamily="18" charset="0"/>
            </a:rPr>
            <a:t>gynecological smear</a:t>
          </a:r>
          <a:endParaRPr lang="ru-RU" sz="1200" dirty="0" err="1" smtClean="0">
            <a:latin typeface="Times New Roman" pitchFamily="18" charset="0"/>
            <a:cs typeface="Times New Roman" pitchFamily="18" charset="0"/>
          </a:endParaRPr>
        </a:p>
      </dgm:t>
    </dgm:pt>
    <dgm:pt modelId="{92FF575C-A53F-41B0-A712-52AB3A360093}" type="parTrans" cxnId="{898E2786-D189-4E69-B298-42E64F6531B2}">
      <dgm:prSet/>
      <dgm:spPr/>
      <dgm:t>
        <a:bodyPr/>
        <a:lstStyle/>
        <a:p>
          <a:endParaRPr lang="ru-RU"/>
        </a:p>
      </dgm:t>
    </dgm:pt>
    <dgm:pt modelId="{0BD22AB3-6876-4121-B1BF-331096293196}" type="sibTrans" cxnId="{898E2786-D189-4E69-B298-42E64F6531B2}">
      <dgm:prSet/>
      <dgm:spPr/>
      <dgm:t>
        <a:bodyPr/>
        <a:lstStyle/>
        <a:p>
          <a:endParaRPr lang="ru-RU"/>
        </a:p>
      </dgm:t>
    </dgm:pt>
    <dgm:pt modelId="{A2DF2718-3DCD-4138-AA5C-BAB070474377}">
      <dgm:prSet custT="1"/>
      <dgm:spPr/>
      <dgm:t>
        <a:bodyPr/>
        <a:lstStyle/>
        <a:p>
          <a:r>
            <a:rPr lang="en-US" sz="1200" dirty="0" smtClean="0">
              <a:latin typeface="Times New Roman" pitchFamily="18" charset="0"/>
              <a:cs typeface="Times New Roman" pitchFamily="18" charset="0"/>
            </a:rPr>
            <a:t>Determination of biological age</a:t>
          </a:r>
          <a:endParaRPr lang="ru-RU" sz="1200" dirty="0" smtClean="0">
            <a:latin typeface="Times New Roman" pitchFamily="18" charset="0"/>
            <a:cs typeface="Times New Roman" pitchFamily="18" charset="0"/>
          </a:endParaRPr>
        </a:p>
      </dgm:t>
    </dgm:pt>
    <dgm:pt modelId="{99232A75-8E04-426E-9830-DF90B88429F3}" type="parTrans" cxnId="{F8378AB7-0119-4073-B114-9AEB89EC7755}">
      <dgm:prSet/>
      <dgm:spPr/>
      <dgm:t>
        <a:bodyPr/>
        <a:lstStyle/>
        <a:p>
          <a:endParaRPr lang="ru-RU"/>
        </a:p>
      </dgm:t>
    </dgm:pt>
    <dgm:pt modelId="{80864E94-28D2-4880-896D-3E431535F113}" type="sibTrans" cxnId="{F8378AB7-0119-4073-B114-9AEB89EC7755}">
      <dgm:prSet/>
      <dgm:spPr/>
      <dgm:t>
        <a:bodyPr/>
        <a:lstStyle/>
        <a:p>
          <a:endParaRPr lang="ru-RU"/>
        </a:p>
      </dgm:t>
    </dgm:pt>
    <dgm:pt modelId="{FFBBC512-E71B-419C-998A-3408A1583F4C}" type="pres">
      <dgm:prSet presAssocID="{3593F505-38CA-4CA5-BC3D-5DA7F577765A}" presName="linear" presStyleCnt="0">
        <dgm:presLayoutVars>
          <dgm:animLvl val="lvl"/>
          <dgm:resizeHandles val="exact"/>
        </dgm:presLayoutVars>
      </dgm:prSet>
      <dgm:spPr/>
      <dgm:t>
        <a:bodyPr/>
        <a:lstStyle/>
        <a:p>
          <a:endParaRPr lang="ru-RU"/>
        </a:p>
      </dgm:t>
    </dgm:pt>
    <dgm:pt modelId="{A05386AE-1BA1-4894-B313-298CA1344E37}" type="pres">
      <dgm:prSet presAssocID="{CD9BB57B-74EE-4260-A7F3-EBB66880B3F0}" presName="parentText" presStyleLbl="node1" presStyleIdx="0" presStyleCnt="6">
        <dgm:presLayoutVars>
          <dgm:chMax val="0"/>
          <dgm:bulletEnabled val="1"/>
        </dgm:presLayoutVars>
      </dgm:prSet>
      <dgm:spPr/>
      <dgm:t>
        <a:bodyPr/>
        <a:lstStyle/>
        <a:p>
          <a:endParaRPr lang="ru-RU"/>
        </a:p>
      </dgm:t>
    </dgm:pt>
    <dgm:pt modelId="{C8D85748-1BD5-44FE-9C08-6B2953322478}" type="pres">
      <dgm:prSet presAssocID="{CD9BB57B-74EE-4260-A7F3-EBB66880B3F0}" presName="childText" presStyleLbl="revTx" presStyleIdx="0" presStyleCnt="6">
        <dgm:presLayoutVars>
          <dgm:bulletEnabled val="1"/>
        </dgm:presLayoutVars>
      </dgm:prSet>
      <dgm:spPr/>
      <dgm:t>
        <a:bodyPr/>
        <a:lstStyle/>
        <a:p>
          <a:endParaRPr lang="ru-RU"/>
        </a:p>
      </dgm:t>
    </dgm:pt>
    <dgm:pt modelId="{A5E05912-5989-4EC0-BC06-CCA1C6DD95F9}" type="pres">
      <dgm:prSet presAssocID="{32510E7A-519E-44A6-A13B-D1B862FE9DED}" presName="parentText" presStyleLbl="node1" presStyleIdx="1" presStyleCnt="6">
        <dgm:presLayoutVars>
          <dgm:chMax val="0"/>
          <dgm:bulletEnabled val="1"/>
        </dgm:presLayoutVars>
      </dgm:prSet>
      <dgm:spPr/>
      <dgm:t>
        <a:bodyPr/>
        <a:lstStyle/>
        <a:p>
          <a:endParaRPr lang="ru-RU"/>
        </a:p>
      </dgm:t>
    </dgm:pt>
    <dgm:pt modelId="{DA45C1D1-4239-4DDA-9178-F5049D4BCEC6}" type="pres">
      <dgm:prSet presAssocID="{32510E7A-519E-44A6-A13B-D1B862FE9DED}" presName="childText" presStyleLbl="revTx" presStyleIdx="1" presStyleCnt="6">
        <dgm:presLayoutVars>
          <dgm:bulletEnabled val="1"/>
        </dgm:presLayoutVars>
      </dgm:prSet>
      <dgm:spPr/>
      <dgm:t>
        <a:bodyPr/>
        <a:lstStyle/>
        <a:p>
          <a:endParaRPr lang="ru-RU"/>
        </a:p>
      </dgm:t>
    </dgm:pt>
    <dgm:pt modelId="{50917975-3C83-40FD-925D-728ECC705AD5}" type="pres">
      <dgm:prSet presAssocID="{60F53434-1249-4D49-A7BB-04C2F264BFF0}" presName="parentText" presStyleLbl="node1" presStyleIdx="2" presStyleCnt="6">
        <dgm:presLayoutVars>
          <dgm:chMax val="0"/>
          <dgm:bulletEnabled val="1"/>
        </dgm:presLayoutVars>
      </dgm:prSet>
      <dgm:spPr/>
      <dgm:t>
        <a:bodyPr/>
        <a:lstStyle/>
        <a:p>
          <a:endParaRPr lang="ru-RU"/>
        </a:p>
      </dgm:t>
    </dgm:pt>
    <dgm:pt modelId="{EE90D6CA-BBBC-4F57-B64C-E11C1CB21DAD}" type="pres">
      <dgm:prSet presAssocID="{60F53434-1249-4D49-A7BB-04C2F264BFF0}" presName="childText" presStyleLbl="revTx" presStyleIdx="2" presStyleCnt="6">
        <dgm:presLayoutVars>
          <dgm:bulletEnabled val="1"/>
        </dgm:presLayoutVars>
      </dgm:prSet>
      <dgm:spPr/>
      <dgm:t>
        <a:bodyPr/>
        <a:lstStyle/>
        <a:p>
          <a:endParaRPr lang="ru-RU"/>
        </a:p>
      </dgm:t>
    </dgm:pt>
    <dgm:pt modelId="{E236D9D0-0CC6-4A8C-B00F-B9F40D4ECA14}" type="pres">
      <dgm:prSet presAssocID="{7033C5C7-0BBE-45E1-9EB9-86B7FFADAB06}" presName="parentText" presStyleLbl="node1" presStyleIdx="3" presStyleCnt="6">
        <dgm:presLayoutVars>
          <dgm:chMax val="0"/>
          <dgm:bulletEnabled val="1"/>
        </dgm:presLayoutVars>
      </dgm:prSet>
      <dgm:spPr/>
      <dgm:t>
        <a:bodyPr/>
        <a:lstStyle/>
        <a:p>
          <a:endParaRPr lang="ru-RU"/>
        </a:p>
      </dgm:t>
    </dgm:pt>
    <dgm:pt modelId="{57DE0011-97B4-4772-9DE8-10EE42995C64}" type="pres">
      <dgm:prSet presAssocID="{7033C5C7-0BBE-45E1-9EB9-86B7FFADAB06}" presName="childText" presStyleLbl="revTx" presStyleIdx="3" presStyleCnt="6">
        <dgm:presLayoutVars>
          <dgm:bulletEnabled val="1"/>
        </dgm:presLayoutVars>
      </dgm:prSet>
      <dgm:spPr/>
      <dgm:t>
        <a:bodyPr/>
        <a:lstStyle/>
        <a:p>
          <a:endParaRPr lang="ru-RU"/>
        </a:p>
      </dgm:t>
    </dgm:pt>
    <dgm:pt modelId="{08C486E4-CFE3-47A4-8C9B-B22CF9B10702}" type="pres">
      <dgm:prSet presAssocID="{CD1FEB74-ACE0-47A9-92F6-FF9B8F59D15B}" presName="parentText" presStyleLbl="node1" presStyleIdx="4" presStyleCnt="6">
        <dgm:presLayoutVars>
          <dgm:chMax val="0"/>
          <dgm:bulletEnabled val="1"/>
        </dgm:presLayoutVars>
      </dgm:prSet>
      <dgm:spPr/>
      <dgm:t>
        <a:bodyPr/>
        <a:lstStyle/>
        <a:p>
          <a:endParaRPr lang="ru-RU"/>
        </a:p>
      </dgm:t>
    </dgm:pt>
    <dgm:pt modelId="{EAADCA75-B260-4560-8C3B-83E774476B8A}" type="pres">
      <dgm:prSet presAssocID="{CD1FEB74-ACE0-47A9-92F6-FF9B8F59D15B}" presName="childText" presStyleLbl="revTx" presStyleIdx="4" presStyleCnt="6">
        <dgm:presLayoutVars>
          <dgm:bulletEnabled val="1"/>
        </dgm:presLayoutVars>
      </dgm:prSet>
      <dgm:spPr/>
      <dgm:t>
        <a:bodyPr/>
        <a:lstStyle/>
        <a:p>
          <a:endParaRPr lang="ru-RU"/>
        </a:p>
      </dgm:t>
    </dgm:pt>
    <dgm:pt modelId="{3E00BD91-660F-433B-B9E1-C69171D65ED5}" type="pres">
      <dgm:prSet presAssocID="{5D36A441-19C7-4D87-A4CC-20776E1470BC}" presName="parentText" presStyleLbl="node1" presStyleIdx="5" presStyleCnt="6">
        <dgm:presLayoutVars>
          <dgm:chMax val="0"/>
          <dgm:bulletEnabled val="1"/>
        </dgm:presLayoutVars>
      </dgm:prSet>
      <dgm:spPr/>
      <dgm:t>
        <a:bodyPr/>
        <a:lstStyle/>
        <a:p>
          <a:endParaRPr lang="ru-RU"/>
        </a:p>
      </dgm:t>
    </dgm:pt>
    <dgm:pt modelId="{AF6BA1F0-BD84-4D30-80A1-F9F37D2F4CF6}" type="pres">
      <dgm:prSet presAssocID="{5D36A441-19C7-4D87-A4CC-20776E1470BC}" presName="childText" presStyleLbl="revTx" presStyleIdx="5" presStyleCnt="6">
        <dgm:presLayoutVars>
          <dgm:bulletEnabled val="1"/>
        </dgm:presLayoutVars>
      </dgm:prSet>
      <dgm:spPr/>
      <dgm:t>
        <a:bodyPr/>
        <a:lstStyle/>
        <a:p>
          <a:endParaRPr lang="ru-RU"/>
        </a:p>
      </dgm:t>
    </dgm:pt>
  </dgm:ptLst>
  <dgm:cxnLst>
    <dgm:cxn modelId="{520A3877-C4F7-4337-B5E2-F9916E9F9D69}" type="presOf" srcId="{3BC9FE5D-159C-43A7-9BFF-6BAD29949256}" destId="{EAADCA75-B260-4560-8C3B-83E774476B8A}" srcOrd="0" destOrd="0" presId="urn:microsoft.com/office/officeart/2005/8/layout/vList2"/>
    <dgm:cxn modelId="{75DC96EA-0B96-4A37-909E-950102AB01F4}" type="presOf" srcId="{3593F505-38CA-4CA5-BC3D-5DA7F577765A}" destId="{FFBBC512-E71B-419C-998A-3408A1583F4C}" srcOrd="0" destOrd="0" presId="urn:microsoft.com/office/officeart/2005/8/layout/vList2"/>
    <dgm:cxn modelId="{F1183E2D-9034-4798-98DC-687F015A9BAE}" srcId="{60F53434-1249-4D49-A7BB-04C2F264BFF0}" destId="{3829EFF1-A02E-400F-A341-4DABA537F80F}" srcOrd="0" destOrd="0" parTransId="{D8861E16-AE8E-4763-830F-0C517D694041}" sibTransId="{D3DD9C1E-1EF1-44A4-9372-3ED2A37F4374}"/>
    <dgm:cxn modelId="{F8378AB7-0119-4073-B114-9AEB89EC7755}" srcId="{5D36A441-19C7-4D87-A4CC-20776E1470BC}" destId="{A2DF2718-3DCD-4138-AA5C-BAB070474377}" srcOrd="1" destOrd="0" parTransId="{99232A75-8E04-426E-9830-DF90B88429F3}" sibTransId="{80864E94-28D2-4880-896D-3E431535F113}"/>
    <dgm:cxn modelId="{AE278037-C3ED-4CD0-B5BE-7AE3FFF3ACAA}" type="presOf" srcId="{D6A66399-B023-4F0E-80EE-DE9DB2E562FA}" destId="{DA45C1D1-4239-4DDA-9178-F5049D4BCEC6}" srcOrd="0" destOrd="0" presId="urn:microsoft.com/office/officeart/2005/8/layout/vList2"/>
    <dgm:cxn modelId="{68B4344D-9DD6-47CF-B03F-870315B1ADDE}" type="presOf" srcId="{3829EFF1-A02E-400F-A341-4DABA537F80F}" destId="{EE90D6CA-BBBC-4F57-B64C-E11C1CB21DAD}" srcOrd="0" destOrd="0" presId="urn:microsoft.com/office/officeart/2005/8/layout/vList2"/>
    <dgm:cxn modelId="{CEDD3068-25F3-43A3-8AFB-708B2985F954}" srcId="{3593F505-38CA-4CA5-BC3D-5DA7F577765A}" destId="{32510E7A-519E-44A6-A13B-D1B862FE9DED}" srcOrd="1" destOrd="0" parTransId="{DC98AE4F-0469-46AD-881B-B6D80403D95A}" sibTransId="{7CE5CD11-A8D9-42C4-9DEF-9E5B61B45434}"/>
    <dgm:cxn modelId="{15A27517-56DF-4750-B4DF-A7752B0EA734}" type="presOf" srcId="{5D36A441-19C7-4D87-A4CC-20776E1470BC}" destId="{3E00BD91-660F-433B-B9E1-C69171D65ED5}" srcOrd="0" destOrd="0" presId="urn:microsoft.com/office/officeart/2005/8/layout/vList2"/>
    <dgm:cxn modelId="{0D04C9BE-CFB5-46FF-A1EB-77182592A35E}" srcId="{CD9BB57B-74EE-4260-A7F3-EBB66880B3F0}" destId="{049186FC-F303-4499-A196-9BBF69C6D2C5}" srcOrd="1" destOrd="0" parTransId="{2BBA7EF8-1685-4C82-A4DB-42C48D890C88}" sibTransId="{581A24F2-6120-44F3-BC99-755A9324DAB8}"/>
    <dgm:cxn modelId="{E9020C28-B8B0-4BFA-B6DE-ED609804D77C}" srcId="{32510E7A-519E-44A6-A13B-D1B862FE9DED}" destId="{D6A66399-B023-4F0E-80EE-DE9DB2E562FA}" srcOrd="0" destOrd="0" parTransId="{360D16E5-DB40-4372-BC62-19E5B50B014B}" sibTransId="{9602DFC3-6E7B-449F-808D-BC2597D87C30}"/>
    <dgm:cxn modelId="{ADF602A5-7A8E-415A-88B9-30FE11A609EA}" type="presOf" srcId="{74EC13A8-7965-43DE-9D07-1EEE00FF1D3D}" destId="{EE90D6CA-BBBC-4F57-B64C-E11C1CB21DAD}" srcOrd="0" destOrd="2" presId="urn:microsoft.com/office/officeart/2005/8/layout/vList2"/>
    <dgm:cxn modelId="{969E68DA-872C-4FFF-917F-69694820E5BE}" srcId="{60F53434-1249-4D49-A7BB-04C2F264BFF0}" destId="{EDAC9601-2C0B-4B7F-8EAA-3ADEB88CD764}" srcOrd="1" destOrd="0" parTransId="{D45BF2BC-B306-49AD-B9F1-9CBB7CF408C8}" sibTransId="{F31769A0-A5D1-48FF-B6A7-A0108437009B}"/>
    <dgm:cxn modelId="{F4726898-36DD-4B98-A2F3-28FE111160A3}" type="presOf" srcId="{049186FC-F303-4499-A196-9BBF69C6D2C5}" destId="{C8D85748-1BD5-44FE-9C08-6B2953322478}" srcOrd="0" destOrd="1" presId="urn:microsoft.com/office/officeart/2005/8/layout/vList2"/>
    <dgm:cxn modelId="{D7E92FEF-4EBD-4EF0-8464-3CBB21669E15}" srcId="{7033C5C7-0BBE-45E1-9EB9-86B7FFADAB06}" destId="{8BF83CE8-6890-4078-AB38-EA41C4DD67A8}" srcOrd="1" destOrd="0" parTransId="{67271C8C-DFBB-4454-80E0-8ED91F1BE3AE}" sibTransId="{6CC5FD8D-8AAD-46B0-9806-DFCF4F83BE05}"/>
    <dgm:cxn modelId="{42370D0E-D711-43A5-97BE-9B65336C3104}" type="presOf" srcId="{7033C5C7-0BBE-45E1-9EB9-86B7FFADAB06}" destId="{E236D9D0-0CC6-4A8C-B00F-B9F40D4ECA14}" srcOrd="0" destOrd="0" presId="urn:microsoft.com/office/officeart/2005/8/layout/vList2"/>
    <dgm:cxn modelId="{2C1B4A64-0542-4489-89E5-2A8B58D72139}" type="presOf" srcId="{60F53434-1249-4D49-A7BB-04C2F264BFF0}" destId="{50917975-3C83-40FD-925D-728ECC705AD5}" srcOrd="0" destOrd="0" presId="urn:microsoft.com/office/officeart/2005/8/layout/vList2"/>
    <dgm:cxn modelId="{E2B42F2D-159D-4FE3-8B99-693332AF0E97}" type="presOf" srcId="{3AEE20C1-9151-49AC-BE66-17573BC7A34C}" destId="{AF6BA1F0-BD84-4D30-80A1-F9F37D2F4CF6}" srcOrd="0" destOrd="2" presId="urn:microsoft.com/office/officeart/2005/8/layout/vList2"/>
    <dgm:cxn modelId="{552C5265-51F3-4AD7-A508-4E3A70DF6E43}" srcId="{32510E7A-519E-44A6-A13B-D1B862FE9DED}" destId="{A9F23285-E5F5-47D3-92B1-F56B2BAA0518}" srcOrd="1" destOrd="0" parTransId="{09A1A86C-34D3-4B02-BD88-A7C6E541E432}" sibTransId="{FEC1A8D0-AEDB-40F3-A3CB-4FC9C2D80EBC}"/>
    <dgm:cxn modelId="{65CBE076-2B5A-422C-922B-62E8197B317D}" type="presOf" srcId="{8BF83CE8-6890-4078-AB38-EA41C4DD67A8}" destId="{57DE0011-97B4-4772-9DE8-10EE42995C64}" srcOrd="0" destOrd="1" presId="urn:microsoft.com/office/officeart/2005/8/layout/vList2"/>
    <dgm:cxn modelId="{898E2786-D189-4E69-B298-42E64F6531B2}" srcId="{CD1FEB74-ACE0-47A9-92F6-FF9B8F59D15B}" destId="{CB8D25E8-DB70-4054-984E-36B7F861D9C8}" srcOrd="1" destOrd="0" parTransId="{92FF575C-A53F-41B0-A712-52AB3A360093}" sibTransId="{0BD22AB3-6876-4121-B1BF-331096293196}"/>
    <dgm:cxn modelId="{AB7B410C-9706-4D05-8736-DDDB3758571A}" srcId="{60F53434-1249-4D49-A7BB-04C2F264BFF0}" destId="{A458D750-6EB4-4D14-A014-1A3A2F1C5D6F}" srcOrd="3" destOrd="0" parTransId="{D8C5DB69-7434-48FC-A7F4-90937E8E18F2}" sibTransId="{D496424C-BA85-44A4-88DD-44D6B6255CCE}"/>
    <dgm:cxn modelId="{D9B6235B-F2A4-493A-8249-2C233BCAC96D}" srcId="{3593F505-38CA-4CA5-BC3D-5DA7F577765A}" destId="{5D36A441-19C7-4D87-A4CC-20776E1470BC}" srcOrd="5" destOrd="0" parTransId="{0B623BB7-1CB0-4387-BFF0-6080DF6361AF}" sibTransId="{C9EA8E07-A2BD-44DE-A7E6-3463C8067EB4}"/>
    <dgm:cxn modelId="{631D1CAB-0563-4A79-9029-A7EC29C90273}" type="presOf" srcId="{CD9BB57B-74EE-4260-A7F3-EBB66880B3F0}" destId="{A05386AE-1BA1-4894-B313-298CA1344E37}" srcOrd="0" destOrd="0" presId="urn:microsoft.com/office/officeart/2005/8/layout/vList2"/>
    <dgm:cxn modelId="{50592852-8157-4219-BBF1-EDE847A657EA}" srcId="{5D36A441-19C7-4D87-A4CC-20776E1470BC}" destId="{A3DB1ECE-3E72-4CE0-A605-D49B41B41F0A}" srcOrd="0" destOrd="0" parTransId="{73B7B082-878D-4CA1-A84F-3B59BF53DBF3}" sibTransId="{3AB8DF1E-C108-4E4F-9624-BE51B1F0FAAF}"/>
    <dgm:cxn modelId="{74A3D7BD-02CE-4CCF-BED5-EC66A76FB5D8}" type="presOf" srcId="{EB4F118F-5EA2-44ED-A080-51B44D57C39A}" destId="{C8D85748-1BD5-44FE-9C08-6B2953322478}" srcOrd="0" destOrd="2" presId="urn:microsoft.com/office/officeart/2005/8/layout/vList2"/>
    <dgm:cxn modelId="{4E8A221C-F3A5-4FF5-A2DC-6420BEE0E9D9}" type="presOf" srcId="{A9F23285-E5F5-47D3-92B1-F56B2BAA0518}" destId="{DA45C1D1-4239-4DDA-9178-F5049D4BCEC6}" srcOrd="0" destOrd="1" presId="urn:microsoft.com/office/officeart/2005/8/layout/vList2"/>
    <dgm:cxn modelId="{98D002A8-8B15-4577-AAFC-9962F40D247C}" type="presOf" srcId="{99AED9E3-EA9C-4B7B-932C-F549D8E7D6E7}" destId="{C8D85748-1BD5-44FE-9C08-6B2953322478}" srcOrd="0" destOrd="3" presId="urn:microsoft.com/office/officeart/2005/8/layout/vList2"/>
    <dgm:cxn modelId="{B428E3ED-D3F9-41D2-BF08-511769E50A75}" type="presOf" srcId="{32510E7A-519E-44A6-A13B-D1B862FE9DED}" destId="{A5E05912-5989-4EC0-BC06-CCA1C6DD95F9}" srcOrd="0" destOrd="0" presId="urn:microsoft.com/office/officeart/2005/8/layout/vList2"/>
    <dgm:cxn modelId="{C5CF178B-9B83-45B9-85DE-BB35164DD632}" type="presOf" srcId="{A3DB1ECE-3E72-4CE0-A605-D49B41B41F0A}" destId="{AF6BA1F0-BD84-4D30-80A1-F9F37D2F4CF6}" srcOrd="0" destOrd="0" presId="urn:microsoft.com/office/officeart/2005/8/layout/vList2"/>
    <dgm:cxn modelId="{647508DC-C5AE-425A-87EF-392358841A3F}" srcId="{3593F505-38CA-4CA5-BC3D-5DA7F577765A}" destId="{CD9BB57B-74EE-4260-A7F3-EBB66880B3F0}" srcOrd="0" destOrd="0" parTransId="{6BA32C0E-E6D7-48A6-8067-5239DA0CB9C6}" sibTransId="{70A49CC7-978E-46D1-8A2E-0A5221D40B55}"/>
    <dgm:cxn modelId="{074BE5D5-261D-486C-B390-599606E8CD14}" srcId="{7033C5C7-0BBE-45E1-9EB9-86B7FFADAB06}" destId="{30C58AEE-8B95-4546-A40B-58643EED2247}" srcOrd="0" destOrd="0" parTransId="{A9A1A475-FBC8-4415-8BB3-74B2C657C471}" sibTransId="{06891438-1CEE-4D50-A3F5-AF62CDE9A312}"/>
    <dgm:cxn modelId="{68F606FF-CE2E-40E3-A2D6-F19EE812A995}" type="presOf" srcId="{EDAC9601-2C0B-4B7F-8EAA-3ADEB88CD764}" destId="{EE90D6CA-BBBC-4F57-B64C-E11C1CB21DAD}" srcOrd="0" destOrd="1" presId="urn:microsoft.com/office/officeart/2005/8/layout/vList2"/>
    <dgm:cxn modelId="{B595C7D2-F938-4B7C-A727-B7015D65BE3B}" srcId="{CD9BB57B-74EE-4260-A7F3-EBB66880B3F0}" destId="{B6103BF1-4CB6-4A53-BBDC-C33E941CC699}" srcOrd="0" destOrd="0" parTransId="{A12DAFF8-D740-4E4D-A644-5AE559FA7528}" sibTransId="{379E1DA5-4C8C-4BB9-94B9-B978CB246DD8}"/>
    <dgm:cxn modelId="{F8340659-9FA2-445A-B76F-83955C238116}" srcId="{3593F505-38CA-4CA5-BC3D-5DA7F577765A}" destId="{7033C5C7-0BBE-45E1-9EB9-86B7FFADAB06}" srcOrd="3" destOrd="0" parTransId="{B0945784-D5EB-489D-B0C3-6C302ACBEE56}" sibTransId="{742ACABF-3E60-4353-8C2D-9E47DB473085}"/>
    <dgm:cxn modelId="{32BFF98C-BE17-4D33-9744-7954D007AA77}" srcId="{3593F505-38CA-4CA5-BC3D-5DA7F577765A}" destId="{CD1FEB74-ACE0-47A9-92F6-FF9B8F59D15B}" srcOrd="4" destOrd="0" parTransId="{FF9F7CF0-F2FE-4BC6-B486-F245B7708208}" sibTransId="{DFD8AA01-4DA6-47DE-ACA0-783A29FA203B}"/>
    <dgm:cxn modelId="{CB01FF62-5C32-407B-92ED-2FA36697C70E}" type="presOf" srcId="{A2DF2718-3DCD-4138-AA5C-BAB070474377}" destId="{AF6BA1F0-BD84-4D30-80A1-F9F37D2F4CF6}" srcOrd="0" destOrd="1" presId="urn:microsoft.com/office/officeart/2005/8/layout/vList2"/>
    <dgm:cxn modelId="{4B75FA93-AAD6-4866-988A-B5EBE2A9F128}" srcId="{CD9BB57B-74EE-4260-A7F3-EBB66880B3F0}" destId="{99AED9E3-EA9C-4B7B-932C-F549D8E7D6E7}" srcOrd="3" destOrd="0" parTransId="{8D533CC4-F83B-4A4E-84BD-57FBF2B9B201}" sibTransId="{B3DD3967-E01E-498E-AE21-499E9F2C3807}"/>
    <dgm:cxn modelId="{3A142977-EE55-4DA5-B59C-43173578F48B}" type="presOf" srcId="{B6103BF1-4CB6-4A53-BBDC-C33E941CC699}" destId="{C8D85748-1BD5-44FE-9C08-6B2953322478}" srcOrd="0" destOrd="0" presId="urn:microsoft.com/office/officeart/2005/8/layout/vList2"/>
    <dgm:cxn modelId="{2F0DE4C3-0FC2-41D1-8F32-AF8B30277068}" srcId="{60F53434-1249-4D49-A7BB-04C2F264BFF0}" destId="{74EC13A8-7965-43DE-9D07-1EEE00FF1D3D}" srcOrd="2" destOrd="0" parTransId="{22FA5708-1419-47D0-AF9E-21A6B6DDD9C1}" sibTransId="{7AF5454D-8444-40F7-AB16-3DB01B06587E}"/>
    <dgm:cxn modelId="{D853B1BD-6601-420E-B797-225EBAC2C8F0}" srcId="{5D36A441-19C7-4D87-A4CC-20776E1470BC}" destId="{5A9A3DB1-D2F3-4260-A4F6-F6F6BC71F620}" srcOrd="3" destOrd="0" parTransId="{405FD526-4899-41EA-9BF5-EE0F0825A897}" sibTransId="{FD28246C-9556-47E2-A90B-F937E51B5BF9}"/>
    <dgm:cxn modelId="{9FE2AC59-28E9-47FC-B906-0FD507738030}" srcId="{CD1FEB74-ACE0-47A9-92F6-FF9B8F59D15B}" destId="{3BC9FE5D-159C-43A7-9BFF-6BAD29949256}" srcOrd="0" destOrd="0" parTransId="{6E3FEAA8-55EF-49DE-9DA6-9DE8CFB5BCB2}" sibTransId="{8B8F6C37-62AF-43DC-A944-421FFECBFCC0}"/>
    <dgm:cxn modelId="{9D9C9537-A2C2-4575-8C60-3F87AE4378FD}" srcId="{3593F505-38CA-4CA5-BC3D-5DA7F577765A}" destId="{60F53434-1249-4D49-A7BB-04C2F264BFF0}" srcOrd="2" destOrd="0" parTransId="{6F960183-4920-475C-8FC2-F5A156E568E1}" sibTransId="{371EED7B-B4FF-4333-8D4D-8F2576E4907A}"/>
    <dgm:cxn modelId="{DAC0CDB4-D715-4607-9836-57223ABFF634}" type="presOf" srcId="{CB8D25E8-DB70-4054-984E-36B7F861D9C8}" destId="{EAADCA75-B260-4560-8C3B-83E774476B8A}" srcOrd="0" destOrd="1" presId="urn:microsoft.com/office/officeart/2005/8/layout/vList2"/>
    <dgm:cxn modelId="{E312715B-6A88-4D15-A7BA-6DB874C5C6AD}" type="presOf" srcId="{A458D750-6EB4-4D14-A014-1A3A2F1C5D6F}" destId="{EE90D6CA-BBBC-4F57-B64C-E11C1CB21DAD}" srcOrd="0" destOrd="3" presId="urn:microsoft.com/office/officeart/2005/8/layout/vList2"/>
    <dgm:cxn modelId="{060FD870-4E91-4AE1-8B71-38284CA778A1}" type="presOf" srcId="{30C58AEE-8B95-4546-A40B-58643EED2247}" destId="{57DE0011-97B4-4772-9DE8-10EE42995C64}" srcOrd="0" destOrd="0" presId="urn:microsoft.com/office/officeart/2005/8/layout/vList2"/>
    <dgm:cxn modelId="{F86EC48E-DE92-43D8-A0D9-C09534B7AEE4}" type="presOf" srcId="{5A9A3DB1-D2F3-4260-A4F6-F6F6BC71F620}" destId="{AF6BA1F0-BD84-4D30-80A1-F9F37D2F4CF6}" srcOrd="0" destOrd="3" presId="urn:microsoft.com/office/officeart/2005/8/layout/vList2"/>
    <dgm:cxn modelId="{5176E786-6427-44B0-9285-836D55569200}" srcId="{CD9BB57B-74EE-4260-A7F3-EBB66880B3F0}" destId="{EB4F118F-5EA2-44ED-A080-51B44D57C39A}" srcOrd="2" destOrd="0" parTransId="{3FD43239-3781-4E52-90F6-DEA9F36828BB}" sibTransId="{B07989C9-3029-4308-938A-B8BEA8FE25A3}"/>
    <dgm:cxn modelId="{36FCF349-704D-4C16-8104-490543E30ED2}" srcId="{5D36A441-19C7-4D87-A4CC-20776E1470BC}" destId="{3AEE20C1-9151-49AC-BE66-17573BC7A34C}" srcOrd="2" destOrd="0" parTransId="{02B69AC8-D343-4E48-A23A-F7ACBD00D543}" sibTransId="{AFB43718-3E58-429D-BB39-9611DAA3BF27}"/>
    <dgm:cxn modelId="{627161F1-1D8E-4E84-8EB1-B6771EAC0B4C}" type="presOf" srcId="{CD1FEB74-ACE0-47A9-92F6-FF9B8F59D15B}" destId="{08C486E4-CFE3-47A4-8C9B-B22CF9B10702}" srcOrd="0" destOrd="0" presId="urn:microsoft.com/office/officeart/2005/8/layout/vList2"/>
    <dgm:cxn modelId="{C5A51882-F0B3-462A-BC5A-29D23B4B2E84}" type="presParOf" srcId="{FFBBC512-E71B-419C-998A-3408A1583F4C}" destId="{A05386AE-1BA1-4894-B313-298CA1344E37}" srcOrd="0" destOrd="0" presId="urn:microsoft.com/office/officeart/2005/8/layout/vList2"/>
    <dgm:cxn modelId="{6E49C2DA-5FD8-4251-BBA7-266B0F852FEE}" type="presParOf" srcId="{FFBBC512-E71B-419C-998A-3408A1583F4C}" destId="{C8D85748-1BD5-44FE-9C08-6B2953322478}" srcOrd="1" destOrd="0" presId="urn:microsoft.com/office/officeart/2005/8/layout/vList2"/>
    <dgm:cxn modelId="{33FEBB10-77D7-4626-B9B7-4209BE6B88D7}" type="presParOf" srcId="{FFBBC512-E71B-419C-998A-3408A1583F4C}" destId="{A5E05912-5989-4EC0-BC06-CCA1C6DD95F9}" srcOrd="2" destOrd="0" presId="urn:microsoft.com/office/officeart/2005/8/layout/vList2"/>
    <dgm:cxn modelId="{8A75A909-5D9B-441D-A5C5-F3C9F5AEACDC}" type="presParOf" srcId="{FFBBC512-E71B-419C-998A-3408A1583F4C}" destId="{DA45C1D1-4239-4DDA-9178-F5049D4BCEC6}" srcOrd="3" destOrd="0" presId="urn:microsoft.com/office/officeart/2005/8/layout/vList2"/>
    <dgm:cxn modelId="{5B1006DE-FC57-40F9-A550-6B3C0CB82BA8}" type="presParOf" srcId="{FFBBC512-E71B-419C-998A-3408A1583F4C}" destId="{50917975-3C83-40FD-925D-728ECC705AD5}" srcOrd="4" destOrd="0" presId="urn:microsoft.com/office/officeart/2005/8/layout/vList2"/>
    <dgm:cxn modelId="{6163B51F-897F-4424-8BF8-7EBA5E70ECE8}" type="presParOf" srcId="{FFBBC512-E71B-419C-998A-3408A1583F4C}" destId="{EE90D6CA-BBBC-4F57-B64C-E11C1CB21DAD}" srcOrd="5" destOrd="0" presId="urn:microsoft.com/office/officeart/2005/8/layout/vList2"/>
    <dgm:cxn modelId="{0449F742-C841-431B-8AE6-3FE0017E9674}" type="presParOf" srcId="{FFBBC512-E71B-419C-998A-3408A1583F4C}" destId="{E236D9D0-0CC6-4A8C-B00F-B9F40D4ECA14}" srcOrd="6" destOrd="0" presId="urn:microsoft.com/office/officeart/2005/8/layout/vList2"/>
    <dgm:cxn modelId="{20659FD2-6A0A-47BC-99CA-26B94A607114}" type="presParOf" srcId="{FFBBC512-E71B-419C-998A-3408A1583F4C}" destId="{57DE0011-97B4-4772-9DE8-10EE42995C64}" srcOrd="7" destOrd="0" presId="urn:microsoft.com/office/officeart/2005/8/layout/vList2"/>
    <dgm:cxn modelId="{73F11FED-A36D-43BE-8AD0-446A29D9F433}" type="presParOf" srcId="{FFBBC512-E71B-419C-998A-3408A1583F4C}" destId="{08C486E4-CFE3-47A4-8C9B-B22CF9B10702}" srcOrd="8" destOrd="0" presId="urn:microsoft.com/office/officeart/2005/8/layout/vList2"/>
    <dgm:cxn modelId="{A2885A65-E5C4-4A6A-8103-3945DD13076B}" type="presParOf" srcId="{FFBBC512-E71B-419C-998A-3408A1583F4C}" destId="{EAADCA75-B260-4560-8C3B-83E774476B8A}" srcOrd="9" destOrd="0" presId="urn:microsoft.com/office/officeart/2005/8/layout/vList2"/>
    <dgm:cxn modelId="{FD14C5B9-B6AA-4EF6-9E57-2088061E381E}" type="presParOf" srcId="{FFBBC512-E71B-419C-998A-3408A1583F4C}" destId="{3E00BD91-660F-433B-B9E1-C69171D65ED5}" srcOrd="10" destOrd="0" presId="urn:microsoft.com/office/officeart/2005/8/layout/vList2"/>
    <dgm:cxn modelId="{14CD6990-7905-4D6D-A9ED-292CE2E92524}" type="presParOf" srcId="{FFBBC512-E71B-419C-998A-3408A1583F4C}" destId="{AF6BA1F0-BD84-4D30-80A1-F9F37D2F4CF6}"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386AE-1BA1-4894-B313-298CA1344E37}">
      <dsp:nvSpPr>
        <dsp:cNvPr id="0" name=""/>
        <dsp:cNvSpPr/>
      </dsp:nvSpPr>
      <dsp:spPr>
        <a:xfrm>
          <a:off x="0" y="4428"/>
          <a:ext cx="3312367" cy="26655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latin typeface="Times New Roman" pitchFamily="18" charset="0"/>
              <a:cs typeface="Times New Roman" pitchFamily="18" charset="0"/>
            </a:rPr>
            <a:t>FUNCTIONAL RESEARCH</a:t>
          </a:r>
          <a:endParaRPr lang="ru-RU" sz="1200" kern="1200" dirty="0">
            <a:latin typeface="Times New Roman" pitchFamily="18" charset="0"/>
            <a:cs typeface="Times New Roman" pitchFamily="18" charset="0"/>
          </a:endParaRPr>
        </a:p>
      </dsp:txBody>
      <dsp:txXfrm>
        <a:off x="13012" y="17440"/>
        <a:ext cx="3286343" cy="240530"/>
      </dsp:txXfrm>
    </dsp:sp>
    <dsp:sp modelId="{C8D85748-1BD5-44FE-9C08-6B2953322478}">
      <dsp:nvSpPr>
        <dsp:cNvPr id="0" name=""/>
        <dsp:cNvSpPr/>
      </dsp:nvSpPr>
      <dsp:spPr>
        <a:xfrm>
          <a:off x="0" y="270982"/>
          <a:ext cx="3312367" cy="74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6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 Heart rate Measurement</a:t>
          </a:r>
          <a:endParaRPr lang="ru-RU"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Blood Pressure Measurement</a:t>
          </a:r>
          <a:endParaRPr lang="ru-RU" sz="1200" kern="1200" dirty="0" smtClean="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 Electrocardiography</a:t>
          </a:r>
          <a:endParaRPr lang="ru-RU" sz="1200" kern="1200" dirty="0" smtClean="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err="1" smtClean="0">
              <a:latin typeface="Times New Roman" pitchFamily="18" charset="0"/>
              <a:cs typeface="Times New Roman" pitchFamily="18" charset="0"/>
            </a:rPr>
            <a:t>Spirography</a:t>
          </a:r>
          <a:endParaRPr lang="ru-RU" sz="1200" kern="1200" dirty="0" smtClean="0">
            <a:latin typeface="Times New Roman" pitchFamily="18" charset="0"/>
            <a:cs typeface="Times New Roman" pitchFamily="18" charset="0"/>
          </a:endParaRPr>
        </a:p>
      </dsp:txBody>
      <dsp:txXfrm>
        <a:off x="0" y="270982"/>
        <a:ext cx="3312367" cy="746693"/>
      </dsp:txXfrm>
    </dsp:sp>
    <dsp:sp modelId="{A5E05912-5989-4EC0-BC06-CCA1C6DD95F9}">
      <dsp:nvSpPr>
        <dsp:cNvPr id="0" name=""/>
        <dsp:cNvSpPr/>
      </dsp:nvSpPr>
      <dsp:spPr>
        <a:xfrm>
          <a:off x="0" y="1017676"/>
          <a:ext cx="3312367" cy="26655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latin typeface="Times New Roman" pitchFamily="18" charset="0"/>
              <a:cs typeface="Times New Roman" pitchFamily="18" charset="0"/>
            </a:rPr>
            <a:t>CLINICAL RESEARCH</a:t>
          </a:r>
          <a:endParaRPr lang="ru-RU" sz="1200" kern="1200" dirty="0">
            <a:latin typeface="Times New Roman" pitchFamily="18" charset="0"/>
            <a:cs typeface="Times New Roman" pitchFamily="18" charset="0"/>
          </a:endParaRPr>
        </a:p>
      </dsp:txBody>
      <dsp:txXfrm>
        <a:off x="13012" y="1030688"/>
        <a:ext cx="3286343" cy="240530"/>
      </dsp:txXfrm>
    </dsp:sp>
    <dsp:sp modelId="{DA45C1D1-4239-4DDA-9178-F5049D4BCEC6}">
      <dsp:nvSpPr>
        <dsp:cNvPr id="0" name=""/>
        <dsp:cNvSpPr/>
      </dsp:nvSpPr>
      <dsp:spPr>
        <a:xfrm>
          <a:off x="0" y="1284230"/>
          <a:ext cx="3312367" cy="82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6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smtClean="0">
              <a:latin typeface="Times New Roman" pitchFamily="18" charset="0"/>
              <a:cs typeface="Times New Roman" pitchFamily="18" charset="0"/>
            </a:rPr>
            <a:t>Investigation of sight sense: visual acuity, ocular fundus photograph, measurement of intraocular pressure</a:t>
          </a:r>
          <a:endParaRPr lang="ru-RU"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Investigation of of hearing: audiometry, tympanometry</a:t>
          </a:r>
          <a:endParaRPr lang="ru-RU" sz="1200" kern="1200" dirty="0" smtClean="0">
            <a:latin typeface="Times New Roman" pitchFamily="18" charset="0"/>
            <a:cs typeface="Times New Roman" pitchFamily="18" charset="0"/>
          </a:endParaRPr>
        </a:p>
      </dsp:txBody>
      <dsp:txXfrm>
        <a:off x="0" y="1284230"/>
        <a:ext cx="3312367" cy="825293"/>
      </dsp:txXfrm>
    </dsp:sp>
    <dsp:sp modelId="{50917975-3C83-40FD-925D-728ECC705AD5}">
      <dsp:nvSpPr>
        <dsp:cNvPr id="0" name=""/>
        <dsp:cNvSpPr/>
      </dsp:nvSpPr>
      <dsp:spPr>
        <a:xfrm>
          <a:off x="0" y="2109523"/>
          <a:ext cx="3312367" cy="26655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latin typeface="Times New Roman" pitchFamily="18" charset="0"/>
              <a:cs typeface="Times New Roman" pitchFamily="18" charset="0"/>
            </a:rPr>
            <a:t>LABORATORIAL RESEARCH</a:t>
          </a:r>
          <a:endParaRPr lang="ru-RU" sz="1200" kern="1200" dirty="0">
            <a:latin typeface="Times New Roman" pitchFamily="18" charset="0"/>
            <a:cs typeface="Times New Roman" pitchFamily="18" charset="0"/>
          </a:endParaRPr>
        </a:p>
      </dsp:txBody>
      <dsp:txXfrm>
        <a:off x="13012" y="2122535"/>
        <a:ext cx="3286343" cy="240530"/>
      </dsp:txXfrm>
    </dsp:sp>
    <dsp:sp modelId="{EE90D6CA-BBBC-4F57-B64C-E11C1CB21DAD}">
      <dsp:nvSpPr>
        <dsp:cNvPr id="0" name=""/>
        <dsp:cNvSpPr/>
      </dsp:nvSpPr>
      <dsp:spPr>
        <a:xfrm>
          <a:off x="0" y="2376077"/>
          <a:ext cx="3312367" cy="74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6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general analysis</a:t>
          </a:r>
          <a:endParaRPr lang="ru-RU"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biochemical analysis of blood</a:t>
          </a:r>
          <a:endParaRPr lang="ru-RU" sz="1200" kern="1200" dirty="0" smtClean="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immunochemical analysis of blood</a:t>
          </a:r>
          <a:endParaRPr lang="ru-RU" sz="1200" kern="1200" dirty="0" smtClean="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urinalysis</a:t>
          </a:r>
          <a:endParaRPr lang="ru-RU" sz="1200" kern="1200" dirty="0" smtClean="0">
            <a:latin typeface="Times New Roman" pitchFamily="18" charset="0"/>
            <a:cs typeface="Times New Roman" pitchFamily="18" charset="0"/>
          </a:endParaRPr>
        </a:p>
      </dsp:txBody>
      <dsp:txXfrm>
        <a:off x="0" y="2376077"/>
        <a:ext cx="3312367" cy="746693"/>
      </dsp:txXfrm>
    </dsp:sp>
    <dsp:sp modelId="{E236D9D0-0CC6-4A8C-B00F-B9F40D4ECA14}">
      <dsp:nvSpPr>
        <dsp:cNvPr id="0" name=""/>
        <dsp:cNvSpPr/>
      </dsp:nvSpPr>
      <dsp:spPr>
        <a:xfrm>
          <a:off x="0" y="3122771"/>
          <a:ext cx="3312367" cy="26655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latin typeface="Times New Roman" pitchFamily="18" charset="0"/>
              <a:cs typeface="Times New Roman" pitchFamily="18" charset="0"/>
            </a:rPr>
            <a:t>RADIOLOGICAL EXAMINATION</a:t>
          </a:r>
          <a:endParaRPr lang="ru-RU" sz="1200" kern="1200" dirty="0">
            <a:latin typeface="Times New Roman" pitchFamily="18" charset="0"/>
            <a:cs typeface="Times New Roman" pitchFamily="18" charset="0"/>
          </a:endParaRPr>
        </a:p>
      </dsp:txBody>
      <dsp:txXfrm>
        <a:off x="13012" y="3135783"/>
        <a:ext cx="3286343" cy="240530"/>
      </dsp:txXfrm>
    </dsp:sp>
    <dsp:sp modelId="{57DE0011-97B4-4772-9DE8-10EE42995C64}">
      <dsp:nvSpPr>
        <dsp:cNvPr id="0" name=""/>
        <dsp:cNvSpPr/>
      </dsp:nvSpPr>
      <dsp:spPr>
        <a:xfrm>
          <a:off x="0" y="3389325"/>
          <a:ext cx="3312367" cy="363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6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smtClean="0">
              <a:latin typeface="Times New Roman" pitchFamily="18" charset="0"/>
              <a:cs typeface="Times New Roman" pitchFamily="18" charset="0"/>
            </a:rPr>
            <a:t>Direct chest X-ray</a:t>
          </a:r>
          <a:endParaRPr lang="ru-RU"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Ultrasonography (liver and kidney)</a:t>
          </a:r>
          <a:endParaRPr lang="ru-RU" sz="1200" kern="1200" dirty="0" smtClean="0">
            <a:latin typeface="Times New Roman" pitchFamily="18" charset="0"/>
            <a:cs typeface="Times New Roman" pitchFamily="18" charset="0"/>
          </a:endParaRPr>
        </a:p>
      </dsp:txBody>
      <dsp:txXfrm>
        <a:off x="0" y="3389325"/>
        <a:ext cx="3312367" cy="363521"/>
      </dsp:txXfrm>
    </dsp:sp>
    <dsp:sp modelId="{08C486E4-CFE3-47A4-8C9B-B22CF9B10702}">
      <dsp:nvSpPr>
        <dsp:cNvPr id="0" name=""/>
        <dsp:cNvSpPr/>
      </dsp:nvSpPr>
      <dsp:spPr>
        <a:xfrm>
          <a:off x="0" y="3752847"/>
          <a:ext cx="3312367" cy="26655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latin typeface="Times New Roman" pitchFamily="18" charset="0"/>
              <a:cs typeface="Times New Roman" pitchFamily="18" charset="0"/>
            </a:rPr>
            <a:t>GYNECOLOGICAL EXAMINATION</a:t>
          </a:r>
          <a:endParaRPr lang="ru-RU" sz="1200" kern="1200" dirty="0">
            <a:latin typeface="Times New Roman" pitchFamily="18" charset="0"/>
            <a:cs typeface="Times New Roman" pitchFamily="18" charset="0"/>
          </a:endParaRPr>
        </a:p>
      </dsp:txBody>
      <dsp:txXfrm>
        <a:off x="13012" y="3765859"/>
        <a:ext cx="3286343" cy="240530"/>
      </dsp:txXfrm>
    </dsp:sp>
    <dsp:sp modelId="{EAADCA75-B260-4560-8C3B-83E774476B8A}">
      <dsp:nvSpPr>
        <dsp:cNvPr id="0" name=""/>
        <dsp:cNvSpPr/>
      </dsp:nvSpPr>
      <dsp:spPr>
        <a:xfrm>
          <a:off x="0" y="4019401"/>
          <a:ext cx="3312367" cy="363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6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colposcopy</a:t>
          </a:r>
          <a:endParaRPr lang="ru-RU"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err="1" smtClean="0">
              <a:latin typeface="Times New Roman" pitchFamily="18" charset="0"/>
              <a:cs typeface="Times New Roman" pitchFamily="18" charset="0"/>
            </a:rPr>
            <a:t>gynecological smear</a:t>
          </a:r>
          <a:endParaRPr lang="ru-RU" sz="1200" kern="1200" dirty="0" err="1" smtClean="0">
            <a:latin typeface="Times New Roman" pitchFamily="18" charset="0"/>
            <a:cs typeface="Times New Roman" pitchFamily="18" charset="0"/>
          </a:endParaRPr>
        </a:p>
      </dsp:txBody>
      <dsp:txXfrm>
        <a:off x="0" y="4019401"/>
        <a:ext cx="3312367" cy="363521"/>
      </dsp:txXfrm>
    </dsp:sp>
    <dsp:sp modelId="{3E00BD91-660F-433B-B9E1-C69171D65ED5}">
      <dsp:nvSpPr>
        <dsp:cNvPr id="0" name=""/>
        <dsp:cNvSpPr/>
      </dsp:nvSpPr>
      <dsp:spPr>
        <a:xfrm>
          <a:off x="0" y="4382923"/>
          <a:ext cx="3312367" cy="26655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latin typeface="Times New Roman" pitchFamily="18" charset="0"/>
              <a:cs typeface="Times New Roman" pitchFamily="18" charset="0"/>
            </a:rPr>
            <a:t>ANTHROPOMETRIC RESEARCH</a:t>
          </a:r>
          <a:endParaRPr lang="ru-RU" sz="1200" kern="1200" dirty="0">
            <a:latin typeface="Times New Roman" pitchFamily="18" charset="0"/>
            <a:cs typeface="Times New Roman" pitchFamily="18" charset="0"/>
          </a:endParaRPr>
        </a:p>
      </dsp:txBody>
      <dsp:txXfrm>
        <a:off x="13012" y="4395935"/>
        <a:ext cx="3286343" cy="240530"/>
      </dsp:txXfrm>
    </dsp:sp>
    <dsp:sp modelId="{AF6BA1F0-BD84-4D30-80A1-F9F37D2F4CF6}">
      <dsp:nvSpPr>
        <dsp:cNvPr id="0" name=""/>
        <dsp:cNvSpPr/>
      </dsp:nvSpPr>
      <dsp:spPr>
        <a:xfrm>
          <a:off x="0" y="4649478"/>
          <a:ext cx="3312367" cy="74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16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Measurement of height, weight, body mass index</a:t>
          </a:r>
          <a:endParaRPr lang="ru-RU"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r>
            <a:rPr lang="en-US" sz="1200" kern="1200" dirty="0" smtClean="0">
              <a:latin typeface="Times New Roman" pitchFamily="18" charset="0"/>
              <a:cs typeface="Times New Roman" pitchFamily="18" charset="0"/>
            </a:rPr>
            <a:t>Determination of biological age</a:t>
          </a:r>
          <a:endParaRPr lang="ru-RU" sz="1200" kern="1200" dirty="0" smtClean="0">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endParaRPr lang="ru-RU" sz="1200" kern="1200" dirty="0">
            <a:solidFill>
              <a:schemeClr val="tx1"/>
            </a:solidFill>
            <a:latin typeface="Times New Roman" pitchFamily="18" charset="0"/>
            <a:cs typeface="Times New Roman" pitchFamily="18" charset="0"/>
          </a:endParaRPr>
        </a:p>
        <a:p>
          <a:pPr marL="114300" lvl="1" indent="-114300" algn="l" defTabSz="533400">
            <a:lnSpc>
              <a:spcPct val="90000"/>
            </a:lnSpc>
            <a:spcBef>
              <a:spcPct val="0"/>
            </a:spcBef>
            <a:spcAft>
              <a:spcPct val="20000"/>
            </a:spcAft>
            <a:buChar char="••"/>
          </a:pPr>
          <a:endParaRPr lang="ru-RU" sz="1200" kern="1200" dirty="0">
            <a:solidFill>
              <a:schemeClr val="tx1"/>
            </a:solidFill>
            <a:latin typeface="Times New Roman" pitchFamily="18" charset="0"/>
            <a:cs typeface="Times New Roman" pitchFamily="18" charset="0"/>
          </a:endParaRPr>
        </a:p>
      </dsp:txBody>
      <dsp:txXfrm>
        <a:off x="0" y="4649478"/>
        <a:ext cx="3312367" cy="7466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110" name="Oval 38"/>
          <p:cNvSpPr>
            <a:spLocks noChangeArrowheads="1"/>
          </p:cNvSpPr>
          <p:nvPr/>
        </p:nvSpPr>
        <p:spPr bwMode="gray">
          <a:xfrm>
            <a:off x="684213"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w="9525">
            <a:noFill/>
            <a:round/>
            <a:headEnd/>
            <a:tailEnd/>
          </a:ln>
          <a:effectLst/>
        </p:spPr>
        <p:txBody>
          <a:bodyPr wrap="none" anchor="ctr"/>
          <a:lstStyle/>
          <a:p>
            <a:endParaRPr lang="ru-RU"/>
          </a:p>
        </p:txBody>
      </p:sp>
      <p:sp>
        <p:nvSpPr>
          <p:cNvPr id="3111" name="Rectangle 39"/>
          <p:cNvSpPr>
            <a:spLocks noChangeArrowheads="1"/>
          </p:cNvSpPr>
          <p:nvPr/>
        </p:nvSpPr>
        <p:spPr bwMode="ltGray">
          <a:xfrm>
            <a:off x="0" y="4437063"/>
            <a:ext cx="9144000" cy="1728787"/>
          </a:xfrm>
          <a:prstGeom prst="rect">
            <a:avLst/>
          </a:prstGeom>
          <a:solidFill>
            <a:schemeClr val="accent1"/>
          </a:solidFill>
          <a:ln w="9525">
            <a:noFill/>
            <a:miter lim="800000"/>
            <a:headEnd/>
            <a:tailEnd/>
          </a:ln>
          <a:effectLst/>
        </p:spPr>
        <p:txBody>
          <a:bodyPr wrap="none" anchor="ctr"/>
          <a:lstStyle/>
          <a:p>
            <a:endParaRPr lang="ru-RU"/>
          </a:p>
        </p:txBody>
      </p:sp>
      <p:sp>
        <p:nvSpPr>
          <p:cNvPr id="3112" name="Oval 40" descr="a"/>
          <p:cNvSpPr>
            <a:spLocks noChangeArrowheads="1"/>
          </p:cNvSpPr>
          <p:nvPr/>
        </p:nvSpPr>
        <p:spPr bwMode="gray">
          <a:xfrm>
            <a:off x="971550" y="1628775"/>
            <a:ext cx="3529013" cy="3671888"/>
          </a:xfrm>
          <a:prstGeom prst="ellipse">
            <a:avLst/>
          </a:prstGeom>
          <a:blipFill dpi="0" rotWithShape="1">
            <a:blip r:embed="rId2"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3" name="Oval 41" descr="b"/>
          <p:cNvSpPr>
            <a:spLocks noChangeArrowheads="1"/>
          </p:cNvSpPr>
          <p:nvPr/>
        </p:nvSpPr>
        <p:spPr bwMode="gray">
          <a:xfrm>
            <a:off x="323850" y="1268413"/>
            <a:ext cx="1438275" cy="1511300"/>
          </a:xfrm>
          <a:prstGeom prst="ellipse">
            <a:avLst/>
          </a:prstGeom>
          <a:blipFill dpi="0" rotWithShape="1">
            <a:blip r:embed="rId3"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4" name="Oval 42" descr="d"/>
          <p:cNvSpPr>
            <a:spLocks noChangeArrowheads="1"/>
          </p:cNvSpPr>
          <p:nvPr/>
        </p:nvSpPr>
        <p:spPr bwMode="gray">
          <a:xfrm>
            <a:off x="1258888" y="260350"/>
            <a:ext cx="935037" cy="936625"/>
          </a:xfrm>
          <a:prstGeom prst="ellipse">
            <a:avLst/>
          </a:prstGeom>
          <a:blipFill dpi="0" rotWithShape="1">
            <a:blip r:embed="rId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w="9525">
            <a:noFill/>
            <a:round/>
            <a:headEnd/>
            <a:tailEnd/>
          </a:ln>
          <a:effectLst/>
        </p:spPr>
        <p:txBody>
          <a:bodyPr wrap="none" anchor="ctr"/>
          <a:lstStyle/>
          <a:p>
            <a:endParaRPr lang="ru-RU"/>
          </a:p>
        </p:txBody>
      </p:sp>
      <p:sp>
        <p:nvSpPr>
          <p:cNvPr id="3116" name="Oval 44" descr="c"/>
          <p:cNvSpPr>
            <a:spLocks noChangeArrowheads="1"/>
          </p:cNvSpPr>
          <p:nvPr/>
        </p:nvSpPr>
        <p:spPr bwMode="gray">
          <a:xfrm>
            <a:off x="3851275" y="3500438"/>
            <a:ext cx="1582738" cy="1582737"/>
          </a:xfrm>
          <a:prstGeom prst="ellipse">
            <a:avLst/>
          </a:prstGeom>
          <a:blipFill dpi="0" rotWithShape="1">
            <a:blip r:embed="rId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3076" name="Rectangle 4"/>
          <p:cNvSpPr>
            <a:spLocks noGrp="1" noChangeArrowheads="1"/>
          </p:cNvSpPr>
          <p:nvPr>
            <p:ph type="dt" sz="half" idx="2"/>
          </p:nvPr>
        </p:nvSpPr>
        <p:spPr>
          <a:xfrm>
            <a:off x="3581400" y="6400800"/>
            <a:ext cx="2209800" cy="244475"/>
          </a:xfr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en-US"/>
              <a:t>www.themegallery.com</a:t>
            </a:r>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55566F73-EB3B-48D7-A45C-7EF434AB9B79}" type="slidenum">
              <a:rPr lang="en-US"/>
              <a:pPr/>
              <a:t>‹#›</a:t>
            </a:fld>
            <a:endParaRPr lang="en-US"/>
          </a:p>
        </p:txBody>
      </p:sp>
      <p:sp>
        <p:nvSpPr>
          <p:cNvPr id="3086" name="Text Box 14"/>
          <p:cNvSpPr txBox="1">
            <a:spLocks noChangeArrowheads="1"/>
          </p:cNvSpPr>
          <p:nvPr/>
        </p:nvSpPr>
        <p:spPr bwMode="gray">
          <a:xfrm>
            <a:off x="7762875" y="6286500"/>
            <a:ext cx="1143000" cy="457200"/>
          </a:xfrm>
          <a:prstGeom prst="rect">
            <a:avLst/>
          </a:prstGeom>
          <a:noFill/>
          <a:ln w="9525">
            <a:noFill/>
            <a:miter lim="800000"/>
            <a:headEnd/>
            <a:tailEnd/>
          </a:ln>
          <a:effectLst/>
        </p:spPr>
        <p:txBody>
          <a:bodyPr>
            <a:spAutoFit/>
          </a:bodyPr>
          <a:lstStyle/>
          <a:p>
            <a:r>
              <a:rPr lang="en-US" sz="2400" i="1"/>
              <a:t>LOGO</a:t>
            </a:r>
          </a:p>
        </p:txBody>
      </p:sp>
      <p:sp>
        <p:nvSpPr>
          <p:cNvPr id="3074" name="Rectangle 2"/>
          <p:cNvSpPr>
            <a:spLocks noGrp="1" noChangeArrowheads="1"/>
          </p:cNvSpPr>
          <p:nvPr>
            <p:ph type="ctrTitle"/>
          </p:nvPr>
        </p:nvSpPr>
        <p:spPr>
          <a:xfrm>
            <a:off x="4267200" y="1219200"/>
            <a:ext cx="4495800" cy="1752600"/>
          </a:xfrm>
        </p:spPr>
        <p:txBody>
          <a:bodyPr/>
          <a:lstStyle>
            <a:lvl1pPr algn="r">
              <a:defRPr sz="4800">
                <a:solidFill>
                  <a:schemeClr val="tx2"/>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685800" y="5486400"/>
            <a:ext cx="7620000" cy="304800"/>
          </a:xfrm>
        </p:spPr>
        <p:txBody>
          <a:bodyPr/>
          <a:lstStyle>
            <a:lvl1pPr marL="0" indent="0" algn="ctr">
              <a:buFont typeface="Wingdings" pitchFamily="2" charset="2"/>
              <a:buNone/>
              <a:defRPr sz="2000">
                <a:solidFill>
                  <a:schemeClr val="bg1"/>
                </a:solidFill>
              </a:defRPr>
            </a:lvl1pPr>
          </a:lstStyle>
          <a:p>
            <a:r>
              <a:rPr lang="ru-RU" smtClean="0"/>
              <a:t>Образец подзаголовка</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CA894C35-22C7-4DB1-A9DB-E1FE068B4470}"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7975" y="609600"/>
            <a:ext cx="2066925"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48375"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3B455012-706D-4CE6-B4DB-D80EFC5487F7}"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609600"/>
            <a:ext cx="60198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76400"/>
            <a:ext cx="8267700" cy="4648200"/>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6553200" y="6553200"/>
            <a:ext cx="2133600" cy="244475"/>
          </a:xfrm>
        </p:spPr>
        <p:txBody>
          <a:bodyPr/>
          <a:lstStyle>
            <a:lvl1pPr>
              <a:defRPr/>
            </a:lvl1pPr>
          </a:lstStyle>
          <a:p>
            <a:r>
              <a:rPr lang="en-US"/>
              <a:t>www.themegallery.com</a:t>
            </a:r>
          </a:p>
        </p:txBody>
      </p:sp>
      <p:sp>
        <p:nvSpPr>
          <p:cNvPr id="5" name="Номер слайда 4"/>
          <p:cNvSpPr>
            <a:spLocks noGrp="1"/>
          </p:cNvSpPr>
          <p:nvPr>
            <p:ph type="sldNum" sz="quarter" idx="11"/>
          </p:nvPr>
        </p:nvSpPr>
        <p:spPr>
          <a:xfrm>
            <a:off x="4191000" y="6534150"/>
            <a:ext cx="838200" cy="261938"/>
          </a:xfrm>
        </p:spPr>
        <p:txBody>
          <a:bodyPr/>
          <a:lstStyle>
            <a:lvl1pPr>
              <a:defRPr/>
            </a:lvl1pPr>
          </a:lstStyle>
          <a:p>
            <a:fld id="{03D4D907-1C55-4D08-9C40-92070D3F02DD}" type="slidenum">
              <a:rPr lang="en-US"/>
              <a:pPr/>
              <a:t>‹#›</a:t>
            </a:fld>
            <a:endParaRPr lang="en-US"/>
          </a:p>
        </p:txBody>
      </p:sp>
      <p:sp>
        <p:nvSpPr>
          <p:cNvPr id="6" name="Дата 5"/>
          <p:cNvSpPr>
            <a:spLocks noGrp="1"/>
          </p:cNvSpPr>
          <p:nvPr>
            <p:ph type="dt" sz="half" idx="12"/>
          </p:nvPr>
        </p:nvSpPr>
        <p:spPr>
          <a:xfrm>
            <a:off x="381000" y="6534150"/>
            <a:ext cx="1905000" cy="261938"/>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8E8320DE-4653-4686-A9E9-D5615DDC0DA6}"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8FEECF35-3A5E-4BE0-B6E1-FD5BEDF1D0BF}"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91D40920-B502-4FF5-B9C3-00A378D94E70}"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t>www.themegallery.com</a:t>
            </a:r>
          </a:p>
        </p:txBody>
      </p:sp>
      <p:sp>
        <p:nvSpPr>
          <p:cNvPr id="8" name="Номер слайда 7"/>
          <p:cNvSpPr>
            <a:spLocks noGrp="1"/>
          </p:cNvSpPr>
          <p:nvPr>
            <p:ph type="sldNum" sz="quarter" idx="11"/>
          </p:nvPr>
        </p:nvSpPr>
        <p:spPr/>
        <p:txBody>
          <a:bodyPr/>
          <a:lstStyle>
            <a:lvl1pPr>
              <a:defRPr/>
            </a:lvl1pPr>
          </a:lstStyle>
          <a:p>
            <a:fld id="{57359928-3737-4FA1-A355-E0FEE7F7C471}" type="slidenum">
              <a:rPr lang="en-US"/>
              <a:pPr/>
              <a:t>‹#›</a:t>
            </a:fld>
            <a:endParaRPr lang="en-US"/>
          </a:p>
        </p:txBody>
      </p:sp>
      <p:sp>
        <p:nvSpPr>
          <p:cNvPr id="9" name="Дата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t>www.themegallery.com</a:t>
            </a:r>
          </a:p>
        </p:txBody>
      </p:sp>
      <p:sp>
        <p:nvSpPr>
          <p:cNvPr id="4" name="Номер слайда 3"/>
          <p:cNvSpPr>
            <a:spLocks noGrp="1"/>
          </p:cNvSpPr>
          <p:nvPr>
            <p:ph type="sldNum" sz="quarter" idx="11"/>
          </p:nvPr>
        </p:nvSpPr>
        <p:spPr/>
        <p:txBody>
          <a:bodyPr/>
          <a:lstStyle>
            <a:lvl1pPr>
              <a:defRPr/>
            </a:lvl1pPr>
          </a:lstStyle>
          <a:p>
            <a:fld id="{B921416A-49DD-4DDC-8FF9-831D85686BEB}" type="slidenum">
              <a:rPr lang="en-US"/>
              <a:pPr/>
              <a:t>‹#›</a:t>
            </a:fld>
            <a:endParaRPr lang="en-US"/>
          </a:p>
        </p:txBody>
      </p:sp>
      <p:sp>
        <p:nvSpPr>
          <p:cNvPr id="5" name="Дата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t>www.themegallery.com</a:t>
            </a:r>
          </a:p>
        </p:txBody>
      </p:sp>
      <p:sp>
        <p:nvSpPr>
          <p:cNvPr id="3" name="Номер слайда 2"/>
          <p:cNvSpPr>
            <a:spLocks noGrp="1"/>
          </p:cNvSpPr>
          <p:nvPr>
            <p:ph type="sldNum" sz="quarter" idx="11"/>
          </p:nvPr>
        </p:nvSpPr>
        <p:spPr/>
        <p:txBody>
          <a:bodyPr/>
          <a:lstStyle>
            <a:lvl1pPr>
              <a:defRPr/>
            </a:lvl1pPr>
          </a:lstStyle>
          <a:p>
            <a:fld id="{13739655-2022-47BA-B7C5-7614F387EAD4}" type="slidenum">
              <a:rPr lang="en-US"/>
              <a:pPr/>
              <a:t>‹#›</a:t>
            </a:fld>
            <a:endParaRPr lang="en-US"/>
          </a:p>
        </p:txBody>
      </p:sp>
      <p:sp>
        <p:nvSpPr>
          <p:cNvPr id="4" name="Дата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CE6C23CD-D630-4B26-8D3B-27B6A3990E93}"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C6BC5BBF-4710-45DF-AF91-DFD648A2F4EB}"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w="9525">
            <a:noFill/>
            <a:round/>
            <a:headEnd/>
            <a:tailEnd/>
          </a:ln>
          <a:effectLst/>
        </p:spPr>
        <p:txBody>
          <a:bodyPr wrap="none" anchor="ctr"/>
          <a:lstStyle/>
          <a:p>
            <a:endParaRPr lang="ru-RU"/>
          </a:p>
        </p:txBody>
      </p:sp>
      <p:sp>
        <p:nvSpPr>
          <p:cNvPr id="1130" name="Rectangle 106"/>
          <p:cNvSpPr>
            <a:spLocks noChangeArrowheads="1"/>
          </p:cNvSpPr>
          <p:nvPr/>
        </p:nvSpPr>
        <p:spPr bwMode="gray">
          <a:xfrm>
            <a:off x="0" y="549275"/>
            <a:ext cx="9144000" cy="647700"/>
          </a:xfrm>
          <a:prstGeom prst="rect">
            <a:avLst/>
          </a:prstGeom>
          <a:solidFill>
            <a:schemeClr val="accent1"/>
          </a:solidFill>
          <a:ln w="9525">
            <a:noFill/>
            <a:miter lim="800000"/>
            <a:headEnd/>
            <a:tailEnd/>
          </a:ln>
          <a:effectLst/>
        </p:spPr>
        <p:txBody>
          <a:bodyPr wrap="none" anchor="ctr"/>
          <a:lstStyle/>
          <a:p>
            <a:endParaRPr lang="ru-RU"/>
          </a:p>
        </p:txBody>
      </p:sp>
      <p:sp>
        <p:nvSpPr>
          <p:cNvPr id="1131" name="Oval 107" descr="b"/>
          <p:cNvSpPr>
            <a:spLocks noChangeArrowheads="1"/>
          </p:cNvSpPr>
          <p:nvPr/>
        </p:nvSpPr>
        <p:spPr bwMode="gray">
          <a:xfrm>
            <a:off x="1116013" y="58738"/>
            <a:ext cx="865187" cy="892175"/>
          </a:xfrm>
          <a:prstGeom prst="ellipse">
            <a:avLst/>
          </a:prstGeom>
          <a:blipFill dpi="0" rotWithShape="1">
            <a:blip r:embed="rId1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132" name="Oval 108" descr="c"/>
          <p:cNvSpPr>
            <a:spLocks noChangeArrowheads="1"/>
          </p:cNvSpPr>
          <p:nvPr/>
        </p:nvSpPr>
        <p:spPr bwMode="gray">
          <a:xfrm>
            <a:off x="8101013" y="106363"/>
            <a:ext cx="790575" cy="830262"/>
          </a:xfrm>
          <a:prstGeom prst="ellipse">
            <a:avLst/>
          </a:prstGeom>
          <a:blipFill dpi="0" rotWithShape="1">
            <a:blip r:embed="rId1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133" name="Oval 109" descr="a"/>
          <p:cNvSpPr>
            <a:spLocks noChangeArrowheads="1"/>
          </p:cNvSpPr>
          <p:nvPr/>
        </p:nvSpPr>
        <p:spPr bwMode="gray">
          <a:xfrm>
            <a:off x="179388" y="333375"/>
            <a:ext cx="1152525" cy="1223963"/>
          </a:xfrm>
          <a:prstGeom prst="ellipse">
            <a:avLst/>
          </a:prstGeom>
          <a:blipFill dpi="0" rotWithShape="1">
            <a:blip r:embed="rId16"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ru-RU"/>
          </a:p>
        </p:txBody>
      </p:sp>
      <p:sp>
        <p:nvSpPr>
          <p:cNvPr id="1027" name="Rectangle 3"/>
          <p:cNvSpPr>
            <a:spLocks noGrp="1" noChangeArrowheads="1"/>
          </p:cNvSpPr>
          <p:nvPr>
            <p:ph type="body" idx="1"/>
          </p:nvPr>
        </p:nvSpPr>
        <p:spPr bwMode="gray">
          <a:xfrm>
            <a:off x="457200" y="1676400"/>
            <a:ext cx="82677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vl1pPr>
          </a:lstStyle>
          <a:p>
            <a:r>
              <a:rPr lang="en-US"/>
              <a:t>www.themegallery.com</a:t>
            </a:r>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vl1pPr>
          </a:lstStyle>
          <a:p>
            <a:fld id="{4095A14E-72A2-404B-ADA6-CD96FE01BC2E}" type="slidenum">
              <a:rPr lang="en-US"/>
              <a:pPr/>
              <a:t>‹#›</a:t>
            </a:fld>
            <a:endParaRPr lang="en-US"/>
          </a:p>
        </p:txBody>
      </p:sp>
      <p:sp>
        <p:nvSpPr>
          <p:cNvPr id="1026" name="Rectangle 2"/>
          <p:cNvSpPr>
            <a:spLocks noGrp="1" noChangeArrowheads="1"/>
          </p:cNvSpPr>
          <p:nvPr>
            <p:ph type="title"/>
          </p:nvPr>
        </p:nvSpPr>
        <p:spPr bwMode="gray">
          <a:xfrm>
            <a:off x="2057400" y="609600"/>
            <a:ext cx="60198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gray">
          <a:xfrm>
            <a:off x="381000" y="653415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2" name="Рисунок 11" descr="ФОЙЕ.jpg"/>
          <p:cNvPicPr>
            <a:picLocks noChangeAspect="1"/>
          </p:cNvPicPr>
          <p:nvPr/>
        </p:nvPicPr>
        <p:blipFill>
          <a:blip r:embed="rId3" cstate="print"/>
          <a:stretch>
            <a:fillRect/>
          </a:stretch>
        </p:blipFill>
        <p:spPr>
          <a:xfrm>
            <a:off x="179512" y="1271752"/>
            <a:ext cx="1584176" cy="1518378"/>
          </a:xfrm>
          <a:prstGeom prst="ellipse">
            <a:avLst/>
          </a:prstGeom>
          <a:ln w="12700" cap="rnd">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Подзаголовок 2"/>
          <p:cNvSpPr txBox="1">
            <a:spLocks/>
          </p:cNvSpPr>
          <p:nvPr/>
        </p:nvSpPr>
        <p:spPr>
          <a:xfrm>
            <a:off x="4140200" y="2276872"/>
            <a:ext cx="5003800" cy="3360738"/>
          </a:xfrm>
          <a:prstGeom prst="rect">
            <a:avLst/>
          </a:prstGeom>
        </p:spPr>
        <p:txBody>
          <a:bodyPr>
            <a:normAutofit/>
          </a:bodyPr>
          <a:lstStyle/>
          <a:p>
            <a:pPr marL="365760" indent="-256032" algn="ctr" fontAlgn="auto">
              <a:spcBef>
                <a:spcPts val="600"/>
              </a:spcBef>
              <a:spcAft>
                <a:spcPts val="0"/>
              </a:spcAft>
              <a:buClr>
                <a:schemeClr val="accent1"/>
              </a:buClr>
              <a:buSzPct val="80000"/>
              <a:buFont typeface="Arial" charset="0"/>
              <a:buNone/>
              <a:defRPr/>
            </a:pPr>
            <a:r>
              <a:rPr lang="en-US" sz="3600" dirty="0" smtClean="0">
                <a:solidFill>
                  <a:srgbClr val="00B0F0"/>
                </a:solidFill>
                <a:effectLst>
                  <a:outerShdw blurRad="38100" dist="38100" dir="2700000" algn="tl">
                    <a:srgbClr val="000000"/>
                  </a:outerShdw>
                </a:effectLst>
                <a:latin typeface="Times New Roman" pitchFamily="18" charset="0"/>
                <a:cs typeface="Times New Roman" pitchFamily="18" charset="0"/>
              </a:rPr>
              <a:t>Students service </a:t>
            </a:r>
            <a:r>
              <a:rPr lang="en-US" sz="3600" dirty="0" err="1" smtClean="0">
                <a:solidFill>
                  <a:srgbClr val="00B0F0"/>
                </a:solidFill>
                <a:effectLst>
                  <a:outerShdw blurRad="38100" dist="38100" dir="2700000" algn="tl">
                    <a:srgbClr val="000000"/>
                  </a:outerShdw>
                </a:effectLst>
                <a:latin typeface="Times New Roman" pitchFamily="18" charset="0"/>
                <a:cs typeface="Times New Roman" pitchFamily="18" charset="0"/>
              </a:rPr>
              <a:t>centre</a:t>
            </a:r>
            <a:r>
              <a:rPr lang="ru-RU" sz="3600" b="1" dirty="0" smtClean="0">
                <a:solidFill>
                  <a:srgbClr val="00B0F0"/>
                </a:solidFill>
                <a:effectLst>
                  <a:outerShdw blurRad="38100" dist="38100" dir="2700000" algn="tl">
                    <a:srgbClr val="000000"/>
                  </a:outerShdw>
                </a:effectLst>
                <a:latin typeface="Times New Roman" pitchFamily="18" charset="0"/>
                <a:cs typeface="Times New Roman" pitchFamily="18" charset="0"/>
              </a:rPr>
              <a:t> «</a:t>
            </a:r>
            <a:r>
              <a:rPr lang="en-US" sz="3600" dirty="0" smtClean="0">
                <a:solidFill>
                  <a:srgbClr val="00B0F0"/>
                </a:solidFill>
                <a:effectLst>
                  <a:outerShdw blurRad="38100" dist="38100" dir="2700000" algn="tl">
                    <a:srgbClr val="000000"/>
                  </a:outerShdw>
                </a:effectLst>
                <a:latin typeface="Times New Roman" pitchFamily="18" charset="0"/>
                <a:cs typeface="Times New Roman" pitchFamily="18" charset="0"/>
              </a:rPr>
              <a:t>KEREMET</a:t>
            </a:r>
            <a:r>
              <a:rPr lang="ru-RU" sz="3600" b="1" dirty="0" smtClean="0">
                <a:solidFill>
                  <a:schemeClr val="accent1"/>
                </a:solidFill>
                <a:effectLst>
                  <a:outerShdw blurRad="38100" dist="38100" dir="2700000" algn="tl">
                    <a:srgbClr val="000000"/>
                  </a:outerShdw>
                </a:effectLst>
                <a:latin typeface="Times New Roman" pitchFamily="18" charset="0"/>
                <a:cs typeface="Times New Roman" pitchFamily="18" charset="0"/>
              </a:rPr>
              <a:t>»</a:t>
            </a:r>
            <a:endParaRPr lang="ru-RU" sz="3600" b="1" dirty="0">
              <a:solidFill>
                <a:schemeClr val="accent1"/>
              </a:solidFill>
              <a:effectLst>
                <a:outerShdw blurRad="38100" dist="38100" dir="2700000" algn="tl">
                  <a:srgbClr val="000000"/>
                </a:outerShdw>
              </a:effectLst>
              <a:latin typeface="Times New Roman" pitchFamily="18" charset="0"/>
              <a:cs typeface="Times New Roman" pitchFamily="18" charset="0"/>
            </a:endParaRPr>
          </a:p>
          <a:p>
            <a:pPr marL="365760" indent="-256032" fontAlgn="auto">
              <a:spcBef>
                <a:spcPts val="600"/>
              </a:spcBef>
              <a:spcAft>
                <a:spcPts val="0"/>
              </a:spcAft>
              <a:buClr>
                <a:schemeClr val="accent1"/>
              </a:buClr>
              <a:buSzPct val="80000"/>
              <a:buFont typeface="Arial" charset="0"/>
              <a:buNone/>
              <a:defRPr/>
            </a:pPr>
            <a:endParaRPr lang="ru-RU" sz="3200" dirty="0">
              <a:solidFill>
                <a:schemeClr val="bg1"/>
              </a:solidFill>
              <a:latin typeface="Times New Roman" pitchFamily="18" charset="0"/>
              <a:cs typeface="Times New Roman" pitchFamily="18" charset="0"/>
            </a:endParaRPr>
          </a:p>
          <a:p>
            <a:pPr marL="365760" indent="-256032" fontAlgn="auto">
              <a:spcBef>
                <a:spcPts val="600"/>
              </a:spcBef>
              <a:spcAft>
                <a:spcPts val="0"/>
              </a:spcAft>
              <a:buClr>
                <a:schemeClr val="accent1"/>
              </a:buClr>
              <a:buSzPct val="80000"/>
              <a:buFont typeface="Arial" charset="0"/>
              <a:buNone/>
              <a:defRPr/>
            </a:pPr>
            <a:endParaRPr lang="ru-RU" sz="3200" dirty="0">
              <a:solidFill>
                <a:schemeClr val="bg1"/>
              </a:solidFill>
              <a:effectLst>
                <a:outerShdw blurRad="38100" dist="38100" dir="2700000" algn="tl">
                  <a:srgbClr val="000000"/>
                </a:outerShdw>
              </a:effectLst>
              <a:latin typeface="Times New Roman" pitchFamily="18" charset="0"/>
              <a:cs typeface="Times New Roman" pitchFamily="18" charset="0"/>
            </a:endParaRPr>
          </a:p>
          <a:p>
            <a:pPr marL="365760" indent="-256032" fontAlgn="auto">
              <a:spcBef>
                <a:spcPts val="600"/>
              </a:spcBef>
              <a:spcAft>
                <a:spcPts val="0"/>
              </a:spcAft>
              <a:buClr>
                <a:schemeClr val="accent1"/>
              </a:buClr>
              <a:buSzPct val="80000"/>
              <a:buFont typeface="Arial" charset="0"/>
              <a:buNone/>
              <a:defRPr/>
            </a:pPr>
            <a:endParaRPr lang="ru-RU" sz="3200" dirty="0">
              <a:solidFill>
                <a:schemeClr val="bg1"/>
              </a:solidFill>
              <a:latin typeface="+mn-lt"/>
              <a:cs typeface="+mn-cs"/>
            </a:endParaRPr>
          </a:p>
          <a:p>
            <a:pPr marL="365760" indent="-256032" fontAlgn="auto">
              <a:spcBef>
                <a:spcPts val="600"/>
              </a:spcBef>
              <a:spcAft>
                <a:spcPts val="0"/>
              </a:spcAft>
              <a:buClr>
                <a:schemeClr val="accent1"/>
              </a:buClr>
              <a:buSzPct val="80000"/>
              <a:buFont typeface="Arial" charset="0"/>
              <a:buNone/>
              <a:defRPr/>
            </a:pPr>
            <a:endParaRPr lang="ru-RU" sz="3200" dirty="0">
              <a:solidFill>
                <a:schemeClr val="bg1"/>
              </a:solidFill>
              <a:latin typeface="+mn-lt"/>
              <a:cs typeface="+mn-cs"/>
            </a:endParaRPr>
          </a:p>
        </p:txBody>
      </p:sp>
      <p:pic>
        <p:nvPicPr>
          <p:cNvPr id="15" name="Picture 6" descr="C:\Users\Саша\Desktop\Лого.png"/>
          <p:cNvPicPr>
            <a:picLocks noChangeAspect="1" noChangeArrowheads="1"/>
          </p:cNvPicPr>
          <p:nvPr/>
        </p:nvPicPr>
        <p:blipFill>
          <a:blip r:embed="rId4" cstate="print"/>
          <a:srcRect/>
          <a:stretch>
            <a:fillRect/>
          </a:stretch>
        </p:blipFill>
        <p:spPr bwMode="auto">
          <a:xfrm>
            <a:off x="3707904" y="476672"/>
            <a:ext cx="3456384" cy="1440160"/>
          </a:xfrm>
          <a:prstGeom prst="rect">
            <a:avLst/>
          </a:prstGeom>
          <a:noFill/>
          <a:effectLst>
            <a:innerShdw blurRad="63500" dist="50800" dir="13500000">
              <a:prstClr val="black">
                <a:alpha val="50000"/>
              </a:prstClr>
            </a:innerShdw>
            <a:reflection blurRad="6350" stA="50000" endA="300" endPos="38500" dist="50800" dir="5400000" sy="-100000" algn="bl" rotWithShape="0"/>
          </a:effectLst>
        </p:spPr>
      </p:pic>
      <p:sp>
        <p:nvSpPr>
          <p:cNvPr id="16" name="Прямоугольник 4"/>
          <p:cNvSpPr>
            <a:spLocks noChangeArrowheads="1"/>
          </p:cNvSpPr>
          <p:nvPr/>
        </p:nvSpPr>
        <p:spPr bwMode="auto">
          <a:xfrm>
            <a:off x="7206610" y="6488668"/>
            <a:ext cx="1937390" cy="369332"/>
          </a:xfrm>
          <a:prstGeom prst="rect">
            <a:avLst/>
          </a:prstGeom>
          <a:noFill/>
          <a:ln w="9525">
            <a:noFill/>
            <a:miter lim="800000"/>
            <a:headEnd/>
            <a:tailEnd/>
          </a:ln>
        </p:spPr>
        <p:txBody>
          <a:bodyPr wrap="none">
            <a:spAutoFit/>
          </a:bodyPr>
          <a:lstStyle/>
          <a:p>
            <a:r>
              <a:rPr lang="en-US" dirty="0">
                <a:solidFill>
                  <a:srgbClr val="00B0F0"/>
                </a:solidFill>
                <a:latin typeface="Times New Roman" pitchFamily="18" charset="0"/>
                <a:cs typeface="Times New Roman" pitchFamily="18" charset="0"/>
              </a:rPr>
              <a:t>keremet.kaznu.kz</a:t>
            </a:r>
            <a:endParaRPr lang="ru-RU" dirty="0">
              <a:solidFill>
                <a:srgbClr val="00B0F0"/>
              </a:solidFill>
              <a:latin typeface="Times New Roman" pitchFamily="18" charset="0"/>
              <a:cs typeface="Times New Roman" pitchFamily="18" charset="0"/>
            </a:endParaRPr>
          </a:p>
        </p:txBody>
      </p:sp>
      <p:pic>
        <p:nvPicPr>
          <p:cNvPr id="22" name="Рисунок 21" descr="DSC_9697.JPG"/>
          <p:cNvPicPr>
            <a:picLocks noChangeAspect="1"/>
          </p:cNvPicPr>
          <p:nvPr/>
        </p:nvPicPr>
        <p:blipFill>
          <a:blip r:embed="rId5" cstate="print"/>
          <a:stretch>
            <a:fillRect/>
          </a:stretch>
        </p:blipFill>
        <p:spPr>
          <a:xfrm>
            <a:off x="3563888" y="3717032"/>
            <a:ext cx="1872208" cy="1800200"/>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Рисунок 16" descr="DJI00014.JPG"/>
          <p:cNvPicPr>
            <a:picLocks noChangeAspect="1"/>
          </p:cNvPicPr>
          <p:nvPr/>
        </p:nvPicPr>
        <p:blipFill>
          <a:blip r:embed="rId6" cstate="print"/>
          <a:stretch>
            <a:fillRect/>
          </a:stretch>
        </p:blipFill>
        <p:spPr>
          <a:xfrm>
            <a:off x="179512" y="1700808"/>
            <a:ext cx="4427984" cy="4176464"/>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4" name="Рисунок 23" descr="DSC_0061.JPG"/>
          <p:cNvPicPr>
            <a:picLocks noChangeAspect="1"/>
          </p:cNvPicPr>
          <p:nvPr/>
        </p:nvPicPr>
        <p:blipFill>
          <a:blip r:embed="rId7" cstate="print"/>
          <a:srcRect l="17713"/>
          <a:stretch>
            <a:fillRect/>
          </a:stretch>
        </p:blipFill>
        <p:spPr>
          <a:xfrm>
            <a:off x="1187624" y="332656"/>
            <a:ext cx="1091432" cy="1008112"/>
          </a:xfrm>
          <a:prstGeom prst="ellipse">
            <a:avLst/>
          </a:prstGeom>
          <a:ln w="9525" cap="rnd">
            <a:solidFill>
              <a:srgbClr val="FF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Freeform 3"/>
          <p:cNvSpPr>
            <a:spLocks noEditPoints="1"/>
          </p:cNvSpPr>
          <p:nvPr/>
        </p:nvSpPr>
        <p:spPr bwMode="gray">
          <a:xfrm>
            <a:off x="1835696" y="1916832"/>
            <a:ext cx="5943600" cy="403860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tx2"/>
              </a:gs>
              <a:gs pos="100000">
                <a:schemeClr val="accent1"/>
              </a:gs>
            </a:gsLst>
            <a:lin ang="5400000" scaled="1"/>
          </a:gradFill>
          <a:ln w="0">
            <a:noFill/>
            <a:prstDash val="solid"/>
            <a:round/>
            <a:headEnd/>
            <a:tailEnd/>
          </a:ln>
          <a:effectLst>
            <a:outerShdw dist="206741" dir="8249373" algn="ctr" rotWithShape="0">
              <a:srgbClr val="C1D1D3">
                <a:alpha val="50000"/>
              </a:srgbClr>
            </a:outerShdw>
          </a:effectLst>
        </p:spPr>
        <p:txBody>
          <a:bodyPr/>
          <a:lstStyle/>
          <a:p>
            <a:endParaRPr lang="ru-RU"/>
          </a:p>
        </p:txBody>
      </p:sp>
      <p:grpSp>
        <p:nvGrpSpPr>
          <p:cNvPr id="104482" name="Group 34"/>
          <p:cNvGrpSpPr>
            <a:grpSpLocks/>
          </p:cNvGrpSpPr>
          <p:nvPr/>
        </p:nvGrpSpPr>
        <p:grpSpPr bwMode="auto">
          <a:xfrm>
            <a:off x="1187624" y="1340089"/>
            <a:ext cx="4608512" cy="4969231"/>
            <a:chOff x="816" y="1036"/>
            <a:chExt cx="2304" cy="2660"/>
          </a:xfrm>
        </p:grpSpPr>
        <p:sp>
          <p:nvSpPr>
            <p:cNvPr id="104483" name="Oval 35"/>
            <p:cNvSpPr>
              <a:spLocks noChangeArrowheads="1"/>
            </p:cNvSpPr>
            <p:nvPr/>
          </p:nvSpPr>
          <p:spPr bwMode="gray">
            <a:xfrm rot="-723406">
              <a:off x="2089" y="3276"/>
              <a:ext cx="906" cy="420"/>
            </a:xfrm>
            <a:prstGeom prst="ellipse">
              <a:avLst/>
            </a:prstGeom>
            <a:solidFill>
              <a:srgbClr val="0F2145">
                <a:alpha val="30000"/>
              </a:srgbClr>
            </a:solidFill>
            <a:ln w="9525">
              <a:noFill/>
              <a:round/>
              <a:headEnd/>
              <a:tailEnd/>
            </a:ln>
            <a:effectLst/>
          </p:spPr>
          <p:txBody>
            <a:bodyPr wrap="none" anchor="ctr"/>
            <a:lstStyle/>
            <a:p>
              <a:endParaRPr lang="ru-RU"/>
            </a:p>
          </p:txBody>
        </p:sp>
        <p:sp>
          <p:nvSpPr>
            <p:cNvPr id="104484" name="Oval 36"/>
            <p:cNvSpPr>
              <a:spLocks noChangeArrowheads="1"/>
            </p:cNvSpPr>
            <p:nvPr/>
          </p:nvSpPr>
          <p:spPr bwMode="gray">
            <a:xfrm>
              <a:off x="2046" y="2508"/>
              <a:ext cx="1074" cy="1075"/>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104485" name="Oval 37"/>
            <p:cNvSpPr>
              <a:spLocks noChangeArrowheads="1"/>
            </p:cNvSpPr>
            <p:nvPr/>
          </p:nvSpPr>
          <p:spPr bwMode="gray">
            <a:xfrm>
              <a:off x="2059" y="2514"/>
              <a:ext cx="1049" cy="1048"/>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104486" name="Oval 38"/>
            <p:cNvSpPr>
              <a:spLocks noChangeArrowheads="1"/>
            </p:cNvSpPr>
            <p:nvPr/>
          </p:nvSpPr>
          <p:spPr bwMode="gray">
            <a:xfrm>
              <a:off x="2070" y="2524"/>
              <a:ext cx="998" cy="980"/>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104487" name="Oval 39"/>
            <p:cNvSpPr>
              <a:spLocks noChangeArrowheads="1"/>
            </p:cNvSpPr>
            <p:nvPr/>
          </p:nvSpPr>
          <p:spPr bwMode="gray">
            <a:xfrm>
              <a:off x="2128" y="2552"/>
              <a:ext cx="888" cy="79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104489" name="Oval 41"/>
            <p:cNvSpPr>
              <a:spLocks noChangeArrowheads="1"/>
            </p:cNvSpPr>
            <p:nvPr/>
          </p:nvSpPr>
          <p:spPr bwMode="gray">
            <a:xfrm rot="-772996">
              <a:off x="928" y="2892"/>
              <a:ext cx="714" cy="384"/>
            </a:xfrm>
            <a:prstGeom prst="ellipse">
              <a:avLst/>
            </a:prstGeom>
            <a:solidFill>
              <a:srgbClr val="0F2145">
                <a:alpha val="30000"/>
              </a:srgbClr>
            </a:solidFill>
            <a:ln w="9525">
              <a:noFill/>
              <a:round/>
              <a:headEnd/>
              <a:tailEnd/>
            </a:ln>
            <a:effectLst/>
          </p:spPr>
          <p:txBody>
            <a:bodyPr wrap="none" anchor="ctr"/>
            <a:lstStyle/>
            <a:p>
              <a:endParaRPr lang="ru-RU"/>
            </a:p>
          </p:txBody>
        </p:sp>
        <p:grpSp>
          <p:nvGrpSpPr>
            <p:cNvPr id="104490" name="Group 42"/>
            <p:cNvGrpSpPr>
              <a:grpSpLocks/>
            </p:cNvGrpSpPr>
            <p:nvPr/>
          </p:nvGrpSpPr>
          <p:grpSpPr bwMode="auto">
            <a:xfrm>
              <a:off x="880" y="2268"/>
              <a:ext cx="864" cy="908"/>
              <a:chOff x="732" y="2112"/>
              <a:chExt cx="842" cy="860"/>
            </a:xfrm>
          </p:grpSpPr>
          <p:sp>
            <p:nvSpPr>
              <p:cNvPr id="104491" name="Oval 43"/>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104492" name="Oval 44"/>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104493" name="Oval 45"/>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104494" name="Oval 46"/>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104496" name="Oval 48"/>
            <p:cNvSpPr>
              <a:spLocks noChangeArrowheads="1"/>
            </p:cNvSpPr>
            <p:nvPr/>
          </p:nvSpPr>
          <p:spPr bwMode="gray">
            <a:xfrm>
              <a:off x="816" y="1786"/>
              <a:ext cx="576" cy="336"/>
            </a:xfrm>
            <a:prstGeom prst="ellipse">
              <a:avLst/>
            </a:prstGeom>
            <a:solidFill>
              <a:srgbClr val="0F2145">
                <a:alpha val="30000"/>
              </a:srgbClr>
            </a:solidFill>
            <a:ln w="9525">
              <a:noFill/>
              <a:round/>
              <a:headEnd/>
              <a:tailEnd/>
            </a:ln>
            <a:effectLst/>
          </p:spPr>
          <p:txBody>
            <a:bodyPr wrap="none" anchor="ctr"/>
            <a:lstStyle/>
            <a:p>
              <a:endParaRPr lang="ru-RU"/>
            </a:p>
          </p:txBody>
        </p:sp>
        <p:sp>
          <p:nvSpPr>
            <p:cNvPr id="104497" name="Oval 49"/>
            <p:cNvSpPr>
              <a:spLocks noChangeArrowheads="1"/>
            </p:cNvSpPr>
            <p:nvPr/>
          </p:nvSpPr>
          <p:spPr bwMode="gray">
            <a:xfrm>
              <a:off x="864" y="1404"/>
              <a:ext cx="645" cy="645"/>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104498" name="Oval 50"/>
            <p:cNvSpPr>
              <a:spLocks noChangeArrowheads="1"/>
            </p:cNvSpPr>
            <p:nvPr/>
          </p:nvSpPr>
          <p:spPr bwMode="gray">
            <a:xfrm>
              <a:off x="872" y="1407"/>
              <a:ext cx="630" cy="63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104499" name="Oval 51"/>
            <p:cNvSpPr>
              <a:spLocks noChangeArrowheads="1"/>
            </p:cNvSpPr>
            <p:nvPr/>
          </p:nvSpPr>
          <p:spPr bwMode="gray">
            <a:xfrm>
              <a:off x="879" y="1414"/>
              <a:ext cx="599" cy="588"/>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104500" name="Oval 52"/>
            <p:cNvSpPr>
              <a:spLocks noChangeArrowheads="1"/>
            </p:cNvSpPr>
            <p:nvPr/>
          </p:nvSpPr>
          <p:spPr bwMode="gray">
            <a:xfrm>
              <a:off x="913" y="1430"/>
              <a:ext cx="644" cy="64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104502" name="Oval 54"/>
            <p:cNvSpPr>
              <a:spLocks noChangeArrowheads="1"/>
            </p:cNvSpPr>
            <p:nvPr/>
          </p:nvSpPr>
          <p:spPr bwMode="gray">
            <a:xfrm>
              <a:off x="1614" y="1488"/>
              <a:ext cx="432" cy="144"/>
            </a:xfrm>
            <a:prstGeom prst="ellipse">
              <a:avLst/>
            </a:prstGeom>
            <a:solidFill>
              <a:srgbClr val="0F2145">
                <a:alpha val="30000"/>
              </a:srgbClr>
            </a:solidFill>
            <a:ln w="9525">
              <a:noFill/>
              <a:round/>
              <a:headEnd/>
              <a:tailEnd/>
            </a:ln>
            <a:effectLst/>
          </p:spPr>
          <p:txBody>
            <a:bodyPr wrap="none" anchor="ctr"/>
            <a:lstStyle/>
            <a:p>
              <a:endParaRPr lang="ru-RU"/>
            </a:p>
          </p:txBody>
        </p:sp>
        <p:sp>
          <p:nvSpPr>
            <p:cNvPr id="104503" name="Oval 55"/>
            <p:cNvSpPr>
              <a:spLocks noChangeArrowheads="1"/>
            </p:cNvSpPr>
            <p:nvPr/>
          </p:nvSpPr>
          <p:spPr bwMode="gray">
            <a:xfrm>
              <a:off x="1691" y="1152"/>
              <a:ext cx="430" cy="430"/>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104504" name="Oval 56"/>
            <p:cNvSpPr>
              <a:spLocks noChangeArrowheads="1"/>
            </p:cNvSpPr>
            <p:nvPr/>
          </p:nvSpPr>
          <p:spPr bwMode="gray">
            <a:xfrm>
              <a:off x="1697" y="1154"/>
              <a:ext cx="415" cy="38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104505" name="Oval 57"/>
            <p:cNvSpPr>
              <a:spLocks noChangeArrowheads="1"/>
            </p:cNvSpPr>
            <p:nvPr/>
          </p:nvSpPr>
          <p:spPr bwMode="gray">
            <a:xfrm>
              <a:off x="1572" y="1036"/>
              <a:ext cx="684" cy="61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104506" name="Oval 58"/>
            <p:cNvSpPr>
              <a:spLocks noChangeArrowheads="1"/>
            </p:cNvSpPr>
            <p:nvPr/>
          </p:nvSpPr>
          <p:spPr bwMode="gray">
            <a:xfrm>
              <a:off x="1644" y="1075"/>
              <a:ext cx="576" cy="54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104507" name="Text Box 59"/>
            <p:cNvSpPr txBox="1">
              <a:spLocks noChangeArrowheads="1"/>
            </p:cNvSpPr>
            <p:nvPr/>
          </p:nvSpPr>
          <p:spPr bwMode="gray">
            <a:xfrm>
              <a:off x="1849" y="1293"/>
              <a:ext cx="116" cy="233"/>
            </a:xfrm>
            <a:prstGeom prst="rect">
              <a:avLst/>
            </a:prstGeom>
            <a:noFill/>
            <a:ln w="9525" algn="ctr">
              <a:noFill/>
              <a:miter lim="800000"/>
              <a:headEnd/>
              <a:tailEnd/>
            </a:ln>
            <a:effectLst/>
          </p:spPr>
          <p:txBody>
            <a:bodyPr wrap="none">
              <a:spAutoFit/>
            </a:bodyPr>
            <a:lstStyle/>
            <a:p>
              <a:pPr algn="ctr"/>
              <a:endParaRPr lang="en-US" b="0" dirty="0"/>
            </a:p>
          </p:txBody>
        </p:sp>
      </p:grpSp>
      <p:sp>
        <p:nvSpPr>
          <p:cNvPr id="41" name="Заголовок 2"/>
          <p:cNvSpPr txBox="1">
            <a:spLocks/>
          </p:cNvSpPr>
          <p:nvPr/>
        </p:nvSpPr>
        <p:spPr bwMode="auto">
          <a:xfrm>
            <a:off x="914400" y="404664"/>
            <a:ext cx="8229600" cy="639763"/>
          </a:xfrm>
          <a:prstGeom prst="rect">
            <a:avLst/>
          </a:prstGeom>
          <a:noFill/>
          <a:ln w="9525">
            <a:noFill/>
            <a:miter lim="800000"/>
            <a:headEnd/>
            <a:tailEnd/>
          </a:ln>
        </p:spPr>
        <p:txBody>
          <a:bodyPr lIns="0" rIns="0" bIns="0" anchor="b"/>
          <a:lstStyle/>
          <a:p>
            <a:pPr algn="ctr" fontAlgn="auto">
              <a:spcBef>
                <a:spcPts val="0"/>
              </a:spcBef>
              <a:spcAft>
                <a:spcPts val="0"/>
              </a:spcAft>
              <a:defRPr/>
            </a:pPr>
            <a:r>
              <a:rPr lang="en-US" sz="1600" dirty="0" smtClean="0">
                <a:solidFill>
                  <a:schemeClr val="bg1"/>
                </a:solidFill>
                <a:latin typeface="Times New Roman" pitchFamily="18" charset="0"/>
                <a:cs typeface="Times New Roman" pitchFamily="18" charset="0"/>
              </a:rPr>
              <a:t>SOCIAL AND ADMINISTRATIVE SERVICES</a:t>
            </a:r>
            <a:endParaRPr lang="ru-RU" sz="1600" dirty="0">
              <a:solidFill>
                <a:schemeClr val="bg1"/>
              </a:solidFill>
              <a:latin typeface="Times New Roman" pitchFamily="18" charset="0"/>
              <a:cs typeface="Times New Roman" pitchFamily="18" charset="0"/>
            </a:endParaRPr>
          </a:p>
        </p:txBody>
      </p:sp>
      <p:pic>
        <p:nvPicPr>
          <p:cNvPr id="42" name="Рисунок 41" descr="DJI00014.JPG"/>
          <p:cNvPicPr>
            <a:picLocks noChangeAspect="1"/>
          </p:cNvPicPr>
          <p:nvPr/>
        </p:nvPicPr>
        <p:blipFill>
          <a:blip r:embed="rId2"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44" name="Прямоугольник 43"/>
          <p:cNvSpPr/>
          <p:nvPr/>
        </p:nvSpPr>
        <p:spPr>
          <a:xfrm>
            <a:off x="4355976" y="2420888"/>
            <a:ext cx="4572000" cy="1200329"/>
          </a:xfrm>
          <a:prstGeom prst="rect">
            <a:avLst/>
          </a:prstGeom>
        </p:spPr>
        <p:txBody>
          <a:bodyPr>
            <a:spAutoFit/>
          </a:bodyPr>
          <a:lstStyle/>
          <a:p>
            <a:pPr algn="ctr"/>
            <a:r>
              <a:rPr lang="en-US" dirty="0" smtClean="0">
                <a:latin typeface="Times New Roman" pitchFamily="18" charset="0"/>
                <a:cs typeface="Times New Roman" pitchFamily="18" charset="0"/>
              </a:rPr>
              <a:t>CAREER AND BUSSINESS CENTRE</a:t>
            </a:r>
            <a:r>
              <a:rPr lang="kk-KZ" dirty="0" smtClean="0">
                <a:latin typeface="Times New Roman" pitchFamily="18" charset="0"/>
                <a:cs typeface="Times New Roman" pitchFamily="18" charset="0"/>
              </a:rPr>
              <a:t>–  расширение баз практик и  возможность дальнейшего трудоустройства  студентов КаНУ им. аль-Фараби   </a:t>
            </a:r>
            <a:endParaRPr lang="ru-RU" dirty="0">
              <a:latin typeface="Times New Roman" pitchFamily="18" charset="0"/>
              <a:cs typeface="Times New Roman" pitchFamily="18" charset="0"/>
            </a:endParaRPr>
          </a:p>
        </p:txBody>
      </p:sp>
      <p:sp>
        <p:nvSpPr>
          <p:cNvPr id="48" name="Прямоугольник 47"/>
          <p:cNvSpPr/>
          <p:nvPr/>
        </p:nvSpPr>
        <p:spPr>
          <a:xfrm>
            <a:off x="2555776" y="1628800"/>
            <a:ext cx="1584176" cy="7185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ctr" anchorCtr="0">
            <a:noAutofit/>
          </a:bodyPr>
          <a:lstStyle/>
          <a:p>
            <a:pPr marL="114300" lvl="1" indent="-114300" algn="ctr" defTabSz="577850">
              <a:lnSpc>
                <a:spcPct val="90000"/>
              </a:lnSpc>
              <a:spcBef>
                <a:spcPct val="0"/>
              </a:spcBef>
              <a:spcAft>
                <a:spcPct val="15000"/>
              </a:spcAft>
            </a:pPr>
            <a:r>
              <a:rPr lang="en-US" sz="1200" b="0" kern="1200" dirty="0" smtClean="0">
                <a:latin typeface="Times New Roman" pitchFamily="18" charset="0"/>
                <a:cs typeface="Times New Roman" pitchFamily="18" charset="0"/>
              </a:rPr>
              <a:t>Informing students about current vacancies</a:t>
            </a:r>
            <a:endParaRPr lang="ru-RU" sz="1300" b="0" kern="1200" dirty="0">
              <a:latin typeface="Times New Roman" pitchFamily="18" charset="0"/>
              <a:cs typeface="Times New Roman" pitchFamily="18" charset="0"/>
            </a:endParaRPr>
          </a:p>
        </p:txBody>
      </p:sp>
      <p:sp>
        <p:nvSpPr>
          <p:cNvPr id="51" name="Прямоугольник 50"/>
          <p:cNvSpPr/>
          <p:nvPr/>
        </p:nvSpPr>
        <p:spPr>
          <a:xfrm>
            <a:off x="1425650" y="4172177"/>
            <a:ext cx="1512168" cy="646331"/>
          </a:xfrm>
          <a:prstGeom prst="rect">
            <a:avLst/>
          </a:prstGeom>
        </p:spPr>
        <p:txBody>
          <a:bodyPr wrap="square">
            <a:spAutoFit/>
          </a:bodyPr>
          <a:lstStyle/>
          <a:p>
            <a:pPr lvl="0" algn="ctr"/>
            <a:r>
              <a:rPr lang="en-US" sz="1200" b="0" dirty="0" smtClean="0">
                <a:latin typeface="Times New Roman" pitchFamily="18" charset="0"/>
                <a:cs typeface="Times New Roman" pitchFamily="18" charset="0"/>
              </a:rPr>
              <a:t>Consulting students on summer and other internships  </a:t>
            </a:r>
            <a:endParaRPr lang="kk-KZ" sz="1200" b="0" dirty="0" smtClean="0">
              <a:latin typeface="Times New Roman" pitchFamily="18" charset="0"/>
              <a:cs typeface="Times New Roman" pitchFamily="18" charset="0"/>
            </a:endParaRPr>
          </a:p>
        </p:txBody>
      </p:sp>
      <p:sp>
        <p:nvSpPr>
          <p:cNvPr id="52" name="Прямоугольник 51"/>
          <p:cNvSpPr/>
          <p:nvPr/>
        </p:nvSpPr>
        <p:spPr>
          <a:xfrm>
            <a:off x="3851920" y="4509120"/>
            <a:ext cx="1619672" cy="1200329"/>
          </a:xfrm>
          <a:prstGeom prst="rect">
            <a:avLst/>
          </a:prstGeom>
        </p:spPr>
        <p:txBody>
          <a:bodyPr wrap="square">
            <a:spAutoFit/>
          </a:bodyPr>
          <a:lstStyle/>
          <a:p>
            <a:pPr lvl="0" algn="ctr"/>
            <a:r>
              <a:rPr lang="en-US" sz="1200" b="0" dirty="0" smtClean="0">
                <a:latin typeface="Times New Roman" pitchFamily="18" charset="0"/>
                <a:cs typeface="Times New Roman" pitchFamily="18" charset="0"/>
              </a:rPr>
              <a:t>Consultations on making and constructing resumes of students and graduates of Al-</a:t>
            </a:r>
            <a:r>
              <a:rPr lang="en-US" sz="1200" b="0" dirty="0" err="1">
                <a:latin typeface="Times New Roman" pitchFamily="18" charset="0"/>
                <a:cs typeface="Times New Roman" pitchFamily="18" charset="0"/>
              </a:rPr>
              <a:t>F</a:t>
            </a:r>
            <a:r>
              <a:rPr lang="en-US" sz="1200" b="0" dirty="0" err="1" smtClean="0">
                <a:latin typeface="Times New Roman" pitchFamily="18" charset="0"/>
                <a:cs typeface="Times New Roman" pitchFamily="18" charset="0"/>
              </a:rPr>
              <a:t>arabi</a:t>
            </a:r>
            <a:r>
              <a:rPr lang="en-US" sz="1200" b="0" dirty="0" smtClean="0">
                <a:latin typeface="Times New Roman" pitchFamily="18" charset="0"/>
                <a:cs typeface="Times New Roman" pitchFamily="18" charset="0"/>
              </a:rPr>
              <a:t> </a:t>
            </a:r>
            <a:r>
              <a:rPr lang="en-US" sz="1200" b="0" dirty="0" err="1" smtClean="0">
                <a:latin typeface="Times New Roman" pitchFamily="18" charset="0"/>
                <a:cs typeface="Times New Roman" pitchFamily="18" charset="0"/>
              </a:rPr>
              <a:t>KazNU</a:t>
            </a:r>
            <a:endParaRPr lang="kk-KZ" sz="1200" b="0" dirty="0" smtClean="0">
              <a:latin typeface="Times New Roman" pitchFamily="18" charset="0"/>
              <a:cs typeface="Times New Roman" pitchFamily="18" charset="0"/>
            </a:endParaRPr>
          </a:p>
        </p:txBody>
      </p:sp>
      <p:sp>
        <p:nvSpPr>
          <p:cNvPr id="53" name="Прямоугольник 52"/>
          <p:cNvSpPr/>
          <p:nvPr/>
        </p:nvSpPr>
        <p:spPr>
          <a:xfrm>
            <a:off x="1331640" y="2204864"/>
            <a:ext cx="1368152" cy="830997"/>
          </a:xfrm>
          <a:prstGeom prst="rect">
            <a:avLst/>
          </a:prstGeom>
        </p:spPr>
        <p:txBody>
          <a:bodyPr wrap="square">
            <a:spAutoFit/>
          </a:bodyPr>
          <a:lstStyle/>
          <a:p>
            <a:pPr lvl="0"/>
            <a:r>
              <a:rPr lang="ru-RU" sz="1200" b="0" dirty="0" smtClean="0">
                <a:latin typeface="Times New Roman" pitchFamily="18" charset="0"/>
                <a:cs typeface="Times New Roman" pitchFamily="18" charset="0"/>
              </a:rPr>
              <a:t>Осуществление платных услуг частным лицам (</a:t>
            </a:r>
            <a:r>
              <a:rPr lang="en-US" sz="1200" b="0" dirty="0" smtClean="0">
                <a:latin typeface="Times New Roman" pitchFamily="18" charset="0"/>
                <a:cs typeface="Times New Roman" pitchFamily="18" charset="0"/>
              </a:rPr>
              <a:t>employees</a:t>
            </a:r>
            <a:r>
              <a:rPr lang="ru-RU" sz="1200" b="0" dirty="0" smtClean="0">
                <a:latin typeface="Times New Roman" pitchFamily="18" charset="0"/>
                <a:cs typeface="Times New Roman" pitchFamily="18" charset="0"/>
              </a:rPr>
              <a:t>)</a:t>
            </a:r>
            <a:endParaRPr lang="en-US" sz="1200" b="0" dirty="0" smtClean="0">
              <a:latin typeface="Times New Roman" pitchFamily="18" charset="0"/>
              <a:cs typeface="Times New Roman" pitchFamily="18" charset="0"/>
            </a:endParaRPr>
          </a:p>
        </p:txBody>
      </p:sp>
      <p:sp>
        <p:nvSpPr>
          <p:cNvPr id="54" name="Прямоугольник 8"/>
          <p:cNvSpPr>
            <a:spLocks noChangeArrowheads="1"/>
          </p:cNvSpPr>
          <p:nvPr/>
        </p:nvSpPr>
        <p:spPr bwMode="auto">
          <a:xfrm>
            <a:off x="6660232" y="5805265"/>
            <a:ext cx="2483769" cy="1200329"/>
          </a:xfrm>
          <a:prstGeom prst="rect">
            <a:avLst/>
          </a:prstGeom>
          <a:noFill/>
          <a:ln w="9525">
            <a:noFill/>
            <a:miter lim="800000"/>
            <a:headEnd/>
            <a:tailEnd/>
          </a:ln>
        </p:spPr>
        <p:txBody>
          <a:bodyPr wrap="square">
            <a:spAutoFit/>
          </a:bodyPr>
          <a:lstStyle/>
          <a:p>
            <a:r>
              <a:rPr lang="kk-KZ" sz="1200" dirty="0">
                <a:latin typeface="Times New Roman" pitchFamily="18" charset="0"/>
                <a:cs typeface="Times New Roman" pitchFamily="18" charset="0"/>
              </a:rPr>
              <a:t>		  </a:t>
            </a:r>
          </a:p>
          <a:p>
            <a:endParaRPr lang="ru-RU" sz="1200" dirty="0">
              <a:latin typeface="Times New Roman" pitchFamily="18" charset="0"/>
              <a:cs typeface="Times New Roman" pitchFamily="18" charset="0"/>
            </a:endParaRPr>
          </a:p>
          <a:p>
            <a:r>
              <a:rPr lang="en-US" sz="1200" b="0" dirty="0" smtClean="0">
                <a:latin typeface="Times New Roman" pitchFamily="18" charset="0"/>
                <a:cs typeface="Times New Roman" pitchFamily="18" charset="0"/>
              </a:rPr>
              <a:t>Address</a:t>
            </a:r>
            <a:r>
              <a:rPr lang="ru-RU" sz="1200" b="0" dirty="0" smtClean="0">
                <a:latin typeface="Times New Roman" pitchFamily="18" charset="0"/>
                <a:cs typeface="Times New Roman" pitchFamily="18" charset="0"/>
              </a:rPr>
              <a:t>:   </a:t>
            </a:r>
            <a:r>
              <a:rPr lang="en-US" sz="1200" b="0" dirty="0" smtClean="0">
                <a:latin typeface="Times New Roman" pitchFamily="18" charset="0"/>
                <a:cs typeface="Times New Roman" pitchFamily="18" charset="0"/>
              </a:rPr>
              <a:t>SSC </a:t>
            </a:r>
            <a:r>
              <a:rPr lang="ru-RU" sz="1200" b="0" dirty="0" smtClean="0">
                <a:latin typeface="Times New Roman" pitchFamily="18" charset="0"/>
                <a:cs typeface="Times New Roman" pitchFamily="18" charset="0"/>
              </a:rPr>
              <a:t>“</a:t>
            </a:r>
            <a:r>
              <a:rPr lang="en-US" sz="1200" b="0" dirty="0" err="1" smtClean="0">
                <a:latin typeface="Times New Roman" pitchFamily="18" charset="0"/>
                <a:cs typeface="Times New Roman" pitchFamily="18" charset="0"/>
              </a:rPr>
              <a:t>Keremet</a:t>
            </a:r>
            <a:r>
              <a:rPr lang="ru-RU" sz="1200" b="0" dirty="0" smtClean="0">
                <a:latin typeface="Times New Roman" pitchFamily="18" charset="0"/>
                <a:cs typeface="Times New Roman" pitchFamily="18" charset="0"/>
              </a:rPr>
              <a:t>", </a:t>
            </a:r>
            <a:r>
              <a:rPr lang="en-US" sz="1200" b="0" dirty="0" smtClean="0">
                <a:latin typeface="Times New Roman" pitchFamily="18" charset="0"/>
                <a:cs typeface="Times New Roman" pitchFamily="18" charset="0"/>
              </a:rPr>
              <a:t>room</a:t>
            </a:r>
            <a:r>
              <a:rPr lang="ru-RU" sz="1200" b="0" dirty="0" smtClean="0">
                <a:latin typeface="Times New Roman" pitchFamily="18" charset="0"/>
                <a:cs typeface="Times New Roman" pitchFamily="18" charset="0"/>
              </a:rPr>
              <a:t>.107</a:t>
            </a:r>
            <a:endParaRPr lang="ru-RU" sz="1200" b="0" dirty="0">
              <a:latin typeface="Times New Roman" pitchFamily="18" charset="0"/>
              <a:cs typeface="Times New Roman" pitchFamily="18" charset="0"/>
            </a:endParaRPr>
          </a:p>
          <a:p>
            <a:r>
              <a:rPr lang="en-US" sz="1200" b="0" dirty="0" smtClean="0">
                <a:latin typeface="Times New Roman" pitchFamily="18" charset="0"/>
                <a:cs typeface="Times New Roman" pitchFamily="18" charset="0"/>
              </a:rPr>
              <a:t>Tel</a:t>
            </a:r>
            <a:r>
              <a:rPr lang="ru-RU" sz="1200" b="0" dirty="0" smtClean="0">
                <a:latin typeface="Times New Roman" pitchFamily="18" charset="0"/>
                <a:cs typeface="Times New Roman" pitchFamily="18" charset="0"/>
              </a:rPr>
              <a:t>.:       </a:t>
            </a:r>
            <a:r>
              <a:rPr lang="ru-RU" sz="1200" b="0" dirty="0">
                <a:latin typeface="Times New Roman" pitchFamily="18" charset="0"/>
                <a:cs typeface="Times New Roman" pitchFamily="18" charset="0"/>
              </a:rPr>
              <a:t>+7 727 377-33-73</a:t>
            </a:r>
          </a:p>
          <a:p>
            <a:r>
              <a:rPr lang="en-US" sz="1200" b="0" dirty="0">
                <a:latin typeface="Times New Roman" pitchFamily="18" charset="0"/>
                <a:cs typeface="Times New Roman" pitchFamily="18" charset="0"/>
              </a:rPr>
              <a:t>e</a:t>
            </a:r>
            <a:r>
              <a:rPr lang="ru-RU" sz="1200" b="0" dirty="0">
                <a:latin typeface="Times New Roman" pitchFamily="18" charset="0"/>
                <a:cs typeface="Times New Roman" pitchFamily="18" charset="0"/>
              </a:rPr>
              <a:t>-</a:t>
            </a:r>
            <a:r>
              <a:rPr lang="en-US" sz="1200" b="0" dirty="0">
                <a:latin typeface="Times New Roman" pitchFamily="18" charset="0"/>
                <a:cs typeface="Times New Roman" pitchFamily="18" charset="0"/>
              </a:rPr>
              <a:t>mail</a:t>
            </a:r>
            <a:r>
              <a:rPr lang="ru-RU" sz="1200" b="0" dirty="0">
                <a:latin typeface="Times New Roman" pitchFamily="18" charset="0"/>
                <a:cs typeface="Times New Roman" pitchFamily="18" charset="0"/>
              </a:rPr>
              <a:t>:    </a:t>
            </a:r>
            <a:r>
              <a:rPr lang="ru-RU" sz="1200" b="0" dirty="0" err="1">
                <a:latin typeface="Times New Roman" pitchFamily="18" charset="0"/>
                <a:cs typeface="Times New Roman" pitchFamily="18" charset="0"/>
              </a:rPr>
              <a:t>career@kaznu.kz</a:t>
            </a:r>
            <a:endParaRPr lang="ru-RU" sz="1200" b="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68" name="Group 48"/>
          <p:cNvGrpSpPr>
            <a:grpSpLocks/>
          </p:cNvGrpSpPr>
          <p:nvPr/>
        </p:nvGrpSpPr>
        <p:grpSpPr bwMode="auto">
          <a:xfrm>
            <a:off x="1371600" y="2133600"/>
            <a:ext cx="6376988" cy="3794125"/>
            <a:chOff x="864" y="1344"/>
            <a:chExt cx="4017" cy="2390"/>
          </a:xfrm>
        </p:grpSpPr>
        <p:sp>
          <p:nvSpPr>
            <p:cNvPr id="107549" name="Oval 29"/>
            <p:cNvSpPr>
              <a:spLocks noChangeArrowheads="1"/>
            </p:cNvSpPr>
            <p:nvPr/>
          </p:nvSpPr>
          <p:spPr bwMode="gray">
            <a:xfrm>
              <a:off x="1377" y="2899"/>
              <a:ext cx="3504" cy="835"/>
            </a:xfrm>
            <a:prstGeom prst="ellipse">
              <a:avLst/>
            </a:prstGeom>
            <a:gradFill rotWithShape="1">
              <a:gsLst>
                <a:gs pos="0">
                  <a:srgbClr val="B2B2B2"/>
                </a:gs>
                <a:gs pos="100000">
                  <a:srgbClr val="EAEAEA">
                    <a:alpha val="50000"/>
                  </a:srgbClr>
                </a:gs>
              </a:gsLst>
              <a:lin ang="2700000" scaled="1"/>
            </a:gradFill>
            <a:ln w="3175">
              <a:noFill/>
              <a:round/>
              <a:headEnd/>
              <a:tailEnd type="none" w="sm" len="sm"/>
            </a:ln>
            <a:effectLst/>
          </p:spPr>
          <p:txBody>
            <a:bodyPr vert="eaVert" wrap="none" lIns="92075" tIns="46038" rIns="92075" bIns="46038" anchor="ctr"/>
            <a:lstStyle/>
            <a:p>
              <a:endParaRPr lang="ru-RU"/>
            </a:p>
          </p:txBody>
        </p:sp>
        <p:sp>
          <p:nvSpPr>
            <p:cNvPr id="107550" name="Oval 30"/>
            <p:cNvSpPr>
              <a:spLocks noChangeArrowheads="1"/>
            </p:cNvSpPr>
            <p:nvPr/>
          </p:nvSpPr>
          <p:spPr bwMode="gray">
            <a:xfrm rot="-998297">
              <a:off x="920" y="1568"/>
              <a:ext cx="3630" cy="1900"/>
            </a:xfrm>
            <a:prstGeom prst="ellipse">
              <a:avLst/>
            </a:prstGeom>
            <a:gradFill rotWithShape="0">
              <a:gsLst>
                <a:gs pos="0">
                  <a:srgbClr val="29698D"/>
                </a:gs>
                <a:gs pos="50000">
                  <a:srgbClr val="29698D">
                    <a:gamma/>
                    <a:tint val="24314"/>
                    <a:invGamma/>
                  </a:srgbClr>
                </a:gs>
                <a:gs pos="100000">
                  <a:srgbClr val="29698D"/>
                </a:gs>
              </a:gsLst>
              <a:lin ang="0" scaled="1"/>
            </a:gradFill>
            <a:ln w="12700">
              <a:noFill/>
              <a:round/>
              <a:headEnd type="none" w="sm" len="sm"/>
              <a:tailEnd type="none" w="sm" len="sm"/>
            </a:ln>
            <a:effectLst/>
          </p:spPr>
          <p:txBody>
            <a:bodyPr wrap="none" anchor="ctr"/>
            <a:lstStyle/>
            <a:p>
              <a:endParaRPr lang="ru-RU"/>
            </a:p>
          </p:txBody>
        </p:sp>
        <p:sp>
          <p:nvSpPr>
            <p:cNvPr id="107551" name="Oval 31"/>
            <p:cNvSpPr>
              <a:spLocks noChangeArrowheads="1"/>
            </p:cNvSpPr>
            <p:nvPr/>
          </p:nvSpPr>
          <p:spPr bwMode="gray">
            <a:xfrm rot="-998297">
              <a:off x="956" y="1466"/>
              <a:ext cx="3504" cy="1841"/>
            </a:xfrm>
            <a:prstGeom prst="ellipse">
              <a:avLst/>
            </a:prstGeom>
            <a:gradFill rotWithShape="1">
              <a:gsLst>
                <a:gs pos="0">
                  <a:schemeClr val="accent2">
                    <a:gamma/>
                    <a:shade val="63529"/>
                    <a:invGamma/>
                  </a:schemeClr>
                </a:gs>
                <a:gs pos="100000">
                  <a:schemeClr val="accent2"/>
                </a:gs>
              </a:gsLst>
              <a:lin ang="2700000" scaled="1"/>
            </a:gradFill>
            <a:ln w="12700">
              <a:noFill/>
              <a:round/>
              <a:headEnd type="none" w="sm" len="sm"/>
              <a:tailEnd type="none" w="sm" len="sm"/>
            </a:ln>
            <a:effectLst/>
          </p:spPr>
          <p:txBody>
            <a:bodyPr wrap="none" anchor="ctr"/>
            <a:lstStyle/>
            <a:p>
              <a:endParaRPr lang="ru-RU"/>
            </a:p>
          </p:txBody>
        </p:sp>
        <p:sp>
          <p:nvSpPr>
            <p:cNvPr id="107552" name="Arc 32"/>
            <p:cNvSpPr>
              <a:spLocks/>
            </p:cNvSpPr>
            <p:nvPr/>
          </p:nvSpPr>
          <p:spPr bwMode="gray">
            <a:xfrm rot="-998297">
              <a:off x="2624" y="1515"/>
              <a:ext cx="1796" cy="969"/>
            </a:xfrm>
            <a:custGeom>
              <a:avLst/>
              <a:gdLst>
                <a:gd name="G0" fmla="+- 0 0 0"/>
                <a:gd name="G1" fmla="+- 14335 0 0"/>
                <a:gd name="G2" fmla="+- 21600 0 0"/>
                <a:gd name="T0" fmla="*/ 16157 w 21600"/>
                <a:gd name="T1" fmla="*/ 0 h 22718"/>
                <a:gd name="T2" fmla="*/ 19907 w 21600"/>
                <a:gd name="T3" fmla="*/ 22718 h 22718"/>
                <a:gd name="T4" fmla="*/ 0 w 21600"/>
                <a:gd name="T5" fmla="*/ 14335 h 22718"/>
              </a:gdLst>
              <a:ahLst/>
              <a:cxnLst>
                <a:cxn ang="0">
                  <a:pos x="T0" y="T1"/>
                </a:cxn>
                <a:cxn ang="0">
                  <a:pos x="T2" y="T3"/>
                </a:cxn>
                <a:cxn ang="0">
                  <a:pos x="T4" y="T5"/>
                </a:cxn>
              </a:cxnLst>
              <a:rect l="0" t="0" r="r" b="b"/>
              <a:pathLst>
                <a:path w="21600" h="22718" fill="none" extrusionOk="0">
                  <a:moveTo>
                    <a:pt x="16157" y="-1"/>
                  </a:moveTo>
                  <a:cubicBezTo>
                    <a:pt x="19663" y="3951"/>
                    <a:pt x="21600" y="9051"/>
                    <a:pt x="21600" y="14335"/>
                  </a:cubicBezTo>
                  <a:cubicBezTo>
                    <a:pt x="21600" y="17214"/>
                    <a:pt x="21024" y="20064"/>
                    <a:pt x="19906" y="22717"/>
                  </a:cubicBezTo>
                </a:path>
                <a:path w="21600" h="22718" stroke="0" extrusionOk="0">
                  <a:moveTo>
                    <a:pt x="16157" y="-1"/>
                  </a:moveTo>
                  <a:cubicBezTo>
                    <a:pt x="19663" y="3951"/>
                    <a:pt x="21600" y="9051"/>
                    <a:pt x="21600" y="14335"/>
                  </a:cubicBezTo>
                  <a:cubicBezTo>
                    <a:pt x="21600" y="17214"/>
                    <a:pt x="21024" y="20064"/>
                    <a:pt x="19906" y="22717"/>
                  </a:cubicBezTo>
                  <a:lnTo>
                    <a:pt x="0" y="14335"/>
                  </a:lnTo>
                  <a:close/>
                </a:path>
              </a:pathLst>
            </a:custGeom>
            <a:gradFill rotWithShape="1">
              <a:gsLst>
                <a:gs pos="0">
                  <a:schemeClr val="tx2"/>
                </a:gs>
                <a:gs pos="100000">
                  <a:schemeClr val="tx2">
                    <a:gamma/>
                    <a:shade val="60784"/>
                    <a:invGamma/>
                  </a:schemeClr>
                </a:gs>
              </a:gsLst>
              <a:lin ang="5400000" scaled="1"/>
            </a:gradFill>
            <a:ln w="12700">
              <a:noFill/>
              <a:round/>
              <a:headEnd type="none" w="sm" len="sm"/>
              <a:tailEnd type="none" w="sm" len="sm"/>
            </a:ln>
            <a:effectLst/>
          </p:spPr>
          <p:txBody>
            <a:bodyPr wrap="none" anchor="ctr"/>
            <a:lstStyle/>
            <a:p>
              <a:endParaRPr lang="ru-RU"/>
            </a:p>
          </p:txBody>
        </p:sp>
        <p:sp>
          <p:nvSpPr>
            <p:cNvPr id="107553" name="Arc 33"/>
            <p:cNvSpPr>
              <a:spLocks/>
            </p:cNvSpPr>
            <p:nvPr/>
          </p:nvSpPr>
          <p:spPr bwMode="gray">
            <a:xfrm rot="20601703" flipH="1">
              <a:off x="990" y="2342"/>
              <a:ext cx="1812" cy="1027"/>
            </a:xfrm>
            <a:custGeom>
              <a:avLst/>
              <a:gdLst>
                <a:gd name="G0" fmla="+- 0 0 0"/>
                <a:gd name="G1" fmla="+- 6947 0 0"/>
                <a:gd name="G2" fmla="+- 21600 0 0"/>
                <a:gd name="T0" fmla="*/ 20452 w 21600"/>
                <a:gd name="T1" fmla="*/ 0 h 24439"/>
                <a:gd name="T2" fmla="*/ 12673 w 21600"/>
                <a:gd name="T3" fmla="*/ 24439 h 24439"/>
                <a:gd name="T4" fmla="*/ 0 w 21600"/>
                <a:gd name="T5" fmla="*/ 6947 h 24439"/>
              </a:gdLst>
              <a:ahLst/>
              <a:cxnLst>
                <a:cxn ang="0">
                  <a:pos x="T0" y="T1"/>
                </a:cxn>
                <a:cxn ang="0">
                  <a:pos x="T2" y="T3"/>
                </a:cxn>
                <a:cxn ang="0">
                  <a:pos x="T4" y="T5"/>
                </a:cxn>
              </a:cxnLst>
              <a:rect l="0" t="0" r="r" b="b"/>
              <a:pathLst>
                <a:path w="21600" h="24439" fill="none" extrusionOk="0">
                  <a:moveTo>
                    <a:pt x="20452" y="-1"/>
                  </a:moveTo>
                  <a:cubicBezTo>
                    <a:pt x="21212" y="2237"/>
                    <a:pt x="21600" y="4584"/>
                    <a:pt x="21600" y="6947"/>
                  </a:cubicBezTo>
                  <a:cubicBezTo>
                    <a:pt x="21600" y="13871"/>
                    <a:pt x="18280" y="20376"/>
                    <a:pt x="12672" y="24438"/>
                  </a:cubicBezTo>
                </a:path>
                <a:path w="21600" h="24439" stroke="0" extrusionOk="0">
                  <a:moveTo>
                    <a:pt x="20452" y="-1"/>
                  </a:moveTo>
                  <a:cubicBezTo>
                    <a:pt x="21212" y="2237"/>
                    <a:pt x="21600" y="4584"/>
                    <a:pt x="21600" y="6947"/>
                  </a:cubicBezTo>
                  <a:cubicBezTo>
                    <a:pt x="21600" y="13871"/>
                    <a:pt x="18280" y="20376"/>
                    <a:pt x="12672" y="24438"/>
                  </a:cubicBezTo>
                  <a:lnTo>
                    <a:pt x="0" y="6947"/>
                  </a:lnTo>
                  <a:close/>
                </a:path>
              </a:pathLst>
            </a:custGeom>
            <a:gradFill rotWithShape="1">
              <a:gsLst>
                <a:gs pos="0">
                  <a:schemeClr val="accent1">
                    <a:gamma/>
                    <a:tint val="45490"/>
                    <a:invGamma/>
                  </a:schemeClr>
                </a:gs>
                <a:gs pos="100000">
                  <a:schemeClr val="accent1"/>
                </a:gs>
              </a:gsLst>
              <a:lin ang="2700000" scaled="1"/>
            </a:gradFill>
            <a:ln w="12700">
              <a:noFill/>
              <a:round/>
              <a:headEnd type="none" w="sm" len="sm"/>
              <a:tailEnd type="none" w="sm" len="sm"/>
            </a:ln>
            <a:effectLst/>
          </p:spPr>
          <p:txBody>
            <a:bodyPr wrap="none" anchor="ctr"/>
            <a:lstStyle/>
            <a:p>
              <a:endParaRPr lang="ru-RU"/>
            </a:p>
          </p:txBody>
        </p:sp>
        <p:sp>
          <p:nvSpPr>
            <p:cNvPr id="107554" name="Arc 34"/>
            <p:cNvSpPr>
              <a:spLocks/>
            </p:cNvSpPr>
            <p:nvPr/>
          </p:nvSpPr>
          <p:spPr bwMode="gray">
            <a:xfrm rot="-998297">
              <a:off x="2148" y="1344"/>
              <a:ext cx="1772" cy="893"/>
            </a:xfrm>
            <a:custGeom>
              <a:avLst/>
              <a:gdLst>
                <a:gd name="G0" fmla="+- 4839 0 0"/>
                <a:gd name="G1" fmla="+- 21600 0 0"/>
                <a:gd name="G2" fmla="+- 21600 0 0"/>
                <a:gd name="T0" fmla="*/ 0 w 21397"/>
                <a:gd name="T1" fmla="*/ 549 h 21600"/>
                <a:gd name="T2" fmla="*/ 21397 w 21397"/>
                <a:gd name="T3" fmla="*/ 7730 h 21600"/>
                <a:gd name="T4" fmla="*/ 4839 w 21397"/>
                <a:gd name="T5" fmla="*/ 21600 h 21600"/>
              </a:gdLst>
              <a:ahLst/>
              <a:cxnLst>
                <a:cxn ang="0">
                  <a:pos x="T0" y="T1"/>
                </a:cxn>
                <a:cxn ang="0">
                  <a:pos x="T2" y="T3"/>
                </a:cxn>
                <a:cxn ang="0">
                  <a:pos x="T4" y="T5"/>
                </a:cxn>
              </a:cxnLst>
              <a:rect l="0" t="0" r="r" b="b"/>
              <a:pathLst>
                <a:path w="21397" h="21600" fill="none" extrusionOk="0">
                  <a:moveTo>
                    <a:pt x="0" y="549"/>
                  </a:moveTo>
                  <a:cubicBezTo>
                    <a:pt x="1587" y="184"/>
                    <a:pt x="3210" y="-1"/>
                    <a:pt x="4839" y="0"/>
                  </a:cubicBezTo>
                  <a:cubicBezTo>
                    <a:pt x="11230" y="0"/>
                    <a:pt x="17293" y="2830"/>
                    <a:pt x="21397" y="7729"/>
                  </a:cubicBezTo>
                </a:path>
                <a:path w="21397" h="21600" stroke="0" extrusionOk="0">
                  <a:moveTo>
                    <a:pt x="0" y="549"/>
                  </a:moveTo>
                  <a:cubicBezTo>
                    <a:pt x="1587" y="184"/>
                    <a:pt x="3210" y="-1"/>
                    <a:pt x="4839" y="0"/>
                  </a:cubicBezTo>
                  <a:cubicBezTo>
                    <a:pt x="11230" y="0"/>
                    <a:pt x="17293" y="2830"/>
                    <a:pt x="21397" y="7729"/>
                  </a:cubicBezTo>
                  <a:lnTo>
                    <a:pt x="4839" y="21600"/>
                  </a:lnTo>
                  <a:close/>
                </a:path>
              </a:pathLst>
            </a:custGeom>
            <a:gradFill rotWithShape="1">
              <a:gsLst>
                <a:gs pos="0">
                  <a:schemeClr val="folHlink">
                    <a:gamma/>
                    <a:shade val="46275"/>
                    <a:invGamma/>
                  </a:schemeClr>
                </a:gs>
                <a:gs pos="100000">
                  <a:schemeClr val="folHlink"/>
                </a:gs>
              </a:gsLst>
              <a:lin ang="2700000" scaled="1"/>
            </a:gradFill>
            <a:ln w="12700">
              <a:noFill/>
              <a:round/>
              <a:headEnd type="none" w="sm" len="sm"/>
              <a:tailEnd type="none" w="sm" len="sm"/>
            </a:ln>
            <a:effectLst/>
          </p:spPr>
          <p:txBody>
            <a:bodyPr wrap="none" anchor="ctr"/>
            <a:lstStyle/>
            <a:p>
              <a:endParaRPr lang="ru-RU"/>
            </a:p>
          </p:txBody>
        </p:sp>
        <p:sp>
          <p:nvSpPr>
            <p:cNvPr id="107555" name="Arc 35"/>
            <p:cNvSpPr>
              <a:spLocks/>
            </p:cNvSpPr>
            <p:nvPr/>
          </p:nvSpPr>
          <p:spPr bwMode="gray">
            <a:xfrm rot="20601703" flipH="1">
              <a:off x="864" y="1755"/>
              <a:ext cx="1740" cy="870"/>
            </a:xfrm>
            <a:custGeom>
              <a:avLst/>
              <a:gdLst>
                <a:gd name="G0" fmla="+- 0 0 0"/>
                <a:gd name="G1" fmla="+- 21142 0 0"/>
                <a:gd name="G2" fmla="+- 21600 0 0"/>
                <a:gd name="T0" fmla="*/ 4423 w 20934"/>
                <a:gd name="T1" fmla="*/ 0 h 21142"/>
                <a:gd name="T2" fmla="*/ 20934 w 20934"/>
                <a:gd name="T3" fmla="*/ 15820 h 21142"/>
                <a:gd name="T4" fmla="*/ 0 w 20934"/>
                <a:gd name="T5" fmla="*/ 21142 h 21142"/>
              </a:gdLst>
              <a:ahLst/>
              <a:cxnLst>
                <a:cxn ang="0">
                  <a:pos x="T0" y="T1"/>
                </a:cxn>
                <a:cxn ang="0">
                  <a:pos x="T2" y="T3"/>
                </a:cxn>
                <a:cxn ang="0">
                  <a:pos x="T4" y="T5"/>
                </a:cxn>
              </a:cxnLst>
              <a:rect l="0" t="0" r="r" b="b"/>
              <a:pathLst>
                <a:path w="20934" h="21142" fill="none" extrusionOk="0">
                  <a:moveTo>
                    <a:pt x="4423" y="-1"/>
                  </a:moveTo>
                  <a:cubicBezTo>
                    <a:pt x="12495" y="1688"/>
                    <a:pt x="18902" y="7826"/>
                    <a:pt x="20934" y="15819"/>
                  </a:cubicBezTo>
                </a:path>
                <a:path w="20934" h="21142" stroke="0" extrusionOk="0">
                  <a:moveTo>
                    <a:pt x="4423" y="-1"/>
                  </a:moveTo>
                  <a:cubicBezTo>
                    <a:pt x="12495" y="1688"/>
                    <a:pt x="18902" y="7826"/>
                    <a:pt x="20934" y="15819"/>
                  </a:cubicBezTo>
                  <a:lnTo>
                    <a:pt x="0" y="21142"/>
                  </a:lnTo>
                  <a:close/>
                </a:path>
              </a:pathLst>
            </a:custGeom>
            <a:gradFill rotWithShape="1">
              <a:gsLst>
                <a:gs pos="0">
                  <a:schemeClr val="hlink"/>
                </a:gs>
                <a:gs pos="100000">
                  <a:schemeClr val="hlink">
                    <a:gamma/>
                    <a:shade val="46275"/>
                    <a:invGamma/>
                  </a:schemeClr>
                </a:gs>
              </a:gsLst>
              <a:lin ang="2700000" scaled="1"/>
            </a:gradFill>
            <a:ln w="12700">
              <a:noFill/>
              <a:round/>
              <a:headEnd type="none" w="sm" len="sm"/>
              <a:tailEnd type="none" w="sm" len="sm"/>
            </a:ln>
            <a:effectLst/>
          </p:spPr>
          <p:txBody>
            <a:bodyPr wrap="none" anchor="ctr"/>
            <a:lstStyle/>
            <a:p>
              <a:endParaRPr lang="ru-RU"/>
            </a:p>
          </p:txBody>
        </p:sp>
        <p:sp>
          <p:nvSpPr>
            <p:cNvPr id="107556" name="Oval 36"/>
            <p:cNvSpPr>
              <a:spLocks noChangeArrowheads="1"/>
            </p:cNvSpPr>
            <p:nvPr/>
          </p:nvSpPr>
          <p:spPr bwMode="gray">
            <a:xfrm rot="-998297">
              <a:off x="1876" y="1916"/>
              <a:ext cx="1698" cy="844"/>
            </a:xfrm>
            <a:prstGeom prst="ellipse">
              <a:avLst/>
            </a:prstGeom>
            <a:gradFill rotWithShape="0">
              <a:gsLst>
                <a:gs pos="0">
                  <a:srgbClr val="000000"/>
                </a:gs>
                <a:gs pos="50000">
                  <a:srgbClr val="000000">
                    <a:gamma/>
                    <a:tint val="24314"/>
                    <a:invGamma/>
                  </a:srgbClr>
                </a:gs>
                <a:gs pos="100000">
                  <a:srgbClr val="000000"/>
                </a:gs>
              </a:gsLst>
              <a:lin ang="0" scaled="1"/>
            </a:gradFill>
            <a:ln w="12700">
              <a:noFill/>
              <a:round/>
              <a:headEnd type="none" w="sm" len="sm"/>
              <a:tailEnd type="none" w="sm" len="sm"/>
            </a:ln>
            <a:effectLst/>
          </p:spPr>
          <p:txBody>
            <a:bodyPr wrap="none" anchor="ctr"/>
            <a:lstStyle/>
            <a:p>
              <a:endParaRPr lang="ru-RU"/>
            </a:p>
          </p:txBody>
        </p:sp>
        <p:sp>
          <p:nvSpPr>
            <p:cNvPr id="107557" name="Text Box 37"/>
            <p:cNvSpPr txBox="1">
              <a:spLocks noChangeArrowheads="1"/>
            </p:cNvSpPr>
            <p:nvPr/>
          </p:nvSpPr>
          <p:spPr bwMode="gray">
            <a:xfrm rot="21194435">
              <a:off x="2120" y="1534"/>
              <a:ext cx="875" cy="213"/>
            </a:xfrm>
            <a:prstGeom prst="rect">
              <a:avLst/>
            </a:prstGeom>
            <a:noFill/>
            <a:ln w="9525" algn="ctr">
              <a:noFill/>
              <a:miter lim="800000"/>
              <a:headEnd/>
              <a:tailEnd/>
            </a:ln>
            <a:effectLst/>
          </p:spPr>
          <p:txBody>
            <a:bodyPr wrap="none">
              <a:spAutoFit/>
            </a:bodyPr>
            <a:lstStyle/>
            <a:p>
              <a:pPr algn="ctr" eaLnBrk="0" hangingPunct="0"/>
              <a:r>
                <a:rPr lang="en-US" sz="1600" b="0" dirty="0" smtClean="0">
                  <a:solidFill>
                    <a:srgbClr val="FFFFFF"/>
                  </a:solidFill>
                  <a:latin typeface="Times New Roman" pitchFamily="18" charset="0"/>
                  <a:cs typeface="Times New Roman" pitchFamily="18" charset="0"/>
                </a:rPr>
                <a:t>Beauty Saloon</a:t>
              </a:r>
              <a:endParaRPr lang="en-US" sz="1600" b="0" dirty="0">
                <a:solidFill>
                  <a:srgbClr val="FFFFFF"/>
                </a:solidFill>
                <a:latin typeface="Times New Roman" pitchFamily="18" charset="0"/>
                <a:cs typeface="Times New Roman" pitchFamily="18" charset="0"/>
              </a:endParaRPr>
            </a:p>
          </p:txBody>
        </p:sp>
        <p:sp>
          <p:nvSpPr>
            <p:cNvPr id="107558" name="Text Box 38"/>
            <p:cNvSpPr txBox="1">
              <a:spLocks noChangeArrowheads="1"/>
            </p:cNvSpPr>
            <p:nvPr/>
          </p:nvSpPr>
          <p:spPr bwMode="gray">
            <a:xfrm>
              <a:off x="1130" y="2251"/>
              <a:ext cx="735" cy="213"/>
            </a:xfrm>
            <a:prstGeom prst="rect">
              <a:avLst/>
            </a:prstGeom>
            <a:noFill/>
            <a:ln w="9525" algn="ctr">
              <a:noFill/>
              <a:miter lim="800000"/>
              <a:headEnd/>
              <a:tailEnd/>
            </a:ln>
            <a:effectLst/>
          </p:spPr>
          <p:txBody>
            <a:bodyPr wrap="none">
              <a:spAutoFit/>
            </a:bodyPr>
            <a:lstStyle/>
            <a:p>
              <a:pPr algn="ctr" eaLnBrk="0" hangingPunct="0"/>
              <a:r>
                <a:rPr lang="en-US" sz="1600" b="0" dirty="0" err="1" smtClean="0">
                  <a:solidFill>
                    <a:srgbClr val="FFFFFF"/>
                  </a:solidFill>
                  <a:latin typeface="Times New Roman" pitchFamily="18" charset="0"/>
                  <a:cs typeface="Times New Roman" pitchFamily="18" charset="0"/>
                </a:rPr>
                <a:t>Photostudio</a:t>
              </a:r>
              <a:endParaRPr lang="en-US" sz="1600" b="0" dirty="0">
                <a:solidFill>
                  <a:srgbClr val="FFFFFF"/>
                </a:solidFill>
                <a:latin typeface="Times New Roman" pitchFamily="18" charset="0"/>
                <a:cs typeface="Times New Roman" pitchFamily="18" charset="0"/>
              </a:endParaRPr>
            </a:p>
          </p:txBody>
        </p:sp>
        <p:sp>
          <p:nvSpPr>
            <p:cNvPr id="107559" name="Text Box 39"/>
            <p:cNvSpPr txBox="1">
              <a:spLocks noChangeArrowheads="1"/>
            </p:cNvSpPr>
            <p:nvPr/>
          </p:nvSpPr>
          <p:spPr bwMode="gray">
            <a:xfrm rot="21201995">
              <a:off x="1740" y="1796"/>
              <a:ext cx="428" cy="368"/>
            </a:xfrm>
            <a:prstGeom prst="rect">
              <a:avLst/>
            </a:prstGeom>
            <a:noFill/>
            <a:ln w="9525" algn="ctr">
              <a:noFill/>
              <a:miter lim="800000"/>
              <a:headEnd/>
              <a:tailEnd/>
            </a:ln>
            <a:effectLst/>
          </p:spPr>
          <p:txBody>
            <a:bodyPr wrap="none">
              <a:spAutoFit/>
            </a:bodyPr>
            <a:lstStyle/>
            <a:p>
              <a:pPr algn="ctr" eaLnBrk="0" hangingPunct="0"/>
              <a:r>
                <a:rPr lang="en-US" sz="1600" b="0" dirty="0" smtClean="0">
                  <a:solidFill>
                    <a:srgbClr val="FFFFFF"/>
                  </a:solidFill>
                  <a:latin typeface="Times New Roman" pitchFamily="18" charset="0"/>
                  <a:cs typeface="Times New Roman" pitchFamily="18" charset="0"/>
                </a:rPr>
                <a:t>Book </a:t>
              </a:r>
            </a:p>
            <a:p>
              <a:pPr algn="ctr" eaLnBrk="0" hangingPunct="0"/>
              <a:r>
                <a:rPr lang="en-US" sz="1600" b="0" dirty="0" smtClean="0">
                  <a:solidFill>
                    <a:srgbClr val="FFFFFF"/>
                  </a:solidFill>
                  <a:latin typeface="Times New Roman" pitchFamily="18" charset="0"/>
                  <a:cs typeface="Times New Roman" pitchFamily="18" charset="0"/>
                </a:rPr>
                <a:t>shop</a:t>
              </a:r>
              <a:endParaRPr lang="en-US" sz="1600" b="0" dirty="0">
                <a:solidFill>
                  <a:srgbClr val="FFFFFF"/>
                </a:solidFill>
                <a:latin typeface="Times New Roman" pitchFamily="18" charset="0"/>
                <a:cs typeface="Times New Roman" pitchFamily="18" charset="0"/>
              </a:endParaRPr>
            </a:p>
          </p:txBody>
        </p:sp>
        <p:sp>
          <p:nvSpPr>
            <p:cNvPr id="107560" name="Freeform 40"/>
            <p:cNvSpPr>
              <a:spLocks/>
            </p:cNvSpPr>
            <p:nvPr/>
          </p:nvSpPr>
          <p:spPr bwMode="gray">
            <a:xfrm>
              <a:off x="3969" y="2104"/>
              <a:ext cx="816" cy="1078"/>
            </a:xfrm>
            <a:custGeom>
              <a:avLst/>
              <a:gdLst/>
              <a:ahLst/>
              <a:cxnLst>
                <a:cxn ang="0">
                  <a:pos x="0" y="841"/>
                </a:cxn>
                <a:cxn ang="0">
                  <a:pos x="784" y="0"/>
                </a:cxn>
                <a:cxn ang="0">
                  <a:pos x="816" y="280"/>
                </a:cxn>
                <a:cxn ang="0">
                  <a:pos x="544" y="672"/>
                </a:cxn>
                <a:cxn ang="0">
                  <a:pos x="25" y="1078"/>
                </a:cxn>
                <a:cxn ang="0">
                  <a:pos x="0" y="841"/>
                </a:cxn>
              </a:cxnLst>
              <a:rect l="0" t="0" r="r" b="b"/>
              <a:pathLst>
                <a:path w="816" h="1078">
                  <a:moveTo>
                    <a:pt x="0" y="841"/>
                  </a:moveTo>
                  <a:lnTo>
                    <a:pt x="784" y="0"/>
                  </a:lnTo>
                  <a:lnTo>
                    <a:pt x="816" y="280"/>
                  </a:lnTo>
                  <a:cubicBezTo>
                    <a:pt x="776" y="392"/>
                    <a:pt x="676" y="539"/>
                    <a:pt x="544" y="672"/>
                  </a:cubicBezTo>
                  <a:cubicBezTo>
                    <a:pt x="412" y="805"/>
                    <a:pt x="116" y="1050"/>
                    <a:pt x="25" y="1078"/>
                  </a:cubicBezTo>
                  <a:cubicBezTo>
                    <a:pt x="7" y="1006"/>
                    <a:pt x="0" y="841"/>
                    <a:pt x="0" y="841"/>
                  </a:cubicBezTo>
                  <a:close/>
                </a:path>
              </a:pathLst>
            </a:custGeom>
            <a:gradFill rotWithShape="0">
              <a:gsLst>
                <a:gs pos="0">
                  <a:srgbClr val="6600CC">
                    <a:gamma/>
                    <a:tint val="45490"/>
                    <a:invGamma/>
                  </a:srgbClr>
                </a:gs>
                <a:gs pos="100000">
                  <a:srgbClr val="6600CC"/>
                </a:gs>
              </a:gsLst>
              <a:lin ang="0" scaled="1"/>
            </a:gradFill>
            <a:ln w="9525" cap="flat" cmpd="sng">
              <a:noFill/>
              <a:prstDash val="solid"/>
              <a:round/>
              <a:headEnd/>
              <a:tailEnd/>
            </a:ln>
            <a:effectLst/>
          </p:spPr>
          <p:txBody>
            <a:bodyPr>
              <a:spAutoFit/>
            </a:bodyPr>
            <a:lstStyle/>
            <a:p>
              <a:endParaRPr lang="ru-RU"/>
            </a:p>
          </p:txBody>
        </p:sp>
        <p:sp>
          <p:nvSpPr>
            <p:cNvPr id="107561" name="Arc 41"/>
            <p:cNvSpPr>
              <a:spLocks/>
            </p:cNvSpPr>
            <p:nvPr/>
          </p:nvSpPr>
          <p:spPr bwMode="gray">
            <a:xfrm rot="-1060795">
              <a:off x="2960" y="2108"/>
              <a:ext cx="1880" cy="848"/>
            </a:xfrm>
            <a:custGeom>
              <a:avLst/>
              <a:gdLst>
                <a:gd name="G0" fmla="+- 0 0 0"/>
                <a:gd name="G1" fmla="+- 0 0 0"/>
                <a:gd name="G2" fmla="+- 21600 0 0"/>
                <a:gd name="T0" fmla="*/ 20601 w 20601"/>
                <a:gd name="T1" fmla="*/ 6492 h 19523"/>
                <a:gd name="T2" fmla="*/ 9242 w 20601"/>
                <a:gd name="T3" fmla="*/ 19523 h 19523"/>
                <a:gd name="T4" fmla="*/ 0 w 20601"/>
                <a:gd name="T5" fmla="*/ 0 h 19523"/>
              </a:gdLst>
              <a:ahLst/>
              <a:cxnLst>
                <a:cxn ang="0">
                  <a:pos x="T0" y="T1"/>
                </a:cxn>
                <a:cxn ang="0">
                  <a:pos x="T2" y="T3"/>
                </a:cxn>
                <a:cxn ang="0">
                  <a:pos x="T4" y="T5"/>
                </a:cxn>
              </a:cxnLst>
              <a:rect l="0" t="0" r="r" b="b"/>
              <a:pathLst>
                <a:path w="20601" h="19523" fill="none" extrusionOk="0">
                  <a:moveTo>
                    <a:pt x="20601" y="6492"/>
                  </a:moveTo>
                  <a:cubicBezTo>
                    <a:pt x="18793" y="12227"/>
                    <a:pt x="14677" y="16949"/>
                    <a:pt x="9241" y="19522"/>
                  </a:cubicBezTo>
                </a:path>
                <a:path w="20601" h="19523" stroke="0" extrusionOk="0">
                  <a:moveTo>
                    <a:pt x="20601" y="6492"/>
                  </a:moveTo>
                  <a:cubicBezTo>
                    <a:pt x="18793" y="12227"/>
                    <a:pt x="14677" y="16949"/>
                    <a:pt x="9241" y="19522"/>
                  </a:cubicBezTo>
                  <a:lnTo>
                    <a:pt x="0" y="0"/>
                  </a:lnTo>
                  <a:close/>
                </a:path>
              </a:pathLst>
            </a:custGeom>
            <a:solidFill>
              <a:srgbClr val="CC99FF"/>
            </a:solidFill>
            <a:ln w="12700">
              <a:noFill/>
              <a:round/>
              <a:headEnd type="none" w="sm" len="sm"/>
              <a:tailEnd type="none" w="sm" len="sm"/>
            </a:ln>
            <a:effectLst/>
          </p:spPr>
          <p:txBody>
            <a:bodyPr wrap="none" anchor="ctr"/>
            <a:lstStyle/>
            <a:p>
              <a:endParaRPr lang="ru-RU"/>
            </a:p>
          </p:txBody>
        </p:sp>
        <p:sp>
          <p:nvSpPr>
            <p:cNvPr id="107562" name="Freeform 42"/>
            <p:cNvSpPr>
              <a:spLocks/>
            </p:cNvSpPr>
            <p:nvPr/>
          </p:nvSpPr>
          <p:spPr bwMode="gray">
            <a:xfrm>
              <a:off x="2898" y="2407"/>
              <a:ext cx="1108" cy="779"/>
            </a:xfrm>
            <a:custGeom>
              <a:avLst/>
              <a:gdLst/>
              <a:ahLst/>
              <a:cxnLst>
                <a:cxn ang="0">
                  <a:pos x="1071" y="546"/>
                </a:cxn>
                <a:cxn ang="0">
                  <a:pos x="1108" y="779"/>
                </a:cxn>
                <a:cxn ang="0">
                  <a:pos x="67" y="168"/>
                </a:cxn>
                <a:cxn ang="0">
                  <a:pos x="0" y="0"/>
                </a:cxn>
                <a:cxn ang="0">
                  <a:pos x="1071" y="546"/>
                </a:cxn>
              </a:cxnLst>
              <a:rect l="0" t="0" r="r" b="b"/>
              <a:pathLst>
                <a:path w="1108" h="779">
                  <a:moveTo>
                    <a:pt x="1071" y="546"/>
                  </a:moveTo>
                  <a:lnTo>
                    <a:pt x="1108" y="779"/>
                  </a:lnTo>
                  <a:lnTo>
                    <a:pt x="67" y="168"/>
                  </a:lnTo>
                  <a:lnTo>
                    <a:pt x="0" y="0"/>
                  </a:lnTo>
                  <a:lnTo>
                    <a:pt x="1071" y="546"/>
                  </a:lnTo>
                  <a:close/>
                </a:path>
              </a:pathLst>
            </a:custGeom>
            <a:gradFill rotWithShape="1">
              <a:gsLst>
                <a:gs pos="0">
                  <a:srgbClr val="5007A1">
                    <a:gamma/>
                    <a:tint val="45490"/>
                    <a:invGamma/>
                  </a:srgbClr>
                </a:gs>
                <a:gs pos="100000">
                  <a:srgbClr val="5007A1"/>
                </a:gs>
              </a:gsLst>
              <a:lin ang="2700000" scaled="1"/>
            </a:gradFill>
            <a:ln w="9525" cap="flat" cmpd="sng">
              <a:noFill/>
              <a:prstDash val="solid"/>
              <a:round/>
              <a:headEnd/>
              <a:tailEnd/>
            </a:ln>
            <a:effectLst/>
          </p:spPr>
          <p:txBody>
            <a:bodyPr>
              <a:spAutoFit/>
            </a:bodyPr>
            <a:lstStyle/>
            <a:p>
              <a:endParaRPr lang="ru-RU"/>
            </a:p>
          </p:txBody>
        </p:sp>
        <p:sp>
          <p:nvSpPr>
            <p:cNvPr id="107563" name="Text Box 43"/>
            <p:cNvSpPr txBox="1">
              <a:spLocks noChangeArrowheads="1"/>
            </p:cNvSpPr>
            <p:nvPr/>
          </p:nvSpPr>
          <p:spPr bwMode="gray">
            <a:xfrm>
              <a:off x="3660" y="2392"/>
              <a:ext cx="569" cy="233"/>
            </a:xfrm>
            <a:prstGeom prst="rect">
              <a:avLst/>
            </a:prstGeom>
            <a:noFill/>
            <a:ln w="9525" algn="ctr">
              <a:noFill/>
              <a:miter lim="800000"/>
              <a:headEnd/>
              <a:tailEnd/>
            </a:ln>
            <a:effectLst/>
          </p:spPr>
          <p:txBody>
            <a:bodyPr wrap="none">
              <a:spAutoFit/>
            </a:bodyPr>
            <a:lstStyle/>
            <a:p>
              <a:pPr algn="ctr" eaLnBrk="0" hangingPunct="0"/>
              <a:r>
                <a:rPr lang="en-US" b="0" dirty="0" smtClean="0">
                  <a:solidFill>
                    <a:srgbClr val="FFFFFF"/>
                  </a:solidFill>
                  <a:latin typeface="Times New Roman" pitchFamily="18" charset="0"/>
                  <a:cs typeface="Times New Roman" pitchFamily="18" charset="0"/>
                </a:rPr>
                <a:t>Cinema</a:t>
              </a:r>
              <a:endParaRPr lang="en-US" b="0" dirty="0">
                <a:solidFill>
                  <a:srgbClr val="FFFFFF"/>
                </a:solidFill>
                <a:latin typeface="Times New Roman" pitchFamily="18" charset="0"/>
                <a:cs typeface="Times New Roman" pitchFamily="18" charset="0"/>
              </a:endParaRPr>
            </a:p>
          </p:txBody>
        </p:sp>
        <p:sp>
          <p:nvSpPr>
            <p:cNvPr id="107564" name="Text Box 44"/>
            <p:cNvSpPr txBox="1">
              <a:spLocks noChangeArrowheads="1"/>
            </p:cNvSpPr>
            <p:nvPr/>
          </p:nvSpPr>
          <p:spPr bwMode="gray">
            <a:xfrm rot="303614">
              <a:off x="2998" y="1498"/>
              <a:ext cx="393" cy="213"/>
            </a:xfrm>
            <a:prstGeom prst="rect">
              <a:avLst/>
            </a:prstGeom>
            <a:noFill/>
            <a:ln w="9525" algn="ctr">
              <a:noFill/>
              <a:miter lim="800000"/>
              <a:headEnd/>
              <a:tailEnd/>
            </a:ln>
            <a:effectLst/>
          </p:spPr>
          <p:txBody>
            <a:bodyPr wrap="none">
              <a:spAutoFit/>
            </a:bodyPr>
            <a:lstStyle/>
            <a:p>
              <a:pPr algn="ctr" eaLnBrk="0" hangingPunct="0"/>
              <a:r>
                <a:rPr lang="en-US" sz="1600" b="0" dirty="0" smtClean="0">
                  <a:solidFill>
                    <a:srgbClr val="FFFFFF"/>
                  </a:solidFill>
                  <a:latin typeface="Times New Roman" pitchFamily="18" charset="0"/>
                  <a:cs typeface="Times New Roman" pitchFamily="18" charset="0"/>
                </a:rPr>
                <a:t>Cafe</a:t>
              </a:r>
              <a:r>
                <a:rPr lang="kk-KZ" sz="1600" b="0" dirty="0" smtClean="0">
                  <a:solidFill>
                    <a:srgbClr val="FFFFFF"/>
                  </a:solidFill>
                  <a:latin typeface="Times New Roman" pitchFamily="18" charset="0"/>
                  <a:cs typeface="Times New Roman" pitchFamily="18" charset="0"/>
                </a:rPr>
                <a:t> </a:t>
              </a:r>
              <a:endParaRPr lang="en-US" sz="1600" b="0" dirty="0">
                <a:solidFill>
                  <a:srgbClr val="FFFFFF"/>
                </a:solidFill>
                <a:latin typeface="Times New Roman" pitchFamily="18" charset="0"/>
                <a:cs typeface="Times New Roman" pitchFamily="18" charset="0"/>
              </a:endParaRPr>
            </a:p>
          </p:txBody>
        </p:sp>
        <p:sp>
          <p:nvSpPr>
            <p:cNvPr id="107565" name="Text Box 45"/>
            <p:cNvSpPr txBox="1">
              <a:spLocks noChangeArrowheads="1"/>
            </p:cNvSpPr>
            <p:nvPr/>
          </p:nvSpPr>
          <p:spPr bwMode="gray">
            <a:xfrm rot="20090618">
              <a:off x="1235" y="2669"/>
              <a:ext cx="555" cy="213"/>
            </a:xfrm>
            <a:prstGeom prst="rect">
              <a:avLst/>
            </a:prstGeom>
            <a:noFill/>
            <a:ln w="9525" algn="ctr">
              <a:noFill/>
              <a:miter lim="800000"/>
              <a:headEnd/>
              <a:tailEnd/>
            </a:ln>
            <a:effectLst/>
          </p:spPr>
          <p:txBody>
            <a:bodyPr wrap="none">
              <a:spAutoFit/>
            </a:bodyPr>
            <a:lstStyle/>
            <a:p>
              <a:pPr algn="ctr" eaLnBrk="0" hangingPunct="0"/>
              <a:r>
                <a:rPr lang="en-US" sz="1600" b="0" dirty="0">
                  <a:solidFill>
                    <a:srgbClr val="FFFFFF"/>
                  </a:solidFill>
                  <a:latin typeface="Times New Roman" pitchFamily="18" charset="0"/>
                  <a:cs typeface="Times New Roman" pitchFamily="18" charset="0"/>
                </a:rPr>
                <a:t>Laundry</a:t>
              </a:r>
            </a:p>
          </p:txBody>
        </p:sp>
        <p:sp>
          <p:nvSpPr>
            <p:cNvPr id="107566" name="Oval 46"/>
            <p:cNvSpPr>
              <a:spLocks noChangeArrowheads="1"/>
            </p:cNvSpPr>
            <p:nvPr/>
          </p:nvSpPr>
          <p:spPr bwMode="gray">
            <a:xfrm rot="-998297">
              <a:off x="1940" y="2075"/>
              <a:ext cx="1629" cy="687"/>
            </a:xfrm>
            <a:prstGeom prst="ellipse">
              <a:avLst/>
            </a:prstGeom>
            <a:solidFill>
              <a:schemeClr val="bg1"/>
            </a:solidFill>
            <a:ln w="12700">
              <a:noFill/>
              <a:round/>
              <a:headEnd type="none" w="sm" len="sm"/>
              <a:tailEnd type="none" w="sm" len="sm"/>
            </a:ln>
            <a:effectLst/>
          </p:spPr>
          <p:txBody>
            <a:bodyPr wrap="none" anchor="ctr"/>
            <a:lstStyle/>
            <a:p>
              <a:endParaRPr lang="ru-RU"/>
            </a:p>
          </p:txBody>
        </p:sp>
        <p:sp>
          <p:nvSpPr>
            <p:cNvPr id="107567" name="Freeform 47"/>
            <p:cNvSpPr>
              <a:spLocks/>
            </p:cNvSpPr>
            <p:nvPr/>
          </p:nvSpPr>
          <p:spPr bwMode="gray">
            <a:xfrm>
              <a:off x="3009" y="2656"/>
              <a:ext cx="808" cy="648"/>
            </a:xfrm>
            <a:custGeom>
              <a:avLst/>
              <a:gdLst/>
              <a:ahLst/>
              <a:cxnLst>
                <a:cxn ang="0">
                  <a:pos x="0" y="24"/>
                </a:cxn>
                <a:cxn ang="0">
                  <a:pos x="352" y="448"/>
                </a:cxn>
                <a:cxn ang="0">
                  <a:pos x="360" y="648"/>
                </a:cxn>
                <a:cxn ang="0">
                  <a:pos x="808" y="424"/>
                </a:cxn>
                <a:cxn ang="0">
                  <a:pos x="104" y="0"/>
                </a:cxn>
                <a:cxn ang="0">
                  <a:pos x="0" y="24"/>
                </a:cxn>
              </a:cxnLst>
              <a:rect l="0" t="0" r="r" b="b"/>
              <a:pathLst>
                <a:path w="808" h="648">
                  <a:moveTo>
                    <a:pt x="0" y="24"/>
                  </a:moveTo>
                  <a:lnTo>
                    <a:pt x="352" y="448"/>
                  </a:lnTo>
                  <a:lnTo>
                    <a:pt x="360" y="648"/>
                  </a:lnTo>
                  <a:lnTo>
                    <a:pt x="808" y="424"/>
                  </a:lnTo>
                  <a:lnTo>
                    <a:pt x="104" y="0"/>
                  </a:lnTo>
                  <a:lnTo>
                    <a:pt x="0" y="24"/>
                  </a:lnTo>
                  <a:close/>
                </a:path>
              </a:pathLst>
            </a:custGeom>
            <a:solidFill>
              <a:srgbClr val="003399">
                <a:alpha val="49001"/>
              </a:srgbClr>
            </a:solidFill>
            <a:ln w="9525" cap="flat" cmpd="sng">
              <a:noFill/>
              <a:prstDash val="solid"/>
              <a:round/>
              <a:headEnd/>
              <a:tailEnd/>
            </a:ln>
            <a:effectLst/>
          </p:spPr>
          <p:txBody>
            <a:bodyPr wrap="none" anchor="ctr"/>
            <a:lstStyle/>
            <a:p>
              <a:endParaRPr lang="ru-RU"/>
            </a:p>
          </p:txBody>
        </p:sp>
      </p:grpSp>
      <p:pic>
        <p:nvPicPr>
          <p:cNvPr id="25" name="Рисунок 24" descr="DJI00014.JPG"/>
          <p:cNvPicPr>
            <a:picLocks noChangeAspect="1"/>
          </p:cNvPicPr>
          <p:nvPr/>
        </p:nvPicPr>
        <p:blipFill>
          <a:blip r:embed="rId2"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27" name="Заголовок 2"/>
          <p:cNvSpPr txBox="1">
            <a:spLocks/>
          </p:cNvSpPr>
          <p:nvPr/>
        </p:nvSpPr>
        <p:spPr bwMode="auto">
          <a:xfrm>
            <a:off x="1968330" y="764704"/>
            <a:ext cx="7092280" cy="648072"/>
          </a:xfrm>
          <a:prstGeom prst="rect">
            <a:avLst/>
          </a:prstGeom>
          <a:noFill/>
          <a:ln w="9525">
            <a:noFill/>
            <a:miter lim="800000"/>
            <a:headEnd/>
            <a:tailEnd/>
          </a:ln>
        </p:spPr>
        <p:txBody>
          <a:bodyPr lIns="0" rIns="0" bIns="0" anchor="b"/>
          <a:lstStyle/>
          <a:p>
            <a:r>
              <a:rPr lang="en-US" dirty="0">
                <a:solidFill>
                  <a:schemeClr val="bg1"/>
                </a:solidFill>
                <a:latin typeface="Times New Roman" pitchFamily="18" charset="0"/>
                <a:cs typeface="Times New Roman" pitchFamily="18" charset="0"/>
              </a:rPr>
              <a:t>Welfare Services</a:t>
            </a:r>
            <a:r>
              <a:rPr lang="kk-KZ" dirty="0" smtClean="0">
                <a:solidFill>
                  <a:srgbClr val="00B0F0"/>
                </a:solidFill>
                <a:latin typeface="Times New Roman" pitchFamily="18" charset="0"/>
                <a:cs typeface="Times New Roman" pitchFamily="18" charset="0"/>
              </a:rPr>
              <a:t> </a:t>
            </a:r>
          </a:p>
          <a:p>
            <a:pPr algn="ctr"/>
            <a:endParaRPr lang="kk-KZ" dirty="0" smtClean="0">
              <a:solidFill>
                <a:srgbClr val="7030A0"/>
              </a:solidFill>
              <a:latin typeface="Times New Roman" pitchFamily="18" charset="0"/>
              <a:cs typeface="Times New Roman" pitchFamily="18" charset="0"/>
            </a:endParaRPr>
          </a:p>
          <a:p>
            <a:pPr algn="ctr"/>
            <a:r>
              <a:rPr lang="en-US" dirty="0" smtClean="0">
                <a:solidFill>
                  <a:srgbClr val="7030A0"/>
                </a:solidFill>
                <a:latin typeface="Times New Roman" pitchFamily="18" charset="0"/>
                <a:cs typeface="Times New Roman" pitchFamily="18" charset="0"/>
              </a:rPr>
              <a:t>COMMERCE AND ENTERTAINMENT SERVICES</a:t>
            </a:r>
            <a:endParaRPr lang="ru-RU" dirty="0">
              <a:solidFill>
                <a:srgbClr val="7030A0"/>
              </a:solidFill>
              <a:latin typeface="Times New Roman" pitchFamily="18" charset="0"/>
              <a:cs typeface="Times New Roman" pitchFamily="18" charset="0"/>
            </a:endParaRPr>
          </a:p>
        </p:txBody>
      </p:sp>
      <p:sp>
        <p:nvSpPr>
          <p:cNvPr id="31" name="Freeform 35"/>
          <p:cNvSpPr>
            <a:spLocks noEditPoints="1"/>
          </p:cNvSpPr>
          <p:nvPr/>
        </p:nvSpPr>
        <p:spPr bwMode="gray">
          <a:xfrm flipH="1">
            <a:off x="7380312" y="1844824"/>
            <a:ext cx="1368152" cy="3744416"/>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folHlink">
                  <a:gamma/>
                  <a:tint val="39216"/>
                  <a:invGamma/>
                </a:schemeClr>
              </a:gs>
              <a:gs pos="100000">
                <a:schemeClr val="folHlink"/>
              </a:gs>
            </a:gsLst>
            <a:lin ang="2700000" scaled="1"/>
          </a:gradFill>
          <a:ln w="0">
            <a:noFill/>
            <a:prstDash val="solid"/>
            <a:round/>
            <a:headEnd/>
            <a:tailEnd/>
          </a:ln>
          <a:effectLst/>
        </p:spPr>
        <p:txBody>
          <a:bodyPr/>
          <a:lstStyle/>
          <a:p>
            <a:endParaRPr lang="ru-RU"/>
          </a:p>
        </p:txBody>
      </p:sp>
      <p:sp>
        <p:nvSpPr>
          <p:cNvPr id="89" name="Прямоугольник 88"/>
          <p:cNvSpPr/>
          <p:nvPr/>
        </p:nvSpPr>
        <p:spPr>
          <a:xfrm rot="20702540">
            <a:off x="5660582" y="2838186"/>
            <a:ext cx="1183337" cy="313932"/>
          </a:xfrm>
          <a:prstGeom prst="rect">
            <a:avLst/>
          </a:prstGeom>
        </p:spPr>
        <p:txBody>
          <a:bodyPr wrap="none">
            <a:spAutoFit/>
          </a:bodyPr>
          <a:lstStyle/>
          <a:p>
            <a:pPr marL="114300" lvl="1" indent="-114300" defTabSz="622300">
              <a:lnSpc>
                <a:spcPct val="90000"/>
              </a:lnSpc>
              <a:spcAft>
                <a:spcPct val="15000"/>
              </a:spcAft>
            </a:pPr>
            <a:r>
              <a:rPr lang="en-US" sz="1600" b="0" dirty="0" smtClean="0">
                <a:solidFill>
                  <a:schemeClr val="bg1"/>
                </a:solidFill>
                <a:latin typeface="Times New Roman" pitchFamily="18" charset="0"/>
                <a:cs typeface="Times New Roman" pitchFamily="18" charset="0"/>
              </a:rPr>
              <a:t>Copy </a:t>
            </a:r>
            <a:r>
              <a:rPr lang="en-US" sz="1600" b="0" dirty="0" err="1" smtClean="0">
                <a:solidFill>
                  <a:schemeClr val="bg1"/>
                </a:solidFill>
                <a:latin typeface="Times New Roman" pitchFamily="18" charset="0"/>
                <a:cs typeface="Times New Roman" pitchFamily="18" charset="0"/>
              </a:rPr>
              <a:t>centre</a:t>
            </a:r>
            <a:endParaRPr lang="ru-RU" sz="1600" b="0" dirty="0">
              <a:solidFill>
                <a:schemeClr val="bg1"/>
              </a:solidFill>
              <a:latin typeface="Times New Roman" pitchFamily="18" charset="0"/>
              <a:cs typeface="Times New Roman" pitchFamily="18" charset="0"/>
            </a:endParaRPr>
          </a:p>
        </p:txBody>
      </p:sp>
      <p:sp>
        <p:nvSpPr>
          <p:cNvPr id="90" name="Прямоугольник 89"/>
          <p:cNvSpPr/>
          <p:nvPr/>
        </p:nvSpPr>
        <p:spPr>
          <a:xfrm rot="19374088">
            <a:off x="2294815" y="4677407"/>
            <a:ext cx="1379608" cy="313932"/>
          </a:xfrm>
          <a:prstGeom prst="rect">
            <a:avLst/>
          </a:prstGeom>
        </p:spPr>
        <p:txBody>
          <a:bodyPr wrap="none">
            <a:spAutoFit/>
          </a:bodyPr>
          <a:lstStyle/>
          <a:p>
            <a:pPr marL="114300" lvl="1" indent="-114300" defTabSz="622300">
              <a:lnSpc>
                <a:spcPct val="90000"/>
              </a:lnSpc>
              <a:spcAft>
                <a:spcPct val="15000"/>
              </a:spcAft>
            </a:pPr>
            <a:r>
              <a:rPr lang="kk-KZ" sz="1600" b="0" dirty="0">
                <a:solidFill>
                  <a:schemeClr val="bg1"/>
                </a:solidFill>
                <a:latin typeface="Times New Roman" pitchFamily="18" charset="0"/>
                <a:cs typeface="Times New Roman" pitchFamily="18" charset="0"/>
              </a:rPr>
              <a:t>Ремонт обуви</a:t>
            </a:r>
            <a:endParaRPr lang="ru-RU" sz="1600" b="0" dirty="0">
              <a:solidFill>
                <a:schemeClr val="bg1"/>
              </a:solidFill>
              <a:latin typeface="Times New Roman" pitchFamily="18" charset="0"/>
              <a:cs typeface="Times New Roman" pitchFamily="18" charset="0"/>
            </a:endParaRPr>
          </a:p>
        </p:txBody>
      </p:sp>
      <p:sp>
        <p:nvSpPr>
          <p:cNvPr id="91" name="Прямоугольник 90"/>
          <p:cNvSpPr/>
          <p:nvPr/>
        </p:nvSpPr>
        <p:spPr>
          <a:xfrm rot="18647704">
            <a:off x="3355631" y="4821494"/>
            <a:ext cx="756938" cy="338554"/>
          </a:xfrm>
          <a:prstGeom prst="rect">
            <a:avLst/>
          </a:prstGeom>
        </p:spPr>
        <p:txBody>
          <a:bodyPr wrap="none">
            <a:spAutoFit/>
          </a:bodyPr>
          <a:lstStyle/>
          <a:p>
            <a:r>
              <a:rPr lang="en-US" sz="1600" b="0" dirty="0" smtClean="0">
                <a:solidFill>
                  <a:schemeClr val="bg1"/>
                </a:solidFill>
                <a:latin typeface="Times New Roman" pitchFamily="18" charset="0"/>
                <a:cs typeface="Times New Roman" pitchFamily="18" charset="0"/>
              </a:rPr>
              <a:t>Atelier</a:t>
            </a:r>
            <a:endParaRPr lang="ru-RU" sz="1600" dirty="0">
              <a:solidFill>
                <a:schemeClr val="bg1"/>
              </a:solidFill>
            </a:endParaRPr>
          </a:p>
        </p:txBody>
      </p:sp>
      <p:sp>
        <p:nvSpPr>
          <p:cNvPr id="92" name="Прямоугольник 91"/>
          <p:cNvSpPr/>
          <p:nvPr/>
        </p:nvSpPr>
        <p:spPr>
          <a:xfrm rot="20416891">
            <a:off x="4199151" y="4649475"/>
            <a:ext cx="1236236" cy="338554"/>
          </a:xfrm>
          <a:prstGeom prst="rect">
            <a:avLst/>
          </a:prstGeom>
        </p:spPr>
        <p:txBody>
          <a:bodyPr wrap="none">
            <a:spAutoFit/>
          </a:bodyPr>
          <a:lstStyle/>
          <a:p>
            <a:r>
              <a:rPr lang="en-US" sz="1600" b="0" dirty="0" smtClean="0">
                <a:solidFill>
                  <a:schemeClr val="bg1"/>
                </a:solidFill>
                <a:latin typeface="Times New Roman" pitchFamily="18" charset="0"/>
                <a:cs typeface="Times New Roman" pitchFamily="18" charset="0"/>
              </a:rPr>
              <a:t>Supermarket</a:t>
            </a:r>
            <a:endParaRPr lang="ru-RU" sz="1600" dirty="0">
              <a:solidFill>
                <a:schemeClr val="bg1"/>
              </a:solidFill>
              <a:latin typeface="Times New Roman" pitchFamily="18" charset="0"/>
              <a:cs typeface="Times New Roman" pitchFamily="18" charset="0"/>
            </a:endParaRPr>
          </a:p>
        </p:txBody>
      </p:sp>
      <p:cxnSp>
        <p:nvCxnSpPr>
          <p:cNvPr id="95" name="Прямая соединительная линия 94"/>
          <p:cNvCxnSpPr/>
          <p:nvPr/>
        </p:nvCxnSpPr>
        <p:spPr bwMode="auto">
          <a:xfrm>
            <a:off x="4644008" y="2204864"/>
            <a:ext cx="0" cy="72008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3" name="Прямая соединительная линия 102"/>
          <p:cNvCxnSpPr/>
          <p:nvPr/>
        </p:nvCxnSpPr>
        <p:spPr bwMode="auto">
          <a:xfrm>
            <a:off x="2195736" y="3212976"/>
            <a:ext cx="936104" cy="432048"/>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05" name="Прямая соединительная линия 104"/>
          <p:cNvCxnSpPr/>
          <p:nvPr/>
        </p:nvCxnSpPr>
        <p:spPr bwMode="auto">
          <a:xfrm flipV="1">
            <a:off x="1907704" y="4293096"/>
            <a:ext cx="1296144" cy="792088"/>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07" name="Прямая соединительная линия 106"/>
          <p:cNvCxnSpPr/>
          <p:nvPr/>
        </p:nvCxnSpPr>
        <p:spPr bwMode="auto">
          <a:xfrm flipH="1">
            <a:off x="4139952" y="4437112"/>
            <a:ext cx="144016" cy="864096"/>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23" name="Выгнутая влево стрелка 122"/>
          <p:cNvSpPr/>
          <p:nvPr/>
        </p:nvSpPr>
        <p:spPr bwMode="auto">
          <a:xfrm>
            <a:off x="1259632" y="980728"/>
            <a:ext cx="792088" cy="223224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4"/>
          <p:cNvSpPr>
            <a:spLocks noChangeArrowheads="1"/>
          </p:cNvSpPr>
          <p:nvPr/>
        </p:nvSpPr>
        <p:spPr bwMode="gray">
          <a:xfrm>
            <a:off x="395536" y="2924944"/>
            <a:ext cx="2503101" cy="2659224"/>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a:p>
        </p:txBody>
      </p:sp>
      <p:grpSp>
        <p:nvGrpSpPr>
          <p:cNvPr id="88067" name="Group 3"/>
          <p:cNvGrpSpPr>
            <a:grpSpLocks/>
          </p:cNvGrpSpPr>
          <p:nvPr/>
        </p:nvGrpSpPr>
        <p:grpSpPr bwMode="auto">
          <a:xfrm>
            <a:off x="2411761" y="2132856"/>
            <a:ext cx="6552728" cy="3429000"/>
            <a:chOff x="528" y="1200"/>
            <a:chExt cx="4752" cy="2352"/>
          </a:xfrm>
        </p:grpSpPr>
        <p:sp>
          <p:nvSpPr>
            <p:cNvPr id="88068" name="AutoShape 4"/>
            <p:cNvSpPr>
              <a:spLocks noChangeArrowheads="1"/>
            </p:cNvSpPr>
            <p:nvPr/>
          </p:nvSpPr>
          <p:spPr bwMode="gray">
            <a:xfrm>
              <a:off x="3504" y="1728"/>
              <a:ext cx="1776" cy="1824"/>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a:p>
          </p:txBody>
        </p:sp>
        <p:sp>
          <p:nvSpPr>
            <p:cNvPr id="88069" name="AutoShape 5"/>
            <p:cNvSpPr>
              <a:spLocks noChangeArrowheads="1"/>
            </p:cNvSpPr>
            <p:nvPr/>
          </p:nvSpPr>
          <p:spPr bwMode="gray">
            <a:xfrm>
              <a:off x="2016" y="1728"/>
              <a:ext cx="1872" cy="1824"/>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a:p>
          </p:txBody>
        </p:sp>
        <p:sp>
          <p:nvSpPr>
            <p:cNvPr id="88070" name="AutoShape 6"/>
            <p:cNvSpPr>
              <a:spLocks noChangeArrowheads="1"/>
            </p:cNvSpPr>
            <p:nvPr/>
          </p:nvSpPr>
          <p:spPr bwMode="gray">
            <a:xfrm>
              <a:off x="528" y="1728"/>
              <a:ext cx="1872" cy="1824"/>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a:p>
          </p:txBody>
        </p:sp>
        <p:sp>
          <p:nvSpPr>
            <p:cNvPr id="88071"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kk-KZ" sz="2000" dirty="0">
                  <a:solidFill>
                    <a:schemeClr val="bg1"/>
                  </a:solidFill>
                </a:rPr>
                <a:t>2</a:t>
              </a:r>
              <a:endParaRPr lang="en-US" sz="2000" dirty="0">
                <a:solidFill>
                  <a:schemeClr val="bg1"/>
                </a:solidFill>
              </a:endParaRPr>
            </a:p>
          </p:txBody>
        </p:sp>
        <p:sp>
          <p:nvSpPr>
            <p:cNvPr id="88072"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2000" dirty="0" smtClean="0">
                  <a:solidFill>
                    <a:schemeClr val="bg1"/>
                  </a:solidFill>
                </a:rPr>
                <a:t> </a:t>
              </a:r>
              <a:r>
                <a:rPr lang="kk-KZ" sz="2000" dirty="0" smtClean="0">
                  <a:solidFill>
                    <a:schemeClr val="bg1"/>
                  </a:solidFill>
                </a:rPr>
                <a:t>3</a:t>
              </a:r>
              <a:endParaRPr lang="en-US" sz="2000" dirty="0">
                <a:solidFill>
                  <a:schemeClr val="bg1"/>
                </a:solidFill>
              </a:endParaRPr>
            </a:p>
          </p:txBody>
        </p:sp>
        <p:sp>
          <p:nvSpPr>
            <p:cNvPr id="88073"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kk-KZ" sz="2000" dirty="0" smtClean="0">
                  <a:solidFill>
                    <a:schemeClr val="bg1"/>
                  </a:solidFill>
                </a:rPr>
                <a:t>4</a:t>
              </a:r>
              <a:endParaRPr lang="en-US" sz="2000" dirty="0">
                <a:solidFill>
                  <a:schemeClr val="bg1"/>
                </a:solidFill>
              </a:endParaRPr>
            </a:p>
          </p:txBody>
        </p:sp>
      </p:grpSp>
      <p:sp>
        <p:nvSpPr>
          <p:cNvPr id="13" name="Заголовок 2"/>
          <p:cNvSpPr txBox="1">
            <a:spLocks/>
          </p:cNvSpPr>
          <p:nvPr/>
        </p:nvSpPr>
        <p:spPr bwMode="auto">
          <a:xfrm>
            <a:off x="914400" y="404664"/>
            <a:ext cx="8229600" cy="638175"/>
          </a:xfrm>
          <a:prstGeom prst="rect">
            <a:avLst/>
          </a:prstGeom>
          <a:noFill/>
          <a:ln w="9525">
            <a:noFill/>
            <a:miter lim="800000"/>
            <a:headEnd/>
            <a:tailEnd/>
          </a:ln>
        </p:spPr>
        <p:txBody>
          <a:bodyPr lIns="0" rIns="0" bIns="0" anchor="b"/>
          <a:lstStyle/>
          <a:p>
            <a:pPr algn="ctr">
              <a:defRPr/>
            </a:pPr>
            <a:r>
              <a:rPr lang="en-US" sz="2000" dirty="0" smtClean="0">
                <a:solidFill>
                  <a:schemeClr val="bg1"/>
                </a:solidFill>
                <a:latin typeface="Times New Roman" pitchFamily="18" charset="0"/>
                <a:ea typeface="+mj-ea"/>
                <a:cs typeface="Times New Roman" pitchFamily="18" charset="0"/>
              </a:rPr>
              <a:t>YOUTH CENTRE SERVICES</a:t>
            </a:r>
            <a:endParaRPr lang="ru-RU" sz="2000" dirty="0">
              <a:solidFill>
                <a:schemeClr val="bg1"/>
              </a:solidFill>
              <a:latin typeface="Times New Roman" pitchFamily="18" charset="0"/>
              <a:ea typeface="+mj-ea"/>
              <a:cs typeface="Times New Roman" pitchFamily="18" charset="0"/>
            </a:endParaRPr>
          </a:p>
        </p:txBody>
      </p:sp>
      <p:pic>
        <p:nvPicPr>
          <p:cNvPr id="14" name="Рисунок 13" descr="DJI00014.JPG"/>
          <p:cNvPicPr>
            <a:picLocks noChangeAspect="1"/>
          </p:cNvPicPr>
          <p:nvPr/>
        </p:nvPicPr>
        <p:blipFill>
          <a:blip r:embed="rId2"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Прямоугольник 7"/>
          <p:cNvSpPr>
            <a:spLocks noChangeArrowheads="1"/>
          </p:cNvSpPr>
          <p:nvPr/>
        </p:nvSpPr>
        <p:spPr bwMode="auto">
          <a:xfrm>
            <a:off x="1259632" y="1268760"/>
            <a:ext cx="7704856" cy="830997"/>
          </a:xfrm>
          <a:prstGeom prst="rect">
            <a:avLst/>
          </a:prstGeom>
          <a:noFill/>
          <a:ln w="9525">
            <a:noFill/>
            <a:miter lim="800000"/>
            <a:headEnd/>
            <a:tailEnd/>
          </a:ln>
        </p:spPr>
        <p:txBody>
          <a:bodyPr wrap="square">
            <a:spAutoFit/>
          </a:bodyPr>
          <a:lstStyle/>
          <a:p>
            <a:pPr algn="ctr"/>
            <a:r>
              <a:rPr lang="en-US" sz="1600" b="1" dirty="0" smtClean="0">
                <a:latin typeface="Times New Roman" pitchFamily="18" charset="0"/>
                <a:cs typeface="Times New Roman" pitchFamily="18" charset="0"/>
              </a:rPr>
              <a:t>YOUTH CENTRE</a:t>
            </a:r>
            <a:r>
              <a:rPr lang="kk-KZ" sz="1600" b="1" dirty="0" smtClean="0">
                <a:latin typeface="Times New Roman" pitchFamily="18" charset="0"/>
                <a:cs typeface="Times New Roman" pitchFamily="18" charset="0"/>
              </a:rPr>
              <a:t> </a:t>
            </a:r>
            <a:r>
              <a:rPr lang="kk-KZ" sz="1600" dirty="0">
                <a:latin typeface="Times New Roman" pitchFamily="18" charset="0"/>
                <a:cs typeface="Times New Roman" pitchFamily="18" charset="0"/>
              </a:rPr>
              <a:t>–</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Center of youth policy </a:t>
            </a:r>
            <a:r>
              <a:rPr lang="en-US" sz="1600" dirty="0" smtClean="0">
                <a:latin typeface="Times New Roman" pitchFamily="18" charset="0"/>
                <a:cs typeface="Times New Roman" pitchFamily="18" charset="0"/>
              </a:rPr>
              <a:t>deals </a:t>
            </a:r>
            <a:r>
              <a:rPr lang="en-US" sz="1600" dirty="0">
                <a:latin typeface="Times New Roman" pitchFamily="18" charset="0"/>
                <a:cs typeface="Times New Roman" pitchFamily="18" charset="0"/>
              </a:rPr>
              <a:t>with the implementation of </a:t>
            </a:r>
            <a:r>
              <a:rPr lang="en-US" sz="1600" dirty="0" smtClean="0">
                <a:latin typeface="Times New Roman" pitchFamily="18" charset="0"/>
                <a:cs typeface="Times New Roman" pitchFamily="18" charset="0"/>
              </a:rPr>
              <a:t>Al-</a:t>
            </a:r>
            <a:r>
              <a:rPr lang="en-US" sz="1600" dirty="0" err="1" smtClean="0">
                <a:latin typeface="Times New Roman" pitchFamily="18" charset="0"/>
                <a:cs typeface="Times New Roman" pitchFamily="18" charset="0"/>
              </a:rPr>
              <a:t>Farabi</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Kazakh National University</a:t>
            </a:r>
            <a:endParaRPr lang="kk-KZ" sz="1600" dirty="0">
              <a:solidFill>
                <a:srgbClr val="FF0000"/>
              </a:solidFill>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students opportunities. </a:t>
            </a:r>
            <a:endParaRPr lang="kk-KZ" sz="1600" dirty="0">
              <a:solidFill>
                <a:srgbClr val="FF0000"/>
              </a:solidFill>
              <a:latin typeface="Times New Roman" pitchFamily="18" charset="0"/>
              <a:cs typeface="Times New Roman" pitchFamily="18" charset="0"/>
            </a:endParaRPr>
          </a:p>
        </p:txBody>
      </p:sp>
      <p:sp>
        <p:nvSpPr>
          <p:cNvPr id="20" name="Прямоугольник 19"/>
          <p:cNvSpPr/>
          <p:nvPr/>
        </p:nvSpPr>
        <p:spPr>
          <a:xfrm>
            <a:off x="827584" y="3068960"/>
            <a:ext cx="2016224" cy="1077218"/>
          </a:xfrm>
          <a:prstGeom prst="rect">
            <a:avLst/>
          </a:prstGeom>
        </p:spPr>
        <p:txBody>
          <a:bodyPr wrap="square">
            <a:spAutoFit/>
          </a:bodyPr>
          <a:lstStyle/>
          <a:p>
            <a:pPr lvl="0"/>
            <a:r>
              <a:rPr lang="en-US" sz="1600" dirty="0">
                <a:latin typeface="Times New Roman" pitchFamily="18" charset="0"/>
                <a:cs typeface="Times New Roman" pitchFamily="18" charset="0"/>
              </a:rPr>
              <a:t>Registration of student organizations and interest clubs</a:t>
            </a:r>
            <a:endParaRPr lang="ru-RU" sz="1600" dirty="0">
              <a:latin typeface="Times New Roman" pitchFamily="18" charset="0"/>
              <a:cs typeface="Times New Roman" pitchFamily="18" charset="0"/>
            </a:endParaRPr>
          </a:p>
        </p:txBody>
      </p:sp>
      <p:sp>
        <p:nvSpPr>
          <p:cNvPr id="21" name="Прямоугольник 20"/>
          <p:cNvSpPr/>
          <p:nvPr/>
        </p:nvSpPr>
        <p:spPr>
          <a:xfrm>
            <a:off x="2771800" y="3140968"/>
            <a:ext cx="1872208" cy="1077218"/>
          </a:xfrm>
          <a:prstGeom prst="rect">
            <a:avLst/>
          </a:prstGeom>
        </p:spPr>
        <p:txBody>
          <a:bodyPr wrap="square">
            <a:spAutoFit/>
          </a:bodyPr>
          <a:lstStyle/>
          <a:p>
            <a:pPr lvl="0"/>
            <a:r>
              <a:rPr lang="en-US" sz="1600" dirty="0" smtClean="0">
                <a:latin typeface="Times New Roman" pitchFamily="18" charset="0"/>
                <a:cs typeface="Times New Roman" pitchFamily="18" charset="0"/>
              </a:rPr>
              <a:t>Consultation on the implementation </a:t>
            </a:r>
            <a:r>
              <a:rPr lang="en-US" sz="1600" dirty="0">
                <a:latin typeface="Times New Roman" pitchFamily="18" charset="0"/>
                <a:cs typeface="Times New Roman" pitchFamily="18" charset="0"/>
              </a:rPr>
              <a:t>of youth projects</a:t>
            </a:r>
            <a:endParaRPr lang="ru-RU" sz="1600" dirty="0">
              <a:latin typeface="Times New Roman" pitchFamily="18" charset="0"/>
              <a:cs typeface="Times New Roman" pitchFamily="18" charset="0"/>
            </a:endParaRPr>
          </a:p>
        </p:txBody>
      </p:sp>
      <p:sp>
        <p:nvSpPr>
          <p:cNvPr id="22" name="Прямоугольник 21"/>
          <p:cNvSpPr/>
          <p:nvPr/>
        </p:nvSpPr>
        <p:spPr>
          <a:xfrm>
            <a:off x="5004048" y="3140968"/>
            <a:ext cx="1637928" cy="1323439"/>
          </a:xfrm>
          <a:prstGeom prst="rect">
            <a:avLst/>
          </a:prstGeom>
        </p:spPr>
        <p:txBody>
          <a:bodyPr wrap="square">
            <a:spAutoFit/>
          </a:bodyPr>
          <a:lstStyle/>
          <a:p>
            <a:pPr lvl="0"/>
            <a:r>
              <a:rPr lang="en-US" sz="1600" dirty="0">
                <a:latin typeface="Times New Roman" pitchFamily="18" charset="0"/>
                <a:cs typeface="Times New Roman" pitchFamily="18" charset="0"/>
              </a:rPr>
              <a:t>Acceptance of applications for membership in student organizations</a:t>
            </a:r>
            <a:endParaRPr lang="ru-RU" sz="1600" dirty="0">
              <a:latin typeface="Times New Roman" pitchFamily="18" charset="0"/>
              <a:cs typeface="Times New Roman" pitchFamily="18" charset="0"/>
            </a:endParaRPr>
          </a:p>
        </p:txBody>
      </p:sp>
      <p:sp>
        <p:nvSpPr>
          <p:cNvPr id="23" name="Прямоугольник 22"/>
          <p:cNvSpPr/>
          <p:nvPr/>
        </p:nvSpPr>
        <p:spPr>
          <a:xfrm>
            <a:off x="7020272" y="3068960"/>
            <a:ext cx="1728192" cy="1323439"/>
          </a:xfrm>
          <a:prstGeom prst="rect">
            <a:avLst/>
          </a:prstGeom>
        </p:spPr>
        <p:txBody>
          <a:bodyPr wrap="square">
            <a:spAutoFit/>
          </a:bodyPr>
          <a:lstStyle/>
          <a:p>
            <a:pPr lvl="0"/>
            <a:r>
              <a:rPr lang="en-US" sz="1600" dirty="0">
                <a:latin typeface="Times New Roman" pitchFamily="18" charset="0"/>
                <a:cs typeface="Times New Roman" pitchFamily="18" charset="0"/>
              </a:rPr>
              <a:t>Consultations on social package and provision </a:t>
            </a:r>
            <a:r>
              <a:rPr lang="en-US" sz="1600" dirty="0" smtClean="0">
                <a:latin typeface="Times New Roman" pitchFamily="18" charset="0"/>
                <a:cs typeface="Times New Roman" pitchFamily="18" charset="0"/>
              </a:rPr>
              <a:t>of social </a:t>
            </a:r>
            <a:r>
              <a:rPr lang="en-US" sz="1600" dirty="0">
                <a:latin typeface="Times New Roman" pitchFamily="18" charset="0"/>
                <a:cs typeface="Times New Roman" pitchFamily="18" charset="0"/>
              </a:rPr>
              <a:t>assistance to orphans</a:t>
            </a:r>
            <a:endParaRPr lang="ru-RU" sz="1600" dirty="0">
              <a:latin typeface="Times New Roman" pitchFamily="18" charset="0"/>
              <a:cs typeface="Times New Roman" pitchFamily="18" charset="0"/>
            </a:endParaRPr>
          </a:p>
        </p:txBody>
      </p:sp>
      <p:sp>
        <p:nvSpPr>
          <p:cNvPr id="24" name="AutoShape 7"/>
          <p:cNvSpPr>
            <a:spLocks noChangeArrowheads="1"/>
          </p:cNvSpPr>
          <p:nvPr/>
        </p:nvSpPr>
        <p:spPr bwMode="gray">
          <a:xfrm>
            <a:off x="369243" y="2204120"/>
            <a:ext cx="1826587" cy="527763"/>
          </a:xfrm>
          <a:prstGeom prst="roundRect">
            <a:avLst>
              <a:gd name="adj" fmla="val 50000"/>
            </a:avLst>
          </a:prstGeom>
          <a:solidFill>
            <a:srgbClr val="8EB652"/>
          </a:soli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en-US" sz="2000" dirty="0" smtClean="0">
                <a:solidFill>
                  <a:schemeClr val="bg1"/>
                </a:solidFill>
              </a:rPr>
              <a:t>1</a:t>
            </a:r>
            <a:endParaRPr lang="en-US" sz="2000" dirty="0">
              <a:solidFill>
                <a:schemeClr val="bg1"/>
              </a:solidFill>
            </a:endParaRPr>
          </a:p>
        </p:txBody>
      </p:sp>
      <p:sp>
        <p:nvSpPr>
          <p:cNvPr id="27" name="Прямоугольник 8"/>
          <p:cNvSpPr>
            <a:spLocks noChangeArrowheads="1"/>
          </p:cNvSpPr>
          <p:nvPr/>
        </p:nvSpPr>
        <p:spPr bwMode="auto">
          <a:xfrm>
            <a:off x="6516216" y="5949280"/>
            <a:ext cx="5940425" cy="1569660"/>
          </a:xfrm>
          <a:prstGeom prst="rect">
            <a:avLst/>
          </a:prstGeom>
          <a:noFill/>
          <a:ln w="9525">
            <a:noFill/>
            <a:miter lim="800000"/>
            <a:headEnd/>
            <a:tailEnd/>
          </a:ln>
        </p:spPr>
        <p:txBody>
          <a:bodyPr>
            <a:spAutoFit/>
          </a:bodyPr>
          <a:lstStyle/>
          <a:p>
            <a:pPr marL="228600" indent="-228600">
              <a:defRPr/>
            </a:pPr>
            <a:endParaRPr lang="ru-RU" sz="1200" dirty="0">
              <a:latin typeface="Times New Roman" pitchFamily="18" charset="0"/>
              <a:cs typeface="Times New Roman" pitchFamily="18" charset="0"/>
            </a:endParaRPr>
          </a:p>
          <a:p>
            <a:pPr marL="228600" indent="-228600">
              <a:buFontTx/>
              <a:buAutoNum type="arabicPeriod"/>
              <a:defRPr/>
            </a:pPr>
            <a:endParaRPr lang="ru-RU" sz="1200" dirty="0">
              <a:latin typeface="Times New Roman" pitchFamily="18" charset="0"/>
              <a:cs typeface="Times New Roman" pitchFamily="18" charset="0"/>
            </a:endParaRPr>
          </a:p>
          <a:p>
            <a:pPr>
              <a:defRPr/>
            </a:pPr>
            <a:r>
              <a:rPr lang="en-US" sz="1200" dirty="0" smtClean="0">
                <a:latin typeface="Times New Roman" pitchFamily="18" charset="0"/>
                <a:cs typeface="Times New Roman" pitchFamily="18" charset="0"/>
              </a:rPr>
              <a:t>Address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SSC</a:t>
            </a:r>
            <a:r>
              <a:rPr lang="ru-RU"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Keremet</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room</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205</a:t>
            </a:r>
          </a:p>
          <a:p>
            <a:pPr>
              <a:defRPr/>
            </a:pPr>
            <a:r>
              <a:rPr lang="en-US" sz="1200" dirty="0" smtClean="0">
                <a:latin typeface="Times New Roman" pitchFamily="18" charset="0"/>
                <a:cs typeface="Times New Roman" pitchFamily="18" charset="0"/>
              </a:rPr>
              <a:t>Tel</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+7 727 </a:t>
            </a:r>
            <a:r>
              <a:rPr lang="kk-KZ" sz="1200" dirty="0">
                <a:latin typeface="Times New Roman" pitchFamily="18" charset="0"/>
                <a:cs typeface="Times New Roman" pitchFamily="18" charset="0"/>
              </a:rPr>
              <a:t>221 – 14 – 51</a:t>
            </a:r>
            <a:endParaRPr lang="ru-RU" sz="1200" dirty="0">
              <a:latin typeface="Times New Roman" pitchFamily="18" charset="0"/>
              <a:cs typeface="Times New Roman" pitchFamily="18" charset="0"/>
            </a:endParaRPr>
          </a:p>
          <a:p>
            <a:pPr>
              <a:defRPr/>
            </a:pPr>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defRPr/>
            </a:pPr>
            <a:endParaRPr lang="ru-RU" sz="1200" dirty="0">
              <a:latin typeface="Times New Roman" pitchFamily="18" charset="0"/>
              <a:cs typeface="Times New Roman" pitchFamily="18" charset="0"/>
            </a:endParaRPr>
          </a:p>
          <a:p>
            <a:pPr marL="228600" indent="-228600">
              <a:buFontTx/>
              <a:buAutoNum type="arabicPeriod"/>
              <a:defRPr/>
            </a:pPr>
            <a:endParaRPr lang="ru-RU" sz="1200" dirty="0">
              <a:latin typeface="Times New Roman" pitchFamily="18" charset="0"/>
              <a:cs typeface="Times New Roman" pitchFamily="18" charset="0"/>
            </a:endParaRPr>
          </a:p>
          <a:p>
            <a:pPr>
              <a:defRPr/>
            </a:pPr>
            <a:endParaRPr lang="ru-RU" sz="1200" dirty="0">
              <a:latin typeface="Times New Roman" pitchFamily="18" charset="0"/>
              <a:cs typeface="Times New Roman" pitchFamily="18" charset="0"/>
            </a:endParaRPr>
          </a:p>
        </p:txBody>
      </p:sp>
      <p:pic>
        <p:nvPicPr>
          <p:cNvPr id="30" name="Picture 2" descr="F:\ЦОС фото\Для фотокниги\DSC_2645.JPG"/>
          <p:cNvPicPr>
            <a:picLocks noChangeAspect="1" noChangeArrowheads="1"/>
          </p:cNvPicPr>
          <p:nvPr/>
        </p:nvPicPr>
        <p:blipFill>
          <a:blip r:embed="rId3" cstate="print"/>
          <a:srcRect/>
          <a:stretch>
            <a:fillRect/>
          </a:stretch>
        </p:blipFill>
        <p:spPr bwMode="auto">
          <a:xfrm>
            <a:off x="3203848" y="4653136"/>
            <a:ext cx="1799976" cy="1800200"/>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Рисунок 28" descr="DSC_1479.JPG"/>
          <p:cNvPicPr>
            <a:picLocks noChangeAspect="1"/>
          </p:cNvPicPr>
          <p:nvPr/>
        </p:nvPicPr>
        <p:blipFill>
          <a:blip r:embed="rId4" cstate="print"/>
          <a:stretch>
            <a:fillRect/>
          </a:stretch>
        </p:blipFill>
        <p:spPr>
          <a:xfrm>
            <a:off x="1619672" y="4581128"/>
            <a:ext cx="1835696" cy="1895872"/>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Рисунок 30" descr="DSC_2247.JPG"/>
          <p:cNvPicPr>
            <a:picLocks noChangeAspect="1"/>
          </p:cNvPicPr>
          <p:nvPr/>
        </p:nvPicPr>
        <p:blipFill>
          <a:blip r:embed="rId5" cstate="print"/>
          <a:stretch>
            <a:fillRect/>
          </a:stretch>
        </p:blipFill>
        <p:spPr>
          <a:xfrm>
            <a:off x="4788024" y="4869160"/>
            <a:ext cx="1368152" cy="1368152"/>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1907704" y="548680"/>
            <a:ext cx="7010400" cy="533400"/>
          </a:xfrm>
          <a:prstGeom prst="rect">
            <a:avLst/>
          </a:prstGeom>
          <a:noFill/>
          <a:ln w="9525">
            <a:noFill/>
            <a:miter lim="800000"/>
            <a:headEnd/>
            <a:tailEnd/>
          </a:ln>
        </p:spPr>
        <p:txBody>
          <a:bodyPr anchor="b"/>
          <a:lstStyle/>
          <a:p>
            <a:pPr marL="342900" indent="-342900" algn="ctr"/>
            <a:r>
              <a:rPr lang="en-US" sz="2000" dirty="0" smtClean="0">
                <a:solidFill>
                  <a:schemeClr val="bg1"/>
                </a:solidFill>
                <a:latin typeface="Times New Roman" pitchFamily="18" charset="0"/>
                <a:cs typeface="Times New Roman" pitchFamily="18" charset="0"/>
              </a:rPr>
              <a:t>DIAGNOSTIC CENTRE SERVICES</a:t>
            </a:r>
            <a:endParaRPr lang="ru-RU" sz="2000" dirty="0">
              <a:solidFill>
                <a:schemeClr val="bg1"/>
              </a:solidFill>
              <a:latin typeface="Times New Roman" pitchFamily="18" charset="0"/>
              <a:cs typeface="Times New Roman" pitchFamily="18" charset="0"/>
            </a:endParaRPr>
          </a:p>
        </p:txBody>
      </p:sp>
      <p:sp>
        <p:nvSpPr>
          <p:cNvPr id="4" name="Прямоугольник 10"/>
          <p:cNvSpPr>
            <a:spLocks noChangeArrowheads="1"/>
          </p:cNvSpPr>
          <p:nvPr/>
        </p:nvSpPr>
        <p:spPr bwMode="auto">
          <a:xfrm>
            <a:off x="4067944" y="4005064"/>
            <a:ext cx="2807841" cy="2308324"/>
          </a:xfrm>
          <a:prstGeom prst="rect">
            <a:avLst/>
          </a:prstGeom>
          <a:noFill/>
          <a:ln w="9525">
            <a:noFill/>
            <a:miter lim="800000"/>
            <a:headEnd/>
            <a:tailEnd/>
          </a:ln>
        </p:spPr>
        <p:txBody>
          <a:bodyPr wrap="square">
            <a:spAutoFit/>
          </a:bodyPr>
          <a:lstStyle/>
          <a:p>
            <a:pPr marL="171450" indent="-171450" algn="just">
              <a:buFont typeface="Arial" pitchFamily="34" charset="0"/>
              <a:buChar char="•"/>
            </a:pPr>
            <a:r>
              <a:rPr lang="en-US" sz="1200" dirty="0">
                <a:latin typeface="Times New Roman" pitchFamily="18" charset="0"/>
                <a:cs typeface="Times New Roman" pitchFamily="18" charset="0"/>
              </a:rPr>
              <a:t>Ambulatory diagnosis, treatment and advice:</a:t>
            </a:r>
          </a:p>
          <a:p>
            <a:pPr marL="171450" indent="-171450" algn="just">
              <a:buFont typeface="Arial" pitchFamily="34" charset="0"/>
              <a:buChar char="•"/>
            </a:pPr>
            <a:r>
              <a:rPr lang="en-US" sz="1200" dirty="0">
                <a:latin typeface="Times New Roman" pitchFamily="18" charset="0"/>
                <a:cs typeface="Times New Roman" pitchFamily="18" charset="0"/>
              </a:rPr>
              <a:t>Internist, pediatrician and GP</a:t>
            </a:r>
          </a:p>
          <a:p>
            <a:pPr marL="171450" indent="-171450" algn="just">
              <a:buFont typeface="Arial" pitchFamily="34" charset="0"/>
              <a:buChar char="•"/>
            </a:pPr>
            <a:r>
              <a:rPr lang="en-US" sz="1200" dirty="0">
                <a:latin typeface="Times New Roman" pitchFamily="18" charset="0"/>
                <a:cs typeface="Times New Roman" pitchFamily="18" charset="0"/>
              </a:rPr>
              <a:t>Surgeon: children and adults</a:t>
            </a:r>
          </a:p>
          <a:p>
            <a:pPr marL="171450" indent="-171450" algn="just">
              <a:buFont typeface="Arial" pitchFamily="34" charset="0"/>
              <a:buChar char="•"/>
            </a:pPr>
            <a:r>
              <a:rPr lang="en-US" sz="1200" dirty="0">
                <a:latin typeface="Times New Roman" pitchFamily="18" charset="0"/>
                <a:cs typeface="Times New Roman" pitchFamily="18" charset="0"/>
              </a:rPr>
              <a:t>Otolaryngologist: </a:t>
            </a:r>
            <a:r>
              <a:rPr lang="en-US" sz="1200" dirty="0" smtClean="0">
                <a:latin typeface="Times New Roman" pitchFamily="18" charset="0"/>
                <a:cs typeface="Times New Roman" pitchFamily="18" charset="0"/>
              </a:rPr>
              <a:t>baby and </a:t>
            </a:r>
            <a:r>
              <a:rPr lang="en-US" sz="1200" dirty="0">
                <a:latin typeface="Times New Roman" pitchFamily="18" charset="0"/>
                <a:cs typeface="Times New Roman" pitchFamily="18" charset="0"/>
              </a:rPr>
              <a:t>adult</a:t>
            </a:r>
          </a:p>
          <a:p>
            <a:pPr marL="171450" indent="-171450" algn="just">
              <a:buFont typeface="Arial" pitchFamily="34" charset="0"/>
              <a:buChar char="•"/>
            </a:pPr>
            <a:r>
              <a:rPr lang="en-US" sz="1200" dirty="0">
                <a:latin typeface="Times New Roman" pitchFamily="18" charset="0"/>
                <a:cs typeface="Times New Roman" pitchFamily="18" charset="0"/>
              </a:rPr>
              <a:t>Ophthalmologist: children and adults</a:t>
            </a:r>
          </a:p>
          <a:p>
            <a:pPr marL="171450" indent="-171450" algn="just">
              <a:buFont typeface="Arial" pitchFamily="34" charset="0"/>
              <a:buChar char="•"/>
            </a:pPr>
            <a:r>
              <a:rPr lang="en-US" sz="1200" dirty="0">
                <a:latin typeface="Times New Roman" pitchFamily="18" charset="0"/>
                <a:cs typeface="Times New Roman" pitchFamily="18" charset="0"/>
              </a:rPr>
              <a:t>Neurologist: children and adults</a:t>
            </a:r>
          </a:p>
          <a:p>
            <a:pPr marL="171450" indent="-171450" algn="just">
              <a:buFont typeface="Arial" pitchFamily="34" charset="0"/>
              <a:buChar char="•"/>
            </a:pPr>
            <a:r>
              <a:rPr lang="en-US" sz="1200" dirty="0">
                <a:latin typeface="Times New Roman" pitchFamily="18" charset="0"/>
                <a:cs typeface="Times New Roman" pitchFamily="18" charset="0"/>
              </a:rPr>
              <a:t>Urologist: children and adults</a:t>
            </a:r>
          </a:p>
          <a:p>
            <a:pPr marL="171450" indent="-171450" algn="just">
              <a:buFont typeface="Arial" pitchFamily="34" charset="0"/>
              <a:buChar char="•"/>
            </a:pPr>
            <a:r>
              <a:rPr lang="en-US" sz="1200" dirty="0">
                <a:latin typeface="Times New Roman" pitchFamily="18" charset="0"/>
                <a:cs typeface="Times New Roman" pitchFamily="18" charset="0"/>
              </a:rPr>
              <a:t>Obstetrician-gynecologist</a:t>
            </a:r>
          </a:p>
          <a:p>
            <a:pPr marL="171450" indent="-171450" algn="just">
              <a:buFont typeface="Arial" pitchFamily="34" charset="0"/>
              <a:buChar char="•"/>
            </a:pPr>
            <a:r>
              <a:rPr lang="en-US" sz="1200" dirty="0" err="1" smtClean="0">
                <a:latin typeface="Times New Roman" pitchFamily="18" charset="0"/>
                <a:cs typeface="Times New Roman" pitchFamily="18" charset="0"/>
              </a:rPr>
              <a:t>Gastroenterologist,cardiologist</a:t>
            </a:r>
            <a:endParaRPr lang="en-US" sz="1200" dirty="0">
              <a:latin typeface="Times New Roman" pitchFamily="18" charset="0"/>
              <a:cs typeface="Times New Roman" pitchFamily="18" charset="0"/>
            </a:endParaRPr>
          </a:p>
          <a:p>
            <a:pPr marL="171450" indent="-171450" algn="just">
              <a:buFont typeface="Arial" pitchFamily="34" charset="0"/>
              <a:buChar char="•"/>
            </a:pPr>
            <a:r>
              <a:rPr lang="en-US" sz="1200" dirty="0">
                <a:latin typeface="Times New Roman" pitchFamily="18" charset="0"/>
                <a:cs typeface="Times New Roman" pitchFamily="18" charset="0"/>
              </a:rPr>
              <a:t>Trauma orthopedist </a:t>
            </a:r>
            <a:r>
              <a:rPr lang="en-US" sz="1200" dirty="0" smtClean="0">
                <a:latin typeface="Times New Roman" pitchFamily="18" charset="0"/>
                <a:cs typeface="Times New Roman" pitchFamily="18" charset="0"/>
              </a:rPr>
              <a:t>children and </a:t>
            </a:r>
            <a:r>
              <a:rPr lang="en-US" sz="1200" dirty="0">
                <a:latin typeface="Times New Roman" pitchFamily="18" charset="0"/>
                <a:cs typeface="Times New Roman" pitchFamily="18" charset="0"/>
              </a:rPr>
              <a:t>adult</a:t>
            </a:r>
            <a:endParaRPr lang="ru-RU" sz="1200" dirty="0">
              <a:latin typeface="Times New Roman" pitchFamily="18" charset="0"/>
              <a:cs typeface="Times New Roman" pitchFamily="18" charset="0"/>
            </a:endParaRPr>
          </a:p>
        </p:txBody>
      </p:sp>
      <p:pic>
        <p:nvPicPr>
          <p:cNvPr id="5" name="Picture 5" descr="C:\Users\Zhanakeeva.maral\Desktop\ФОТО ЦОС\DSC_1497.JPG"/>
          <p:cNvPicPr>
            <a:picLocks noChangeAspect="1" noChangeArrowheads="1"/>
          </p:cNvPicPr>
          <p:nvPr/>
        </p:nvPicPr>
        <p:blipFill>
          <a:blip r:embed="rId2" cstate="print"/>
          <a:srcRect/>
          <a:stretch>
            <a:fillRect/>
          </a:stretch>
        </p:blipFill>
        <p:spPr bwMode="auto">
          <a:xfrm>
            <a:off x="4427984" y="2636912"/>
            <a:ext cx="1908175" cy="1317625"/>
          </a:xfrm>
          <a:prstGeom prst="rect">
            <a:avLst/>
          </a:prstGeom>
          <a:noFill/>
          <a:ln w="9525">
            <a:noFill/>
            <a:miter lim="800000"/>
            <a:headEnd/>
            <a:tailEnd/>
          </a:ln>
        </p:spPr>
      </p:pic>
      <p:sp>
        <p:nvSpPr>
          <p:cNvPr id="6" name="Прямоугольник 7"/>
          <p:cNvSpPr>
            <a:spLocks noChangeArrowheads="1"/>
          </p:cNvSpPr>
          <p:nvPr/>
        </p:nvSpPr>
        <p:spPr bwMode="auto">
          <a:xfrm>
            <a:off x="1150938" y="1124744"/>
            <a:ext cx="7993062" cy="584775"/>
          </a:xfrm>
          <a:prstGeom prst="rect">
            <a:avLst/>
          </a:prstGeom>
          <a:noFill/>
          <a:ln w="9525">
            <a:noFill/>
            <a:miter lim="800000"/>
            <a:headEnd/>
            <a:tailEnd/>
          </a:ln>
        </p:spPr>
        <p:txBody>
          <a:bodyPr>
            <a:spAutoFit/>
          </a:bodyPr>
          <a:lstStyle/>
          <a:p>
            <a:pPr algn="ctr"/>
            <a:r>
              <a:rPr lang="en-US" sz="1600" dirty="0">
                <a:latin typeface="Times New Roman" pitchFamily="18" charset="0"/>
                <a:cs typeface="Times New Roman" pitchFamily="18" charset="0"/>
              </a:rPr>
              <a:t>The Center conducts screening tests, diagnosis and counseling of students and faculty members of the University</a:t>
            </a:r>
            <a:endParaRPr lang="ru-RU" dirty="0">
              <a:latin typeface="Times New Roman" pitchFamily="18" charset="0"/>
              <a:cs typeface="Times New Roman" pitchFamily="18" charset="0"/>
            </a:endParaRPr>
          </a:p>
        </p:txBody>
      </p:sp>
      <p:sp>
        <p:nvSpPr>
          <p:cNvPr id="7" name="Прямоугольник 12"/>
          <p:cNvSpPr>
            <a:spLocks noChangeArrowheads="1"/>
          </p:cNvSpPr>
          <p:nvPr/>
        </p:nvSpPr>
        <p:spPr bwMode="auto">
          <a:xfrm>
            <a:off x="6588224" y="6211669"/>
            <a:ext cx="2809875" cy="646331"/>
          </a:xfrm>
          <a:prstGeom prst="rect">
            <a:avLst/>
          </a:prstGeom>
          <a:noFill/>
          <a:ln w="9525">
            <a:noFill/>
            <a:miter lim="800000"/>
            <a:headEnd/>
            <a:tailEnd/>
          </a:ln>
        </p:spPr>
        <p:txBody>
          <a:bodyPr>
            <a:spAutoFit/>
          </a:bodyPr>
          <a:lstStyle/>
          <a:p>
            <a:r>
              <a:rPr lang="en-US" sz="1200" dirty="0" smtClean="0">
                <a:latin typeface="Times New Roman" pitchFamily="18" charset="0"/>
                <a:cs typeface="Times New Roman" pitchFamily="18" charset="0"/>
              </a:rPr>
              <a:t>Address</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SSC</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a:t>
            </a:r>
            <a:r>
              <a:rPr lang="en-US" sz="1200" dirty="0" err="1">
                <a:latin typeface="Times New Roman" pitchFamily="18" charset="0"/>
                <a:cs typeface="Times New Roman" pitchFamily="18" charset="0"/>
              </a:rPr>
              <a:t>K</a:t>
            </a:r>
            <a:r>
              <a:rPr lang="en-US" sz="1200" dirty="0" err="1" smtClean="0">
                <a:latin typeface="Times New Roman" pitchFamily="18" charset="0"/>
                <a:cs typeface="Times New Roman" pitchFamily="18" charset="0"/>
              </a:rPr>
              <a:t>eremet</a:t>
            </a:r>
            <a:r>
              <a:rPr lang="ru-RU"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Tel.</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+7 727 </a:t>
            </a:r>
            <a:r>
              <a:rPr lang="kk-KZ" sz="1200" dirty="0">
                <a:latin typeface="Times New Roman" pitchFamily="18" charset="0"/>
                <a:cs typeface="Times New Roman" pitchFamily="18" charset="0"/>
              </a:rPr>
              <a:t>221 – 14 – 44</a:t>
            </a:r>
          </a:p>
          <a:p>
            <a:r>
              <a:rPr lang="en-US" sz="1200" dirty="0" smtClean="0">
                <a:latin typeface="Times New Roman" pitchFamily="18" charset="0"/>
                <a:cs typeface="Times New Roman" pitchFamily="18" charset="0"/>
              </a:rPr>
              <a:t>Website</a:t>
            </a:r>
            <a:r>
              <a:rPr lang="kk-KZ"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smarthealth.kz</a:t>
            </a:r>
            <a:endParaRPr lang="ru-RU" sz="1200" dirty="0"/>
          </a:p>
        </p:txBody>
      </p:sp>
      <p:sp>
        <p:nvSpPr>
          <p:cNvPr id="8" name="Прямоугольник 9"/>
          <p:cNvSpPr>
            <a:spLocks noChangeArrowheads="1"/>
          </p:cNvSpPr>
          <p:nvPr/>
        </p:nvSpPr>
        <p:spPr bwMode="auto">
          <a:xfrm>
            <a:off x="3995936" y="1772816"/>
            <a:ext cx="4824090" cy="738664"/>
          </a:xfrm>
          <a:prstGeom prst="rect">
            <a:avLst/>
          </a:prstGeom>
          <a:noFill/>
          <a:ln w="9525">
            <a:noFill/>
            <a:miter lim="800000"/>
            <a:headEnd/>
            <a:tailEnd/>
          </a:ln>
        </p:spPr>
        <p:txBody>
          <a:bodyPr wrap="square">
            <a:spAutoFit/>
          </a:bodyPr>
          <a:lstStyle/>
          <a:p>
            <a:pPr algn="just"/>
            <a:r>
              <a:rPr lang="en-US" sz="1400" dirty="0" smtClean="0">
                <a:latin typeface="Times New Roman" pitchFamily="18" charset="0"/>
                <a:cs typeface="Times New Roman" pitchFamily="18" charset="0"/>
              </a:rPr>
              <a:t>In Diagnostic </a:t>
            </a:r>
            <a:r>
              <a:rPr lang="en-US" sz="1400" dirty="0">
                <a:latin typeface="Times New Roman" pitchFamily="18" charset="0"/>
                <a:cs typeface="Times New Roman" pitchFamily="18" charset="0"/>
              </a:rPr>
              <a:t>Center </a:t>
            </a:r>
            <a:r>
              <a:rPr lang="en-US" sz="1400" dirty="0" smtClean="0">
                <a:latin typeface="Times New Roman" pitchFamily="18" charset="0"/>
                <a:cs typeface="Times New Roman" pitchFamily="18" charset="0"/>
              </a:rPr>
              <a:t>of </a:t>
            </a:r>
            <a:r>
              <a:rPr lang="en-US" sz="1400" dirty="0">
                <a:latin typeface="Times New Roman" pitchFamily="18" charset="0"/>
                <a:cs typeface="Times New Roman" pitchFamily="18" charset="0"/>
              </a:rPr>
              <a:t>Al-</a:t>
            </a:r>
            <a:r>
              <a:rPr lang="en-US" sz="1400" dirty="0" err="1">
                <a:latin typeface="Times New Roman" pitchFamily="18" charset="0"/>
                <a:cs typeface="Times New Roman" pitchFamily="18" charset="0"/>
              </a:rPr>
              <a:t>Farabi</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Kazakh </a:t>
            </a:r>
            <a:r>
              <a:rPr lang="en-US" sz="1400" dirty="0">
                <a:latin typeface="Times New Roman" pitchFamily="18" charset="0"/>
                <a:cs typeface="Times New Roman" pitchFamily="18" charset="0"/>
              </a:rPr>
              <a:t>National </a:t>
            </a:r>
            <a:r>
              <a:rPr lang="en-US" sz="1400" dirty="0" smtClean="0">
                <a:latin typeface="Times New Roman" pitchFamily="18" charset="0"/>
                <a:cs typeface="Times New Roman" pitchFamily="18" charset="0"/>
              </a:rPr>
              <a:t>University presented </a:t>
            </a:r>
            <a:r>
              <a:rPr lang="en-US" sz="1400" dirty="0">
                <a:latin typeface="Times New Roman" pitchFamily="18" charset="0"/>
                <a:cs typeface="Times New Roman" pitchFamily="18" charset="0"/>
              </a:rPr>
              <a:t>modern medical equipment that </a:t>
            </a:r>
            <a:r>
              <a:rPr lang="en-US" sz="1400" dirty="0" smtClean="0">
                <a:latin typeface="Times New Roman" pitchFamily="18" charset="0"/>
                <a:cs typeface="Times New Roman" pitchFamily="18" charset="0"/>
              </a:rPr>
              <a:t>meets </a:t>
            </a:r>
            <a:r>
              <a:rPr lang="en-US" sz="1400" dirty="0">
                <a:latin typeface="Times New Roman" pitchFamily="18" charset="0"/>
                <a:cs typeface="Times New Roman" pitchFamily="18" charset="0"/>
              </a:rPr>
              <a:t>international quality of medical services.</a:t>
            </a:r>
            <a:endParaRPr lang="ru-RU" sz="1400" dirty="0">
              <a:latin typeface="Times New Roman" pitchFamily="18" charset="0"/>
              <a:cs typeface="Times New Roman" pitchFamily="18" charset="0"/>
            </a:endParaRPr>
          </a:p>
        </p:txBody>
      </p:sp>
      <p:graphicFrame>
        <p:nvGraphicFramePr>
          <p:cNvPr id="9" name="Схема 8"/>
          <p:cNvGraphicFramePr/>
          <p:nvPr>
            <p:extLst>
              <p:ext uri="{D42A27DB-BD31-4B8C-83A1-F6EECF244321}">
                <p14:modId xmlns:p14="http://schemas.microsoft.com/office/powerpoint/2010/main" val="4283495261"/>
              </p:ext>
            </p:extLst>
          </p:nvPr>
        </p:nvGraphicFramePr>
        <p:xfrm>
          <a:off x="395536" y="1700808"/>
          <a:ext cx="3312367"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Рисунок 11" descr="DSC_2582.JPG"/>
          <p:cNvPicPr>
            <a:picLocks noChangeAspect="1"/>
          </p:cNvPicPr>
          <p:nvPr/>
        </p:nvPicPr>
        <p:blipFill>
          <a:blip r:embed="rId8" cstate="print"/>
          <a:srcRect/>
          <a:stretch>
            <a:fillRect/>
          </a:stretch>
        </p:blipFill>
        <p:spPr bwMode="auto">
          <a:xfrm>
            <a:off x="6660232" y="2636912"/>
            <a:ext cx="1871663" cy="1295400"/>
          </a:xfrm>
          <a:prstGeom prst="rect">
            <a:avLst/>
          </a:prstGeom>
          <a:noFill/>
          <a:ln w="9525">
            <a:noFill/>
            <a:miter lim="800000"/>
            <a:headEnd/>
            <a:tailEnd/>
          </a:ln>
        </p:spPr>
      </p:pic>
      <p:pic>
        <p:nvPicPr>
          <p:cNvPr id="11" name="Picture 10" descr="C:\Users\Zhanakeeva.maral\Desktop\ФОТО ЦОС\Фото для статьи\Uid9kJ7QxFY.jpg"/>
          <p:cNvPicPr>
            <a:picLocks noChangeAspect="1" noChangeArrowheads="1"/>
          </p:cNvPicPr>
          <p:nvPr/>
        </p:nvPicPr>
        <p:blipFill>
          <a:blip r:embed="rId9" cstate="print"/>
          <a:srcRect/>
          <a:stretch>
            <a:fillRect/>
          </a:stretch>
        </p:blipFill>
        <p:spPr bwMode="auto">
          <a:xfrm>
            <a:off x="6876256" y="4221088"/>
            <a:ext cx="1897063"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295400" y="692696"/>
            <a:ext cx="7848600" cy="1162050"/>
          </a:xfrm>
          <a:prstGeom prst="rect">
            <a:avLst/>
          </a:prstGeom>
        </p:spPr>
        <p:txBody>
          <a:bodyPr>
            <a:scene3d>
              <a:camera prst="orthographicFront"/>
              <a:lightRig rig="soft" dir="t"/>
            </a:scene3d>
            <a:sp3d prstMaterial="softEdge">
              <a:bevelT w="0" h="0"/>
            </a:sp3d>
          </a:bodyPr>
          <a:lstStyle/>
          <a:p>
            <a:pPr algn="ctr" fontAlgn="auto">
              <a:spcAft>
                <a:spcPts val="0"/>
              </a:spcAft>
              <a:defRPr/>
            </a:pPr>
            <a:r>
              <a:rPr lang="en-US" dirty="0" smtClean="0">
                <a:solidFill>
                  <a:schemeClr val="bg1"/>
                </a:solidFill>
                <a:latin typeface="Times New Roman" pitchFamily="18" charset="0"/>
                <a:ea typeface="+mj-ea"/>
                <a:cs typeface="Times New Roman" pitchFamily="18" charset="0"/>
              </a:rPr>
              <a:t>STUDENTS SERVICE CENTRE</a:t>
            </a:r>
            <a:r>
              <a:rPr lang="ru-RU" dirty="0" smtClean="0">
                <a:solidFill>
                  <a:schemeClr val="bg1"/>
                </a:solidFill>
                <a:latin typeface="Times New Roman" pitchFamily="18" charset="0"/>
                <a:ea typeface="+mj-ea"/>
                <a:cs typeface="Times New Roman" pitchFamily="18" charset="0"/>
              </a:rPr>
              <a:t>  «</a:t>
            </a:r>
            <a:r>
              <a:rPr lang="en-US" dirty="0" smtClean="0">
                <a:solidFill>
                  <a:schemeClr val="bg1"/>
                </a:solidFill>
                <a:latin typeface="Times New Roman" pitchFamily="18" charset="0"/>
                <a:ea typeface="+mj-ea"/>
                <a:cs typeface="Times New Roman" pitchFamily="18" charset="0"/>
              </a:rPr>
              <a:t>KEREMET</a:t>
            </a:r>
            <a:r>
              <a:rPr lang="ru-RU" dirty="0" smtClean="0">
                <a:solidFill>
                  <a:schemeClr val="bg1"/>
                </a:solidFill>
                <a:latin typeface="Times New Roman" pitchFamily="18" charset="0"/>
                <a:ea typeface="+mj-ea"/>
                <a:cs typeface="Times New Roman" pitchFamily="18" charset="0"/>
              </a:rPr>
              <a:t>»  </a:t>
            </a:r>
            <a:r>
              <a:rPr lang="ru-RU" sz="2800" b="1" dirty="0">
                <a:solidFill>
                  <a:srgbClr val="00B0F0"/>
                </a:solidFill>
                <a:latin typeface="Times New Roman" pitchFamily="18" charset="0"/>
                <a:ea typeface="+mj-ea"/>
                <a:cs typeface="Times New Roman" pitchFamily="18" charset="0"/>
              </a:rPr>
              <a:t/>
            </a:r>
            <a:br>
              <a:rPr lang="ru-RU" sz="2800" b="1" dirty="0">
                <a:solidFill>
                  <a:srgbClr val="00B0F0"/>
                </a:solidFill>
                <a:latin typeface="Times New Roman" pitchFamily="18" charset="0"/>
                <a:ea typeface="+mj-ea"/>
                <a:cs typeface="Times New Roman" pitchFamily="18" charset="0"/>
              </a:rPr>
            </a:br>
            <a:endParaRPr lang="ru-RU" sz="2800" b="1" dirty="0">
              <a:solidFill>
                <a:srgbClr val="00B0F0"/>
              </a:solidFill>
              <a:latin typeface="+mj-lt"/>
              <a:ea typeface="+mj-ea"/>
              <a:cs typeface="+mj-cs"/>
            </a:endParaRPr>
          </a:p>
        </p:txBody>
      </p:sp>
      <p:sp>
        <p:nvSpPr>
          <p:cNvPr id="5" name="Прямоугольник 4"/>
          <p:cNvSpPr>
            <a:spLocks noChangeArrowheads="1"/>
          </p:cNvSpPr>
          <p:nvPr/>
        </p:nvSpPr>
        <p:spPr bwMode="auto">
          <a:xfrm>
            <a:off x="323528" y="1844824"/>
            <a:ext cx="5184775" cy="2855912"/>
          </a:xfrm>
          <a:prstGeom prst="rect">
            <a:avLst/>
          </a:prstGeom>
          <a:noFill/>
          <a:ln w="9525">
            <a:noFill/>
            <a:miter lim="800000"/>
            <a:headEnd/>
            <a:tailEnd/>
          </a:ln>
        </p:spPr>
        <p:txBody>
          <a:bodyPr>
            <a:spAutoFit/>
          </a:bodyPr>
          <a:lstStyle/>
          <a:p>
            <a:pPr>
              <a:spcBef>
                <a:spcPct val="20000"/>
              </a:spcBef>
              <a:buClr>
                <a:srgbClr val="FEB687"/>
              </a:buClr>
              <a:buSzPct val="95000"/>
            </a:pPr>
            <a:r>
              <a:rPr lang="en-US" dirty="0" smtClean="0">
                <a:solidFill>
                  <a:srgbClr val="00B0F0"/>
                </a:solidFill>
                <a:latin typeface="Times New Roman" pitchFamily="18" charset="0"/>
                <a:cs typeface="Times New Roman" pitchFamily="18" charset="0"/>
              </a:rPr>
              <a:t>Address</a:t>
            </a:r>
            <a:r>
              <a:rPr lang="ru-RU" dirty="0" smtClean="0">
                <a:solidFill>
                  <a:srgbClr val="00B0F0"/>
                </a:solidFill>
                <a:latin typeface="Times New Roman" pitchFamily="18" charset="0"/>
                <a:cs typeface="Times New Roman" pitchFamily="18" charset="0"/>
              </a:rPr>
              <a:t>:</a:t>
            </a:r>
            <a:r>
              <a:rPr lang="en-US" dirty="0" smtClean="0">
                <a:solidFill>
                  <a:srgbClr val="00B0F0"/>
                </a:solidFill>
                <a:latin typeface="Times New Roman" pitchFamily="18" charset="0"/>
                <a:cs typeface="Times New Roman" pitchFamily="18" charset="0"/>
              </a:rPr>
              <a:t>         Al-</a:t>
            </a:r>
            <a:r>
              <a:rPr lang="en-US" dirty="0" err="1" smtClean="0">
                <a:solidFill>
                  <a:srgbClr val="00B0F0"/>
                </a:solidFill>
                <a:latin typeface="Times New Roman" pitchFamily="18" charset="0"/>
                <a:cs typeface="Times New Roman" pitchFamily="18" charset="0"/>
              </a:rPr>
              <a:t>Frabi</a:t>
            </a:r>
            <a:r>
              <a:rPr lang="en-US" dirty="0" smtClean="0">
                <a:solidFill>
                  <a:srgbClr val="00B0F0"/>
                </a:solidFill>
                <a:latin typeface="Times New Roman" pitchFamily="18" charset="0"/>
                <a:cs typeface="Times New Roman" pitchFamily="18" charset="0"/>
              </a:rPr>
              <a:t> Ave, </a:t>
            </a:r>
            <a:r>
              <a:rPr lang="ru-RU" dirty="0" smtClean="0">
                <a:solidFill>
                  <a:srgbClr val="00B0F0"/>
                </a:solidFill>
                <a:latin typeface="Times New Roman" pitchFamily="18" charset="0"/>
                <a:cs typeface="Times New Roman" pitchFamily="18" charset="0"/>
              </a:rPr>
              <a:t>71 </a:t>
            </a:r>
            <a:endParaRPr lang="ru-RU" dirty="0">
              <a:solidFill>
                <a:srgbClr val="00B0F0"/>
              </a:solidFill>
              <a:latin typeface="Times New Roman" pitchFamily="18" charset="0"/>
              <a:cs typeface="Times New Roman" pitchFamily="18" charset="0"/>
            </a:endParaRPr>
          </a:p>
          <a:p>
            <a:pPr>
              <a:spcBef>
                <a:spcPct val="20000"/>
              </a:spcBef>
              <a:buClr>
                <a:srgbClr val="FEB687"/>
              </a:buClr>
              <a:buSzPct val="95000"/>
            </a:pPr>
            <a:r>
              <a:rPr lang="en-US" dirty="0" smtClean="0">
                <a:solidFill>
                  <a:srgbClr val="00B0F0"/>
                </a:solidFill>
                <a:latin typeface="Times New Roman" pitchFamily="18" charset="0"/>
                <a:cs typeface="Times New Roman" pitchFamily="18" charset="0"/>
              </a:rPr>
              <a:t>Website</a:t>
            </a:r>
            <a:r>
              <a:rPr lang="ru-RU" dirty="0" smtClean="0">
                <a:solidFill>
                  <a:srgbClr val="00B0F0"/>
                </a:solidFill>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     </a:t>
            </a:r>
            <a:r>
              <a:rPr lang="ru-RU" dirty="0" smtClean="0">
                <a:solidFill>
                  <a:srgbClr val="00B0F0"/>
                </a:solidFill>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keremet.kaznu.kz</a:t>
            </a:r>
            <a:endParaRPr lang="ru-RU" dirty="0">
              <a:solidFill>
                <a:srgbClr val="00B0F0"/>
              </a:solidFill>
              <a:latin typeface="Times New Roman" pitchFamily="18" charset="0"/>
              <a:cs typeface="Times New Roman" pitchFamily="18" charset="0"/>
            </a:endParaRPr>
          </a:p>
          <a:p>
            <a:pPr>
              <a:spcBef>
                <a:spcPct val="20000"/>
              </a:spcBef>
              <a:buClr>
                <a:srgbClr val="FEB687"/>
              </a:buClr>
              <a:buSzPct val="95000"/>
            </a:pPr>
            <a:r>
              <a:rPr lang="en-US" dirty="0">
                <a:solidFill>
                  <a:srgbClr val="00B0F0"/>
                </a:solidFill>
                <a:latin typeface="Times New Roman" pitchFamily="18" charset="0"/>
                <a:cs typeface="Times New Roman" pitchFamily="18" charset="0"/>
              </a:rPr>
              <a:t>e</a:t>
            </a:r>
            <a:r>
              <a:rPr lang="ru-RU" dirty="0">
                <a:solidFill>
                  <a:srgbClr val="00B0F0"/>
                </a:solidFill>
                <a:latin typeface="Times New Roman" pitchFamily="18" charset="0"/>
                <a:cs typeface="Times New Roman" pitchFamily="18" charset="0"/>
              </a:rPr>
              <a:t>-</a:t>
            </a:r>
            <a:r>
              <a:rPr lang="en-US" dirty="0">
                <a:solidFill>
                  <a:srgbClr val="00B0F0"/>
                </a:solidFill>
                <a:latin typeface="Times New Roman" pitchFamily="18" charset="0"/>
                <a:cs typeface="Times New Roman" pitchFamily="18" charset="0"/>
              </a:rPr>
              <a:t>mail</a:t>
            </a:r>
            <a:r>
              <a:rPr lang="ru-RU" dirty="0">
                <a:solidFill>
                  <a:srgbClr val="00B0F0"/>
                </a:solidFill>
                <a:latin typeface="Times New Roman" pitchFamily="18" charset="0"/>
                <a:cs typeface="Times New Roman" pitchFamily="18" charset="0"/>
              </a:rPr>
              <a:t>:</a:t>
            </a:r>
            <a:endParaRPr lang="ru-RU" u="sng" dirty="0">
              <a:solidFill>
                <a:srgbClr val="00B0F0"/>
              </a:solidFill>
              <a:latin typeface="Times New Roman" pitchFamily="18" charset="0"/>
              <a:cs typeface="Times New Roman" pitchFamily="18" charset="0"/>
            </a:endParaRPr>
          </a:p>
          <a:p>
            <a:pPr>
              <a:spcBef>
                <a:spcPct val="20000"/>
              </a:spcBef>
              <a:buClr>
                <a:srgbClr val="FEB687"/>
              </a:buClr>
              <a:buSzPct val="95000"/>
            </a:pPr>
            <a:r>
              <a:rPr lang="en-US" dirty="0" smtClean="0">
                <a:solidFill>
                  <a:srgbClr val="00B0F0"/>
                </a:solidFill>
                <a:latin typeface="Times New Roman" pitchFamily="18" charset="0"/>
                <a:cs typeface="Times New Roman" pitchFamily="18" charset="0"/>
              </a:rPr>
              <a:t>Contact number</a:t>
            </a:r>
            <a:r>
              <a:rPr lang="ru-RU" dirty="0" smtClean="0">
                <a:solidFill>
                  <a:srgbClr val="00B0F0"/>
                </a:solidFill>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 </a:t>
            </a:r>
            <a:r>
              <a:rPr lang="ru-RU" dirty="0">
                <a:solidFill>
                  <a:srgbClr val="00B0F0"/>
                </a:solidFill>
                <a:latin typeface="Times New Roman" pitchFamily="18" charset="0"/>
                <a:cs typeface="Times New Roman" pitchFamily="18" charset="0"/>
              </a:rPr>
              <a:t>+</a:t>
            </a:r>
            <a:r>
              <a:rPr lang="en-US" dirty="0">
                <a:solidFill>
                  <a:srgbClr val="00B0F0"/>
                </a:solidFill>
                <a:latin typeface="Times New Roman" pitchFamily="18" charset="0"/>
                <a:cs typeface="Times New Roman" pitchFamily="18" charset="0"/>
              </a:rPr>
              <a:t>7 (727) 221 14 11</a:t>
            </a:r>
            <a:endParaRPr lang="kk-KZ" dirty="0">
              <a:solidFill>
                <a:srgbClr val="00B0F0"/>
              </a:solidFill>
              <a:latin typeface="Times New Roman" pitchFamily="18" charset="0"/>
              <a:cs typeface="Times New Roman" pitchFamily="18" charset="0"/>
            </a:endParaRPr>
          </a:p>
          <a:p>
            <a:pPr>
              <a:spcBef>
                <a:spcPct val="20000"/>
              </a:spcBef>
              <a:buClr>
                <a:srgbClr val="FEB687"/>
              </a:buClr>
              <a:buSzPct val="95000"/>
            </a:pPr>
            <a:endParaRPr lang="kk-KZ" dirty="0">
              <a:solidFill>
                <a:srgbClr val="00B0F0"/>
              </a:solidFill>
              <a:latin typeface="Times New Roman" pitchFamily="18" charset="0"/>
              <a:cs typeface="Times New Roman" pitchFamily="18" charset="0"/>
            </a:endParaRPr>
          </a:p>
          <a:p>
            <a:r>
              <a:rPr lang="en-US" dirty="0" smtClean="0">
                <a:solidFill>
                  <a:srgbClr val="00B0F0"/>
                </a:solidFill>
                <a:latin typeface="Times New Roman" pitchFamily="18" charset="0"/>
                <a:cs typeface="Times New Roman" pitchFamily="18" charset="0"/>
              </a:rPr>
              <a:t>Working hours</a:t>
            </a:r>
            <a:r>
              <a:rPr lang="kk-KZ" dirty="0" smtClean="0">
                <a:solidFill>
                  <a:srgbClr val="00B0F0"/>
                </a:solidFill>
                <a:latin typeface="Times New Roman" pitchFamily="18" charset="0"/>
                <a:cs typeface="Times New Roman" pitchFamily="18" charset="0"/>
              </a:rPr>
              <a:t>: </a:t>
            </a:r>
            <a:endParaRPr lang="kk-KZ" dirty="0">
              <a:solidFill>
                <a:srgbClr val="00B0F0"/>
              </a:solidFill>
              <a:latin typeface="Times New Roman" pitchFamily="18" charset="0"/>
              <a:cs typeface="Times New Roman" pitchFamily="18" charset="0"/>
            </a:endParaRPr>
          </a:p>
          <a:p>
            <a:endParaRPr lang="ru-RU" sz="1400" dirty="0">
              <a:solidFill>
                <a:srgbClr val="00B0F0"/>
              </a:solidFill>
              <a:latin typeface="Times New Roman" pitchFamily="18" charset="0"/>
              <a:cs typeface="Times New Roman" pitchFamily="18" charset="0"/>
            </a:endParaRPr>
          </a:p>
          <a:p>
            <a:pPr>
              <a:spcBef>
                <a:spcPct val="20000"/>
              </a:spcBef>
              <a:buClr>
                <a:srgbClr val="FEB687"/>
              </a:buClr>
              <a:buSzPct val="95000"/>
            </a:pPr>
            <a:endParaRPr lang="kk-KZ" dirty="0">
              <a:solidFill>
                <a:srgbClr val="00B0F0"/>
              </a:solidFill>
              <a:latin typeface="Times New Roman" pitchFamily="18" charset="0"/>
              <a:cs typeface="Times New Roman" pitchFamily="18" charset="0"/>
            </a:endParaRPr>
          </a:p>
          <a:p>
            <a:pPr>
              <a:spcBef>
                <a:spcPct val="20000"/>
              </a:spcBef>
              <a:buClr>
                <a:srgbClr val="FEB687"/>
              </a:buClr>
              <a:buSzPct val="95000"/>
            </a:pPr>
            <a:endParaRPr lang="ru-RU" dirty="0">
              <a:solidFill>
                <a:srgbClr val="00B0F0"/>
              </a:solidFill>
              <a:latin typeface="Times New Roman" pitchFamily="18" charset="0"/>
              <a:cs typeface="Times New Roman" pitchFamily="18" charset="0"/>
            </a:endParaRPr>
          </a:p>
        </p:txBody>
      </p:sp>
      <p:sp>
        <p:nvSpPr>
          <p:cNvPr id="6" name="Прямоугольник 11"/>
          <p:cNvSpPr>
            <a:spLocks noChangeArrowheads="1"/>
          </p:cNvSpPr>
          <p:nvPr/>
        </p:nvSpPr>
        <p:spPr bwMode="auto">
          <a:xfrm>
            <a:off x="2339752" y="3501008"/>
            <a:ext cx="4572000" cy="2030412"/>
          </a:xfrm>
          <a:prstGeom prst="rect">
            <a:avLst/>
          </a:prstGeom>
          <a:noFill/>
          <a:ln w="9525">
            <a:noFill/>
            <a:miter lim="800000"/>
            <a:headEnd/>
            <a:tailEnd/>
          </a:ln>
        </p:spPr>
        <p:txBody>
          <a:bodyPr>
            <a:spAutoFit/>
          </a:bodyPr>
          <a:lstStyle/>
          <a:p>
            <a:r>
              <a:rPr lang="en-US" dirty="0" smtClean="0">
                <a:solidFill>
                  <a:srgbClr val="00B0F0"/>
                </a:solidFill>
                <a:latin typeface="Times New Roman" pitchFamily="18" charset="0"/>
                <a:cs typeface="Times New Roman" pitchFamily="18" charset="0"/>
              </a:rPr>
              <a:t>Mon</a:t>
            </a:r>
            <a:r>
              <a:rPr lang="ru-RU" dirty="0">
                <a:solidFill>
                  <a:srgbClr val="00B0F0"/>
                </a:solidFill>
                <a:latin typeface="Times New Roman" pitchFamily="18" charset="0"/>
                <a:cs typeface="Times New Roman" pitchFamily="18" charset="0"/>
              </a:rPr>
              <a:t>	9</a:t>
            </a:r>
            <a:r>
              <a:rPr lang="ru-RU" baseline="30000" dirty="0">
                <a:solidFill>
                  <a:srgbClr val="00B0F0"/>
                </a:solidFill>
                <a:latin typeface="Times New Roman" pitchFamily="18" charset="0"/>
                <a:cs typeface="Times New Roman" pitchFamily="18" charset="0"/>
              </a:rPr>
              <a:t>00</a:t>
            </a:r>
            <a:r>
              <a:rPr lang="ru-RU" dirty="0">
                <a:solidFill>
                  <a:srgbClr val="00B0F0"/>
                </a:solidFill>
                <a:latin typeface="Times New Roman" pitchFamily="18" charset="0"/>
                <a:cs typeface="Times New Roman" pitchFamily="18" charset="0"/>
              </a:rPr>
              <a:t>–18</a:t>
            </a:r>
            <a:r>
              <a:rPr lang="ru-RU" baseline="30000" dirty="0">
                <a:solidFill>
                  <a:srgbClr val="00B0F0"/>
                </a:solidFill>
                <a:latin typeface="Times New Roman" pitchFamily="18" charset="0"/>
                <a:cs typeface="Times New Roman" pitchFamily="18" charset="0"/>
              </a:rPr>
              <a:t>00</a:t>
            </a:r>
            <a:endParaRPr lang="ru-RU" dirty="0">
              <a:solidFill>
                <a:srgbClr val="00B0F0"/>
              </a:solidFill>
              <a:latin typeface="Times New Roman" pitchFamily="18" charset="0"/>
              <a:cs typeface="Times New Roman" pitchFamily="18" charset="0"/>
            </a:endParaRPr>
          </a:p>
          <a:p>
            <a:r>
              <a:rPr lang="en-US" dirty="0" smtClean="0">
                <a:solidFill>
                  <a:srgbClr val="00B0F0"/>
                </a:solidFill>
                <a:latin typeface="Times New Roman" pitchFamily="18" charset="0"/>
                <a:cs typeface="Times New Roman" pitchFamily="18" charset="0"/>
              </a:rPr>
              <a:t>Tue</a:t>
            </a:r>
            <a:r>
              <a:rPr lang="ru-RU" dirty="0" smtClean="0">
                <a:solidFill>
                  <a:srgbClr val="00B0F0"/>
                </a:solidFill>
                <a:latin typeface="Times New Roman" pitchFamily="18" charset="0"/>
                <a:cs typeface="Times New Roman" pitchFamily="18" charset="0"/>
              </a:rPr>
              <a:t>      </a:t>
            </a:r>
            <a:r>
              <a:rPr lang="ru-RU" dirty="0">
                <a:solidFill>
                  <a:srgbClr val="00B0F0"/>
                </a:solidFill>
                <a:latin typeface="Times New Roman" pitchFamily="18" charset="0"/>
                <a:cs typeface="Times New Roman" pitchFamily="18" charset="0"/>
              </a:rPr>
              <a:t>	9</a:t>
            </a:r>
            <a:r>
              <a:rPr lang="ru-RU" baseline="30000" dirty="0">
                <a:solidFill>
                  <a:srgbClr val="00B0F0"/>
                </a:solidFill>
                <a:latin typeface="Times New Roman" pitchFamily="18" charset="0"/>
                <a:cs typeface="Times New Roman" pitchFamily="18" charset="0"/>
              </a:rPr>
              <a:t>00</a:t>
            </a:r>
            <a:r>
              <a:rPr lang="ru-RU" dirty="0">
                <a:solidFill>
                  <a:srgbClr val="00B0F0"/>
                </a:solidFill>
                <a:latin typeface="Times New Roman" pitchFamily="18" charset="0"/>
                <a:cs typeface="Times New Roman" pitchFamily="18" charset="0"/>
              </a:rPr>
              <a:t>–18</a:t>
            </a:r>
            <a:r>
              <a:rPr lang="ru-RU" baseline="30000" dirty="0">
                <a:solidFill>
                  <a:srgbClr val="00B0F0"/>
                </a:solidFill>
                <a:latin typeface="Times New Roman" pitchFamily="18" charset="0"/>
                <a:cs typeface="Times New Roman" pitchFamily="18" charset="0"/>
              </a:rPr>
              <a:t>00</a:t>
            </a:r>
          </a:p>
          <a:p>
            <a:r>
              <a:rPr lang="en-US" dirty="0" smtClean="0">
                <a:solidFill>
                  <a:srgbClr val="00B0F0"/>
                </a:solidFill>
                <a:latin typeface="Times New Roman" pitchFamily="18" charset="0"/>
                <a:cs typeface="Times New Roman" pitchFamily="18" charset="0"/>
              </a:rPr>
              <a:t>Wed</a:t>
            </a:r>
            <a:r>
              <a:rPr lang="ru-RU" dirty="0">
                <a:solidFill>
                  <a:srgbClr val="00B0F0"/>
                </a:solidFill>
                <a:latin typeface="Times New Roman" pitchFamily="18" charset="0"/>
                <a:cs typeface="Times New Roman" pitchFamily="18" charset="0"/>
              </a:rPr>
              <a:t>	9</a:t>
            </a:r>
            <a:r>
              <a:rPr lang="ru-RU" baseline="30000" dirty="0">
                <a:solidFill>
                  <a:srgbClr val="00B0F0"/>
                </a:solidFill>
                <a:latin typeface="Times New Roman" pitchFamily="18" charset="0"/>
                <a:cs typeface="Times New Roman" pitchFamily="18" charset="0"/>
              </a:rPr>
              <a:t>00</a:t>
            </a:r>
            <a:r>
              <a:rPr lang="ru-RU" dirty="0">
                <a:solidFill>
                  <a:srgbClr val="00B0F0"/>
                </a:solidFill>
                <a:latin typeface="Times New Roman" pitchFamily="18" charset="0"/>
                <a:cs typeface="Times New Roman" pitchFamily="18" charset="0"/>
              </a:rPr>
              <a:t>–18</a:t>
            </a:r>
            <a:r>
              <a:rPr lang="ru-RU" baseline="30000" dirty="0">
                <a:solidFill>
                  <a:srgbClr val="00B0F0"/>
                </a:solidFill>
                <a:latin typeface="Times New Roman" pitchFamily="18" charset="0"/>
                <a:cs typeface="Times New Roman" pitchFamily="18" charset="0"/>
              </a:rPr>
              <a:t>00</a:t>
            </a:r>
            <a:endParaRPr lang="ru-RU" dirty="0">
              <a:solidFill>
                <a:srgbClr val="00B0F0"/>
              </a:solidFill>
              <a:latin typeface="Times New Roman" pitchFamily="18" charset="0"/>
              <a:cs typeface="Times New Roman" pitchFamily="18" charset="0"/>
            </a:endParaRPr>
          </a:p>
          <a:p>
            <a:r>
              <a:rPr lang="en-US" dirty="0" smtClean="0">
                <a:solidFill>
                  <a:srgbClr val="00B0F0"/>
                </a:solidFill>
                <a:latin typeface="Times New Roman" pitchFamily="18" charset="0"/>
                <a:cs typeface="Times New Roman" pitchFamily="18" charset="0"/>
              </a:rPr>
              <a:t>Thu</a:t>
            </a:r>
            <a:r>
              <a:rPr lang="ru-RU" dirty="0" smtClean="0">
                <a:solidFill>
                  <a:srgbClr val="00B0F0"/>
                </a:solidFill>
                <a:latin typeface="Times New Roman" pitchFamily="18" charset="0"/>
                <a:cs typeface="Times New Roman" pitchFamily="18" charset="0"/>
              </a:rPr>
              <a:t> </a:t>
            </a:r>
            <a:r>
              <a:rPr lang="ru-RU" dirty="0">
                <a:solidFill>
                  <a:srgbClr val="00B0F0"/>
                </a:solidFill>
                <a:latin typeface="Times New Roman" pitchFamily="18" charset="0"/>
                <a:cs typeface="Times New Roman" pitchFamily="18" charset="0"/>
              </a:rPr>
              <a:t>	9</a:t>
            </a:r>
            <a:r>
              <a:rPr lang="ru-RU" baseline="30000" dirty="0">
                <a:solidFill>
                  <a:srgbClr val="00B0F0"/>
                </a:solidFill>
                <a:latin typeface="Times New Roman" pitchFamily="18" charset="0"/>
                <a:cs typeface="Times New Roman" pitchFamily="18" charset="0"/>
              </a:rPr>
              <a:t>00</a:t>
            </a:r>
            <a:r>
              <a:rPr lang="ru-RU" dirty="0">
                <a:solidFill>
                  <a:srgbClr val="00B0F0"/>
                </a:solidFill>
                <a:latin typeface="Times New Roman" pitchFamily="18" charset="0"/>
                <a:cs typeface="Times New Roman" pitchFamily="18" charset="0"/>
              </a:rPr>
              <a:t>–18</a:t>
            </a:r>
            <a:r>
              <a:rPr lang="ru-RU" baseline="30000" dirty="0">
                <a:solidFill>
                  <a:srgbClr val="00B0F0"/>
                </a:solidFill>
                <a:latin typeface="Times New Roman" pitchFamily="18" charset="0"/>
                <a:cs typeface="Times New Roman" pitchFamily="18" charset="0"/>
              </a:rPr>
              <a:t>00</a:t>
            </a:r>
            <a:endParaRPr lang="ru-RU" dirty="0">
              <a:solidFill>
                <a:srgbClr val="00B0F0"/>
              </a:solidFill>
              <a:latin typeface="Times New Roman" pitchFamily="18" charset="0"/>
              <a:cs typeface="Times New Roman" pitchFamily="18" charset="0"/>
            </a:endParaRPr>
          </a:p>
          <a:p>
            <a:r>
              <a:rPr lang="en-US" dirty="0" smtClean="0">
                <a:solidFill>
                  <a:srgbClr val="00B0F0"/>
                </a:solidFill>
                <a:latin typeface="Times New Roman" pitchFamily="18" charset="0"/>
                <a:cs typeface="Times New Roman" pitchFamily="18" charset="0"/>
              </a:rPr>
              <a:t>Fri</a:t>
            </a:r>
            <a:r>
              <a:rPr lang="ru-RU" dirty="0" smtClean="0">
                <a:solidFill>
                  <a:srgbClr val="00B0F0"/>
                </a:solidFill>
                <a:latin typeface="Times New Roman" pitchFamily="18" charset="0"/>
                <a:cs typeface="Times New Roman" pitchFamily="18" charset="0"/>
              </a:rPr>
              <a:t> </a:t>
            </a:r>
            <a:r>
              <a:rPr lang="ru-RU" dirty="0">
                <a:solidFill>
                  <a:srgbClr val="00B0F0"/>
                </a:solidFill>
                <a:latin typeface="Times New Roman" pitchFamily="18" charset="0"/>
                <a:cs typeface="Times New Roman" pitchFamily="18" charset="0"/>
              </a:rPr>
              <a:t>	9</a:t>
            </a:r>
            <a:r>
              <a:rPr lang="ru-RU" baseline="30000" dirty="0">
                <a:solidFill>
                  <a:srgbClr val="00B0F0"/>
                </a:solidFill>
                <a:latin typeface="Times New Roman" pitchFamily="18" charset="0"/>
                <a:cs typeface="Times New Roman" pitchFamily="18" charset="0"/>
              </a:rPr>
              <a:t>00</a:t>
            </a:r>
            <a:r>
              <a:rPr lang="ru-RU" dirty="0">
                <a:solidFill>
                  <a:srgbClr val="00B0F0"/>
                </a:solidFill>
                <a:latin typeface="Times New Roman" pitchFamily="18" charset="0"/>
                <a:cs typeface="Times New Roman" pitchFamily="18" charset="0"/>
              </a:rPr>
              <a:t>–18</a:t>
            </a:r>
            <a:r>
              <a:rPr lang="ru-RU" baseline="30000" dirty="0">
                <a:solidFill>
                  <a:srgbClr val="00B0F0"/>
                </a:solidFill>
                <a:latin typeface="Times New Roman" pitchFamily="18" charset="0"/>
                <a:cs typeface="Times New Roman" pitchFamily="18" charset="0"/>
              </a:rPr>
              <a:t>00</a:t>
            </a:r>
            <a:endParaRPr lang="ru-RU" dirty="0">
              <a:solidFill>
                <a:srgbClr val="00B0F0"/>
              </a:solidFill>
              <a:latin typeface="Times New Roman" pitchFamily="18" charset="0"/>
              <a:cs typeface="Times New Roman" pitchFamily="18" charset="0"/>
            </a:endParaRPr>
          </a:p>
          <a:p>
            <a:r>
              <a:rPr lang="en-US" dirty="0" smtClean="0">
                <a:solidFill>
                  <a:srgbClr val="00B0F0"/>
                </a:solidFill>
                <a:latin typeface="Times New Roman" pitchFamily="18" charset="0"/>
                <a:cs typeface="Times New Roman" pitchFamily="18" charset="0"/>
              </a:rPr>
              <a:t>Sat</a:t>
            </a:r>
            <a:r>
              <a:rPr lang="ru-RU" dirty="0">
                <a:solidFill>
                  <a:srgbClr val="00B0F0"/>
                </a:solidFill>
                <a:latin typeface="Times New Roman" pitchFamily="18" charset="0"/>
                <a:cs typeface="Times New Roman" pitchFamily="18" charset="0"/>
              </a:rPr>
              <a:t>	9</a:t>
            </a:r>
            <a:r>
              <a:rPr lang="ru-RU" baseline="30000" dirty="0">
                <a:solidFill>
                  <a:srgbClr val="00B0F0"/>
                </a:solidFill>
                <a:latin typeface="Times New Roman" pitchFamily="18" charset="0"/>
                <a:cs typeface="Times New Roman" pitchFamily="18" charset="0"/>
              </a:rPr>
              <a:t>00</a:t>
            </a:r>
            <a:r>
              <a:rPr lang="ru-RU" dirty="0">
                <a:solidFill>
                  <a:srgbClr val="00B0F0"/>
                </a:solidFill>
                <a:latin typeface="Times New Roman" pitchFamily="18" charset="0"/>
                <a:cs typeface="Times New Roman" pitchFamily="18" charset="0"/>
              </a:rPr>
              <a:t>–13</a:t>
            </a:r>
            <a:r>
              <a:rPr lang="ru-RU" baseline="30000" dirty="0">
                <a:solidFill>
                  <a:srgbClr val="00B0F0"/>
                </a:solidFill>
                <a:latin typeface="Times New Roman" pitchFamily="18" charset="0"/>
                <a:cs typeface="Times New Roman" pitchFamily="18" charset="0"/>
              </a:rPr>
              <a:t>00 </a:t>
            </a:r>
          </a:p>
          <a:p>
            <a:r>
              <a:rPr lang="en-US" dirty="0" smtClean="0">
                <a:solidFill>
                  <a:srgbClr val="00B0F0"/>
                </a:solidFill>
                <a:latin typeface="Times New Roman" pitchFamily="18" charset="0"/>
                <a:cs typeface="Times New Roman" pitchFamily="18" charset="0"/>
              </a:rPr>
              <a:t>Sun</a:t>
            </a:r>
            <a:r>
              <a:rPr lang="ru-RU" dirty="0" smtClean="0">
                <a:solidFill>
                  <a:srgbClr val="00B0F0"/>
                </a:solidFill>
                <a:latin typeface="Times New Roman" pitchFamily="18" charset="0"/>
                <a:cs typeface="Times New Roman" pitchFamily="18" charset="0"/>
              </a:rPr>
              <a:t>     </a:t>
            </a:r>
            <a:r>
              <a:rPr lang="ru-RU" dirty="0">
                <a:solidFill>
                  <a:srgbClr val="00B0F0"/>
                </a:solidFill>
                <a:latin typeface="Times New Roman" pitchFamily="18" charset="0"/>
                <a:cs typeface="Times New Roman" pitchFamily="18" charset="0"/>
              </a:rPr>
              <a:t>	выходной</a:t>
            </a:r>
          </a:p>
        </p:txBody>
      </p:sp>
      <p:pic>
        <p:nvPicPr>
          <p:cNvPr id="7" name="Рисунок 6" descr="karta_kaznu.jpg"/>
          <p:cNvPicPr>
            <a:picLocks noChangeAspect="1"/>
          </p:cNvPicPr>
          <p:nvPr/>
        </p:nvPicPr>
        <p:blipFill>
          <a:blip r:embed="rId2" cstate="print"/>
          <a:stretch>
            <a:fillRect/>
          </a:stretch>
        </p:blipFill>
        <p:spPr>
          <a:xfrm>
            <a:off x="4860032" y="1916832"/>
            <a:ext cx="4068260" cy="3456384"/>
          </a:xfrm>
          <a:prstGeom prst="rect">
            <a:avLst/>
          </a:prstGeom>
        </p:spPr>
      </p:pic>
      <p:sp>
        <p:nvSpPr>
          <p:cNvPr id="9" name="Стрелка вниз 8"/>
          <p:cNvSpPr/>
          <p:nvPr/>
        </p:nvSpPr>
        <p:spPr bwMode="auto">
          <a:xfrm rot="5400000">
            <a:off x="8136396" y="2528900"/>
            <a:ext cx="288032" cy="79208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7"/>
          <p:cNvSpPr txBox="1">
            <a:spLocks/>
          </p:cNvSpPr>
          <p:nvPr/>
        </p:nvSpPr>
        <p:spPr>
          <a:xfrm>
            <a:off x="1187624" y="50583"/>
            <a:ext cx="8229600" cy="1143000"/>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Students service center </a:t>
            </a:r>
            <a:r>
              <a:rPr kumimoji="0" lang="ru-RU" sz="29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en-US" sz="2900" b="1" i="0"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Keremet</a:t>
            </a:r>
            <a:r>
              <a:rPr kumimoji="0" lang="ru-RU" sz="29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br>
              <a:rPr kumimoji="0" lang="ru-RU" sz="29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29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27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r>
              <a:rPr kumimoji="0" lang="kk-KZ" sz="27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А</a:t>
            </a:r>
            <a:r>
              <a:rPr kumimoji="0" lang="ru-RU" sz="27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l-Farabi</a:t>
            </a:r>
            <a:r>
              <a:rPr kumimoji="0" lang="ru-RU" sz="27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ru-RU" sz="27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university</a:t>
            </a:r>
            <a:r>
              <a:rPr kumimoji="0" lang="ru-RU" sz="27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ru-RU" sz="27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smart</a:t>
            </a:r>
            <a:r>
              <a:rPr kumimoji="0" lang="ru-RU" sz="27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ru-RU" sz="27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city</a:t>
            </a:r>
            <a:r>
              <a:rPr kumimoji="0" lang="ru-RU" sz="27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kk-KZ" sz="27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Youth resource Centre for students</a:t>
            </a:r>
            <a:endParaRPr kumimoji="0" lang="ru-RU" sz="20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6" name="Содержимое 2"/>
          <p:cNvSpPr txBox="1">
            <a:spLocks/>
          </p:cNvSpPr>
          <p:nvPr/>
        </p:nvSpPr>
        <p:spPr>
          <a:xfrm>
            <a:off x="755650" y="1484313"/>
            <a:ext cx="3959225" cy="4029075"/>
          </a:xfrm>
          <a:prstGeom prst="rect">
            <a:avLst/>
          </a:prstGeom>
        </p:spPr>
        <p:txBody>
          <a:bodyPr>
            <a:noAutofit/>
          </a:bodyPr>
          <a:lstStyle/>
          <a:p>
            <a:r>
              <a:rPr lang="ru-RU" sz="1600" dirty="0"/>
              <a:t> </a:t>
            </a:r>
          </a:p>
          <a:p>
            <a:r>
              <a:rPr lang="en-US" sz="1600" dirty="0"/>
              <a:t>For the first time in the education system of the Republic of Kazakhstan to provide socially significant of educational, medical, legal, financial, cultural and entertainment services on the principle of one window was made the reconstruction of 1973 built building. The building of Students' Service Centre </a:t>
            </a:r>
            <a:r>
              <a:rPr lang="en-US" sz="1600" dirty="0" err="1"/>
              <a:t>Keremet</a:t>
            </a:r>
            <a:r>
              <a:rPr lang="en-US" sz="1600" dirty="0"/>
              <a:t> is located on 3 floors, with a total area of 7,300 </a:t>
            </a:r>
            <a:r>
              <a:rPr lang="en-US" sz="1600" dirty="0" err="1"/>
              <a:t>sq.m</a:t>
            </a:r>
            <a:r>
              <a:rPr lang="en-US" sz="1600" dirty="0"/>
              <a:t>. Visitors are offered the latest auto-disaggregated system of highly effective service designed for comfort and convenience of students.</a:t>
            </a:r>
            <a:endParaRPr lang="ru-RU" sz="1600" dirty="0"/>
          </a:p>
        </p:txBody>
      </p:sp>
      <p:sp>
        <p:nvSpPr>
          <p:cNvPr id="7" name="Прямоугольник 8"/>
          <p:cNvSpPr>
            <a:spLocks noChangeArrowheads="1"/>
          </p:cNvSpPr>
          <p:nvPr/>
        </p:nvSpPr>
        <p:spPr bwMode="auto">
          <a:xfrm>
            <a:off x="4572000" y="3860800"/>
            <a:ext cx="4248150" cy="1865126"/>
          </a:xfrm>
          <a:prstGeom prst="rect">
            <a:avLst/>
          </a:prstGeom>
          <a:noFill/>
          <a:ln w="9525">
            <a:noFill/>
            <a:miter lim="800000"/>
            <a:headEnd/>
            <a:tailEnd/>
          </a:ln>
        </p:spPr>
        <p:txBody>
          <a:bodyPr>
            <a:spAutoFit/>
          </a:bodyPr>
          <a:lstStyle/>
          <a:p>
            <a:pPr marL="274320" indent="457200" algn="just" fontAlgn="auto">
              <a:lnSpc>
                <a:spcPct val="120000"/>
              </a:lnSpc>
              <a:spcBef>
                <a:spcPts val="0"/>
              </a:spcBef>
              <a:spcAft>
                <a:spcPts val="0"/>
              </a:spcAft>
              <a:buClr>
                <a:schemeClr val="accent3"/>
              </a:buClr>
              <a:buFont typeface="Wingdings 2" pitchFamily="18" charset="2"/>
              <a:buNone/>
              <a:defRPr/>
            </a:pPr>
            <a:r>
              <a:rPr lang="en-US" sz="1600" dirty="0">
                <a:latin typeface="Times New Roman" pitchFamily="18" charset="0"/>
                <a:cs typeface="Times New Roman" pitchFamily="18" charset="0"/>
              </a:rPr>
              <a:t>The idea of establishing a center belongs to the rector of the University </a:t>
            </a:r>
            <a:r>
              <a:rPr lang="en-US" sz="1600" dirty="0" err="1">
                <a:latin typeface="Times New Roman" pitchFamily="18" charset="0"/>
                <a:cs typeface="Times New Roman" pitchFamily="18" charset="0"/>
              </a:rPr>
              <a:t>Mutanov</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Galymkair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Mutanovich</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based on the teachings of the great philosopher Abu Nasr </a:t>
            </a:r>
            <a:r>
              <a:rPr lang="en-US" sz="1600" dirty="0" smtClean="0">
                <a:latin typeface="Times New Roman" pitchFamily="18" charset="0"/>
                <a:cs typeface="Times New Roman" pitchFamily="18" charset="0"/>
              </a:rPr>
              <a:t>al-</a:t>
            </a:r>
            <a:r>
              <a:rPr lang="en-US" sz="1600" dirty="0" err="1" smtClean="0">
                <a:latin typeface="Times New Roman" pitchFamily="18" charset="0"/>
                <a:cs typeface="Times New Roman" pitchFamily="18" charset="0"/>
              </a:rPr>
              <a:t>Farabi’s</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"Treatise on the views </a:t>
            </a:r>
            <a:r>
              <a:rPr lang="en-US" sz="1600" dirty="0" smtClean="0">
                <a:latin typeface="Times New Roman" pitchFamily="18" charset="0"/>
                <a:cs typeface="Times New Roman" pitchFamily="18" charset="0"/>
              </a:rPr>
              <a:t>of </a:t>
            </a:r>
            <a:r>
              <a:rPr lang="en-US" sz="1600" dirty="0">
                <a:latin typeface="Times New Roman" pitchFamily="18" charset="0"/>
                <a:cs typeface="Times New Roman" pitchFamily="18" charset="0"/>
              </a:rPr>
              <a:t>virtuous city</a:t>
            </a:r>
            <a:r>
              <a:rPr lang="en-US" sz="1600" dirty="0" smtClean="0">
                <a:latin typeface="Times New Roman" pitchFamily="18" charset="0"/>
                <a:cs typeface="Times New Roman" pitchFamily="18" charset="0"/>
              </a:rPr>
              <a:t> residents."</a:t>
            </a:r>
            <a:r>
              <a:rPr lang="ru-RU" sz="1600" dirty="0" smtClean="0">
                <a:latin typeface="Times New Roman" pitchFamily="18" charset="0"/>
                <a:cs typeface="Times New Roman" pitchFamily="18" charset="0"/>
              </a:rPr>
              <a:t> </a:t>
            </a:r>
            <a:endParaRPr lang="ru-RU" sz="16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2" cstate="print"/>
          <a:srcRect/>
          <a:stretch>
            <a:fillRect/>
          </a:stretch>
        </p:blipFill>
        <p:spPr bwMode="auto">
          <a:xfrm>
            <a:off x="5004048" y="1484784"/>
            <a:ext cx="3600400"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DJI00014.JPG"/>
          <p:cNvPicPr>
            <a:picLocks noChangeAspect="1"/>
          </p:cNvPicPr>
          <p:nvPr/>
        </p:nvPicPr>
        <p:blipFill>
          <a:blip r:embed="rId3"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rot="5400000" flipH="1" flipV="1">
            <a:off x="4784725" y="3386138"/>
            <a:ext cx="290513"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5400000" flipH="1" flipV="1">
            <a:off x="4821238" y="4851400"/>
            <a:ext cx="217488" cy="1587"/>
          </a:xfrm>
          <a:prstGeom prst="line">
            <a:avLst/>
          </a:prstGeom>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flipV="1">
            <a:off x="3143250" y="3240088"/>
            <a:ext cx="3443288" cy="1587"/>
          </a:xfrm>
          <a:prstGeom prst="line">
            <a:avLst/>
          </a:prstGeom>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flipV="1">
            <a:off x="3143250" y="3027363"/>
            <a:ext cx="0" cy="215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p:nvPr/>
        </p:nvCxnSpPr>
        <p:spPr>
          <a:xfrm flipV="1">
            <a:off x="6572250" y="3027363"/>
            <a:ext cx="0" cy="215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Заголовок 18"/>
          <p:cNvSpPr>
            <a:spLocks noGrp="1"/>
          </p:cNvSpPr>
          <p:nvPr>
            <p:ph type="title"/>
          </p:nvPr>
        </p:nvSpPr>
        <p:spPr>
          <a:xfrm>
            <a:off x="2123728" y="692696"/>
            <a:ext cx="6408738" cy="774700"/>
          </a:xfrm>
        </p:spPr>
        <p:txBody>
          <a:bodyPr>
            <a:normAutofit fontScale="90000"/>
          </a:bodyPr>
          <a:lstStyle/>
          <a:p>
            <a:pPr algn="ctr" eaLnBrk="1" fontAlgn="auto" hangingPunct="1">
              <a:spcAft>
                <a:spcPts val="0"/>
              </a:spcAft>
              <a:defRPr/>
            </a:pPr>
            <a:r>
              <a:rPr lang="en-US" sz="2200" dirty="0" smtClean="0">
                <a:solidFill>
                  <a:schemeClr val="bg1"/>
                </a:solidFill>
                <a:effectLst/>
                <a:latin typeface="Times New Roman" pitchFamily="18" charset="0"/>
                <a:cs typeface="Times New Roman" pitchFamily="18" charset="0"/>
              </a:rPr>
              <a:t>STRUCTURE OF STUDENTS SERVICE CENTRE</a:t>
            </a:r>
            <a:r>
              <a:rPr lang="ru-RU" sz="2200" dirty="0" smtClean="0">
                <a:solidFill>
                  <a:schemeClr val="bg1"/>
                </a:solidFill>
                <a:effectLst/>
                <a:latin typeface="Times New Roman" pitchFamily="18" charset="0"/>
                <a:cs typeface="Times New Roman" pitchFamily="18" charset="0"/>
              </a:rPr>
              <a:t> «</a:t>
            </a:r>
            <a:r>
              <a:rPr lang="en-US" sz="2200" dirty="0" smtClean="0">
                <a:solidFill>
                  <a:schemeClr val="bg1"/>
                </a:solidFill>
                <a:effectLst/>
                <a:latin typeface="Times New Roman" pitchFamily="18" charset="0"/>
                <a:cs typeface="Times New Roman" pitchFamily="18" charset="0"/>
              </a:rPr>
              <a:t>KEREMET</a:t>
            </a:r>
            <a:r>
              <a:rPr lang="ru-RU" sz="2200" dirty="0" smtClean="0">
                <a:solidFill>
                  <a:schemeClr val="bg1"/>
                </a:solidFill>
                <a:effectLst/>
                <a:latin typeface="Times New Roman" pitchFamily="18" charset="0"/>
                <a:cs typeface="Times New Roman" pitchFamily="18" charset="0"/>
              </a:rPr>
              <a:t>»</a:t>
            </a:r>
            <a:r>
              <a:rPr lang="ru-RU" dirty="0" smtClean="0">
                <a:solidFill>
                  <a:schemeClr val="bg1"/>
                </a:solidFill>
                <a:effectLst/>
                <a:latin typeface="Times New Roman" pitchFamily="18" charset="0"/>
                <a:cs typeface="Times New Roman" pitchFamily="18" charset="0"/>
              </a:rPr>
              <a:t/>
            </a:r>
            <a:br>
              <a:rPr lang="ru-RU" dirty="0" smtClean="0">
                <a:solidFill>
                  <a:schemeClr val="bg1"/>
                </a:solidFill>
                <a:effectLst/>
                <a:latin typeface="Times New Roman" pitchFamily="18" charset="0"/>
                <a:cs typeface="Times New Roman" pitchFamily="18" charset="0"/>
              </a:rPr>
            </a:br>
            <a:endParaRPr lang="ru-RU" dirty="0">
              <a:solidFill>
                <a:schemeClr val="bg1"/>
              </a:solidFill>
              <a:effectLst/>
            </a:endParaRPr>
          </a:p>
        </p:txBody>
      </p:sp>
      <p:sp>
        <p:nvSpPr>
          <p:cNvPr id="10250"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ru-RU"/>
          </a:p>
        </p:txBody>
      </p:sp>
      <p:sp>
        <p:nvSpPr>
          <p:cNvPr id="45" name="AutoShape 38"/>
          <p:cNvSpPr>
            <a:spLocks noChangeArrowheads="1"/>
          </p:cNvSpPr>
          <p:nvPr/>
        </p:nvSpPr>
        <p:spPr bwMode="ltGray">
          <a:xfrm rot="5400000">
            <a:off x="-2427287" y="160337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w="9525" algn="ctr">
            <a:noFill/>
            <a:miter lim="800000"/>
            <a:headEnd/>
            <a:tailEnd/>
          </a:ln>
          <a:effectLst/>
        </p:spPr>
        <p:txBody>
          <a:bodyPr wrap="none" anchor="ctr"/>
          <a:lstStyle/>
          <a:p>
            <a:pPr>
              <a:defRPr/>
            </a:pPr>
            <a:endParaRPr lang="ru-RU"/>
          </a:p>
        </p:txBody>
      </p:sp>
      <p:grpSp>
        <p:nvGrpSpPr>
          <p:cNvPr id="2" name="Group 39"/>
          <p:cNvGrpSpPr>
            <a:grpSpLocks/>
          </p:cNvGrpSpPr>
          <p:nvPr/>
        </p:nvGrpSpPr>
        <p:grpSpPr bwMode="auto">
          <a:xfrm>
            <a:off x="1476375" y="5229225"/>
            <a:ext cx="6624638" cy="673100"/>
            <a:chOff x="891" y="1175"/>
            <a:chExt cx="3156" cy="320"/>
          </a:xfrm>
        </p:grpSpPr>
        <p:grpSp>
          <p:nvGrpSpPr>
            <p:cNvPr id="3" name="Group 40"/>
            <p:cNvGrpSpPr>
              <a:grpSpLocks/>
            </p:cNvGrpSpPr>
            <p:nvPr/>
          </p:nvGrpSpPr>
          <p:grpSpPr bwMode="auto">
            <a:xfrm>
              <a:off x="891" y="1175"/>
              <a:ext cx="3156" cy="320"/>
              <a:chOff x="1258" y="1081"/>
              <a:chExt cx="3156" cy="320"/>
            </a:xfrm>
          </p:grpSpPr>
          <p:sp>
            <p:nvSpPr>
              <p:cNvPr id="52" name="Oval 41"/>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lstStyle/>
              <a:p>
                <a:pPr>
                  <a:defRPr/>
                </a:pPr>
                <a:endParaRPr lang="ru-RU"/>
              </a:p>
            </p:txBody>
          </p:sp>
          <p:sp>
            <p:nvSpPr>
              <p:cNvPr id="53" name="AutoShape 42"/>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pPr>
                  <a:defRPr/>
                </a:pPr>
                <a:endParaRPr lang="ru-RU"/>
              </a:p>
            </p:txBody>
          </p:sp>
        </p:grpSp>
        <p:sp>
          <p:nvSpPr>
            <p:cNvPr id="49" name="Oval 43"/>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pPr>
                <a:defRPr/>
              </a:pPr>
              <a:endParaRPr lang="ru-RU"/>
            </a:p>
          </p:txBody>
        </p:sp>
        <p:sp>
          <p:nvSpPr>
            <p:cNvPr id="10283" name="Oval 44"/>
            <p:cNvSpPr>
              <a:spLocks noChangeArrowheads="1"/>
            </p:cNvSpPr>
            <p:nvPr/>
          </p:nvSpPr>
          <p:spPr bwMode="gray">
            <a:xfrm>
              <a:off x="945" y="1217"/>
              <a:ext cx="152" cy="153"/>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ru-RU"/>
            </a:p>
          </p:txBody>
        </p:sp>
      </p:grpSp>
      <p:grpSp>
        <p:nvGrpSpPr>
          <p:cNvPr id="4" name="Group 45"/>
          <p:cNvGrpSpPr>
            <a:grpSpLocks/>
          </p:cNvGrpSpPr>
          <p:nvPr/>
        </p:nvGrpSpPr>
        <p:grpSpPr bwMode="auto">
          <a:xfrm>
            <a:off x="2009775" y="3500438"/>
            <a:ext cx="6665913" cy="673100"/>
            <a:chOff x="891" y="1175"/>
            <a:chExt cx="3156" cy="320"/>
          </a:xfrm>
        </p:grpSpPr>
        <p:grpSp>
          <p:nvGrpSpPr>
            <p:cNvPr id="5" name="Group 46"/>
            <p:cNvGrpSpPr>
              <a:grpSpLocks/>
            </p:cNvGrpSpPr>
            <p:nvPr/>
          </p:nvGrpSpPr>
          <p:grpSpPr bwMode="auto">
            <a:xfrm>
              <a:off x="891" y="1175"/>
              <a:ext cx="3156" cy="320"/>
              <a:chOff x="1258" y="1081"/>
              <a:chExt cx="3156" cy="320"/>
            </a:xfrm>
          </p:grpSpPr>
          <p:sp>
            <p:nvSpPr>
              <p:cNvPr id="58" name="Oval 47"/>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lstStyle/>
              <a:p>
                <a:pPr>
                  <a:defRPr/>
                </a:pPr>
                <a:endParaRPr lang="ru-RU"/>
              </a:p>
            </p:txBody>
          </p:sp>
          <p:sp>
            <p:nvSpPr>
              <p:cNvPr id="59" name="AutoShape 48"/>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lstStyle/>
              <a:p>
                <a:pPr>
                  <a:defRPr/>
                </a:pPr>
                <a:endParaRPr lang="ru-RU"/>
              </a:p>
            </p:txBody>
          </p:sp>
        </p:grpSp>
        <p:sp>
          <p:nvSpPr>
            <p:cNvPr id="56" name="Oval 49"/>
            <p:cNvSpPr>
              <a:spLocks noChangeArrowheads="1"/>
            </p:cNvSpPr>
            <p:nvPr/>
          </p:nvSpPr>
          <p:spPr bwMode="gray">
            <a:xfrm>
              <a:off x="941" y="1225"/>
              <a:ext cx="210"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pPr>
                <a:defRPr/>
              </a:pPr>
              <a:endParaRPr lang="ru-RU"/>
            </a:p>
          </p:txBody>
        </p:sp>
        <p:sp>
          <p:nvSpPr>
            <p:cNvPr id="10278" name="Oval 50"/>
            <p:cNvSpPr>
              <a:spLocks noChangeArrowheads="1"/>
            </p:cNvSpPr>
            <p:nvPr/>
          </p:nvSpPr>
          <p:spPr bwMode="gray">
            <a:xfrm>
              <a:off x="945" y="1217"/>
              <a:ext cx="152" cy="153"/>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ru-RU"/>
            </a:p>
          </p:txBody>
        </p:sp>
      </p:grpSp>
      <p:grpSp>
        <p:nvGrpSpPr>
          <p:cNvPr id="6" name="Group 51"/>
          <p:cNvGrpSpPr>
            <a:grpSpLocks/>
          </p:cNvGrpSpPr>
          <p:nvPr/>
        </p:nvGrpSpPr>
        <p:grpSpPr bwMode="auto">
          <a:xfrm>
            <a:off x="1936750" y="4292600"/>
            <a:ext cx="6523038" cy="717550"/>
            <a:chOff x="1258" y="1081"/>
            <a:chExt cx="3156" cy="320"/>
          </a:xfrm>
        </p:grpSpPr>
        <p:sp>
          <p:nvSpPr>
            <p:cNvPr id="61" name="Oval 52"/>
            <p:cNvSpPr>
              <a:spLocks noChangeArrowheads="1"/>
            </p:cNvSpPr>
            <p:nvPr/>
          </p:nvSpPr>
          <p:spPr bwMode="gray">
            <a:xfrm>
              <a:off x="1258" y="1091"/>
              <a:ext cx="304" cy="303"/>
            </a:xfrm>
            <a:prstGeom prst="ellipse">
              <a:avLst/>
            </a:prstGeom>
            <a:gradFill rotWithShape="1">
              <a:gsLst>
                <a:gs pos="0">
                  <a:schemeClr val="accent1">
                    <a:gamma/>
                    <a:shade val="46275"/>
                    <a:invGamma/>
                  </a:schemeClr>
                </a:gs>
                <a:gs pos="100000">
                  <a:schemeClr val="accent1"/>
                </a:gs>
              </a:gsLst>
              <a:lin ang="0" scaled="1"/>
            </a:gradFill>
            <a:ln w="9525" algn="ctr">
              <a:noFill/>
              <a:round/>
              <a:headEnd/>
              <a:tailEnd/>
            </a:ln>
            <a:effectLst/>
          </p:spPr>
          <p:txBody>
            <a:bodyPr wrap="none" anchor="ctr"/>
            <a:lstStyle/>
            <a:p>
              <a:pPr>
                <a:defRPr/>
              </a:pPr>
              <a:endParaRPr lang="ru-RU"/>
            </a:p>
          </p:txBody>
        </p:sp>
        <p:sp>
          <p:nvSpPr>
            <p:cNvPr id="62" name="AutoShape 53"/>
            <p:cNvSpPr>
              <a:spLocks noChangeArrowheads="1"/>
            </p:cNvSpPr>
            <p:nvPr/>
          </p:nvSpPr>
          <p:spPr bwMode="gray">
            <a:xfrm>
              <a:off x="1491" y="1081"/>
              <a:ext cx="2923" cy="320"/>
            </a:xfrm>
            <a:prstGeom prst="roundRect">
              <a:avLst>
                <a:gd name="adj" fmla="val 50000"/>
              </a:avLst>
            </a:prstGeom>
            <a:gradFill rotWithShape="1">
              <a:gsLst>
                <a:gs pos="0">
                  <a:schemeClr val="accent1"/>
                </a:gs>
                <a:gs pos="100000">
                  <a:schemeClr val="accent1">
                    <a:gamma/>
                    <a:tint val="0"/>
                    <a:invGamma/>
                  </a:schemeClr>
                </a:gs>
              </a:gsLst>
              <a:lin ang="0" scaled="1"/>
            </a:gradFill>
            <a:ln w="9525" algn="ctr">
              <a:noFill/>
              <a:round/>
              <a:headEnd/>
              <a:tailEnd/>
            </a:ln>
            <a:effectLst/>
          </p:spPr>
          <p:txBody>
            <a:bodyPr wrap="none" anchor="ctr"/>
            <a:lstStyle/>
            <a:p>
              <a:pPr>
                <a:defRPr/>
              </a:pPr>
              <a:endParaRPr lang="ru-RU"/>
            </a:p>
          </p:txBody>
        </p:sp>
      </p:grpSp>
      <p:sp>
        <p:nvSpPr>
          <p:cNvPr id="63" name="Oval 54"/>
          <p:cNvSpPr>
            <a:spLocks noChangeArrowheads="1"/>
          </p:cNvSpPr>
          <p:nvPr/>
        </p:nvSpPr>
        <p:spPr bwMode="gray">
          <a:xfrm>
            <a:off x="2017713" y="4437063"/>
            <a:ext cx="393700" cy="431800"/>
          </a:xfrm>
          <a:prstGeom prst="ellipse">
            <a:avLst/>
          </a:prstGeom>
          <a:gradFill rotWithShape="1">
            <a:gsLst>
              <a:gs pos="0">
                <a:schemeClr val="accent2"/>
              </a:gs>
              <a:gs pos="100000">
                <a:schemeClr val="accent2">
                  <a:gamma/>
                  <a:shade val="57255"/>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pPr>
              <a:defRPr/>
            </a:pPr>
            <a:endParaRPr lang="ru-RU"/>
          </a:p>
        </p:txBody>
      </p:sp>
      <p:sp>
        <p:nvSpPr>
          <p:cNvPr id="10256" name="Oval 55"/>
          <p:cNvSpPr>
            <a:spLocks noChangeArrowheads="1"/>
          </p:cNvSpPr>
          <p:nvPr/>
        </p:nvSpPr>
        <p:spPr bwMode="gray">
          <a:xfrm>
            <a:off x="2024063" y="4575175"/>
            <a:ext cx="241300" cy="242888"/>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ru-RU"/>
          </a:p>
        </p:txBody>
      </p:sp>
      <p:grpSp>
        <p:nvGrpSpPr>
          <p:cNvPr id="7" name="Group 56"/>
          <p:cNvGrpSpPr>
            <a:grpSpLocks/>
          </p:cNvGrpSpPr>
          <p:nvPr/>
        </p:nvGrpSpPr>
        <p:grpSpPr bwMode="auto">
          <a:xfrm>
            <a:off x="1835150" y="2636838"/>
            <a:ext cx="6769100" cy="673100"/>
            <a:chOff x="1258" y="1081"/>
            <a:chExt cx="3156" cy="320"/>
          </a:xfrm>
        </p:grpSpPr>
        <p:sp>
          <p:nvSpPr>
            <p:cNvPr id="66" name="Oval 57"/>
            <p:cNvSpPr>
              <a:spLocks noChangeArrowheads="1"/>
            </p:cNvSpPr>
            <p:nvPr/>
          </p:nvSpPr>
          <p:spPr bwMode="gray">
            <a:xfrm>
              <a:off x="1258" y="1091"/>
              <a:ext cx="304" cy="303"/>
            </a:xfrm>
            <a:prstGeom prst="ellipse">
              <a:avLst/>
            </a:prstGeom>
            <a:gradFill rotWithShape="1">
              <a:gsLst>
                <a:gs pos="0">
                  <a:schemeClr val="accent1">
                    <a:gamma/>
                    <a:shade val="46275"/>
                    <a:invGamma/>
                  </a:schemeClr>
                </a:gs>
                <a:gs pos="100000">
                  <a:schemeClr val="accent1"/>
                </a:gs>
              </a:gsLst>
              <a:lin ang="0" scaled="1"/>
            </a:gradFill>
            <a:ln w="9525" algn="ctr">
              <a:noFill/>
              <a:round/>
              <a:headEnd/>
              <a:tailEnd/>
            </a:ln>
            <a:effectLst/>
          </p:spPr>
          <p:txBody>
            <a:bodyPr wrap="none" anchor="ctr"/>
            <a:lstStyle/>
            <a:p>
              <a:pPr>
                <a:defRPr/>
              </a:pPr>
              <a:endParaRPr lang="ru-RU"/>
            </a:p>
          </p:txBody>
        </p:sp>
        <p:sp>
          <p:nvSpPr>
            <p:cNvPr id="67" name="AutoShape 58"/>
            <p:cNvSpPr>
              <a:spLocks noChangeArrowheads="1"/>
            </p:cNvSpPr>
            <p:nvPr/>
          </p:nvSpPr>
          <p:spPr bwMode="gray">
            <a:xfrm>
              <a:off x="1491" y="1081"/>
              <a:ext cx="2923" cy="320"/>
            </a:xfrm>
            <a:prstGeom prst="roundRect">
              <a:avLst>
                <a:gd name="adj" fmla="val 50000"/>
              </a:avLst>
            </a:prstGeom>
            <a:gradFill rotWithShape="1">
              <a:gsLst>
                <a:gs pos="0">
                  <a:schemeClr val="accent1"/>
                </a:gs>
                <a:gs pos="100000">
                  <a:schemeClr val="accent1">
                    <a:gamma/>
                    <a:tint val="0"/>
                    <a:invGamma/>
                  </a:schemeClr>
                </a:gs>
              </a:gsLst>
              <a:lin ang="0" scaled="1"/>
            </a:gradFill>
            <a:ln w="9525" algn="ctr">
              <a:noFill/>
              <a:round/>
              <a:headEnd/>
              <a:tailEnd/>
            </a:ln>
            <a:effectLst/>
          </p:spPr>
          <p:txBody>
            <a:bodyPr wrap="none" anchor="ctr"/>
            <a:lstStyle/>
            <a:p>
              <a:pPr>
                <a:defRPr/>
              </a:pPr>
              <a:endParaRPr lang="ru-RU"/>
            </a:p>
          </p:txBody>
        </p:sp>
      </p:grpSp>
      <p:sp>
        <p:nvSpPr>
          <p:cNvPr id="68" name="Oval 59"/>
          <p:cNvSpPr>
            <a:spLocks noChangeArrowheads="1"/>
          </p:cNvSpPr>
          <p:nvPr/>
        </p:nvSpPr>
        <p:spPr bwMode="gray">
          <a:xfrm>
            <a:off x="1916113" y="2781300"/>
            <a:ext cx="423862" cy="441325"/>
          </a:xfrm>
          <a:prstGeom prst="ellipse">
            <a:avLst/>
          </a:prstGeom>
          <a:gradFill rotWithShape="1">
            <a:gsLst>
              <a:gs pos="0">
                <a:schemeClr val="accent2"/>
              </a:gs>
              <a:gs pos="100000">
                <a:schemeClr val="accent2">
                  <a:gamma/>
                  <a:shade val="57255"/>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lstStyle/>
          <a:p>
            <a:pPr>
              <a:defRPr/>
            </a:pPr>
            <a:endParaRPr lang="ru-RU"/>
          </a:p>
        </p:txBody>
      </p:sp>
      <p:sp>
        <p:nvSpPr>
          <p:cNvPr id="10259" name="Oval 60"/>
          <p:cNvSpPr>
            <a:spLocks noChangeArrowheads="1"/>
          </p:cNvSpPr>
          <p:nvPr/>
        </p:nvSpPr>
        <p:spPr bwMode="gray">
          <a:xfrm>
            <a:off x="1922463" y="2874963"/>
            <a:ext cx="241300" cy="242887"/>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ru-RU"/>
          </a:p>
        </p:txBody>
      </p:sp>
      <p:grpSp>
        <p:nvGrpSpPr>
          <p:cNvPr id="8" name="Group 61"/>
          <p:cNvGrpSpPr>
            <a:grpSpLocks/>
          </p:cNvGrpSpPr>
          <p:nvPr/>
        </p:nvGrpSpPr>
        <p:grpSpPr bwMode="auto">
          <a:xfrm>
            <a:off x="1414463" y="1916113"/>
            <a:ext cx="6902450" cy="622300"/>
            <a:chOff x="891" y="1175"/>
            <a:chExt cx="3156" cy="320"/>
          </a:xfrm>
        </p:grpSpPr>
        <p:grpSp>
          <p:nvGrpSpPr>
            <p:cNvPr id="9" name="Group 62"/>
            <p:cNvGrpSpPr>
              <a:grpSpLocks/>
            </p:cNvGrpSpPr>
            <p:nvPr/>
          </p:nvGrpSpPr>
          <p:grpSpPr bwMode="auto">
            <a:xfrm>
              <a:off x="891" y="1175"/>
              <a:ext cx="3156" cy="320"/>
              <a:chOff x="1258" y="1081"/>
              <a:chExt cx="3156" cy="320"/>
            </a:xfrm>
          </p:grpSpPr>
          <p:sp>
            <p:nvSpPr>
              <p:cNvPr id="74" name="Oval 63"/>
              <p:cNvSpPr>
                <a:spLocks noChangeArrowheads="1"/>
              </p:cNvSpPr>
              <p:nvPr/>
            </p:nvSpPr>
            <p:spPr bwMode="gray">
              <a:xfrm>
                <a:off x="1258" y="1091"/>
                <a:ext cx="304" cy="303"/>
              </a:xfrm>
              <a:prstGeom prst="ellipse">
                <a:avLst/>
              </a:prstGeom>
              <a:gradFill rotWithShape="1">
                <a:gsLst>
                  <a:gs pos="0">
                    <a:schemeClr val="accent2">
                      <a:gamma/>
                      <a:shade val="25490"/>
                      <a:invGamma/>
                    </a:schemeClr>
                  </a:gs>
                  <a:gs pos="100000">
                    <a:schemeClr val="accent2"/>
                  </a:gs>
                </a:gsLst>
                <a:lin ang="0" scaled="1"/>
              </a:gradFill>
              <a:ln w="9525" algn="ctr">
                <a:noFill/>
                <a:round/>
                <a:headEnd/>
                <a:tailEnd/>
              </a:ln>
              <a:effectLst/>
            </p:spPr>
            <p:txBody>
              <a:bodyPr wrap="none"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endParaRPr lang="ru-RU"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5" name="AutoShape 64"/>
              <p:cNvSpPr>
                <a:spLocks noChangeArrowheads="1"/>
              </p:cNvSpPr>
              <p:nvPr/>
            </p:nvSpPr>
            <p:spPr bwMode="gray">
              <a:xfrm>
                <a:off x="1491" y="1081"/>
                <a:ext cx="2923" cy="320"/>
              </a:xfrm>
              <a:prstGeom prst="roundRect">
                <a:avLst>
                  <a:gd name="adj" fmla="val 50000"/>
                </a:avLst>
              </a:prstGeom>
              <a:gradFill rotWithShape="1">
                <a:gsLst>
                  <a:gs pos="0">
                    <a:schemeClr val="accent2"/>
                  </a:gs>
                  <a:gs pos="100000">
                    <a:schemeClr val="accent2">
                      <a:gamma/>
                      <a:tint val="0"/>
                      <a:invGamma/>
                    </a:schemeClr>
                  </a:gs>
                </a:gsLst>
                <a:lin ang="0" scaled="1"/>
              </a:gradFill>
              <a:ln w="9525" algn="ctr">
                <a:noFill/>
                <a:round/>
                <a:headEnd/>
                <a:tailEnd/>
              </a:ln>
              <a:effectLst/>
            </p:spPr>
            <p:txBody>
              <a:bodyPr wrap="none"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endParaRPr lang="ru-RU"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pSp>
        <p:sp>
          <p:nvSpPr>
            <p:cNvPr id="72" name="Oval 65"/>
            <p:cNvSpPr>
              <a:spLocks noChangeArrowheads="1"/>
            </p:cNvSpPr>
            <p:nvPr/>
          </p:nvSpPr>
          <p:spPr bwMode="gray">
            <a:xfrm>
              <a:off x="941" y="1225"/>
              <a:ext cx="211" cy="211"/>
            </a:xfrm>
            <a:prstGeom prst="ellipse">
              <a:avLst/>
            </a:prstGeom>
            <a:gradFill rotWithShape="1">
              <a:gsLst>
                <a:gs pos="0">
                  <a:schemeClr val="hlink"/>
                </a:gs>
                <a:gs pos="100000">
                  <a:schemeClr val="hlink">
                    <a:gamma/>
                    <a:shade val="22353"/>
                    <a:invGamma/>
                  </a:schemeClr>
                </a:gs>
              </a:gsLst>
              <a:lin ang="5400000" scaled="1"/>
            </a:gradFill>
            <a:ln w="9525" algn="ctr">
              <a:noFill/>
              <a:round/>
              <a:headEnd/>
              <a:tailEnd/>
            </a:ln>
            <a:effectLst>
              <a:outerShdw dist="35921" dir="2700000" algn="ctr" rotWithShape="0">
                <a:schemeClr val="tx2">
                  <a:alpha val="50000"/>
                </a:schemeClr>
              </a:outerShdw>
            </a:effectLst>
          </p:spPr>
          <p:txBody>
            <a:bodyPr wrap="none"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endParaRPr lang="ru-RU"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73" name="Oval 66"/>
            <p:cNvSpPr>
              <a:spLocks noChangeArrowheads="1"/>
            </p:cNvSpPr>
            <p:nvPr/>
          </p:nvSpPr>
          <p:spPr bwMode="gray">
            <a:xfrm>
              <a:off x="945" y="1217"/>
              <a:ext cx="152" cy="153"/>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w="9525" algn="ctr">
              <a:noFill/>
              <a:round/>
              <a:headEnd/>
              <a:tailEnd/>
            </a:ln>
            <a:effectLst/>
          </p:spPr>
          <p:txBody>
            <a:bodyPr wrap="none"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endParaRPr lang="ru-RU"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pSp>
      <p:sp>
        <p:nvSpPr>
          <p:cNvPr id="10261" name="Text Box 12"/>
          <p:cNvSpPr txBox="1">
            <a:spLocks noChangeArrowheads="1"/>
          </p:cNvSpPr>
          <p:nvPr/>
        </p:nvSpPr>
        <p:spPr bwMode="auto">
          <a:xfrm>
            <a:off x="771525" y="2057400"/>
            <a:ext cx="8372475" cy="461665"/>
          </a:xfrm>
          <a:prstGeom prst="rect">
            <a:avLst/>
          </a:prstGeom>
          <a:noFill/>
          <a:ln w="9525" algn="ctr">
            <a:noFill/>
            <a:miter lim="800000"/>
            <a:headEnd/>
            <a:tailEnd/>
          </a:ln>
        </p:spPr>
        <p:txBody>
          <a:bodyPr>
            <a:spAutoFit/>
          </a:bodyPr>
          <a:lstStyle/>
          <a:p>
            <a:pPr algn="ctr"/>
            <a:r>
              <a:rPr lang="en-US" sz="2400" dirty="0" smtClean="0">
                <a:solidFill>
                  <a:srgbClr val="002060"/>
                </a:solidFill>
                <a:latin typeface="Times New Roman" pitchFamily="18" charset="0"/>
                <a:cs typeface="Times New Roman" pitchFamily="18" charset="0"/>
              </a:rPr>
              <a:t>Services on education process organization</a:t>
            </a:r>
            <a:endParaRPr lang="ru-RU" sz="2400" dirty="0">
              <a:solidFill>
                <a:srgbClr val="002060"/>
              </a:solidFill>
              <a:latin typeface="Times New Roman" pitchFamily="18" charset="0"/>
              <a:cs typeface="Times New Roman" pitchFamily="18" charset="0"/>
            </a:endParaRPr>
          </a:p>
        </p:txBody>
      </p:sp>
      <p:sp>
        <p:nvSpPr>
          <p:cNvPr id="77" name="Text Box 15"/>
          <p:cNvSpPr txBox="1">
            <a:spLocks noChangeArrowheads="1"/>
          </p:cNvSpPr>
          <p:nvPr/>
        </p:nvSpPr>
        <p:spPr bwMode="auto">
          <a:xfrm>
            <a:off x="1187624" y="2564904"/>
            <a:ext cx="9069387" cy="622300"/>
          </a:xfrm>
          <a:prstGeom prst="rect">
            <a:avLst/>
          </a:prstGeom>
          <a:noFill/>
          <a:ln w="9525" algn="ctr">
            <a:noFill/>
            <a:miter lim="800000"/>
            <a:headEnd/>
            <a:tailEnd/>
          </a:ln>
          <a:effectLst/>
        </p:spPr>
        <p:txBody>
          <a:bodyPr>
            <a:spAutoFit/>
          </a:bodyPr>
          <a:lstStyle/>
          <a:p>
            <a:pPr algn="ctr" fontAlgn="auto">
              <a:spcBef>
                <a:spcPts val="0"/>
              </a:spcBef>
              <a:spcAft>
                <a:spcPts val="0"/>
              </a:spcAft>
              <a:defRPr/>
            </a:pPr>
            <a:endParaRPr lang="ru-RU" sz="1050" dirty="0">
              <a:latin typeface="Times New Roman" pitchFamily="18" charset="0"/>
              <a:cs typeface="Times New Roman" pitchFamily="18" charset="0"/>
            </a:endParaRPr>
          </a:p>
          <a:p>
            <a:pPr algn="ctr" fontAlgn="auto">
              <a:spcBef>
                <a:spcPts val="0"/>
              </a:spcBef>
              <a:spcAft>
                <a:spcPts val="0"/>
              </a:spcAft>
              <a:defRPr/>
            </a:pPr>
            <a:r>
              <a:rPr lang="en-US" sz="2400" dirty="0" smtClean="0">
                <a:solidFill>
                  <a:srgbClr val="002060"/>
                </a:solidFill>
                <a:latin typeface="Times New Roman" pitchFamily="18" charset="0"/>
                <a:cs typeface="Times New Roman" pitchFamily="18" charset="0"/>
              </a:rPr>
              <a:t>Social and administrative services</a:t>
            </a:r>
            <a:endParaRPr lang="ru-RU" sz="2400" dirty="0">
              <a:solidFill>
                <a:srgbClr val="002060"/>
              </a:solidFill>
              <a:latin typeface="Times New Roman" pitchFamily="18" charset="0"/>
              <a:cs typeface="Times New Roman" pitchFamily="18" charset="0"/>
            </a:endParaRPr>
          </a:p>
        </p:txBody>
      </p:sp>
      <p:sp>
        <p:nvSpPr>
          <p:cNvPr id="10263" name="Text Box 26"/>
          <p:cNvSpPr txBox="1">
            <a:spLocks noChangeArrowheads="1"/>
          </p:cNvSpPr>
          <p:nvPr/>
        </p:nvSpPr>
        <p:spPr bwMode="auto">
          <a:xfrm>
            <a:off x="2368096" y="3573463"/>
            <a:ext cx="5228547" cy="461665"/>
          </a:xfrm>
          <a:prstGeom prst="rect">
            <a:avLst/>
          </a:prstGeom>
          <a:noFill/>
          <a:ln w="9525" algn="ctr">
            <a:noFill/>
            <a:miter lim="800000"/>
            <a:headEnd/>
            <a:tailEnd/>
          </a:ln>
        </p:spPr>
        <p:txBody>
          <a:bodyPr wrap="none">
            <a:spAutoFit/>
          </a:bodyPr>
          <a:lstStyle/>
          <a:p>
            <a:pPr algn="ctr"/>
            <a:r>
              <a:rPr lang="en-US" sz="2400" dirty="0">
                <a:solidFill>
                  <a:srgbClr val="002060"/>
                </a:solidFill>
                <a:latin typeface="Times New Roman" pitchFamily="18" charset="0"/>
                <a:cs typeface="Times New Roman" pitchFamily="18" charset="0"/>
              </a:rPr>
              <a:t>Commerce and entertainment services</a:t>
            </a:r>
            <a:endParaRPr lang="ru-RU" sz="2400" dirty="0">
              <a:solidFill>
                <a:srgbClr val="002060"/>
              </a:solidFill>
              <a:latin typeface="Times New Roman" pitchFamily="18" charset="0"/>
              <a:cs typeface="Times New Roman" pitchFamily="18" charset="0"/>
            </a:endParaRPr>
          </a:p>
        </p:txBody>
      </p:sp>
      <p:sp>
        <p:nvSpPr>
          <p:cNvPr id="79" name="Text Box 29"/>
          <p:cNvSpPr txBox="1">
            <a:spLocks noChangeArrowheads="1"/>
          </p:cNvSpPr>
          <p:nvPr/>
        </p:nvSpPr>
        <p:spPr bwMode="auto">
          <a:xfrm>
            <a:off x="2759057" y="4365625"/>
            <a:ext cx="3051220" cy="461665"/>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sz="2400" dirty="0" smtClean="0">
                <a:solidFill>
                  <a:srgbClr val="002060"/>
                </a:solidFill>
                <a:latin typeface="Times New Roman" pitchFamily="18" charset="0"/>
                <a:cs typeface="Times New Roman" pitchFamily="18" charset="0"/>
              </a:rPr>
              <a:t>Youth </a:t>
            </a:r>
            <a:r>
              <a:rPr lang="en-US" sz="2400" dirty="0">
                <a:solidFill>
                  <a:srgbClr val="002060"/>
                </a:solidFill>
                <a:latin typeface="Times New Roman" pitchFamily="18" charset="0"/>
                <a:cs typeface="Times New Roman" pitchFamily="18" charset="0"/>
              </a:rPr>
              <a:t>C</a:t>
            </a:r>
            <a:r>
              <a:rPr lang="en-US" sz="2400" dirty="0" smtClean="0">
                <a:solidFill>
                  <a:srgbClr val="002060"/>
                </a:solidFill>
                <a:latin typeface="Times New Roman" pitchFamily="18" charset="0"/>
                <a:cs typeface="Times New Roman" pitchFamily="18" charset="0"/>
              </a:rPr>
              <a:t>entre services</a:t>
            </a:r>
            <a:endParaRPr lang="kk-KZ" sz="2400" dirty="0">
              <a:solidFill>
                <a:srgbClr val="002060"/>
              </a:solidFill>
              <a:latin typeface="Times New Roman" pitchFamily="18" charset="0"/>
              <a:cs typeface="Times New Roman" pitchFamily="18" charset="0"/>
            </a:endParaRPr>
          </a:p>
        </p:txBody>
      </p:sp>
      <p:sp>
        <p:nvSpPr>
          <p:cNvPr id="10265" name="Text Box 69"/>
          <p:cNvSpPr txBox="1">
            <a:spLocks noChangeArrowheads="1"/>
          </p:cNvSpPr>
          <p:nvPr/>
        </p:nvSpPr>
        <p:spPr bwMode="auto">
          <a:xfrm>
            <a:off x="2411413" y="5373688"/>
            <a:ext cx="3647986" cy="461665"/>
          </a:xfrm>
          <a:prstGeom prst="rect">
            <a:avLst/>
          </a:prstGeom>
          <a:noFill/>
          <a:ln w="9525" algn="ctr">
            <a:noFill/>
            <a:miter lim="800000"/>
            <a:headEnd/>
            <a:tailEnd/>
          </a:ln>
        </p:spPr>
        <p:txBody>
          <a:bodyPr wrap="none">
            <a:spAutoFit/>
          </a:bodyPr>
          <a:lstStyle/>
          <a:p>
            <a:pPr eaLnBrk="0" hangingPunct="0"/>
            <a:r>
              <a:rPr lang="en-US" sz="2400" dirty="0" smtClean="0">
                <a:solidFill>
                  <a:srgbClr val="002060"/>
                </a:solidFill>
                <a:latin typeface="Times New Roman" pitchFamily="18" charset="0"/>
                <a:cs typeface="Times New Roman" pitchFamily="18" charset="0"/>
              </a:rPr>
              <a:t>Diagnostic Centre services</a:t>
            </a:r>
            <a:endParaRPr lang="en-US" sz="2400" dirty="0">
              <a:solidFill>
                <a:srgbClr val="002060"/>
              </a:solidFill>
            </a:endParaRPr>
          </a:p>
        </p:txBody>
      </p:sp>
      <p:sp>
        <p:nvSpPr>
          <p:cNvPr id="10266" name="Text Box 71"/>
          <p:cNvSpPr txBox="1">
            <a:spLocks noChangeArrowheads="1"/>
          </p:cNvSpPr>
          <p:nvPr/>
        </p:nvSpPr>
        <p:spPr bwMode="gray">
          <a:xfrm>
            <a:off x="381000" y="3581400"/>
            <a:ext cx="1143000" cy="457200"/>
          </a:xfrm>
          <a:prstGeom prst="rect">
            <a:avLst/>
          </a:prstGeom>
          <a:noFill/>
          <a:ln w="9525">
            <a:noFill/>
            <a:miter lim="800000"/>
            <a:headEnd/>
            <a:tailEnd/>
          </a:ln>
        </p:spPr>
        <p:txBody>
          <a:bodyPr>
            <a:spAutoFit/>
          </a:bodyPr>
          <a:lstStyle/>
          <a:p>
            <a:endParaRPr lang="en-US" sz="2400" i="1"/>
          </a:p>
        </p:txBody>
      </p:sp>
      <p:pic>
        <p:nvPicPr>
          <p:cNvPr id="46" name="Рисунок 45" descr="DJI00014.JPG"/>
          <p:cNvPicPr>
            <a:picLocks noChangeAspect="1"/>
          </p:cNvPicPr>
          <p:nvPr/>
        </p:nvPicPr>
        <p:blipFill>
          <a:blip r:embed="rId2" cstate="print"/>
          <a:stretch>
            <a:fillRect/>
          </a:stretch>
        </p:blipFill>
        <p:spPr>
          <a:xfrm>
            <a:off x="179512"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7" name="Picture 2" descr="F:\фотографии ЦОС\DSC_0073.JPG"/>
          <p:cNvPicPr>
            <a:picLocks noChangeAspect="1" noChangeArrowheads="1"/>
          </p:cNvPicPr>
          <p:nvPr/>
        </p:nvPicPr>
        <p:blipFill>
          <a:blip r:embed="rId3" cstate="print"/>
          <a:srcRect/>
          <a:stretch>
            <a:fillRect/>
          </a:stretch>
        </p:blipFill>
        <p:spPr bwMode="auto">
          <a:xfrm>
            <a:off x="6908602" y="3861048"/>
            <a:ext cx="2235398" cy="1871663"/>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8" name="Picture 2" descr="F:\ЦОС фото\DSC_0760.JPG"/>
          <p:cNvPicPr>
            <a:picLocks noChangeAspect="1" noChangeArrowheads="1"/>
          </p:cNvPicPr>
          <p:nvPr/>
        </p:nvPicPr>
        <p:blipFill>
          <a:blip r:embed="rId4" cstate="print"/>
          <a:srcRect/>
          <a:stretch>
            <a:fillRect/>
          </a:stretch>
        </p:blipFill>
        <p:spPr bwMode="auto">
          <a:xfrm>
            <a:off x="107504" y="2780928"/>
            <a:ext cx="1872208" cy="1914525"/>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0" name="Прямоугольник 8"/>
          <p:cNvSpPr>
            <a:spLocks noChangeArrowheads="1"/>
          </p:cNvSpPr>
          <p:nvPr/>
        </p:nvSpPr>
        <p:spPr bwMode="auto">
          <a:xfrm>
            <a:off x="5940152" y="5589240"/>
            <a:ext cx="3384351" cy="1477328"/>
          </a:xfrm>
          <a:prstGeom prst="rect">
            <a:avLst/>
          </a:prstGeom>
          <a:noFill/>
          <a:ln w="9525">
            <a:noFill/>
            <a:miter lim="800000"/>
            <a:headEnd/>
            <a:tailEnd/>
          </a:ln>
        </p:spPr>
        <p:txBody>
          <a:bodyPr wrap="square">
            <a:spAutoFit/>
          </a:bodyPr>
          <a:lstStyle/>
          <a:p>
            <a:pPr marL="228600" indent="-228600">
              <a:defRPr/>
            </a:pPr>
            <a:endParaRPr lang="ru-RU" sz="1200" dirty="0"/>
          </a:p>
          <a:p>
            <a:pPr marL="228600" indent="-228600">
              <a:buFontTx/>
              <a:buAutoNum type="arabicPeriod"/>
              <a:defRPr/>
            </a:pPr>
            <a:endParaRPr lang="ru-RU" sz="1200" dirty="0"/>
          </a:p>
          <a:p>
            <a:pPr>
              <a:defRPr/>
            </a:pPr>
            <a:endParaRPr lang="kk-KZ" sz="1200" dirty="0"/>
          </a:p>
          <a:p>
            <a:pPr>
              <a:defRPr/>
            </a:pPr>
            <a:endParaRPr lang="ru-RU" sz="1200" dirty="0"/>
          </a:p>
          <a:p>
            <a:pPr>
              <a:defRPr/>
            </a:pPr>
            <a:r>
              <a:rPr lang="ru-RU" sz="1400" dirty="0">
                <a:latin typeface="Times New Roman" pitchFamily="18" charset="0"/>
                <a:cs typeface="Times New Roman" pitchFamily="18" charset="0"/>
              </a:rPr>
              <a:t>Адрес:         ЦОС "</a:t>
            </a:r>
            <a:r>
              <a:rPr lang="ru-RU" sz="1400" dirty="0" err="1">
                <a:latin typeface="Times New Roman" pitchFamily="18" charset="0"/>
                <a:cs typeface="Times New Roman" pitchFamily="18" charset="0"/>
              </a:rPr>
              <a:t>Керемет</a:t>
            </a:r>
            <a:r>
              <a:rPr lang="ru-RU" sz="1400" dirty="0">
                <a:latin typeface="Times New Roman" pitchFamily="18" charset="0"/>
                <a:cs typeface="Times New Roman" pitchFamily="18" charset="0"/>
              </a:rPr>
              <a:t>", каб.101</a:t>
            </a:r>
          </a:p>
          <a:p>
            <a:pPr>
              <a:defRPr/>
            </a:pPr>
            <a:r>
              <a:rPr lang="ru-RU" sz="1400" dirty="0">
                <a:latin typeface="Times New Roman" pitchFamily="18" charset="0"/>
                <a:cs typeface="Times New Roman" pitchFamily="18" charset="0"/>
              </a:rPr>
              <a:t>Тел.:           +7 727 211-14-30</a:t>
            </a:r>
          </a:p>
          <a:p>
            <a:pPr>
              <a:defRPr/>
            </a:pPr>
            <a:endParaRPr lang="kk-KZ" sz="1400"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90328" y="620688"/>
            <a:ext cx="7753672" cy="487363"/>
          </a:xfrm>
        </p:spPr>
        <p:txBody>
          <a:bodyPr/>
          <a:lstStyle/>
          <a:p>
            <a:r>
              <a:rPr lang="en-US" dirty="0">
                <a:latin typeface="Times New Roman" pitchFamily="18" charset="0"/>
                <a:cs typeface="Times New Roman" pitchFamily="18" charset="0"/>
              </a:rPr>
              <a:t>Services on education process organization</a:t>
            </a:r>
            <a:endParaRPr lang="ru-RU" dirty="0">
              <a:latin typeface="Times New Roman" pitchFamily="18" charset="0"/>
              <a:cs typeface="Times New Roman" pitchFamily="18" charset="0"/>
            </a:endParaRPr>
          </a:p>
        </p:txBody>
      </p:sp>
      <p:grpSp>
        <p:nvGrpSpPr>
          <p:cNvPr id="108547" name="Group 3"/>
          <p:cNvGrpSpPr>
            <a:grpSpLocks/>
          </p:cNvGrpSpPr>
          <p:nvPr/>
        </p:nvGrpSpPr>
        <p:grpSpPr bwMode="auto">
          <a:xfrm>
            <a:off x="1259632" y="2204864"/>
            <a:ext cx="6959375" cy="4316091"/>
            <a:chOff x="877" y="1078"/>
            <a:chExt cx="4205" cy="2608"/>
          </a:xfrm>
        </p:grpSpPr>
        <p:sp>
          <p:nvSpPr>
            <p:cNvPr id="108548" name="Freeform 4"/>
            <p:cNvSpPr>
              <a:spLocks noEditPoints="1"/>
            </p:cNvSpPr>
            <p:nvPr/>
          </p:nvSpPr>
          <p:spPr bwMode="gray">
            <a:xfrm rot="-1358056">
              <a:off x="877" y="1765"/>
              <a:ext cx="3839" cy="1527"/>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42353"/>
                    <a:invGamma/>
                    <a:alpha val="36000"/>
                  </a:schemeClr>
                </a:gs>
                <a:gs pos="100000">
                  <a:schemeClr val="bg2"/>
                </a:gs>
              </a:gsLst>
              <a:lin ang="0" scaled="1"/>
            </a:gradFill>
            <a:ln w="0">
              <a:noFill/>
              <a:prstDash val="solid"/>
              <a:round/>
              <a:headEnd/>
              <a:tailEnd/>
            </a:ln>
          </p:spPr>
          <p:txBody>
            <a:bodyPr/>
            <a:lstStyle/>
            <a:p>
              <a:endParaRPr lang="ru-RU"/>
            </a:p>
          </p:txBody>
        </p:sp>
        <p:sp>
          <p:nvSpPr>
            <p:cNvPr id="108549" name="Oval 5"/>
            <p:cNvSpPr>
              <a:spLocks noChangeArrowheads="1"/>
            </p:cNvSpPr>
            <p:nvPr/>
          </p:nvSpPr>
          <p:spPr bwMode="gray">
            <a:xfrm rot="-1543677">
              <a:off x="2784" y="1680"/>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ru-RU"/>
            </a:p>
          </p:txBody>
        </p:sp>
        <p:sp>
          <p:nvSpPr>
            <p:cNvPr id="108550" name="Oval 6"/>
            <p:cNvSpPr>
              <a:spLocks noChangeArrowheads="1"/>
            </p:cNvSpPr>
            <p:nvPr/>
          </p:nvSpPr>
          <p:spPr bwMode="gray">
            <a:xfrm rot="20056323">
              <a:off x="4410" y="1954"/>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ru-RU"/>
            </a:p>
          </p:txBody>
        </p:sp>
        <p:sp>
          <p:nvSpPr>
            <p:cNvPr id="108551" name="Oval 7"/>
            <p:cNvSpPr>
              <a:spLocks noChangeArrowheads="1"/>
            </p:cNvSpPr>
            <p:nvPr/>
          </p:nvSpPr>
          <p:spPr bwMode="gray">
            <a:xfrm rot="20056323">
              <a:off x="1494" y="3433"/>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ru-RU"/>
            </a:p>
          </p:txBody>
        </p:sp>
        <p:sp>
          <p:nvSpPr>
            <p:cNvPr id="108552" name="Oval 8"/>
            <p:cNvSpPr>
              <a:spLocks noChangeArrowheads="1"/>
            </p:cNvSpPr>
            <p:nvPr/>
          </p:nvSpPr>
          <p:spPr bwMode="gray">
            <a:xfrm rot="20056323">
              <a:off x="3229" y="3129"/>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ru-RU"/>
            </a:p>
          </p:txBody>
        </p:sp>
        <p:sp>
          <p:nvSpPr>
            <p:cNvPr id="108553" name="Oval 9"/>
            <p:cNvSpPr>
              <a:spLocks noChangeArrowheads="1"/>
            </p:cNvSpPr>
            <p:nvPr/>
          </p:nvSpPr>
          <p:spPr bwMode="gray">
            <a:xfrm rot="-1543677">
              <a:off x="1344" y="2544"/>
              <a:ext cx="672" cy="192"/>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ru-RU"/>
            </a:p>
          </p:txBody>
        </p:sp>
        <p:sp>
          <p:nvSpPr>
            <p:cNvPr id="108554" name="Oval 10"/>
            <p:cNvSpPr>
              <a:spLocks noChangeArrowheads="1"/>
            </p:cNvSpPr>
            <p:nvPr/>
          </p:nvSpPr>
          <p:spPr bwMode="gray">
            <a:xfrm>
              <a:off x="2407" y="1296"/>
              <a:ext cx="720" cy="694"/>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lgn="ctr"/>
              <a:endParaRPr lang="ru-RU" b="0"/>
            </a:p>
          </p:txBody>
        </p:sp>
        <p:sp>
          <p:nvSpPr>
            <p:cNvPr id="108555" name="Oval 11"/>
            <p:cNvSpPr>
              <a:spLocks noChangeArrowheads="1"/>
            </p:cNvSpPr>
            <p:nvPr/>
          </p:nvSpPr>
          <p:spPr bwMode="gray">
            <a:xfrm>
              <a:off x="999" y="2126"/>
              <a:ext cx="792" cy="694"/>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lgn="ctr"/>
              <a:endParaRPr lang="ru-RU" b="0"/>
            </a:p>
          </p:txBody>
        </p:sp>
        <p:sp>
          <p:nvSpPr>
            <p:cNvPr id="108556" name="Oval 12"/>
            <p:cNvSpPr>
              <a:spLocks noChangeArrowheads="1"/>
            </p:cNvSpPr>
            <p:nvPr/>
          </p:nvSpPr>
          <p:spPr bwMode="gray">
            <a:xfrm>
              <a:off x="1182" y="2992"/>
              <a:ext cx="719" cy="694"/>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lgn="ctr"/>
              <a:endParaRPr lang="ru-RU" b="0"/>
            </a:p>
          </p:txBody>
        </p:sp>
        <p:sp>
          <p:nvSpPr>
            <p:cNvPr id="108557" name="Oval 13"/>
            <p:cNvSpPr>
              <a:spLocks noChangeArrowheads="1"/>
            </p:cNvSpPr>
            <p:nvPr/>
          </p:nvSpPr>
          <p:spPr bwMode="gray">
            <a:xfrm>
              <a:off x="2873" y="2775"/>
              <a:ext cx="745" cy="694"/>
            </a:xfrm>
            <a:prstGeom prst="ellipse">
              <a:avLst/>
            </a:prstGeom>
            <a:gradFill rotWithShape="1">
              <a:gsLst>
                <a:gs pos="0">
                  <a:schemeClr val="bg2"/>
                </a:gs>
                <a:gs pos="100000">
                  <a:schemeClr val="bg2">
                    <a:gamma/>
                    <a:shade val="35686"/>
                    <a:invGamma/>
                  </a:schemeClr>
                </a:gs>
              </a:gsLst>
              <a:path path="shape">
                <a:fillToRect l="50000" t="50000" r="50000" b="50000"/>
              </a:path>
            </a:gradFill>
            <a:ln w="9525">
              <a:noFill/>
              <a:round/>
              <a:headEnd/>
              <a:tailEnd/>
            </a:ln>
            <a:effectLst/>
          </p:spPr>
          <p:txBody>
            <a:bodyPr wrap="none" anchor="ctr"/>
            <a:lstStyle/>
            <a:p>
              <a:pPr algn="ctr"/>
              <a:endParaRPr lang="ru-RU" b="0"/>
            </a:p>
          </p:txBody>
        </p:sp>
        <p:sp>
          <p:nvSpPr>
            <p:cNvPr id="108558" name="Oval 14"/>
            <p:cNvSpPr>
              <a:spLocks noChangeArrowheads="1"/>
            </p:cNvSpPr>
            <p:nvPr/>
          </p:nvSpPr>
          <p:spPr bwMode="gray">
            <a:xfrm>
              <a:off x="4097" y="1557"/>
              <a:ext cx="740" cy="74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lgn="ctr"/>
              <a:endParaRPr lang="ru-RU"/>
            </a:p>
          </p:txBody>
        </p:sp>
        <p:sp>
          <p:nvSpPr>
            <p:cNvPr id="108560" name="Text Box 16"/>
            <p:cNvSpPr txBox="1">
              <a:spLocks noChangeArrowheads="1"/>
            </p:cNvSpPr>
            <p:nvPr/>
          </p:nvSpPr>
          <p:spPr bwMode="gray">
            <a:xfrm>
              <a:off x="2356" y="1470"/>
              <a:ext cx="783" cy="156"/>
            </a:xfrm>
            <a:prstGeom prst="rect">
              <a:avLst/>
            </a:prstGeom>
            <a:noFill/>
            <a:ln w="9525">
              <a:noFill/>
              <a:miter lim="800000"/>
              <a:headEnd/>
              <a:tailEnd/>
            </a:ln>
            <a:effectLst/>
          </p:spPr>
          <p:txBody>
            <a:bodyPr wrap="square">
              <a:spAutoFit/>
            </a:bodyPr>
            <a:lstStyle/>
            <a:p>
              <a:pPr marL="114300" lvl="1" indent="-114300" algn="ctr" defTabSz="622300">
                <a:lnSpc>
                  <a:spcPct val="90000"/>
                </a:lnSpc>
                <a:spcAft>
                  <a:spcPct val="15000"/>
                </a:spcAft>
              </a:pPr>
              <a:r>
                <a:rPr lang="en-US" sz="1200" dirty="0" smtClean="0">
                  <a:solidFill>
                    <a:schemeClr val="bg1"/>
                  </a:solidFill>
                  <a:latin typeface="Times New Roman" pitchFamily="18" charset="0"/>
                  <a:cs typeface="Times New Roman" pitchFamily="18" charset="0"/>
                </a:rPr>
                <a:t>Transcript issue</a:t>
              </a:r>
              <a:endParaRPr lang="ru-RU" sz="1200" dirty="0">
                <a:solidFill>
                  <a:schemeClr val="bg1"/>
                </a:solidFill>
                <a:latin typeface="Times New Roman" pitchFamily="18" charset="0"/>
                <a:cs typeface="Times New Roman" pitchFamily="18" charset="0"/>
              </a:endParaRPr>
            </a:p>
          </p:txBody>
        </p:sp>
        <p:sp>
          <p:nvSpPr>
            <p:cNvPr id="108562" name="Text Box 18"/>
            <p:cNvSpPr txBox="1">
              <a:spLocks noChangeArrowheads="1"/>
            </p:cNvSpPr>
            <p:nvPr/>
          </p:nvSpPr>
          <p:spPr bwMode="gray">
            <a:xfrm>
              <a:off x="3009" y="2992"/>
              <a:ext cx="112" cy="223"/>
            </a:xfrm>
            <a:prstGeom prst="rect">
              <a:avLst/>
            </a:prstGeom>
            <a:noFill/>
            <a:ln w="9525">
              <a:noFill/>
              <a:miter lim="800000"/>
              <a:headEnd/>
              <a:tailEnd/>
            </a:ln>
            <a:effectLst/>
          </p:spPr>
          <p:txBody>
            <a:bodyPr wrap="none">
              <a:spAutoFit/>
            </a:bodyPr>
            <a:lstStyle/>
            <a:p>
              <a:pPr eaLnBrk="0" hangingPunct="0"/>
              <a:endParaRPr lang="en-US" dirty="0">
                <a:solidFill>
                  <a:schemeClr val="bg1"/>
                </a:solidFill>
                <a:latin typeface="Verdana" pitchFamily="34" charset="0"/>
              </a:endParaRPr>
            </a:p>
          </p:txBody>
        </p:sp>
        <p:sp>
          <p:nvSpPr>
            <p:cNvPr id="108564" name="Text Box 20"/>
            <p:cNvSpPr txBox="1">
              <a:spLocks noChangeArrowheads="1"/>
            </p:cNvSpPr>
            <p:nvPr/>
          </p:nvSpPr>
          <p:spPr bwMode="gray">
            <a:xfrm>
              <a:off x="2160" y="2304"/>
              <a:ext cx="1452" cy="428"/>
            </a:xfrm>
            <a:prstGeom prst="rect">
              <a:avLst/>
            </a:prstGeom>
            <a:noFill/>
            <a:ln w="9525">
              <a:noFill/>
              <a:miter lim="800000"/>
              <a:headEnd/>
              <a:tailEnd/>
            </a:ln>
            <a:effectLst/>
          </p:spPr>
          <p:txBody>
            <a:bodyPr>
              <a:spAutoFit/>
            </a:bodyPr>
            <a:lstStyle/>
            <a:p>
              <a:pPr algn="ctr" eaLnBrk="0" hangingPunct="0"/>
              <a:r>
                <a:rPr lang="en-US" sz="2000" dirty="0" smtClean="0">
                  <a:latin typeface="Times New Roman" pitchFamily="18" charset="0"/>
                  <a:cs typeface="Times New Roman" pitchFamily="18" charset="0"/>
                </a:rPr>
                <a:t>Office registrar services</a:t>
              </a:r>
              <a:endParaRPr lang="en-US" sz="2000" dirty="0">
                <a:latin typeface="Times New Roman" pitchFamily="18" charset="0"/>
                <a:cs typeface="Times New Roman" pitchFamily="18" charset="0"/>
              </a:endParaRPr>
            </a:p>
          </p:txBody>
        </p:sp>
        <p:sp>
          <p:nvSpPr>
            <p:cNvPr id="108565" name="Line 21"/>
            <p:cNvSpPr>
              <a:spLocks noChangeShapeType="1"/>
            </p:cNvSpPr>
            <p:nvPr/>
          </p:nvSpPr>
          <p:spPr bwMode="gray">
            <a:xfrm>
              <a:off x="1639" y="1545"/>
              <a:ext cx="1025" cy="788"/>
            </a:xfrm>
            <a:prstGeom prst="line">
              <a:avLst/>
            </a:prstGeom>
            <a:noFill/>
            <a:ln w="9525">
              <a:solidFill>
                <a:schemeClr val="tx1"/>
              </a:solidFill>
              <a:round/>
              <a:headEnd/>
              <a:tailEnd type="triangle" w="med" len="med"/>
            </a:ln>
            <a:effectLst/>
          </p:spPr>
          <p:txBody>
            <a:bodyPr wrap="none" anchor="ctr"/>
            <a:lstStyle/>
            <a:p>
              <a:endParaRPr lang="ru-RU"/>
            </a:p>
          </p:txBody>
        </p:sp>
        <p:cxnSp>
          <p:nvCxnSpPr>
            <p:cNvPr id="108566" name="AutoShape 22"/>
            <p:cNvCxnSpPr>
              <a:cxnSpLocks noChangeShapeType="1"/>
            </p:cNvCxnSpPr>
            <p:nvPr/>
          </p:nvCxnSpPr>
          <p:spPr bwMode="gray">
            <a:xfrm flipV="1">
              <a:off x="1646" y="1078"/>
              <a:ext cx="574" cy="467"/>
            </a:xfrm>
            <a:prstGeom prst="straightConnector1">
              <a:avLst/>
            </a:prstGeom>
            <a:noFill/>
            <a:ln w="9525">
              <a:solidFill>
                <a:schemeClr val="tx1"/>
              </a:solidFill>
              <a:round/>
              <a:headEnd/>
              <a:tailEnd/>
            </a:ln>
            <a:effectLst/>
          </p:spPr>
        </p:cxnSp>
      </p:grpSp>
      <p:sp>
        <p:nvSpPr>
          <p:cNvPr id="34" name="Прямоугольник 33"/>
          <p:cNvSpPr/>
          <p:nvPr/>
        </p:nvSpPr>
        <p:spPr>
          <a:xfrm>
            <a:off x="1403648" y="1268760"/>
            <a:ext cx="7272808" cy="830997"/>
          </a:xfrm>
          <a:prstGeom prst="rect">
            <a:avLst/>
          </a:prstGeom>
        </p:spPr>
        <p:txBody>
          <a:bodyPr wrap="square">
            <a:spAutoFit/>
          </a:bodyPr>
          <a:lstStyle/>
          <a:p>
            <a:pPr algn="ctr"/>
            <a:r>
              <a:rPr lang="en-US" sz="1600" dirty="0" smtClean="0">
                <a:latin typeface="Times New Roman" pitchFamily="18" charset="0"/>
                <a:cs typeface="Times New Roman" pitchFamily="18" charset="0"/>
              </a:rPr>
              <a:t>REGISTAR OFFICE </a:t>
            </a:r>
            <a:r>
              <a:rPr lang="kk-KZ"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academic service</a:t>
            </a:r>
            <a:r>
              <a:rPr lang="ru-RU"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dealing with the registration </a:t>
            </a:r>
            <a:r>
              <a:rPr lang="en-US" sz="1600" dirty="0" smtClean="0">
                <a:latin typeface="Times New Roman" pitchFamily="18" charset="0"/>
                <a:cs typeface="Times New Roman" pitchFamily="18" charset="0"/>
              </a:rPr>
              <a:t>of  </a:t>
            </a:r>
            <a:r>
              <a:rPr lang="en-US" sz="1600" dirty="0">
                <a:latin typeface="Times New Roman" pitchFamily="18" charset="0"/>
                <a:cs typeface="Times New Roman" pitchFamily="18" charset="0"/>
              </a:rPr>
              <a:t>all history of educational achievements of students and providing the organization of all kinds of knowledge and calculation of its academic rating.</a:t>
            </a:r>
            <a:endParaRPr lang="ru-RU" sz="1600" dirty="0">
              <a:latin typeface="Times New Roman" pitchFamily="18" charset="0"/>
              <a:cs typeface="Times New Roman" pitchFamily="18" charset="0"/>
            </a:endParaRPr>
          </a:p>
        </p:txBody>
      </p:sp>
      <p:sp>
        <p:nvSpPr>
          <p:cNvPr id="38" name="Oval 8"/>
          <p:cNvSpPr>
            <a:spLocks noChangeArrowheads="1"/>
          </p:cNvSpPr>
          <p:nvPr/>
        </p:nvSpPr>
        <p:spPr bwMode="gray">
          <a:xfrm rot="20056323">
            <a:off x="6530056" y="4734767"/>
            <a:ext cx="1112176" cy="317749"/>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ru-RU"/>
          </a:p>
        </p:txBody>
      </p:sp>
      <p:sp>
        <p:nvSpPr>
          <p:cNvPr id="37" name="Oval 11"/>
          <p:cNvSpPr>
            <a:spLocks noChangeArrowheads="1"/>
          </p:cNvSpPr>
          <p:nvPr/>
        </p:nvSpPr>
        <p:spPr bwMode="gray">
          <a:xfrm>
            <a:off x="5868144" y="4149080"/>
            <a:ext cx="1368152" cy="1224136"/>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lgn="ctr"/>
            <a:endParaRPr lang="ru-RU" b="0"/>
          </a:p>
        </p:txBody>
      </p:sp>
      <p:sp>
        <p:nvSpPr>
          <p:cNvPr id="39" name="Oval 8"/>
          <p:cNvSpPr>
            <a:spLocks noChangeArrowheads="1"/>
          </p:cNvSpPr>
          <p:nvPr/>
        </p:nvSpPr>
        <p:spPr bwMode="gray">
          <a:xfrm rot="20056323">
            <a:off x="5953992" y="2934568"/>
            <a:ext cx="1112176" cy="317749"/>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ru-RU"/>
          </a:p>
        </p:txBody>
      </p:sp>
      <p:sp>
        <p:nvSpPr>
          <p:cNvPr id="40" name="Oval 8"/>
          <p:cNvSpPr>
            <a:spLocks noChangeArrowheads="1"/>
          </p:cNvSpPr>
          <p:nvPr/>
        </p:nvSpPr>
        <p:spPr bwMode="gray">
          <a:xfrm rot="20056323">
            <a:off x="3721744" y="6102920"/>
            <a:ext cx="1112176" cy="317749"/>
          </a:xfrm>
          <a:prstGeom prst="ellipse">
            <a:avLst/>
          </a:prstGeom>
          <a:gradFill rotWithShape="1">
            <a:gsLst>
              <a:gs pos="0">
                <a:srgbClr val="5F5F5F"/>
              </a:gs>
              <a:gs pos="100000">
                <a:srgbClr val="84A5CA"/>
              </a:gs>
            </a:gsLst>
            <a:lin ang="0" scaled="1"/>
          </a:gradFill>
          <a:ln w="9525">
            <a:noFill/>
            <a:round/>
            <a:headEnd/>
            <a:tailEnd/>
          </a:ln>
          <a:effectLst/>
        </p:spPr>
        <p:txBody>
          <a:bodyPr wrap="none" anchor="ctr"/>
          <a:lstStyle/>
          <a:p>
            <a:endParaRPr lang="ru-RU"/>
          </a:p>
        </p:txBody>
      </p:sp>
      <p:sp>
        <p:nvSpPr>
          <p:cNvPr id="41" name="Oval 10"/>
          <p:cNvSpPr>
            <a:spLocks noChangeArrowheads="1"/>
          </p:cNvSpPr>
          <p:nvPr/>
        </p:nvSpPr>
        <p:spPr bwMode="gray">
          <a:xfrm>
            <a:off x="3203848" y="5445224"/>
            <a:ext cx="1296144" cy="1148530"/>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lgn="ctr"/>
            <a:endParaRPr lang="ru-RU" b="0"/>
          </a:p>
        </p:txBody>
      </p:sp>
      <p:sp>
        <p:nvSpPr>
          <p:cNvPr id="42" name="Oval 12"/>
          <p:cNvSpPr>
            <a:spLocks noChangeArrowheads="1"/>
          </p:cNvSpPr>
          <p:nvPr/>
        </p:nvSpPr>
        <p:spPr bwMode="gray">
          <a:xfrm>
            <a:off x="5364088" y="2348880"/>
            <a:ext cx="1224136" cy="1148530"/>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lgn="ctr"/>
            <a:endParaRPr lang="ru-RU" b="0"/>
          </a:p>
        </p:txBody>
      </p:sp>
      <p:sp>
        <p:nvSpPr>
          <p:cNvPr id="91" name="Прямоугольник 90"/>
          <p:cNvSpPr/>
          <p:nvPr/>
        </p:nvSpPr>
        <p:spPr>
          <a:xfrm>
            <a:off x="5220072" y="2708920"/>
            <a:ext cx="1440160" cy="397032"/>
          </a:xfrm>
          <a:prstGeom prst="rect">
            <a:avLst/>
          </a:prstGeom>
        </p:spPr>
        <p:txBody>
          <a:bodyPr wrap="square">
            <a:spAutoFit/>
          </a:bodyPr>
          <a:lstStyle/>
          <a:p>
            <a:pPr marL="114300" lvl="1" indent="-114300" algn="ctr" defTabSz="622300">
              <a:lnSpc>
                <a:spcPct val="90000"/>
              </a:lnSpc>
              <a:spcAft>
                <a:spcPct val="15000"/>
              </a:spcAft>
            </a:pPr>
            <a:r>
              <a:rPr lang="en-US" sz="1100" dirty="0" smtClean="0">
                <a:solidFill>
                  <a:schemeClr val="bg1"/>
                </a:solidFill>
                <a:latin typeface="Times New Roman" pitchFamily="18" charset="0"/>
                <a:cs typeface="Times New Roman" pitchFamily="18" charset="0"/>
              </a:rPr>
              <a:t>Restoration </a:t>
            </a:r>
            <a:r>
              <a:rPr lang="en-US" sz="1100" dirty="0">
                <a:solidFill>
                  <a:schemeClr val="bg1"/>
                </a:solidFill>
                <a:latin typeface="Times New Roman" pitchFamily="18" charset="0"/>
                <a:cs typeface="Times New Roman" pitchFamily="18" charset="0"/>
              </a:rPr>
              <a:t>of transcript</a:t>
            </a:r>
            <a:endParaRPr lang="ru-RU" sz="1200" dirty="0">
              <a:solidFill>
                <a:schemeClr val="bg1"/>
              </a:solidFill>
              <a:latin typeface="Times New Roman" pitchFamily="18" charset="0"/>
              <a:cs typeface="Times New Roman" pitchFamily="18" charset="0"/>
            </a:endParaRPr>
          </a:p>
        </p:txBody>
      </p:sp>
      <p:sp>
        <p:nvSpPr>
          <p:cNvPr id="92" name="Прямоугольник 91"/>
          <p:cNvSpPr/>
          <p:nvPr/>
        </p:nvSpPr>
        <p:spPr>
          <a:xfrm>
            <a:off x="6384497" y="3236185"/>
            <a:ext cx="1584176" cy="812530"/>
          </a:xfrm>
          <a:prstGeom prst="rect">
            <a:avLst/>
          </a:prstGeom>
        </p:spPr>
        <p:txBody>
          <a:bodyPr wrap="square">
            <a:spAutoFit/>
          </a:bodyPr>
          <a:lstStyle/>
          <a:p>
            <a:pPr marL="114300" lvl="1" indent="-114300" algn="ctr" defTabSz="622300">
              <a:lnSpc>
                <a:spcPct val="90000"/>
              </a:lnSpc>
              <a:spcAft>
                <a:spcPct val="15000"/>
              </a:spcAft>
            </a:pPr>
            <a:r>
              <a:rPr lang="en-US" sz="1200" dirty="0">
                <a:solidFill>
                  <a:schemeClr val="bg1"/>
                </a:solidFill>
                <a:latin typeface="Times New Roman" pitchFamily="18" charset="0"/>
                <a:cs typeface="Times New Roman" pitchFamily="18" charset="0"/>
              </a:rPr>
              <a:t>Credit </a:t>
            </a:r>
            <a:r>
              <a:rPr lang="en-US" sz="1200" dirty="0" smtClean="0">
                <a:solidFill>
                  <a:schemeClr val="bg1"/>
                </a:solidFill>
                <a:latin typeface="Times New Roman" pitchFamily="18" charset="0"/>
                <a:cs typeface="Times New Roman" pitchFamily="18" charset="0"/>
              </a:rPr>
              <a:t>and</a:t>
            </a:r>
            <a:r>
              <a:rPr lang="en-US" sz="1200" dirty="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marL="114300" lvl="1" indent="-114300" algn="ctr" defTabSz="622300">
              <a:lnSpc>
                <a:spcPct val="90000"/>
              </a:lnSpc>
              <a:spcAft>
                <a:spcPct val="15000"/>
              </a:spcAft>
            </a:pPr>
            <a:r>
              <a:rPr lang="en-US" sz="1200" dirty="0">
                <a:solidFill>
                  <a:schemeClr val="bg1"/>
                </a:solidFill>
                <a:latin typeface="Times New Roman" pitchFamily="18" charset="0"/>
                <a:cs typeface="Times New Roman" pitchFamily="18" charset="0"/>
              </a:rPr>
              <a:t>d</a:t>
            </a:r>
            <a:r>
              <a:rPr lang="en-US" sz="1200" dirty="0" smtClean="0">
                <a:solidFill>
                  <a:schemeClr val="bg1"/>
                </a:solidFill>
                <a:latin typeface="Times New Roman" pitchFamily="18" charset="0"/>
                <a:cs typeface="Times New Roman" pitchFamily="18" charset="0"/>
              </a:rPr>
              <a:t>isciplines </a:t>
            </a:r>
          </a:p>
          <a:p>
            <a:pPr marL="114300" lvl="1" indent="-114300" algn="ctr" defTabSz="622300">
              <a:lnSpc>
                <a:spcPct val="90000"/>
              </a:lnSpc>
              <a:spcAft>
                <a:spcPct val="15000"/>
              </a:spcAft>
            </a:pPr>
            <a:r>
              <a:rPr lang="en-US" sz="1200" dirty="0" smtClean="0">
                <a:solidFill>
                  <a:schemeClr val="bg1"/>
                </a:solidFill>
                <a:latin typeface="Times New Roman" pitchFamily="18" charset="0"/>
                <a:cs typeface="Times New Roman" pitchFamily="18" charset="0"/>
              </a:rPr>
              <a:t>Transfer of services- </a:t>
            </a:r>
            <a:r>
              <a:rPr lang="en-US" sz="1200" dirty="0">
                <a:solidFill>
                  <a:schemeClr val="bg1"/>
                </a:solidFill>
                <a:latin typeface="Times New Roman" pitchFamily="18" charset="0"/>
                <a:cs typeface="Times New Roman" pitchFamily="18" charset="0"/>
              </a:rPr>
              <a:t>recipient</a:t>
            </a:r>
            <a:endParaRPr lang="ru-RU" sz="1200" dirty="0">
              <a:solidFill>
                <a:schemeClr val="bg1"/>
              </a:solidFill>
              <a:latin typeface="Times New Roman" pitchFamily="18" charset="0"/>
              <a:cs typeface="Times New Roman" pitchFamily="18" charset="0"/>
            </a:endParaRPr>
          </a:p>
        </p:txBody>
      </p:sp>
      <p:sp>
        <p:nvSpPr>
          <p:cNvPr id="93" name="Прямоугольник 92"/>
          <p:cNvSpPr/>
          <p:nvPr/>
        </p:nvSpPr>
        <p:spPr>
          <a:xfrm>
            <a:off x="5868144" y="4437112"/>
            <a:ext cx="1440160" cy="590931"/>
          </a:xfrm>
          <a:prstGeom prst="rect">
            <a:avLst/>
          </a:prstGeom>
        </p:spPr>
        <p:txBody>
          <a:bodyPr wrap="square">
            <a:spAutoFit/>
          </a:bodyPr>
          <a:lstStyle/>
          <a:p>
            <a:pPr marL="114300" lvl="1" indent="-114300" algn="ctr" defTabSz="622300">
              <a:lnSpc>
                <a:spcPct val="90000"/>
              </a:lnSpc>
              <a:spcAft>
                <a:spcPct val="15000"/>
              </a:spcAft>
            </a:pPr>
            <a:r>
              <a:rPr lang="en-US" sz="1200" dirty="0">
                <a:solidFill>
                  <a:schemeClr val="bg1"/>
                </a:solidFill>
                <a:latin typeface="Times New Roman" pitchFamily="18" charset="0"/>
                <a:cs typeface="Times New Roman" pitchFamily="18" charset="0"/>
              </a:rPr>
              <a:t>Additional type of </a:t>
            </a:r>
            <a:r>
              <a:rPr lang="en-US" sz="1200" dirty="0" smtClean="0">
                <a:solidFill>
                  <a:schemeClr val="bg1"/>
                </a:solidFill>
                <a:latin typeface="Times New Roman" pitchFamily="18" charset="0"/>
                <a:cs typeface="Times New Roman" pitchFamily="18" charset="0"/>
              </a:rPr>
              <a:t>training for services-receiver </a:t>
            </a:r>
            <a:endParaRPr lang="ru-RU" sz="1200" dirty="0">
              <a:solidFill>
                <a:schemeClr val="bg1"/>
              </a:solidFill>
              <a:latin typeface="Times New Roman" pitchFamily="18" charset="0"/>
              <a:cs typeface="Times New Roman" pitchFamily="18" charset="0"/>
            </a:endParaRPr>
          </a:p>
        </p:txBody>
      </p:sp>
      <p:sp>
        <p:nvSpPr>
          <p:cNvPr id="94" name="Прямоугольник 93"/>
          <p:cNvSpPr/>
          <p:nvPr/>
        </p:nvSpPr>
        <p:spPr>
          <a:xfrm>
            <a:off x="4427984" y="5229200"/>
            <a:ext cx="1440160" cy="757130"/>
          </a:xfrm>
          <a:prstGeom prst="rect">
            <a:avLst/>
          </a:prstGeom>
        </p:spPr>
        <p:txBody>
          <a:bodyPr wrap="square">
            <a:spAutoFit/>
          </a:bodyPr>
          <a:lstStyle/>
          <a:p>
            <a:pPr marL="114300" lvl="1" indent="-114300" algn="ctr" defTabSz="622300">
              <a:lnSpc>
                <a:spcPct val="90000"/>
              </a:lnSpc>
              <a:spcAft>
                <a:spcPct val="15000"/>
              </a:spcAft>
            </a:pPr>
            <a:r>
              <a:rPr lang="ru-RU" sz="1200" dirty="0" smtClean="0">
                <a:solidFill>
                  <a:schemeClr val="bg1"/>
                </a:solidFill>
                <a:latin typeface="Times New Roman" pitchFamily="18" charset="0"/>
                <a:cs typeface="Times New Roman" pitchFamily="18" charset="0"/>
              </a:rPr>
              <a:t>    </a:t>
            </a:r>
            <a:r>
              <a:rPr lang="en-US" sz="1200" dirty="0" smtClean="0">
                <a:solidFill>
                  <a:schemeClr val="bg1"/>
                </a:solidFill>
                <a:latin typeface="Times New Roman" pitchFamily="18" charset="0"/>
                <a:cs typeface="Times New Roman" pitchFamily="18" charset="0"/>
              </a:rPr>
              <a:t>Distinction or </a:t>
            </a:r>
            <a:r>
              <a:rPr lang="en-US" sz="1200" dirty="0" smtClean="0">
                <a:solidFill>
                  <a:schemeClr val="bg1"/>
                </a:solidFill>
                <a:latin typeface="Times New Roman" pitchFamily="18" charset="0"/>
                <a:cs typeface="Times New Roman" pitchFamily="18" charset="0"/>
              </a:rPr>
              <a:t>indebtedness of</a:t>
            </a:r>
            <a:r>
              <a:rPr lang="ru-RU" sz="1200" dirty="0" smtClean="0">
                <a:solidFill>
                  <a:schemeClr val="bg1"/>
                </a:solidFill>
                <a:latin typeface="Times New Roman" pitchFamily="18" charset="0"/>
                <a:cs typeface="Times New Roman" pitchFamily="18" charset="0"/>
              </a:rPr>
              <a:t> </a:t>
            </a:r>
            <a:r>
              <a:rPr lang="ru-RU" sz="1200" dirty="0">
                <a:solidFill>
                  <a:schemeClr val="bg1"/>
                </a:solidFill>
                <a:latin typeface="Times New Roman" pitchFamily="18" charset="0"/>
                <a:cs typeface="Times New Roman" pitchFamily="18" charset="0"/>
              </a:rPr>
              <a:t>«</a:t>
            </a:r>
            <a:r>
              <a:rPr lang="en-US" sz="1200" dirty="0">
                <a:solidFill>
                  <a:schemeClr val="bg1"/>
                </a:solidFill>
                <a:latin typeface="Times New Roman" pitchFamily="18" charset="0"/>
                <a:cs typeface="Times New Roman" pitchFamily="18" charset="0"/>
              </a:rPr>
              <a:t>Retake</a:t>
            </a:r>
            <a:r>
              <a:rPr lang="ru-RU" sz="1200" dirty="0">
                <a:solidFill>
                  <a:schemeClr val="bg1"/>
                </a:solidFill>
                <a:latin typeface="Times New Roman" pitchFamily="18" charset="0"/>
                <a:cs typeface="Times New Roman" pitchFamily="18" charset="0"/>
              </a:rPr>
              <a:t>»</a:t>
            </a:r>
            <a:r>
              <a:rPr lang="en-US" sz="1200" dirty="0">
                <a:solidFill>
                  <a:schemeClr val="bg1"/>
                </a:solidFill>
                <a:latin typeface="Times New Roman" pitchFamily="18" charset="0"/>
                <a:cs typeface="Times New Roman" pitchFamily="18" charset="0"/>
              </a:rPr>
              <a:t> </a:t>
            </a:r>
            <a:r>
              <a:rPr lang="en-US" sz="1200" dirty="0" smtClean="0">
                <a:solidFill>
                  <a:schemeClr val="bg1"/>
                </a:solidFill>
                <a:latin typeface="Times New Roman" pitchFamily="18" charset="0"/>
                <a:cs typeface="Times New Roman" pitchFamily="18" charset="0"/>
              </a:rPr>
              <a:t>discipline</a:t>
            </a:r>
            <a:endParaRPr lang="ru-RU" sz="1200" dirty="0">
              <a:solidFill>
                <a:schemeClr val="bg1"/>
              </a:solidFill>
              <a:latin typeface="Times New Roman" pitchFamily="18" charset="0"/>
              <a:cs typeface="Times New Roman" pitchFamily="18" charset="0"/>
            </a:endParaRPr>
          </a:p>
        </p:txBody>
      </p:sp>
      <p:sp>
        <p:nvSpPr>
          <p:cNvPr id="95" name="Прямоугольник 94"/>
          <p:cNvSpPr/>
          <p:nvPr/>
        </p:nvSpPr>
        <p:spPr>
          <a:xfrm>
            <a:off x="3318111" y="5877272"/>
            <a:ext cx="1102033" cy="258532"/>
          </a:xfrm>
          <a:prstGeom prst="rect">
            <a:avLst/>
          </a:prstGeom>
        </p:spPr>
        <p:txBody>
          <a:bodyPr wrap="none">
            <a:spAutoFit/>
          </a:bodyPr>
          <a:lstStyle/>
          <a:p>
            <a:pPr marL="114300" lvl="1" indent="-114300" algn="ctr" defTabSz="622300">
              <a:lnSpc>
                <a:spcPct val="90000"/>
              </a:lnSpc>
              <a:spcAft>
                <a:spcPct val="15000"/>
              </a:spcAft>
            </a:pPr>
            <a:r>
              <a:rPr lang="en-US" sz="1200" dirty="0" smtClean="0">
                <a:solidFill>
                  <a:schemeClr val="bg1"/>
                </a:solidFill>
                <a:latin typeface="Times New Roman" pitchFamily="18" charset="0"/>
                <a:cs typeface="Times New Roman" pitchFamily="18" charset="0"/>
              </a:rPr>
              <a:t>Summer term</a:t>
            </a:r>
            <a:endParaRPr lang="ru-RU" sz="1200" dirty="0">
              <a:solidFill>
                <a:schemeClr val="bg1"/>
              </a:solidFill>
              <a:latin typeface="Times New Roman" pitchFamily="18" charset="0"/>
              <a:cs typeface="Times New Roman" pitchFamily="18" charset="0"/>
            </a:endParaRPr>
          </a:p>
        </p:txBody>
      </p:sp>
      <p:sp>
        <p:nvSpPr>
          <p:cNvPr id="96" name="Прямоугольник 95"/>
          <p:cNvSpPr/>
          <p:nvPr/>
        </p:nvSpPr>
        <p:spPr>
          <a:xfrm>
            <a:off x="1691680" y="5589240"/>
            <a:ext cx="1296144" cy="757130"/>
          </a:xfrm>
          <a:prstGeom prst="rect">
            <a:avLst/>
          </a:prstGeom>
        </p:spPr>
        <p:txBody>
          <a:bodyPr wrap="square">
            <a:spAutoFit/>
          </a:bodyPr>
          <a:lstStyle/>
          <a:p>
            <a:pPr marL="114300" lvl="1" indent="-114300" algn="ctr" defTabSz="622300">
              <a:lnSpc>
                <a:spcPct val="90000"/>
              </a:lnSpc>
              <a:spcAft>
                <a:spcPct val="15000"/>
              </a:spcAft>
            </a:pPr>
            <a:r>
              <a:rPr lang="en-US" sz="1200" dirty="0">
                <a:solidFill>
                  <a:schemeClr val="bg1"/>
                </a:solidFill>
                <a:latin typeface="Times New Roman" pitchFamily="18" charset="0"/>
                <a:cs typeface="Times New Roman" pitchFamily="18" charset="0"/>
              </a:rPr>
              <a:t>Registration of students </a:t>
            </a:r>
            <a:r>
              <a:rPr lang="en-US" sz="1200" dirty="0" smtClean="0">
                <a:solidFill>
                  <a:schemeClr val="bg1"/>
                </a:solidFill>
                <a:latin typeface="Times New Roman" pitchFamily="18" charset="0"/>
                <a:cs typeface="Times New Roman" pitchFamily="18" charset="0"/>
              </a:rPr>
              <a:t>for academic </a:t>
            </a:r>
            <a:r>
              <a:rPr lang="en-US" sz="1200" dirty="0">
                <a:solidFill>
                  <a:schemeClr val="bg1"/>
                </a:solidFill>
                <a:latin typeface="Times New Roman" pitchFamily="18" charset="0"/>
                <a:cs typeface="Times New Roman" pitchFamily="18" charset="0"/>
              </a:rPr>
              <a:t>subjects</a:t>
            </a:r>
            <a:endParaRPr lang="ru-RU" sz="1200" dirty="0">
              <a:solidFill>
                <a:schemeClr val="bg1"/>
              </a:solidFill>
              <a:latin typeface="Times New Roman" pitchFamily="18" charset="0"/>
              <a:cs typeface="Times New Roman" pitchFamily="18" charset="0"/>
            </a:endParaRPr>
          </a:p>
        </p:txBody>
      </p:sp>
      <p:sp>
        <p:nvSpPr>
          <p:cNvPr id="97" name="Прямоугольник 96"/>
          <p:cNvSpPr/>
          <p:nvPr/>
        </p:nvSpPr>
        <p:spPr>
          <a:xfrm>
            <a:off x="1403648" y="4293096"/>
            <a:ext cx="1440160" cy="424732"/>
          </a:xfrm>
          <a:prstGeom prst="rect">
            <a:avLst/>
          </a:prstGeom>
        </p:spPr>
        <p:txBody>
          <a:bodyPr wrap="square">
            <a:spAutoFit/>
          </a:bodyPr>
          <a:lstStyle/>
          <a:p>
            <a:pPr marL="114300" lvl="1" indent="-114300" defTabSz="622300">
              <a:lnSpc>
                <a:spcPct val="90000"/>
              </a:lnSpc>
              <a:spcAft>
                <a:spcPct val="15000"/>
              </a:spcAft>
            </a:pPr>
            <a:r>
              <a:rPr lang="en-US" sz="1200" dirty="0" smtClean="0">
                <a:solidFill>
                  <a:schemeClr val="bg1"/>
                </a:solidFill>
                <a:latin typeface="Times New Roman" pitchFamily="18" charset="0"/>
                <a:cs typeface="Times New Roman" pitchFamily="18" charset="0"/>
              </a:rPr>
              <a:t>Reregistration of      discipline</a:t>
            </a:r>
            <a:endParaRPr lang="ru-RU" sz="1200" dirty="0">
              <a:solidFill>
                <a:schemeClr val="bg1"/>
              </a:solidFill>
              <a:latin typeface="Times New Roman" pitchFamily="18" charset="0"/>
              <a:cs typeface="Times New Roman" pitchFamily="18" charset="0"/>
            </a:endParaRPr>
          </a:p>
        </p:txBody>
      </p:sp>
      <p:pic>
        <p:nvPicPr>
          <p:cNvPr id="98" name="Рисунок 97" descr="DJI00014.JPG"/>
          <p:cNvPicPr>
            <a:picLocks noChangeAspect="1"/>
          </p:cNvPicPr>
          <p:nvPr/>
        </p:nvPicPr>
        <p:blipFill>
          <a:blip r:embed="rId2" cstate="print"/>
          <a:stretch>
            <a:fillRect/>
          </a:stretch>
        </p:blipFill>
        <p:spPr>
          <a:xfrm>
            <a:off x="107504" y="332656"/>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99" name="Прямоугольник 8"/>
          <p:cNvSpPr>
            <a:spLocks noChangeArrowheads="1"/>
          </p:cNvSpPr>
          <p:nvPr/>
        </p:nvSpPr>
        <p:spPr bwMode="auto">
          <a:xfrm>
            <a:off x="6012160" y="5380038"/>
            <a:ext cx="5940425" cy="1661993"/>
          </a:xfrm>
          <a:prstGeom prst="rect">
            <a:avLst/>
          </a:prstGeom>
          <a:noFill/>
          <a:ln w="9525">
            <a:noFill/>
            <a:miter lim="800000"/>
            <a:headEnd/>
            <a:tailEnd/>
          </a:ln>
        </p:spPr>
        <p:txBody>
          <a:bodyPr>
            <a:spAutoFit/>
          </a:bodyPr>
          <a:lstStyle/>
          <a:p>
            <a:pPr marL="228600" indent="-228600">
              <a:defRPr/>
            </a:pPr>
            <a:endParaRPr lang="ru-RU" sz="1200" dirty="0"/>
          </a:p>
          <a:p>
            <a:pPr marL="228600" indent="-228600">
              <a:buFontTx/>
              <a:buAutoNum type="arabicPeriod"/>
              <a:defRPr/>
            </a:pPr>
            <a:endParaRPr lang="ru-RU" sz="1200" dirty="0"/>
          </a:p>
          <a:p>
            <a:pPr>
              <a:defRPr/>
            </a:pPr>
            <a:endParaRPr lang="kk-KZ" sz="1200" dirty="0"/>
          </a:p>
          <a:p>
            <a:pPr>
              <a:defRPr/>
            </a:pPr>
            <a:endParaRPr lang="kk-KZ" sz="1200" dirty="0" smtClean="0"/>
          </a:p>
          <a:p>
            <a:pPr>
              <a:defRPr/>
            </a:pPr>
            <a:endParaRPr lang="ru-RU" sz="1200" dirty="0"/>
          </a:p>
          <a:p>
            <a:pPr>
              <a:defRPr/>
            </a:pPr>
            <a:r>
              <a:rPr lang="ru-RU" sz="1400" dirty="0">
                <a:latin typeface="Times New Roman" pitchFamily="18" charset="0"/>
                <a:cs typeface="Times New Roman" pitchFamily="18" charset="0"/>
              </a:rPr>
              <a:t>Адрес:         ЦОС "</a:t>
            </a:r>
            <a:r>
              <a:rPr lang="ru-RU" sz="1400" dirty="0" err="1">
                <a:latin typeface="Times New Roman" pitchFamily="18" charset="0"/>
                <a:cs typeface="Times New Roman" pitchFamily="18" charset="0"/>
              </a:rPr>
              <a:t>Керемет</a:t>
            </a:r>
            <a:r>
              <a:rPr lang="ru-RU" sz="1400" dirty="0">
                <a:latin typeface="Times New Roman" pitchFamily="18" charset="0"/>
                <a:cs typeface="Times New Roman" pitchFamily="18" charset="0"/>
              </a:rPr>
              <a:t>", каб.101</a:t>
            </a:r>
          </a:p>
          <a:p>
            <a:pPr>
              <a:defRPr/>
            </a:pPr>
            <a:r>
              <a:rPr lang="ru-RU" sz="1400" dirty="0">
                <a:latin typeface="Times New Roman" pitchFamily="18" charset="0"/>
                <a:cs typeface="Times New Roman" pitchFamily="18" charset="0"/>
              </a:rPr>
              <a:t>Тел.:           +7 727 211-14-30</a:t>
            </a:r>
          </a:p>
          <a:p>
            <a:pPr>
              <a:defRPr/>
            </a:pPr>
            <a:endParaRPr lang="kk-KZ" sz="1400" dirty="0"/>
          </a:p>
        </p:txBody>
      </p:sp>
      <p:pic>
        <p:nvPicPr>
          <p:cNvPr id="100" name="Picture 2" descr="F:\ЦОС фото\DSC_0760.JPG"/>
          <p:cNvPicPr>
            <a:picLocks noChangeAspect="1" noChangeArrowheads="1"/>
          </p:cNvPicPr>
          <p:nvPr/>
        </p:nvPicPr>
        <p:blipFill>
          <a:blip r:embed="rId3" cstate="print"/>
          <a:srcRect/>
          <a:stretch>
            <a:fillRect/>
          </a:stretch>
        </p:blipFill>
        <p:spPr bwMode="auto">
          <a:xfrm>
            <a:off x="179512" y="1988840"/>
            <a:ext cx="1944216" cy="1914525"/>
          </a:xfrm>
          <a:prstGeom prst="ellipse">
            <a:avLst/>
          </a:prstGeom>
          <a:ln w="9525"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AutoShape 3"/>
          <p:cNvSpPr>
            <a:spLocks noChangeArrowheads="1"/>
          </p:cNvSpPr>
          <p:nvPr/>
        </p:nvSpPr>
        <p:spPr bwMode="auto">
          <a:xfrm>
            <a:off x="5562600" y="3505200"/>
            <a:ext cx="2609800"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5" name="AutoShape 5"/>
          <p:cNvSpPr>
            <a:spLocks noChangeArrowheads="1"/>
          </p:cNvSpPr>
          <p:nvPr/>
        </p:nvSpPr>
        <p:spPr bwMode="auto">
          <a:xfrm>
            <a:off x="827584" y="3505200"/>
            <a:ext cx="2601416" cy="2667000"/>
          </a:xfrm>
          <a:prstGeom prst="roundRect">
            <a:avLst>
              <a:gd name="adj" fmla="val 16667"/>
            </a:avLst>
          </a:prstGeom>
          <a:noFill/>
          <a:ln w="38100">
            <a:solidFill>
              <a:schemeClr val="tx1"/>
            </a:solidFill>
            <a:round/>
            <a:headEnd/>
            <a:tailEnd/>
          </a:ln>
          <a:effectLst/>
        </p:spPr>
        <p:txBody>
          <a:bodyPr wrap="none" anchor="ctr"/>
          <a:lstStyle/>
          <a:p>
            <a:pPr algn="ctr" eaLnBrk="0" hangingPunct="0"/>
            <a:endParaRPr lang="ru-RU" b="0">
              <a:latin typeface="Verdana" pitchFamily="34" charset="0"/>
            </a:endParaRPr>
          </a:p>
        </p:txBody>
      </p:sp>
      <p:sp>
        <p:nvSpPr>
          <p:cNvPr id="76806" name="Text Box 6"/>
          <p:cNvSpPr txBox="1">
            <a:spLocks noChangeArrowheads="1"/>
          </p:cNvSpPr>
          <p:nvPr/>
        </p:nvSpPr>
        <p:spPr bwMode="auto">
          <a:xfrm>
            <a:off x="1238250" y="3705225"/>
            <a:ext cx="2038350" cy="307777"/>
          </a:xfrm>
          <a:prstGeom prst="rect">
            <a:avLst/>
          </a:prstGeom>
          <a:noFill/>
          <a:ln w="9525">
            <a:noFill/>
            <a:miter lim="800000"/>
            <a:headEnd/>
            <a:tailEnd/>
          </a:ln>
          <a:effectLst/>
        </p:spPr>
        <p:txBody>
          <a:bodyPr>
            <a:spAutoFit/>
          </a:bodyPr>
          <a:lstStyle/>
          <a:p>
            <a:pPr eaLnBrk="0" hangingPunct="0"/>
            <a:endParaRPr lang="en-US" sz="1400" b="0" dirty="0">
              <a:solidFill>
                <a:srgbClr val="000000"/>
              </a:solidFill>
            </a:endParaRPr>
          </a:p>
        </p:txBody>
      </p:sp>
      <p:sp>
        <p:nvSpPr>
          <p:cNvPr id="76807" name="Freeform 7"/>
          <p:cNvSpPr>
            <a:spLocks/>
          </p:cNvSpPr>
          <p:nvPr/>
        </p:nvSpPr>
        <p:spPr bwMode="gray">
          <a:xfrm>
            <a:off x="3222625" y="34083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ru-RU"/>
          </a:p>
        </p:txBody>
      </p:sp>
      <p:sp>
        <p:nvSpPr>
          <p:cNvPr id="76808" name="AutoShape 8"/>
          <p:cNvSpPr>
            <a:spLocks noChangeAspect="1" noChangeArrowheads="1" noTextEdit="1"/>
          </p:cNvSpPr>
          <p:nvPr/>
        </p:nvSpPr>
        <p:spPr bwMode="gray">
          <a:xfrm flipH="1">
            <a:off x="4860032" y="3429000"/>
            <a:ext cx="909637" cy="1244600"/>
          </a:xfrm>
          <a:prstGeom prst="rect">
            <a:avLst/>
          </a:prstGeom>
          <a:noFill/>
          <a:ln w="9525">
            <a:noFill/>
            <a:miter lim="800000"/>
            <a:headEnd/>
            <a:tailEnd/>
          </a:ln>
        </p:spPr>
        <p:txBody>
          <a:bodyPr/>
          <a:lstStyle/>
          <a:p>
            <a:endParaRPr lang="ru-RU"/>
          </a:p>
        </p:txBody>
      </p:sp>
      <p:sp>
        <p:nvSpPr>
          <p:cNvPr id="76809" name="Freeform 9"/>
          <p:cNvSpPr>
            <a:spLocks/>
          </p:cNvSpPr>
          <p:nvPr/>
        </p:nvSpPr>
        <p:spPr bwMode="gray">
          <a:xfrm flipH="1">
            <a:off x="4875213" y="34083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ru-RU"/>
          </a:p>
        </p:txBody>
      </p:sp>
      <p:grpSp>
        <p:nvGrpSpPr>
          <p:cNvPr id="76810" name="Group 10"/>
          <p:cNvGrpSpPr>
            <a:grpSpLocks/>
          </p:cNvGrpSpPr>
          <p:nvPr/>
        </p:nvGrpSpPr>
        <p:grpSpPr bwMode="auto">
          <a:xfrm>
            <a:off x="3048000" y="1781175"/>
            <a:ext cx="2998788" cy="1601788"/>
            <a:chOff x="1997" y="1314"/>
            <a:chExt cx="1889" cy="1009"/>
          </a:xfrm>
        </p:grpSpPr>
        <p:grpSp>
          <p:nvGrpSpPr>
            <p:cNvPr id="76811" name="Group 11"/>
            <p:cNvGrpSpPr>
              <a:grpSpLocks/>
            </p:cNvGrpSpPr>
            <p:nvPr/>
          </p:nvGrpSpPr>
          <p:grpSpPr bwMode="auto">
            <a:xfrm>
              <a:off x="1997" y="1404"/>
              <a:ext cx="1889" cy="919"/>
              <a:chOff x="1973" y="1027"/>
              <a:chExt cx="1926" cy="937"/>
            </a:xfrm>
          </p:grpSpPr>
          <p:sp>
            <p:nvSpPr>
              <p:cNvPr id="7681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ru-RU"/>
              </a:p>
            </p:txBody>
          </p:sp>
          <p:sp>
            <p:nvSpPr>
              <p:cNvPr id="7681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ru-RU"/>
              </a:p>
            </p:txBody>
          </p:sp>
        </p:grpSp>
        <p:sp>
          <p:nvSpPr>
            <p:cNvPr id="7681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ru-RU"/>
            </a:p>
          </p:txBody>
        </p:sp>
        <p:sp>
          <p:nvSpPr>
            <p:cNvPr id="7681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ru-RU"/>
            </a:p>
          </p:txBody>
        </p:sp>
        <p:sp>
          <p:nvSpPr>
            <p:cNvPr id="7681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ru-RU"/>
            </a:p>
          </p:txBody>
        </p:sp>
        <p:sp>
          <p:nvSpPr>
            <p:cNvPr id="7681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ru-RU"/>
            </a:p>
          </p:txBody>
        </p:sp>
      </p:grpSp>
      <p:sp>
        <p:nvSpPr>
          <p:cNvPr id="23" name="Rectangle 2"/>
          <p:cNvSpPr>
            <a:spLocks noGrp="1" noChangeArrowheads="1"/>
          </p:cNvSpPr>
          <p:nvPr>
            <p:ph type="title"/>
          </p:nvPr>
        </p:nvSpPr>
        <p:spPr>
          <a:xfrm>
            <a:off x="1043608" y="620688"/>
            <a:ext cx="7753672" cy="487363"/>
          </a:xfrm>
        </p:spPr>
        <p:txBody>
          <a:bodyPr/>
          <a:lstStyle/>
          <a:p>
            <a:r>
              <a:rPr lang="en-US" sz="1800" dirty="0">
                <a:latin typeface="Times New Roman" pitchFamily="18" charset="0"/>
                <a:cs typeface="Times New Roman" pitchFamily="18" charset="0"/>
              </a:rPr>
              <a:t>SERVICES ON EDUCATION PROCESS ORGANIZATION</a:t>
            </a:r>
            <a:endParaRPr lang="ru-RU" sz="1800" dirty="0">
              <a:latin typeface="Times New Roman" pitchFamily="18" charset="0"/>
              <a:cs typeface="Times New Roman" pitchFamily="18" charset="0"/>
            </a:endParaRPr>
          </a:p>
        </p:txBody>
      </p:sp>
      <p:sp>
        <p:nvSpPr>
          <p:cNvPr id="24" name="Прямоугольник 7"/>
          <p:cNvSpPr>
            <a:spLocks noChangeArrowheads="1"/>
          </p:cNvSpPr>
          <p:nvPr/>
        </p:nvSpPr>
        <p:spPr bwMode="auto">
          <a:xfrm>
            <a:off x="3419872" y="1844824"/>
            <a:ext cx="2304256" cy="954107"/>
          </a:xfrm>
          <a:prstGeom prst="rect">
            <a:avLst/>
          </a:prstGeom>
          <a:noFill/>
          <a:ln w="9525">
            <a:noFill/>
            <a:miter lim="800000"/>
            <a:headEnd/>
            <a:tailEnd/>
          </a:ln>
        </p:spPr>
        <p:txBody>
          <a:bodyPr wrap="square">
            <a:spAutoFit/>
          </a:bodyPr>
          <a:lstStyle/>
          <a:p>
            <a:pPr algn="ctr"/>
            <a:r>
              <a:rPr lang="en-US" sz="1400" dirty="0" smtClean="0">
                <a:latin typeface="Times New Roman" pitchFamily="18" charset="0"/>
                <a:cs typeface="Times New Roman" pitchFamily="18" charset="0"/>
              </a:rPr>
              <a:t>STUDENTS OFFICE</a:t>
            </a:r>
            <a:r>
              <a:rPr lang="kk-KZ"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provision of accounting and control movement contingent of students</a:t>
            </a:r>
            <a:endParaRPr lang="kk-KZ" sz="1400" dirty="0">
              <a:latin typeface="Times New Roman" pitchFamily="18" charset="0"/>
              <a:cs typeface="Times New Roman" pitchFamily="18" charset="0"/>
            </a:endParaRPr>
          </a:p>
        </p:txBody>
      </p:sp>
      <p:sp>
        <p:nvSpPr>
          <p:cNvPr id="41" name="Прямоугольник 40"/>
          <p:cNvSpPr/>
          <p:nvPr/>
        </p:nvSpPr>
        <p:spPr>
          <a:xfrm>
            <a:off x="5652120" y="3645024"/>
            <a:ext cx="2592288" cy="57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defTabSz="622300">
              <a:lnSpc>
                <a:spcPct val="90000"/>
              </a:lnSpc>
              <a:spcAft>
                <a:spcPct val="15000"/>
              </a:spcAft>
              <a:buFontTx/>
              <a:buChar char="••"/>
            </a:pPr>
            <a:r>
              <a:rPr lang="en-US" sz="1400" dirty="0">
                <a:latin typeface="Times New Roman" pitchFamily="18" charset="0"/>
                <a:cs typeface="Times New Roman" pitchFamily="18" charset="0"/>
              </a:rPr>
              <a:t>Issuing copies of </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students</a:t>
            </a:r>
            <a:endParaRPr lang="ru-RU" sz="1400" dirty="0">
              <a:latin typeface="Times New Roman" pitchFamily="18" charset="0"/>
              <a:cs typeface="Times New Roman" pitchFamily="18" charset="0"/>
            </a:endParaRPr>
          </a:p>
          <a:p>
            <a:pPr marL="0" lvl="1" defTabSz="622300">
              <a:lnSpc>
                <a:spcPct val="90000"/>
              </a:lnSpc>
              <a:spcAft>
                <a:spcPct val="15000"/>
              </a:spcAft>
            </a:pPr>
            <a:r>
              <a:rPr lang="en-US" sz="1400" dirty="0" smtClean="0">
                <a:latin typeface="Times New Roman" pitchFamily="18" charset="0"/>
                <a:cs typeface="Times New Roman" pitchFamily="18" charset="0"/>
              </a:rPr>
              <a:t>documents</a:t>
            </a:r>
            <a:endParaRPr lang="ru-RU" sz="1400" kern="1200" dirty="0">
              <a:latin typeface="Times New Roman" pitchFamily="18" charset="0"/>
              <a:cs typeface="Times New Roman" pitchFamily="18" charset="0"/>
            </a:endParaRPr>
          </a:p>
        </p:txBody>
      </p:sp>
      <p:sp>
        <p:nvSpPr>
          <p:cNvPr id="37" name="Прямоугольник 36"/>
          <p:cNvSpPr/>
          <p:nvPr/>
        </p:nvSpPr>
        <p:spPr>
          <a:xfrm>
            <a:off x="755576" y="5301208"/>
            <a:ext cx="2520280" cy="57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defTabSz="622300">
              <a:lnSpc>
                <a:spcPct val="90000"/>
              </a:lnSpc>
              <a:spcAft>
                <a:spcPct val="15000"/>
              </a:spcAft>
              <a:buChar char="••"/>
            </a:pPr>
            <a:r>
              <a:rPr lang="en-US" sz="1400" dirty="0">
                <a:latin typeface="Times New Roman" pitchFamily="18" charset="0"/>
                <a:cs typeface="Times New Roman" pitchFamily="18" charset="0"/>
              </a:rPr>
              <a:t>Issue of the response letter regarding the request </a:t>
            </a:r>
            <a:r>
              <a:rPr lang="en-US" sz="1400" dirty="0" smtClean="0">
                <a:latin typeface="Times New Roman" pitchFamily="18" charset="0"/>
                <a:cs typeface="Times New Roman" pitchFamily="18" charset="0"/>
              </a:rPr>
              <a:t>of </a:t>
            </a:r>
            <a:r>
              <a:rPr lang="en-US" sz="1400" dirty="0">
                <a:latin typeface="Times New Roman" pitchFamily="18" charset="0"/>
                <a:cs typeface="Times New Roman" pitchFamily="18" charset="0"/>
              </a:rPr>
              <a:t>particular student</a:t>
            </a:r>
            <a:endParaRPr lang="ru-RU" sz="1400" kern="1200" dirty="0">
              <a:latin typeface="Times New Roman" pitchFamily="18" charset="0"/>
              <a:cs typeface="Times New Roman" pitchFamily="18" charset="0"/>
            </a:endParaRPr>
          </a:p>
        </p:txBody>
      </p:sp>
      <p:sp>
        <p:nvSpPr>
          <p:cNvPr id="33" name="Прямоугольник 32"/>
          <p:cNvSpPr/>
          <p:nvPr/>
        </p:nvSpPr>
        <p:spPr>
          <a:xfrm>
            <a:off x="5580112" y="5229200"/>
            <a:ext cx="2592288" cy="5731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defTabSz="622300">
              <a:lnSpc>
                <a:spcPct val="90000"/>
              </a:lnSpc>
              <a:spcAft>
                <a:spcPct val="15000"/>
              </a:spcAft>
              <a:buChar char="••"/>
            </a:pPr>
            <a:r>
              <a:rPr lang="en-US" sz="1400" dirty="0">
                <a:latin typeface="Times New Roman" pitchFamily="18" charset="0"/>
                <a:cs typeface="Times New Roman" pitchFamily="18" charset="0"/>
              </a:rPr>
              <a:t>Internal and external transfers, restoration of students</a:t>
            </a:r>
            <a:endParaRPr lang="ru-RU" sz="1400" kern="1200" dirty="0">
              <a:latin typeface="Times New Roman" pitchFamily="18" charset="0"/>
              <a:cs typeface="Times New Roman" pitchFamily="18" charset="0"/>
            </a:endParaRPr>
          </a:p>
        </p:txBody>
      </p:sp>
      <p:sp>
        <p:nvSpPr>
          <p:cNvPr id="46" name="Прямоугольник 45"/>
          <p:cNvSpPr/>
          <p:nvPr/>
        </p:nvSpPr>
        <p:spPr>
          <a:xfrm>
            <a:off x="899592" y="3645024"/>
            <a:ext cx="2670869" cy="286232"/>
          </a:xfrm>
          <a:prstGeom prst="rect">
            <a:avLst/>
          </a:prstGeom>
        </p:spPr>
        <p:txBody>
          <a:bodyPr wrap="square">
            <a:spAutoFit/>
          </a:bodyPr>
          <a:lstStyle/>
          <a:p>
            <a:pPr marL="114300" lvl="1" indent="-114300" defTabSz="622300">
              <a:lnSpc>
                <a:spcPct val="90000"/>
              </a:lnSpc>
              <a:spcAft>
                <a:spcPct val="15000"/>
              </a:spcAft>
              <a:buFontTx/>
              <a:buChar char="••"/>
            </a:pPr>
            <a:r>
              <a:rPr lang="en-US" sz="1400" dirty="0">
                <a:solidFill>
                  <a:srgbClr val="000000">
                    <a:hueOff val="0"/>
                    <a:satOff val="0"/>
                    <a:lumOff val="0"/>
                    <a:alphaOff val="0"/>
                  </a:srgbClr>
                </a:solidFill>
                <a:latin typeface="Times New Roman" pitchFamily="18" charset="0"/>
                <a:cs typeface="Times New Roman" pitchFamily="18" charset="0"/>
              </a:rPr>
              <a:t>D</a:t>
            </a:r>
            <a:r>
              <a:rPr lang="en-US" sz="1400" dirty="0" smtClean="0">
                <a:solidFill>
                  <a:srgbClr val="000000">
                    <a:hueOff val="0"/>
                    <a:satOff val="0"/>
                    <a:lumOff val="0"/>
                    <a:alphaOff val="0"/>
                  </a:srgbClr>
                </a:solidFill>
                <a:latin typeface="Times New Roman" pitchFamily="18" charset="0"/>
                <a:cs typeface="Times New Roman" pitchFamily="18" charset="0"/>
              </a:rPr>
              <a:t>uplicate diploma issue </a:t>
            </a:r>
            <a:endParaRPr lang="ru-RU" sz="1400" dirty="0">
              <a:solidFill>
                <a:srgbClr val="000000">
                  <a:hueOff val="0"/>
                  <a:satOff val="0"/>
                  <a:lumOff val="0"/>
                  <a:alphaOff val="0"/>
                </a:srgbClr>
              </a:solidFill>
              <a:latin typeface="Times New Roman" pitchFamily="18" charset="0"/>
              <a:cs typeface="Times New Roman" pitchFamily="18" charset="0"/>
            </a:endParaRPr>
          </a:p>
        </p:txBody>
      </p:sp>
      <p:sp>
        <p:nvSpPr>
          <p:cNvPr id="48" name="Freeform 7"/>
          <p:cNvSpPr>
            <a:spLocks/>
          </p:cNvSpPr>
          <p:nvPr/>
        </p:nvSpPr>
        <p:spPr bwMode="gray">
          <a:xfrm>
            <a:off x="3275856" y="4725144"/>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ru-RU"/>
          </a:p>
        </p:txBody>
      </p:sp>
      <p:sp>
        <p:nvSpPr>
          <p:cNvPr id="49" name="Freeform 9"/>
          <p:cNvSpPr>
            <a:spLocks/>
          </p:cNvSpPr>
          <p:nvPr/>
        </p:nvSpPr>
        <p:spPr bwMode="gray">
          <a:xfrm flipH="1">
            <a:off x="4788024" y="4653136"/>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ru-RU"/>
          </a:p>
        </p:txBody>
      </p:sp>
      <p:pic>
        <p:nvPicPr>
          <p:cNvPr id="50" name="Рисунок 49" descr="DJI00014.JPG"/>
          <p:cNvPicPr>
            <a:picLocks noChangeAspect="1"/>
          </p:cNvPicPr>
          <p:nvPr/>
        </p:nvPicPr>
        <p:blipFill>
          <a:blip r:embed="rId2"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51" name="Прямоугольник 8"/>
          <p:cNvSpPr>
            <a:spLocks noChangeArrowheads="1"/>
          </p:cNvSpPr>
          <p:nvPr/>
        </p:nvSpPr>
        <p:spPr bwMode="auto">
          <a:xfrm>
            <a:off x="6444208" y="5805264"/>
            <a:ext cx="3527425" cy="1754326"/>
          </a:xfrm>
          <a:prstGeom prst="rect">
            <a:avLst/>
          </a:prstGeom>
          <a:noFill/>
          <a:ln w="9525">
            <a:noFill/>
            <a:miter lim="800000"/>
            <a:headEnd/>
            <a:tailEnd/>
          </a:ln>
        </p:spPr>
        <p:txBody>
          <a:bodyPr>
            <a:spAutoFit/>
          </a:bodyPr>
          <a:lstStyle/>
          <a:p>
            <a:pPr marL="228600" indent="-228600">
              <a:defRPr/>
            </a:pPr>
            <a:endParaRPr lang="ru-RU" sz="1200" dirty="0"/>
          </a:p>
          <a:p>
            <a:pPr marL="228600" indent="-228600">
              <a:buFontTx/>
              <a:buAutoNum type="arabicPeriod"/>
              <a:defRPr/>
            </a:pPr>
            <a:endParaRPr lang="ru-RU" sz="1200" dirty="0"/>
          </a:p>
          <a:p>
            <a:pPr>
              <a:defRPr/>
            </a:pPr>
            <a:r>
              <a:rPr lang="ru-RU" sz="1200" dirty="0">
                <a:latin typeface="Times New Roman" pitchFamily="18" charset="0"/>
                <a:cs typeface="Times New Roman" pitchFamily="18" charset="0"/>
              </a:rPr>
              <a:t>Адрес:         ЦОС "</a:t>
            </a:r>
            <a:r>
              <a:rPr lang="ru-RU" sz="1200" dirty="0" err="1">
                <a:latin typeface="Times New Roman" pitchFamily="18" charset="0"/>
                <a:cs typeface="Times New Roman" pitchFamily="18" charset="0"/>
              </a:rPr>
              <a:t>Керемет</a:t>
            </a:r>
            <a:r>
              <a:rPr lang="ru-RU" sz="1200" dirty="0">
                <a:latin typeface="Times New Roman" pitchFamily="18" charset="0"/>
                <a:cs typeface="Times New Roman" pitchFamily="18" charset="0"/>
              </a:rPr>
              <a:t>", каб.102</a:t>
            </a:r>
          </a:p>
          <a:p>
            <a:pPr>
              <a:defRPr/>
            </a:pPr>
            <a:r>
              <a:rPr lang="ru-RU" sz="1200" dirty="0">
                <a:latin typeface="Times New Roman" pitchFamily="18" charset="0"/>
                <a:cs typeface="Times New Roman" pitchFamily="18" charset="0"/>
              </a:rPr>
              <a:t>Тел.:           	 +7 727 </a:t>
            </a:r>
            <a:r>
              <a:rPr lang="kk-KZ" sz="1200" dirty="0">
                <a:latin typeface="Times New Roman" pitchFamily="18" charset="0"/>
                <a:cs typeface="Times New Roman" pitchFamily="18" charset="0"/>
              </a:rPr>
              <a:t>221 – 14 – 41		             221 – 14 – 42</a:t>
            </a:r>
            <a:endParaRPr lang="ru-RU" sz="1200" dirty="0">
              <a:latin typeface="Times New Roman" pitchFamily="18" charset="0"/>
              <a:cs typeface="Times New Roman" pitchFamily="18" charset="0"/>
            </a:endParaRPr>
          </a:p>
          <a:p>
            <a:pPr>
              <a:defRPr/>
            </a:pPr>
            <a:r>
              <a:rPr lang="kk-KZ" sz="1200"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defRPr/>
            </a:pPr>
            <a:endParaRPr lang="ru-RU" sz="1200" dirty="0"/>
          </a:p>
          <a:p>
            <a:pPr marL="228600" indent="-228600">
              <a:buFontTx/>
              <a:buAutoNum type="arabicPeriod"/>
              <a:defRPr/>
            </a:pPr>
            <a:endParaRPr lang="ru-RU" sz="1200" dirty="0"/>
          </a:p>
          <a:p>
            <a:pPr>
              <a:defRPr/>
            </a:pPr>
            <a:endParaRPr lang="ru-RU" sz="1200" dirty="0">
              <a:latin typeface="Times New Roman" pitchFamily="18" charset="0"/>
              <a:cs typeface="Times New Roman" pitchFamily="18" charset="0"/>
            </a:endParaRPr>
          </a:p>
        </p:txBody>
      </p:sp>
      <p:pic>
        <p:nvPicPr>
          <p:cNvPr id="52" name="Picture 4" descr="C:\Users\baizakova.aiganym\Desktop\все фото ЦОС\Для фотокниги\DSC_2605.JPG"/>
          <p:cNvPicPr>
            <a:picLocks noChangeAspect="1" noChangeArrowheads="1"/>
          </p:cNvPicPr>
          <p:nvPr/>
        </p:nvPicPr>
        <p:blipFill>
          <a:blip r:embed="rId3" cstate="print"/>
          <a:srcRect/>
          <a:stretch>
            <a:fillRect/>
          </a:stretch>
        </p:blipFill>
        <p:spPr bwMode="auto">
          <a:xfrm>
            <a:off x="971600" y="1340768"/>
            <a:ext cx="1944216" cy="1873250"/>
          </a:xfrm>
          <a:prstGeom prst="ellipse">
            <a:avLst/>
          </a:prstGeom>
          <a:ln w="9525" cap="rnd">
            <a:solidFill>
              <a:srgbClr val="FFFFFF"/>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5" name="Group 3"/>
          <p:cNvGrpSpPr>
            <a:grpSpLocks/>
          </p:cNvGrpSpPr>
          <p:nvPr/>
        </p:nvGrpSpPr>
        <p:grpSpPr bwMode="auto">
          <a:xfrm>
            <a:off x="1187626" y="2276872"/>
            <a:ext cx="6624950" cy="3739204"/>
            <a:chOff x="578" y="1248"/>
            <a:chExt cx="4600" cy="2516"/>
          </a:xfrm>
        </p:grpSpPr>
        <p:grpSp>
          <p:nvGrpSpPr>
            <p:cNvPr id="79876" name="Group 4"/>
            <p:cNvGrpSpPr>
              <a:grpSpLocks/>
            </p:cNvGrpSpPr>
            <p:nvPr/>
          </p:nvGrpSpPr>
          <p:grpSpPr bwMode="auto">
            <a:xfrm>
              <a:off x="1824" y="1248"/>
              <a:ext cx="2014" cy="1821"/>
              <a:chOff x="1872" y="1824"/>
              <a:chExt cx="2014" cy="1821"/>
            </a:xfrm>
          </p:grpSpPr>
          <p:sp>
            <p:nvSpPr>
              <p:cNvPr id="79877" name="AutoShape 5"/>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ru-RU"/>
              </a:p>
            </p:txBody>
          </p:sp>
          <p:sp>
            <p:nvSpPr>
              <p:cNvPr id="79878" name="AutoShape 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ru-RU"/>
              </a:p>
            </p:txBody>
          </p:sp>
          <p:sp>
            <p:nvSpPr>
              <p:cNvPr id="79879" name="AutoShape 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ru-RU"/>
              </a:p>
            </p:txBody>
          </p:sp>
          <p:sp>
            <p:nvSpPr>
              <p:cNvPr id="79880" name="Oval 8"/>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ru-RU"/>
              </a:p>
            </p:txBody>
          </p:sp>
          <p:sp>
            <p:nvSpPr>
              <p:cNvPr id="79881" name="Oval 9"/>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79882" name="Oval 10"/>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79883" name="Oval 11"/>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ru-RU"/>
              </a:p>
            </p:txBody>
          </p:sp>
          <p:sp>
            <p:nvSpPr>
              <p:cNvPr id="79884" name="Oval 12"/>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79885" name="Oval 13"/>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ru-RU"/>
              </a:p>
            </p:txBody>
          </p:sp>
        </p:grpSp>
        <p:sp>
          <p:nvSpPr>
            <p:cNvPr id="79887" name="AutoShape 15"/>
            <p:cNvSpPr>
              <a:spLocks noChangeArrowheads="1"/>
            </p:cNvSpPr>
            <p:nvPr/>
          </p:nvSpPr>
          <p:spPr bwMode="gray">
            <a:xfrm>
              <a:off x="578" y="2169"/>
              <a:ext cx="1152" cy="442"/>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endParaRPr lang="ru-RU"/>
            </a:p>
          </p:txBody>
        </p:sp>
        <p:sp>
          <p:nvSpPr>
            <p:cNvPr id="79888" name="AutoShape 16"/>
            <p:cNvSpPr>
              <a:spLocks noChangeArrowheads="1"/>
            </p:cNvSpPr>
            <p:nvPr/>
          </p:nvSpPr>
          <p:spPr bwMode="gray">
            <a:xfrm>
              <a:off x="578" y="1636"/>
              <a:ext cx="1152" cy="384"/>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endParaRPr lang="ru-RU"/>
            </a:p>
          </p:txBody>
        </p:sp>
        <p:sp>
          <p:nvSpPr>
            <p:cNvPr id="79891" name="AutoShape 19"/>
            <p:cNvSpPr>
              <a:spLocks noChangeArrowheads="1"/>
            </p:cNvSpPr>
            <p:nvPr/>
          </p:nvSpPr>
          <p:spPr bwMode="gray">
            <a:xfrm>
              <a:off x="3978" y="1781"/>
              <a:ext cx="1200" cy="533"/>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endParaRPr lang="ru-RU"/>
            </a:p>
          </p:txBody>
        </p:sp>
        <p:sp>
          <p:nvSpPr>
            <p:cNvPr id="79892" name="Text Box 20"/>
            <p:cNvSpPr txBox="1">
              <a:spLocks noChangeArrowheads="1"/>
            </p:cNvSpPr>
            <p:nvPr/>
          </p:nvSpPr>
          <p:spPr bwMode="gray">
            <a:xfrm>
              <a:off x="2259" y="1875"/>
              <a:ext cx="1200" cy="393"/>
            </a:xfrm>
            <a:prstGeom prst="rect">
              <a:avLst/>
            </a:prstGeom>
            <a:noFill/>
            <a:ln w="9525">
              <a:noFill/>
              <a:miter lim="800000"/>
              <a:headEnd/>
              <a:tailEnd/>
            </a:ln>
            <a:effectLst/>
          </p:spPr>
          <p:txBody>
            <a:bodyPr wrap="square">
              <a:spAutoFit/>
            </a:bodyPr>
            <a:lstStyle/>
            <a:p>
              <a:pPr algn="ctr" eaLnBrk="0" hangingPunct="0"/>
              <a:r>
                <a:rPr lang="en-US" sz="1600" dirty="0" smtClean="0">
                  <a:solidFill>
                    <a:schemeClr val="bg1"/>
                  </a:solidFill>
                  <a:latin typeface="Times New Roman" pitchFamily="18" charset="0"/>
                  <a:cs typeface="Times New Roman" pitchFamily="18" charset="0"/>
                </a:rPr>
                <a:t>PASSPORT OFFICE</a:t>
              </a:r>
              <a:endParaRPr lang="en-US" sz="1600" dirty="0">
                <a:solidFill>
                  <a:schemeClr val="bg1"/>
                </a:solidFill>
              </a:endParaRPr>
            </a:p>
          </p:txBody>
        </p:sp>
        <p:sp>
          <p:nvSpPr>
            <p:cNvPr id="79893" name="AutoShape 21"/>
            <p:cNvSpPr>
              <a:spLocks noChangeArrowheads="1"/>
            </p:cNvSpPr>
            <p:nvPr/>
          </p:nvSpPr>
          <p:spPr bwMode="auto">
            <a:xfrm>
              <a:off x="1611" y="3168"/>
              <a:ext cx="2448" cy="596"/>
            </a:xfrm>
            <a:prstGeom prst="roundRect">
              <a:avLst>
                <a:gd name="adj" fmla="val 50000"/>
              </a:avLst>
            </a:prstGeom>
            <a:solidFill>
              <a:schemeClr val="bg1"/>
            </a:solidFill>
            <a:ln w="38100">
              <a:solidFill>
                <a:schemeClr val="tx1"/>
              </a:solidFill>
              <a:round/>
              <a:headEnd/>
              <a:tailEnd/>
            </a:ln>
            <a:effectLst/>
          </p:spPr>
          <p:txBody>
            <a:bodyPr wrap="none" anchor="ctr"/>
            <a:lstStyle/>
            <a:p>
              <a:pPr algn="ctr" eaLnBrk="0" hangingPunct="0"/>
              <a:r>
                <a:rPr lang="fr-FR" dirty="0" smtClean="0">
                  <a:latin typeface="Times New Roman" pitchFamily="18" charset="0"/>
                  <a:cs typeface="Times New Roman" pitchFamily="18" charset="0"/>
                </a:rPr>
                <a:t>Students registration office on </a:t>
              </a:r>
              <a:endParaRPr lang="fr-FR" dirty="0">
                <a:latin typeface="Times New Roman" pitchFamily="18" charset="0"/>
                <a:cs typeface="Times New Roman" pitchFamily="18" charset="0"/>
              </a:endParaRPr>
            </a:p>
            <a:p>
              <a:pPr algn="ctr" eaLnBrk="0" hangingPunct="0"/>
              <a:r>
                <a:rPr lang="fr-FR" dirty="0">
                  <a:latin typeface="Times New Roman" pitchFamily="18" charset="0"/>
                  <a:cs typeface="Times New Roman" pitchFamily="18" charset="0"/>
                </a:rPr>
                <a:t>domiciliary</a:t>
              </a:r>
            </a:p>
            <a:p>
              <a:pPr algn="ctr" eaLnBrk="0" hangingPunct="0"/>
              <a:r>
                <a:rPr lang="fr-FR" dirty="0" smtClean="0">
                  <a:latin typeface="Times New Roman" pitchFamily="18" charset="0"/>
                  <a:cs typeface="Times New Roman" pitchFamily="18" charset="0"/>
                </a:rPr>
                <a:t>(in dormitories of </a:t>
              </a:r>
              <a:r>
                <a:rPr lang="fr-FR" dirty="0">
                  <a:latin typeface="Times New Roman" pitchFamily="18" charset="0"/>
                  <a:cs typeface="Times New Roman" pitchFamily="18" charset="0"/>
                </a:rPr>
                <a:t>KazNU)</a:t>
              </a:r>
              <a:endParaRPr lang="en-US" b="0" dirty="0">
                <a:latin typeface="Verdana" pitchFamily="34" charset="0"/>
              </a:endParaRPr>
            </a:p>
          </p:txBody>
        </p:sp>
        <p:sp>
          <p:nvSpPr>
            <p:cNvPr id="79897" name="Text Box 25"/>
            <p:cNvSpPr txBox="1">
              <a:spLocks noChangeArrowheads="1"/>
            </p:cNvSpPr>
            <p:nvPr/>
          </p:nvSpPr>
          <p:spPr bwMode="gray">
            <a:xfrm>
              <a:off x="775" y="1733"/>
              <a:ext cx="786" cy="207"/>
            </a:xfrm>
            <a:prstGeom prst="rect">
              <a:avLst/>
            </a:prstGeom>
            <a:noFill/>
            <a:ln w="9525">
              <a:noFill/>
              <a:miter lim="800000"/>
              <a:headEnd/>
              <a:tailEnd/>
            </a:ln>
            <a:effectLst/>
          </p:spPr>
          <p:txBody>
            <a:bodyPr wrap="none">
              <a:spAutoFit/>
            </a:bodyPr>
            <a:lstStyle/>
            <a:p>
              <a:pPr marL="0" lvl="1" algn="ctr" eaLnBrk="0" hangingPunct="0"/>
              <a:r>
                <a:rPr lang="en-US" sz="1400" dirty="0" smtClean="0">
                  <a:solidFill>
                    <a:schemeClr val="bg1"/>
                  </a:solidFill>
                  <a:latin typeface="Times New Roman" pitchFamily="18" charset="0"/>
                  <a:cs typeface="Times New Roman" pitchFamily="18" charset="0"/>
                </a:rPr>
                <a:t>Registration</a:t>
              </a:r>
              <a:endParaRPr lang="en-US" b="0" dirty="0">
                <a:solidFill>
                  <a:schemeClr val="bg1"/>
                </a:solidFill>
              </a:endParaRPr>
            </a:p>
          </p:txBody>
        </p:sp>
        <p:sp>
          <p:nvSpPr>
            <p:cNvPr id="79899" name="Text Box 27"/>
            <p:cNvSpPr txBox="1">
              <a:spLocks noChangeArrowheads="1"/>
            </p:cNvSpPr>
            <p:nvPr/>
          </p:nvSpPr>
          <p:spPr bwMode="gray">
            <a:xfrm>
              <a:off x="4384" y="2355"/>
              <a:ext cx="436" cy="246"/>
            </a:xfrm>
            <a:prstGeom prst="rect">
              <a:avLst/>
            </a:prstGeom>
            <a:noFill/>
            <a:ln w="9525">
              <a:noFill/>
              <a:miter lim="800000"/>
              <a:headEnd/>
              <a:tailEnd/>
            </a:ln>
            <a:effectLst/>
          </p:spPr>
          <p:txBody>
            <a:bodyPr wrap="none">
              <a:spAutoFit/>
            </a:bodyPr>
            <a:lstStyle/>
            <a:p>
              <a:pPr algn="ctr" eaLnBrk="0" hangingPunct="0"/>
              <a:r>
                <a:rPr lang="en-US" b="0">
                  <a:solidFill>
                    <a:schemeClr val="bg1"/>
                  </a:solidFill>
                </a:rPr>
                <a:t>Text</a:t>
              </a:r>
            </a:p>
          </p:txBody>
        </p:sp>
      </p:grpSp>
      <p:sp>
        <p:nvSpPr>
          <p:cNvPr id="41" name="Прямоугольник 40"/>
          <p:cNvSpPr/>
          <p:nvPr/>
        </p:nvSpPr>
        <p:spPr>
          <a:xfrm>
            <a:off x="1115616" y="3717032"/>
            <a:ext cx="1656184" cy="6480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ctr" defTabSz="622300">
              <a:lnSpc>
                <a:spcPct val="90000"/>
              </a:lnSpc>
              <a:spcAft>
                <a:spcPct val="15000"/>
              </a:spcAft>
            </a:pPr>
            <a:r>
              <a:rPr lang="en-US" sz="1400" dirty="0">
                <a:solidFill>
                  <a:schemeClr val="bg1"/>
                </a:solidFill>
                <a:latin typeface="Times New Roman" pitchFamily="18" charset="0"/>
                <a:cs typeface="Times New Roman" pitchFamily="18" charset="0"/>
              </a:rPr>
              <a:t>Deregistration</a:t>
            </a:r>
            <a:endParaRPr lang="ru-RU" sz="1400" kern="1200" dirty="0">
              <a:solidFill>
                <a:schemeClr val="bg1"/>
              </a:solidFill>
              <a:latin typeface="Times New Roman" pitchFamily="18" charset="0"/>
              <a:cs typeface="Times New Roman" pitchFamily="18" charset="0"/>
            </a:endParaRPr>
          </a:p>
        </p:txBody>
      </p:sp>
      <p:sp>
        <p:nvSpPr>
          <p:cNvPr id="47" name="Прямоугольник 46"/>
          <p:cNvSpPr/>
          <p:nvPr/>
        </p:nvSpPr>
        <p:spPr>
          <a:xfrm>
            <a:off x="6156176" y="3284984"/>
            <a:ext cx="2286000" cy="452432"/>
          </a:xfrm>
          <a:prstGeom prst="rect">
            <a:avLst/>
          </a:prstGeom>
        </p:spPr>
        <p:txBody>
          <a:bodyPr>
            <a:spAutoFit/>
          </a:bodyPr>
          <a:lstStyle/>
          <a:p>
            <a:pPr marL="114300" lvl="1" indent="-114300" defTabSz="622300">
              <a:lnSpc>
                <a:spcPct val="90000"/>
              </a:lnSpc>
              <a:spcAft>
                <a:spcPct val="15000"/>
              </a:spcAft>
            </a:pPr>
            <a:r>
              <a:rPr lang="en-US" sz="1200" dirty="0">
                <a:solidFill>
                  <a:schemeClr val="bg1"/>
                </a:solidFill>
                <a:latin typeface="Times New Roman" pitchFamily="18" charset="0"/>
                <a:cs typeface="Times New Roman" pitchFamily="18" charset="0"/>
              </a:rPr>
              <a:t>Issue of certificates and</a:t>
            </a:r>
          </a:p>
          <a:p>
            <a:pPr marL="114300" lvl="1" indent="-114300" defTabSz="622300">
              <a:lnSpc>
                <a:spcPct val="90000"/>
              </a:lnSpc>
              <a:spcAft>
                <a:spcPct val="15000"/>
              </a:spcAft>
            </a:pPr>
            <a:r>
              <a:rPr lang="en-US" sz="1200" dirty="0">
                <a:solidFill>
                  <a:schemeClr val="bg1"/>
                </a:solidFill>
                <a:latin typeface="Times New Roman" pitchFamily="18" charset="0"/>
                <a:cs typeface="Times New Roman" pitchFamily="18" charset="0"/>
              </a:rPr>
              <a:t>other documents</a:t>
            </a:r>
            <a:endParaRPr lang="ru-RU" sz="1200" dirty="0">
              <a:solidFill>
                <a:schemeClr val="bg1"/>
              </a:solidFill>
              <a:latin typeface="Times New Roman" pitchFamily="18" charset="0"/>
              <a:cs typeface="Times New Roman" pitchFamily="18" charset="0"/>
            </a:endParaRPr>
          </a:p>
        </p:txBody>
      </p:sp>
      <p:sp>
        <p:nvSpPr>
          <p:cNvPr id="48" name="Прямоугольник 47"/>
          <p:cNvSpPr>
            <a:spLocks noChangeArrowheads="1"/>
          </p:cNvSpPr>
          <p:nvPr/>
        </p:nvSpPr>
        <p:spPr bwMode="auto">
          <a:xfrm>
            <a:off x="6012160" y="5661248"/>
            <a:ext cx="3384550" cy="1384995"/>
          </a:xfrm>
          <a:prstGeom prst="rect">
            <a:avLst/>
          </a:prstGeom>
          <a:noFill/>
          <a:ln w="9525">
            <a:noFill/>
            <a:miter lim="800000"/>
            <a:headEnd/>
            <a:tailEnd/>
          </a:ln>
        </p:spPr>
        <p:txBody>
          <a:bodyPr wrap="square">
            <a:spAutoFit/>
          </a:bodyPr>
          <a:lstStyle/>
          <a:p>
            <a:pPr marL="228600" indent="-228600">
              <a:defRPr/>
            </a:pPr>
            <a:endParaRPr lang="ru-RU" sz="1200" dirty="0"/>
          </a:p>
          <a:p>
            <a:pPr>
              <a:defRPr/>
            </a:pPr>
            <a:r>
              <a:rPr lang="ru-RU" sz="1200" dirty="0">
                <a:latin typeface="Times New Roman" pitchFamily="18" charset="0"/>
                <a:cs typeface="Times New Roman" pitchFamily="18" charset="0"/>
              </a:rPr>
              <a:t>Адрес:                   ЦОС "</a:t>
            </a:r>
            <a:r>
              <a:rPr lang="ru-RU" sz="1200" dirty="0" err="1">
                <a:latin typeface="Times New Roman" pitchFamily="18" charset="0"/>
                <a:cs typeface="Times New Roman" pitchFamily="18" charset="0"/>
              </a:rPr>
              <a:t>Керемет</a:t>
            </a:r>
            <a:r>
              <a:rPr lang="ru-RU" sz="1200" dirty="0">
                <a:latin typeface="Times New Roman" pitchFamily="18" charset="0"/>
                <a:cs typeface="Times New Roman" pitchFamily="18" charset="0"/>
              </a:rPr>
              <a:t>", каб.102</a:t>
            </a:r>
          </a:p>
          <a:p>
            <a:pPr>
              <a:defRPr/>
            </a:pPr>
            <a:r>
              <a:rPr lang="ru-RU" sz="1200" dirty="0">
                <a:latin typeface="Times New Roman" pitchFamily="18" charset="0"/>
                <a:cs typeface="Times New Roman" pitchFamily="18" charset="0"/>
              </a:rPr>
              <a:t>Тел.:           	        +7 727 </a:t>
            </a:r>
            <a:r>
              <a:rPr lang="kk-KZ" sz="1200" dirty="0">
                <a:latin typeface="Times New Roman" pitchFamily="18" charset="0"/>
                <a:cs typeface="Times New Roman" pitchFamily="18" charset="0"/>
              </a:rPr>
              <a:t>221 – 14 – 43</a:t>
            </a:r>
          </a:p>
          <a:p>
            <a:pPr>
              <a:defRPr/>
            </a:pPr>
            <a:r>
              <a:rPr lang="kk-KZ" sz="1200" dirty="0">
                <a:latin typeface="Times New Roman" pitchFamily="18" charset="0"/>
                <a:cs typeface="Times New Roman" pitchFamily="18" charset="0"/>
              </a:rPr>
              <a:t>Режим работы:     по четвергам работают в </a:t>
            </a:r>
          </a:p>
          <a:p>
            <a:pPr>
              <a:defRPr/>
            </a:pPr>
            <a:r>
              <a:rPr lang="kk-KZ" sz="1200" dirty="0">
                <a:latin typeface="Times New Roman" pitchFamily="18" charset="0"/>
                <a:cs typeface="Times New Roman" pitchFamily="18" charset="0"/>
              </a:rPr>
              <a:t>	         ЦОНе Бостандыкского 	         района 	</a:t>
            </a:r>
          </a:p>
          <a:p>
            <a:pPr>
              <a:defRPr/>
            </a:pPr>
            <a:endParaRPr lang="ru-RU" sz="1200" dirty="0">
              <a:latin typeface="Times New Roman" pitchFamily="18" charset="0"/>
              <a:cs typeface="Times New Roman" pitchFamily="18" charset="0"/>
            </a:endParaRPr>
          </a:p>
        </p:txBody>
      </p:sp>
      <p:pic>
        <p:nvPicPr>
          <p:cNvPr id="49" name="Picture 6" descr="C:\Users\Zhanakeeva.maral\Desktop\ФОТО ЦОС\Новая папка\DSC_9198.JPG"/>
          <p:cNvPicPr>
            <a:picLocks noChangeAspect="1" noChangeArrowheads="1"/>
          </p:cNvPicPr>
          <p:nvPr/>
        </p:nvPicPr>
        <p:blipFill>
          <a:blip r:embed="rId2" cstate="print"/>
          <a:srcRect/>
          <a:stretch>
            <a:fillRect/>
          </a:stretch>
        </p:blipFill>
        <p:spPr bwMode="auto">
          <a:xfrm>
            <a:off x="6588224" y="1124744"/>
            <a:ext cx="2016224" cy="1873250"/>
          </a:xfrm>
          <a:prstGeom prst="ellipse">
            <a:avLst/>
          </a:prstGeom>
          <a:ln w="952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Picture 7" descr="C:\Users\Zhanakeeva.maral\Desktop\ФОТО ЦОС\Новая папка\DSC_7847.JPG"/>
          <p:cNvPicPr>
            <a:picLocks noChangeAspect="1" noChangeArrowheads="1"/>
          </p:cNvPicPr>
          <p:nvPr/>
        </p:nvPicPr>
        <p:blipFill>
          <a:blip r:embed="rId3" cstate="print"/>
          <a:srcRect/>
          <a:stretch>
            <a:fillRect/>
          </a:stretch>
        </p:blipFill>
        <p:spPr bwMode="auto">
          <a:xfrm>
            <a:off x="323528" y="4581128"/>
            <a:ext cx="2016224" cy="1871663"/>
          </a:xfrm>
          <a:prstGeom prst="ellipse">
            <a:avLst/>
          </a:prstGeom>
          <a:ln w="9525" cap="rnd">
            <a:solidFill>
              <a:srgbClr val="FF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2" name="Рисунок 51" descr="DJI00014.JPG"/>
          <p:cNvPicPr>
            <a:picLocks noChangeAspect="1"/>
          </p:cNvPicPr>
          <p:nvPr/>
        </p:nvPicPr>
        <p:blipFill>
          <a:blip r:embed="rId4"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53" name="Rectangle 2"/>
          <p:cNvSpPr>
            <a:spLocks noGrp="1" noChangeArrowheads="1"/>
          </p:cNvSpPr>
          <p:nvPr>
            <p:ph type="title"/>
          </p:nvPr>
        </p:nvSpPr>
        <p:spPr>
          <a:xfrm>
            <a:off x="1187624" y="620688"/>
            <a:ext cx="7753672" cy="487363"/>
          </a:xfrm>
        </p:spPr>
        <p:txBody>
          <a:bodyPr/>
          <a:lstStyle/>
          <a:p>
            <a:pPr fontAlgn="auto">
              <a:spcAft>
                <a:spcPts val="0"/>
              </a:spcAft>
              <a:defRPr/>
            </a:pPr>
            <a:r>
              <a:rPr lang="en-US" sz="1600" dirty="0">
                <a:latin typeface="Times New Roman" pitchFamily="18" charset="0"/>
                <a:cs typeface="Times New Roman" pitchFamily="18" charset="0"/>
              </a:rPr>
              <a:t>SERVICES ON EDUCATION PROCESS ORGANIZATION</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12" name="Group 16"/>
          <p:cNvGrpSpPr>
            <a:grpSpLocks/>
          </p:cNvGrpSpPr>
          <p:nvPr/>
        </p:nvGrpSpPr>
        <p:grpSpPr bwMode="auto">
          <a:xfrm>
            <a:off x="2555776" y="2276872"/>
            <a:ext cx="5826125" cy="3343275"/>
            <a:chOff x="1514" y="1446"/>
            <a:chExt cx="3670" cy="2106"/>
          </a:xfrm>
        </p:grpSpPr>
        <p:sp>
          <p:nvSpPr>
            <p:cNvPr id="80913" name="Freeform 17"/>
            <p:cNvSpPr>
              <a:spLocks/>
            </p:cNvSpPr>
            <p:nvPr/>
          </p:nvSpPr>
          <p:spPr bwMode="gray">
            <a:xfrm>
              <a:off x="4817" y="1446"/>
              <a:ext cx="363" cy="533"/>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endParaRPr lang="ru-RU"/>
            </a:p>
          </p:txBody>
        </p:sp>
        <p:sp>
          <p:nvSpPr>
            <p:cNvPr id="80914" name="Freeform 18"/>
            <p:cNvSpPr>
              <a:spLocks/>
            </p:cNvSpPr>
            <p:nvPr/>
          </p:nvSpPr>
          <p:spPr bwMode="gray">
            <a:xfrm>
              <a:off x="3078" y="1446"/>
              <a:ext cx="2106" cy="341"/>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endParaRPr lang="ru-RU"/>
            </a:p>
          </p:txBody>
        </p:sp>
        <p:sp>
          <p:nvSpPr>
            <p:cNvPr id="80915" name="Freeform 19"/>
            <p:cNvSpPr>
              <a:spLocks/>
            </p:cNvSpPr>
            <p:nvPr/>
          </p:nvSpPr>
          <p:spPr bwMode="gray">
            <a:xfrm>
              <a:off x="4452" y="1970"/>
              <a:ext cx="363" cy="530"/>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w="0">
              <a:noFill/>
              <a:prstDash val="solid"/>
              <a:round/>
              <a:headEnd/>
              <a:tailEnd/>
            </a:ln>
          </p:spPr>
          <p:txBody>
            <a:bodyPr/>
            <a:lstStyle/>
            <a:p>
              <a:endParaRPr lang="ru-RU"/>
            </a:p>
          </p:txBody>
        </p:sp>
        <p:sp>
          <p:nvSpPr>
            <p:cNvPr id="80916" name="Freeform 20"/>
            <p:cNvSpPr>
              <a:spLocks/>
            </p:cNvSpPr>
            <p:nvPr/>
          </p:nvSpPr>
          <p:spPr bwMode="gray">
            <a:xfrm>
              <a:off x="2555" y="1970"/>
              <a:ext cx="2264" cy="340"/>
            </a:xfrm>
            <a:custGeom>
              <a:avLst/>
              <a:gdLst/>
              <a:ahLst/>
              <a:cxnLst>
                <a:cxn ang="0">
                  <a:pos x="1612" y="284"/>
                </a:cxn>
                <a:cxn ang="0">
                  <a:pos x="0" y="284"/>
                </a:cxn>
                <a:cxn ang="0">
                  <a:pos x="446" y="0"/>
                </a:cxn>
                <a:cxn ang="0">
                  <a:pos x="1920" y="0"/>
                </a:cxn>
                <a:cxn ang="0">
                  <a:pos x="1612" y="284"/>
                </a:cxn>
              </a:cxnLst>
              <a:rect l="0" t="0" r="r" b="b"/>
              <a:pathLst>
                <a:path w="1920" h="284">
                  <a:moveTo>
                    <a:pt x="1612" y="284"/>
                  </a:moveTo>
                  <a:lnTo>
                    <a:pt x="0" y="284"/>
                  </a:lnTo>
                  <a:lnTo>
                    <a:pt x="446" y="0"/>
                  </a:lnTo>
                  <a:lnTo>
                    <a:pt x="1920" y="0"/>
                  </a:lnTo>
                  <a:lnTo>
                    <a:pt x="1612" y="284"/>
                  </a:lnTo>
                  <a:close/>
                </a:path>
              </a:pathLst>
            </a:custGeom>
            <a:solidFill>
              <a:srgbClr val="A77BFF"/>
            </a:solidFill>
            <a:ln w="0">
              <a:noFill/>
              <a:prstDash val="solid"/>
              <a:round/>
              <a:headEnd/>
              <a:tailEnd/>
            </a:ln>
          </p:spPr>
          <p:txBody>
            <a:bodyPr/>
            <a:lstStyle/>
            <a:p>
              <a:endParaRPr lang="ru-RU"/>
            </a:p>
          </p:txBody>
        </p:sp>
        <p:sp>
          <p:nvSpPr>
            <p:cNvPr id="80917" name="Freeform 21"/>
            <p:cNvSpPr>
              <a:spLocks/>
            </p:cNvSpPr>
            <p:nvPr/>
          </p:nvSpPr>
          <p:spPr bwMode="gray">
            <a:xfrm>
              <a:off x="4086" y="2494"/>
              <a:ext cx="361" cy="532"/>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w="0">
              <a:noFill/>
              <a:prstDash val="solid"/>
              <a:round/>
              <a:headEnd/>
              <a:tailEnd/>
            </a:ln>
          </p:spPr>
          <p:txBody>
            <a:bodyPr/>
            <a:lstStyle/>
            <a:p>
              <a:endParaRPr lang="ru-RU"/>
            </a:p>
          </p:txBody>
        </p:sp>
        <p:sp>
          <p:nvSpPr>
            <p:cNvPr id="80918" name="Freeform 22"/>
            <p:cNvSpPr>
              <a:spLocks/>
            </p:cNvSpPr>
            <p:nvPr/>
          </p:nvSpPr>
          <p:spPr bwMode="gray">
            <a:xfrm>
              <a:off x="3722" y="3019"/>
              <a:ext cx="364" cy="533"/>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w="0">
              <a:noFill/>
              <a:prstDash val="solid"/>
              <a:round/>
              <a:headEnd/>
              <a:tailEnd/>
            </a:ln>
          </p:spPr>
          <p:txBody>
            <a:bodyPr/>
            <a:lstStyle/>
            <a:p>
              <a:endParaRPr lang="ru-RU"/>
            </a:p>
          </p:txBody>
        </p:sp>
        <p:sp>
          <p:nvSpPr>
            <p:cNvPr id="80919" name="Freeform 23"/>
            <p:cNvSpPr>
              <a:spLocks/>
            </p:cNvSpPr>
            <p:nvPr/>
          </p:nvSpPr>
          <p:spPr bwMode="gray">
            <a:xfrm>
              <a:off x="1515" y="3022"/>
              <a:ext cx="2571" cy="340"/>
            </a:xfrm>
            <a:custGeom>
              <a:avLst/>
              <a:gdLst/>
              <a:ahLst/>
              <a:cxnLst>
                <a:cxn ang="0">
                  <a:pos x="1872" y="284"/>
                </a:cxn>
                <a:cxn ang="0">
                  <a:pos x="0" y="284"/>
                </a:cxn>
                <a:cxn ang="0">
                  <a:pos x="446" y="0"/>
                </a:cxn>
                <a:cxn ang="0">
                  <a:pos x="2180" y="0"/>
                </a:cxn>
                <a:cxn ang="0">
                  <a:pos x="1872" y="284"/>
                </a:cxn>
              </a:cxnLst>
              <a:rect l="0" t="0" r="r" b="b"/>
              <a:pathLst>
                <a:path w="2180" h="284">
                  <a:moveTo>
                    <a:pt x="1872" y="284"/>
                  </a:moveTo>
                  <a:lnTo>
                    <a:pt x="0" y="284"/>
                  </a:lnTo>
                  <a:lnTo>
                    <a:pt x="446" y="0"/>
                  </a:lnTo>
                  <a:lnTo>
                    <a:pt x="2180" y="0"/>
                  </a:lnTo>
                  <a:lnTo>
                    <a:pt x="1872" y="284"/>
                  </a:lnTo>
                  <a:close/>
                </a:path>
              </a:pathLst>
            </a:custGeom>
            <a:solidFill>
              <a:srgbClr val="F2E160"/>
            </a:solidFill>
            <a:ln w="0">
              <a:noFill/>
              <a:prstDash val="solid"/>
              <a:round/>
              <a:headEnd/>
              <a:tailEnd/>
            </a:ln>
          </p:spPr>
          <p:txBody>
            <a:bodyPr/>
            <a:lstStyle/>
            <a:p>
              <a:endParaRPr lang="ru-RU"/>
            </a:p>
          </p:txBody>
        </p:sp>
        <p:sp>
          <p:nvSpPr>
            <p:cNvPr id="80920" name="Freeform 24"/>
            <p:cNvSpPr>
              <a:spLocks/>
            </p:cNvSpPr>
            <p:nvPr/>
          </p:nvSpPr>
          <p:spPr bwMode="gray">
            <a:xfrm>
              <a:off x="1888" y="1543"/>
              <a:ext cx="1158" cy="1715"/>
            </a:xfrm>
            <a:custGeom>
              <a:avLst/>
              <a:gdLst/>
              <a:ahLst/>
              <a:cxnLst>
                <a:cxn ang="0">
                  <a:pos x="12" y="2464"/>
                </a:cxn>
                <a:cxn ang="0">
                  <a:pos x="56" y="2120"/>
                </a:cxn>
                <a:cxn ang="0">
                  <a:pos x="124" y="1808"/>
                </a:cxn>
                <a:cxn ang="0">
                  <a:pos x="212" y="1524"/>
                </a:cxn>
                <a:cxn ang="0">
                  <a:pos x="316" y="1270"/>
                </a:cxn>
                <a:cxn ang="0">
                  <a:pos x="430" y="1044"/>
                </a:cxn>
                <a:cxn ang="0">
                  <a:pos x="550" y="846"/>
                </a:cxn>
                <a:cxn ang="0">
                  <a:pos x="672" y="674"/>
                </a:cxn>
                <a:cxn ang="0">
                  <a:pos x="792" y="528"/>
                </a:cxn>
                <a:cxn ang="0">
                  <a:pos x="906" y="408"/>
                </a:cxn>
                <a:cxn ang="0">
                  <a:pos x="1010" y="310"/>
                </a:cxn>
                <a:cxn ang="0">
                  <a:pos x="1096" y="236"/>
                </a:cxn>
                <a:cxn ang="0">
                  <a:pos x="1164" y="184"/>
                </a:cxn>
                <a:cxn ang="0">
                  <a:pos x="1208" y="154"/>
                </a:cxn>
                <a:cxn ang="0">
                  <a:pos x="1224" y="144"/>
                </a:cxn>
                <a:cxn ang="0">
                  <a:pos x="1728" y="56"/>
                </a:cxn>
                <a:cxn ang="0">
                  <a:pos x="1568" y="328"/>
                </a:cxn>
                <a:cxn ang="0">
                  <a:pos x="1554" y="332"/>
                </a:cxn>
                <a:cxn ang="0">
                  <a:pos x="1514" y="346"/>
                </a:cxn>
                <a:cxn ang="0">
                  <a:pos x="1452" y="370"/>
                </a:cxn>
                <a:cxn ang="0">
                  <a:pos x="1370" y="410"/>
                </a:cxn>
                <a:cxn ang="0">
                  <a:pos x="1270" y="466"/>
                </a:cxn>
                <a:cxn ang="0">
                  <a:pos x="1158" y="540"/>
                </a:cxn>
                <a:cxn ang="0">
                  <a:pos x="1034" y="636"/>
                </a:cxn>
                <a:cxn ang="0">
                  <a:pos x="904" y="756"/>
                </a:cxn>
                <a:cxn ang="0">
                  <a:pos x="770" y="900"/>
                </a:cxn>
                <a:cxn ang="0">
                  <a:pos x="632" y="1076"/>
                </a:cxn>
                <a:cxn ang="0">
                  <a:pos x="498" y="1280"/>
                </a:cxn>
                <a:cxn ang="0">
                  <a:pos x="370" y="1518"/>
                </a:cxn>
                <a:cxn ang="0">
                  <a:pos x="248" y="1792"/>
                </a:cxn>
                <a:cxn ang="0">
                  <a:pos x="138" y="2104"/>
                </a:cxn>
                <a:cxn ang="0">
                  <a:pos x="42" y="2456"/>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w="0">
              <a:noFill/>
              <a:prstDash val="solid"/>
              <a:round/>
              <a:headEnd/>
              <a:tailEnd/>
            </a:ln>
          </p:spPr>
          <p:txBody>
            <a:bodyPr/>
            <a:lstStyle/>
            <a:p>
              <a:endParaRPr lang="ru-RU"/>
            </a:p>
          </p:txBody>
        </p:sp>
        <p:sp>
          <p:nvSpPr>
            <p:cNvPr id="80921" name="Rectangle 25"/>
            <p:cNvSpPr>
              <a:spLocks noChangeArrowheads="1"/>
            </p:cNvSpPr>
            <p:nvPr/>
          </p:nvSpPr>
          <p:spPr bwMode="gray">
            <a:xfrm>
              <a:off x="3082" y="1787"/>
              <a:ext cx="1743" cy="192"/>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algn="ctr" eaLnBrk="0" hangingPunct="0"/>
              <a:endParaRPr lang="en-US" b="0" dirty="0">
                <a:solidFill>
                  <a:schemeClr val="bg1"/>
                </a:solidFill>
                <a:latin typeface="Verdana" pitchFamily="34" charset="0"/>
              </a:endParaRPr>
            </a:p>
          </p:txBody>
        </p:sp>
        <p:sp>
          <p:nvSpPr>
            <p:cNvPr id="80922" name="Rectangle 26"/>
            <p:cNvSpPr>
              <a:spLocks noChangeArrowheads="1"/>
            </p:cNvSpPr>
            <p:nvPr/>
          </p:nvSpPr>
          <p:spPr bwMode="gray">
            <a:xfrm>
              <a:off x="2556" y="2310"/>
              <a:ext cx="1900" cy="188"/>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w="9525">
              <a:noFill/>
              <a:miter lim="800000"/>
              <a:headEnd/>
              <a:tailEnd/>
            </a:ln>
            <a:effectLst/>
          </p:spPr>
          <p:txBody>
            <a:bodyPr wrap="none" anchor="ctr"/>
            <a:lstStyle/>
            <a:p>
              <a:pPr algn="ctr" eaLnBrk="0" hangingPunct="0"/>
              <a:endParaRPr lang="en-US" b="0" dirty="0">
                <a:solidFill>
                  <a:schemeClr val="bg1"/>
                </a:solidFill>
                <a:latin typeface="Verdana" pitchFamily="34" charset="0"/>
              </a:endParaRPr>
            </a:p>
          </p:txBody>
        </p:sp>
        <p:sp>
          <p:nvSpPr>
            <p:cNvPr id="80923" name="Freeform 27"/>
            <p:cNvSpPr>
              <a:spLocks/>
            </p:cNvSpPr>
            <p:nvPr/>
          </p:nvSpPr>
          <p:spPr bwMode="gray">
            <a:xfrm>
              <a:off x="2036" y="2494"/>
              <a:ext cx="2415" cy="343"/>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FF9966"/>
            </a:solidFill>
            <a:ln w="0">
              <a:noFill/>
              <a:prstDash val="solid"/>
              <a:round/>
              <a:headEnd/>
              <a:tailEnd/>
            </a:ln>
          </p:spPr>
          <p:txBody>
            <a:bodyPr/>
            <a:lstStyle/>
            <a:p>
              <a:endParaRPr lang="ru-RU"/>
            </a:p>
          </p:txBody>
        </p:sp>
        <p:sp>
          <p:nvSpPr>
            <p:cNvPr id="80924" name="Rectangle 28"/>
            <p:cNvSpPr>
              <a:spLocks noChangeArrowheads="1"/>
            </p:cNvSpPr>
            <p:nvPr/>
          </p:nvSpPr>
          <p:spPr bwMode="gray">
            <a:xfrm>
              <a:off x="2038" y="2836"/>
              <a:ext cx="2056" cy="188"/>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w="9525">
              <a:noFill/>
              <a:miter lim="800000"/>
              <a:headEnd/>
              <a:tailEnd/>
            </a:ln>
            <a:effectLst/>
          </p:spPr>
          <p:txBody>
            <a:bodyPr wrap="none" anchor="ctr"/>
            <a:lstStyle/>
            <a:p>
              <a:pPr algn="ctr" eaLnBrk="0" hangingPunct="0"/>
              <a:endParaRPr lang="en-US" b="0" dirty="0">
                <a:solidFill>
                  <a:schemeClr val="bg1"/>
                </a:solidFill>
                <a:latin typeface="Verdana" pitchFamily="34" charset="0"/>
              </a:endParaRPr>
            </a:p>
          </p:txBody>
        </p:sp>
        <p:sp>
          <p:nvSpPr>
            <p:cNvPr id="80925" name="Rectangle 29"/>
            <p:cNvSpPr>
              <a:spLocks noChangeArrowheads="1"/>
            </p:cNvSpPr>
            <p:nvPr/>
          </p:nvSpPr>
          <p:spPr bwMode="gray">
            <a:xfrm>
              <a:off x="1514" y="3363"/>
              <a:ext cx="2213" cy="187"/>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w="9525">
              <a:noFill/>
              <a:miter lim="800000"/>
              <a:headEnd/>
              <a:tailEnd/>
            </a:ln>
            <a:effectLst/>
          </p:spPr>
          <p:txBody>
            <a:bodyPr wrap="none" anchor="ctr"/>
            <a:lstStyle/>
            <a:p>
              <a:pPr algn="ctr" eaLnBrk="0" hangingPunct="0"/>
              <a:endParaRPr lang="en-US" b="0" dirty="0">
                <a:solidFill>
                  <a:schemeClr val="bg1"/>
                </a:solidFill>
                <a:latin typeface="Verdana" pitchFamily="34" charset="0"/>
              </a:endParaRPr>
            </a:p>
          </p:txBody>
        </p:sp>
      </p:grpSp>
      <p:pic>
        <p:nvPicPr>
          <p:cNvPr id="33" name="Рисунок 32" descr="DJI00014.JPG"/>
          <p:cNvPicPr>
            <a:picLocks noChangeAspect="1"/>
          </p:cNvPicPr>
          <p:nvPr/>
        </p:nvPicPr>
        <p:blipFill>
          <a:blip r:embed="rId2"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34" name="Rectangle 2"/>
          <p:cNvSpPr>
            <a:spLocks noGrp="1" noChangeArrowheads="1"/>
          </p:cNvSpPr>
          <p:nvPr>
            <p:ph type="title"/>
          </p:nvPr>
        </p:nvSpPr>
        <p:spPr>
          <a:xfrm>
            <a:off x="1187624" y="620688"/>
            <a:ext cx="7753672" cy="487363"/>
          </a:xfrm>
        </p:spPr>
        <p:txBody>
          <a:bodyPr/>
          <a:lstStyle/>
          <a:p>
            <a:pPr fontAlgn="auto">
              <a:spcAft>
                <a:spcPts val="0"/>
              </a:spcAft>
              <a:defRPr/>
            </a:pPr>
            <a:r>
              <a:rPr lang="en-US" sz="1400" dirty="0">
                <a:latin typeface="Times New Roman" pitchFamily="18" charset="0"/>
                <a:cs typeface="Times New Roman" pitchFamily="18" charset="0"/>
              </a:rPr>
              <a:t>SERVICES ON EDUCATION PROCESS ORGANIZATION</a:t>
            </a:r>
            <a:endParaRPr lang="ru-RU" sz="1400" dirty="0">
              <a:latin typeface="Times New Roman" pitchFamily="18" charset="0"/>
              <a:cs typeface="Times New Roman" pitchFamily="18" charset="0"/>
            </a:endParaRPr>
          </a:p>
        </p:txBody>
      </p:sp>
      <p:sp>
        <p:nvSpPr>
          <p:cNvPr id="35" name="Прямоугольник 7"/>
          <p:cNvSpPr>
            <a:spLocks noChangeArrowheads="1"/>
          </p:cNvSpPr>
          <p:nvPr/>
        </p:nvSpPr>
        <p:spPr bwMode="auto">
          <a:xfrm>
            <a:off x="1259632" y="1268760"/>
            <a:ext cx="8172450" cy="584775"/>
          </a:xfrm>
          <a:prstGeom prst="rect">
            <a:avLst/>
          </a:prstGeom>
          <a:noFill/>
          <a:ln w="9525">
            <a:noFill/>
            <a:miter lim="800000"/>
            <a:headEnd/>
            <a:tailEnd/>
          </a:ln>
        </p:spPr>
        <p:txBody>
          <a:bodyPr>
            <a:spAutoFit/>
          </a:bodyPr>
          <a:lstStyle/>
          <a:p>
            <a:pPr algn="ctr"/>
            <a:r>
              <a:rPr lang="en-US" sz="1600" dirty="0">
                <a:latin typeface="Times New Roman" pitchFamily="18" charset="0"/>
                <a:cs typeface="Times New Roman" pitchFamily="18" charset="0"/>
              </a:rPr>
              <a:t>DEPARTMENT OF ACCOUNTING AND REPORTING - advice on economic and financial issues to manage, control, analysis and planning of work with students</a:t>
            </a:r>
            <a:endParaRPr lang="kk-KZ" dirty="0">
              <a:latin typeface="Times New Roman" pitchFamily="18" charset="0"/>
              <a:cs typeface="Times New Roman" pitchFamily="18" charset="0"/>
            </a:endParaRPr>
          </a:p>
        </p:txBody>
      </p:sp>
      <p:sp>
        <p:nvSpPr>
          <p:cNvPr id="36" name="Прямоугольник 35"/>
          <p:cNvSpPr/>
          <p:nvPr/>
        </p:nvSpPr>
        <p:spPr>
          <a:xfrm>
            <a:off x="6660232" y="2420888"/>
            <a:ext cx="1512168" cy="307777"/>
          </a:xfrm>
          <a:prstGeom prst="rect">
            <a:avLst/>
          </a:prstGeom>
        </p:spPr>
        <p:txBody>
          <a:bodyPr wrap="square">
            <a:spAutoFit/>
          </a:bodyPr>
          <a:lstStyle/>
          <a:p>
            <a:r>
              <a:rPr lang="en-US" sz="1400" dirty="0" smtClean="0">
                <a:solidFill>
                  <a:srgbClr val="000000"/>
                </a:solidFill>
                <a:latin typeface="Times New Roman" pitchFamily="18" charset="0"/>
                <a:cs typeface="Times New Roman" pitchFamily="18" charset="0"/>
              </a:rPr>
              <a:t>Scholarships</a:t>
            </a:r>
            <a:endParaRPr lang="ru-RU" dirty="0"/>
          </a:p>
        </p:txBody>
      </p:sp>
      <p:sp>
        <p:nvSpPr>
          <p:cNvPr id="37" name="Прямоугольник 36"/>
          <p:cNvSpPr/>
          <p:nvPr/>
        </p:nvSpPr>
        <p:spPr>
          <a:xfrm>
            <a:off x="5076056" y="3212976"/>
            <a:ext cx="1935082" cy="307777"/>
          </a:xfrm>
          <a:prstGeom prst="rect">
            <a:avLst/>
          </a:prstGeom>
        </p:spPr>
        <p:txBody>
          <a:bodyPr wrap="none">
            <a:spAutoFit/>
          </a:bodyPr>
          <a:lstStyle/>
          <a:p>
            <a:pPr lvl="1"/>
            <a:r>
              <a:rPr lang="en-US" sz="1400" dirty="0" smtClean="0">
                <a:solidFill>
                  <a:srgbClr val="000000"/>
                </a:solidFill>
                <a:latin typeface="Times New Roman" pitchFamily="18" charset="0"/>
                <a:cs typeface="Times New Roman" pitchFamily="18" charset="0"/>
              </a:rPr>
              <a:t>Practices abroad</a:t>
            </a:r>
            <a:endParaRPr lang="ru-RU" sz="1400" dirty="0">
              <a:solidFill>
                <a:srgbClr val="000000"/>
              </a:solidFill>
              <a:latin typeface="Times New Roman" pitchFamily="18" charset="0"/>
              <a:cs typeface="Times New Roman" pitchFamily="18" charset="0"/>
            </a:endParaRPr>
          </a:p>
        </p:txBody>
      </p:sp>
      <p:sp>
        <p:nvSpPr>
          <p:cNvPr id="38" name="Прямоугольник 37"/>
          <p:cNvSpPr/>
          <p:nvPr/>
        </p:nvSpPr>
        <p:spPr>
          <a:xfrm>
            <a:off x="3779912" y="4005064"/>
            <a:ext cx="3672408" cy="307777"/>
          </a:xfrm>
          <a:prstGeom prst="rect">
            <a:avLst/>
          </a:prstGeom>
        </p:spPr>
        <p:txBody>
          <a:bodyPr wrap="square">
            <a:spAutoFit/>
          </a:bodyPr>
          <a:lstStyle/>
          <a:p>
            <a:pPr lvl="1"/>
            <a:r>
              <a:rPr lang="en-US" sz="1400" dirty="0" smtClean="0">
                <a:solidFill>
                  <a:srgbClr val="000000"/>
                </a:solidFill>
                <a:latin typeface="Times New Roman" pitchFamily="18" charset="0"/>
                <a:cs typeface="Times New Roman" pitchFamily="18" charset="0"/>
              </a:rPr>
              <a:t>Students trip</a:t>
            </a:r>
            <a:endParaRPr lang="ru-RU" sz="1400" dirty="0">
              <a:solidFill>
                <a:srgbClr val="000000"/>
              </a:solidFill>
              <a:latin typeface="Times New Roman" pitchFamily="18" charset="0"/>
              <a:cs typeface="Times New Roman" pitchFamily="18" charset="0"/>
            </a:endParaRPr>
          </a:p>
        </p:txBody>
      </p:sp>
      <p:sp>
        <p:nvSpPr>
          <p:cNvPr id="39" name="Прямоугольник 38"/>
          <p:cNvSpPr/>
          <p:nvPr/>
        </p:nvSpPr>
        <p:spPr>
          <a:xfrm>
            <a:off x="3275856" y="4869160"/>
            <a:ext cx="1545616" cy="307777"/>
          </a:xfrm>
          <a:prstGeom prst="rect">
            <a:avLst/>
          </a:prstGeom>
        </p:spPr>
        <p:txBody>
          <a:bodyPr wrap="none">
            <a:spAutoFit/>
          </a:bodyPr>
          <a:lstStyle/>
          <a:p>
            <a:pPr lvl="1"/>
            <a:r>
              <a:rPr lang="en-US" sz="1400" dirty="0" smtClean="0">
                <a:solidFill>
                  <a:srgbClr val="000000"/>
                </a:solidFill>
                <a:latin typeface="Times New Roman" pitchFamily="18" charset="0"/>
                <a:cs typeface="Times New Roman" pitchFamily="18" charset="0"/>
              </a:rPr>
              <a:t>Paid tuition</a:t>
            </a:r>
            <a:endParaRPr lang="ru-RU" sz="1400" dirty="0">
              <a:solidFill>
                <a:srgbClr val="000000"/>
              </a:solidFill>
              <a:latin typeface="Times New Roman" pitchFamily="18" charset="0"/>
              <a:cs typeface="Times New Roman" pitchFamily="18" charset="0"/>
            </a:endParaRPr>
          </a:p>
        </p:txBody>
      </p:sp>
      <p:sp>
        <p:nvSpPr>
          <p:cNvPr id="80911" name="Text Box 15"/>
          <p:cNvSpPr txBox="1">
            <a:spLocks noChangeArrowheads="1"/>
          </p:cNvSpPr>
          <p:nvPr/>
        </p:nvSpPr>
        <p:spPr bwMode="gray">
          <a:xfrm>
            <a:off x="2699792" y="5301208"/>
            <a:ext cx="1335622" cy="307777"/>
          </a:xfrm>
          <a:prstGeom prst="rect">
            <a:avLst/>
          </a:prstGeom>
          <a:noFill/>
          <a:ln w="9525">
            <a:noFill/>
            <a:miter lim="800000"/>
            <a:headEnd/>
            <a:tailEnd/>
          </a:ln>
          <a:effectLst/>
        </p:spPr>
        <p:txBody>
          <a:bodyPr wrap="none">
            <a:spAutoFit/>
          </a:bodyPr>
          <a:lstStyle/>
          <a:p>
            <a:pPr eaLnBrk="0" hangingPunct="0"/>
            <a:r>
              <a:rPr lang="en-US" sz="1400" dirty="0" smtClean="0">
                <a:latin typeface="Times New Roman" pitchFamily="18" charset="0"/>
                <a:cs typeface="Times New Roman" pitchFamily="18" charset="0"/>
              </a:rPr>
              <a:t>Students house</a:t>
            </a:r>
            <a:endParaRPr lang="en-US" sz="1400" dirty="0" smtClean="0">
              <a:latin typeface="Times New Roman" pitchFamily="18" charset="0"/>
              <a:cs typeface="Times New Roman" pitchFamily="18" charset="0"/>
            </a:endParaRPr>
          </a:p>
        </p:txBody>
      </p:sp>
      <p:sp>
        <p:nvSpPr>
          <p:cNvPr id="48" name="Прямоугольник 8"/>
          <p:cNvSpPr>
            <a:spLocks noChangeArrowheads="1"/>
          </p:cNvSpPr>
          <p:nvPr/>
        </p:nvSpPr>
        <p:spPr bwMode="auto">
          <a:xfrm>
            <a:off x="6444208" y="5445224"/>
            <a:ext cx="5940425" cy="2154436"/>
          </a:xfrm>
          <a:prstGeom prst="rect">
            <a:avLst/>
          </a:prstGeom>
          <a:noFill/>
          <a:ln w="9525">
            <a:noFill/>
            <a:miter lim="800000"/>
            <a:headEnd/>
            <a:tailEnd/>
          </a:ln>
        </p:spPr>
        <p:txBody>
          <a:bodyPr>
            <a:spAutoFit/>
          </a:bodyPr>
          <a:lstStyle/>
          <a:p>
            <a:pPr marL="228600" indent="-228600">
              <a:defRPr/>
            </a:pPr>
            <a:endParaRPr lang="ru-RU" sz="1400" dirty="0"/>
          </a:p>
          <a:p>
            <a:pPr marL="228600" indent="-228600">
              <a:buFontTx/>
              <a:buAutoNum type="arabicPeriod"/>
              <a:defRPr/>
            </a:pPr>
            <a:endParaRPr lang="ru-RU" sz="1400" dirty="0"/>
          </a:p>
          <a:p>
            <a:pPr>
              <a:defRPr/>
            </a:pPr>
            <a:endParaRPr lang="ru-RU" sz="1400" dirty="0">
              <a:latin typeface="Times New Roman" pitchFamily="18" charset="0"/>
              <a:cs typeface="Times New Roman" pitchFamily="18" charset="0"/>
            </a:endParaRPr>
          </a:p>
          <a:p>
            <a:pPr>
              <a:defRPr/>
            </a:pPr>
            <a:r>
              <a:rPr lang="ru-RU" sz="1200" dirty="0">
                <a:latin typeface="Times New Roman" pitchFamily="18" charset="0"/>
                <a:cs typeface="Times New Roman" pitchFamily="18" charset="0"/>
              </a:rPr>
              <a:t>Адрес:      ЦОС "</a:t>
            </a:r>
            <a:r>
              <a:rPr lang="ru-RU" sz="1200" dirty="0" err="1">
                <a:latin typeface="Times New Roman" pitchFamily="18" charset="0"/>
                <a:cs typeface="Times New Roman" pitchFamily="18" charset="0"/>
              </a:rPr>
              <a:t>Керемет</a:t>
            </a:r>
            <a:r>
              <a:rPr lang="ru-RU" sz="1200" dirty="0">
                <a:latin typeface="Times New Roman" pitchFamily="18" charset="0"/>
                <a:cs typeface="Times New Roman" pitchFamily="18" charset="0"/>
              </a:rPr>
              <a:t>", каб.102</a:t>
            </a:r>
          </a:p>
          <a:p>
            <a:pPr>
              <a:defRPr/>
            </a:pPr>
            <a:r>
              <a:rPr lang="ru-RU" sz="1200" dirty="0">
                <a:latin typeface="Times New Roman" pitchFamily="18" charset="0"/>
                <a:cs typeface="Times New Roman" pitchFamily="18" charset="0"/>
              </a:rPr>
              <a:t>Тел.:          +7 727 </a:t>
            </a:r>
            <a:r>
              <a:rPr lang="kk-KZ" sz="1200" dirty="0">
                <a:latin typeface="Times New Roman" pitchFamily="18" charset="0"/>
                <a:cs typeface="Times New Roman" pitchFamily="18" charset="0"/>
              </a:rPr>
              <a:t>221 – 14 – 46	</a:t>
            </a:r>
            <a:endParaRPr lang="ru-RU" sz="1200" dirty="0">
              <a:latin typeface="Times New Roman" pitchFamily="18" charset="0"/>
              <a:cs typeface="Times New Roman" pitchFamily="18" charset="0"/>
            </a:endParaRPr>
          </a:p>
          <a:p>
            <a:pPr>
              <a:defRPr/>
            </a:pPr>
            <a:r>
              <a:rPr lang="kk-KZ" sz="1200" dirty="0">
                <a:latin typeface="Times New Roman" pitchFamily="18" charset="0"/>
                <a:cs typeface="Times New Roman" pitchFamily="18" charset="0"/>
              </a:rPr>
              <a:t>	       </a:t>
            </a:r>
            <a:r>
              <a:rPr lang="kk-KZ" sz="1200" dirty="0" smtClean="0">
                <a:latin typeface="Times New Roman" pitchFamily="18" charset="0"/>
                <a:cs typeface="Times New Roman" pitchFamily="18" charset="0"/>
              </a:rPr>
              <a:t>221 </a:t>
            </a:r>
            <a:r>
              <a:rPr lang="kk-KZ" sz="1200" dirty="0">
                <a:latin typeface="Times New Roman" pitchFamily="18" charset="0"/>
                <a:cs typeface="Times New Roman" pitchFamily="18" charset="0"/>
              </a:rPr>
              <a:t>– 14 – 47	</a:t>
            </a:r>
            <a:endParaRPr lang="ru-RU" sz="1200" dirty="0"/>
          </a:p>
          <a:p>
            <a:pPr>
              <a:defRPr/>
            </a:pPr>
            <a:endParaRPr lang="ru-RU" sz="1400" dirty="0">
              <a:latin typeface="Times New Roman" pitchFamily="18" charset="0"/>
              <a:cs typeface="Times New Roman" pitchFamily="18" charset="0"/>
            </a:endParaRPr>
          </a:p>
          <a:p>
            <a:pPr>
              <a:defRPr/>
            </a:pPr>
            <a:endParaRPr lang="ru-RU" sz="1400" dirty="0"/>
          </a:p>
          <a:p>
            <a:pPr marL="228600" indent="-228600">
              <a:buFontTx/>
              <a:buAutoNum type="arabicPeriod"/>
              <a:defRPr/>
            </a:pPr>
            <a:endParaRPr lang="ru-RU" sz="1400" dirty="0"/>
          </a:p>
          <a:p>
            <a:pPr>
              <a:defRPr/>
            </a:pPr>
            <a:endParaRPr lang="ru-RU" sz="1400" dirty="0">
              <a:latin typeface="Times New Roman" pitchFamily="18" charset="0"/>
              <a:cs typeface="Times New Roman" pitchFamily="18" charset="0"/>
            </a:endParaRPr>
          </a:p>
        </p:txBody>
      </p:sp>
      <p:pic>
        <p:nvPicPr>
          <p:cNvPr id="49" name="Picture 6" descr="C:\Users\Zhanakeeva.maral\Desktop\ФОТО ЦОС\Новая папка\DSC_7845.JPG"/>
          <p:cNvPicPr>
            <a:picLocks noChangeAspect="1" noChangeArrowheads="1"/>
          </p:cNvPicPr>
          <p:nvPr/>
        </p:nvPicPr>
        <p:blipFill>
          <a:blip r:embed="rId3" cstate="print"/>
          <a:srcRect/>
          <a:stretch>
            <a:fillRect/>
          </a:stretch>
        </p:blipFill>
        <p:spPr bwMode="auto">
          <a:xfrm>
            <a:off x="323529" y="4149080"/>
            <a:ext cx="2088232" cy="1944687"/>
          </a:xfrm>
          <a:prstGeom prst="ellipse">
            <a:avLst/>
          </a:prstGeom>
          <a:ln w="9525" cap="rnd">
            <a:solidFill>
              <a:srgbClr val="FF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0" name="Picture 7" descr="C:\Users\Zhanakeeva.maral\Desktop\ФОТО ЦОС\Новая папка\DSC_7849.JPG"/>
          <p:cNvPicPr>
            <a:picLocks noChangeAspect="1" noChangeArrowheads="1"/>
          </p:cNvPicPr>
          <p:nvPr/>
        </p:nvPicPr>
        <p:blipFill>
          <a:blip r:embed="rId4" cstate="print"/>
          <a:srcRect/>
          <a:stretch>
            <a:fillRect/>
          </a:stretch>
        </p:blipFill>
        <p:spPr bwMode="auto">
          <a:xfrm>
            <a:off x="1187624" y="2060848"/>
            <a:ext cx="2088232" cy="1970087"/>
          </a:xfrm>
          <a:prstGeom prst="ellipse">
            <a:avLst/>
          </a:prstGeom>
          <a:ln w="12700" cap="rnd">
            <a:solidFill>
              <a:srgbClr val="FF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052" name="Group 60"/>
          <p:cNvGrpSpPr>
            <a:grpSpLocks/>
          </p:cNvGrpSpPr>
          <p:nvPr/>
        </p:nvGrpSpPr>
        <p:grpSpPr bwMode="auto">
          <a:xfrm>
            <a:off x="1979712" y="1844824"/>
            <a:ext cx="4752528" cy="4176464"/>
            <a:chOff x="1519" y="1289"/>
            <a:chExt cx="2450" cy="2368"/>
          </a:xfrm>
        </p:grpSpPr>
        <p:sp>
          <p:nvSpPr>
            <p:cNvPr id="84995" name="AutoShape 3"/>
            <p:cNvSpPr>
              <a:spLocks noChangeArrowheads="1"/>
            </p:cNvSpPr>
            <p:nvPr/>
          </p:nvSpPr>
          <p:spPr bwMode="gray">
            <a:xfrm rot="18585810">
              <a:off x="2907" y="1686"/>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6" name="AutoShape 4"/>
            <p:cNvSpPr>
              <a:spLocks noChangeArrowheads="1"/>
            </p:cNvSpPr>
            <p:nvPr/>
          </p:nvSpPr>
          <p:spPr bwMode="gray">
            <a:xfrm rot="1927487">
              <a:off x="3209" y="2791"/>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7" name="AutoShape 5"/>
            <p:cNvSpPr>
              <a:spLocks noChangeArrowheads="1"/>
            </p:cNvSpPr>
            <p:nvPr/>
          </p:nvSpPr>
          <p:spPr bwMode="gray">
            <a:xfrm rot="14369022">
              <a:off x="2094" y="1668"/>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8" name="AutoShape 6"/>
            <p:cNvSpPr>
              <a:spLocks noChangeArrowheads="1"/>
            </p:cNvSpPr>
            <p:nvPr/>
          </p:nvSpPr>
          <p:spPr bwMode="gray">
            <a:xfrm rot="7535209">
              <a:off x="2169" y="3141"/>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4999" name="AutoShape 7"/>
            <p:cNvSpPr>
              <a:spLocks noChangeArrowheads="1"/>
            </p:cNvSpPr>
            <p:nvPr/>
          </p:nvSpPr>
          <p:spPr bwMode="gray">
            <a:xfrm rot="20762334">
              <a:off x="3276" y="2292"/>
              <a:ext cx="499" cy="182"/>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0" name="AutoShape 8"/>
            <p:cNvSpPr>
              <a:spLocks noChangeArrowheads="1"/>
            </p:cNvSpPr>
            <p:nvPr/>
          </p:nvSpPr>
          <p:spPr bwMode="gray">
            <a:xfrm rot="12037593">
              <a:off x="1752" y="2111"/>
              <a:ext cx="544" cy="182"/>
            </a:xfrm>
            <a:prstGeom prst="rightArrow">
              <a:avLst>
                <a:gd name="adj1" fmla="val 35167"/>
                <a:gd name="adj2" fmla="val 121041"/>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85001" name="Oval 9"/>
            <p:cNvSpPr>
              <a:spLocks noChangeArrowheads="1"/>
            </p:cNvSpPr>
            <p:nvPr/>
          </p:nvSpPr>
          <p:spPr bwMode="auto">
            <a:xfrm>
              <a:off x="1578" y="1289"/>
              <a:ext cx="2358" cy="2359"/>
            </a:xfrm>
            <a:prstGeom prst="ellipse">
              <a:avLst/>
            </a:prstGeom>
            <a:noFill/>
            <a:ln w="38100" algn="ctr">
              <a:solidFill>
                <a:schemeClr val="tx2"/>
              </a:solidFill>
              <a:round/>
              <a:headEnd/>
              <a:tailEnd/>
            </a:ln>
            <a:effectLst/>
          </p:spPr>
          <p:txBody>
            <a:bodyPr anchor="ctr">
              <a:spAutoFit/>
            </a:bodyPr>
            <a:lstStyle/>
            <a:p>
              <a:endParaRPr lang="ru-RU"/>
            </a:p>
          </p:txBody>
        </p:sp>
        <p:grpSp>
          <p:nvGrpSpPr>
            <p:cNvPr id="85017" name="Group 25"/>
            <p:cNvGrpSpPr>
              <a:grpSpLocks/>
            </p:cNvGrpSpPr>
            <p:nvPr/>
          </p:nvGrpSpPr>
          <p:grpSpPr bwMode="auto">
            <a:xfrm>
              <a:off x="3686" y="2957"/>
              <a:ext cx="227" cy="227"/>
              <a:chOff x="3943" y="3108"/>
              <a:chExt cx="227" cy="227"/>
            </a:xfrm>
          </p:grpSpPr>
          <p:sp>
            <p:nvSpPr>
              <p:cNvPr id="85018" name="Oval 26"/>
              <p:cNvSpPr>
                <a:spLocks noChangeArrowheads="1"/>
              </p:cNvSpPr>
              <p:nvPr/>
            </p:nvSpPr>
            <p:spPr bwMode="gray">
              <a:xfrm>
                <a:off x="3943" y="3108"/>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19" name="Oval 27"/>
              <p:cNvSpPr>
                <a:spLocks noChangeArrowheads="1"/>
              </p:cNvSpPr>
              <p:nvPr/>
            </p:nvSpPr>
            <p:spPr bwMode="gray">
              <a:xfrm>
                <a:off x="3953" y="3127"/>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sp>
          <p:nvSpPr>
            <p:cNvPr id="85020" name="Oval 28"/>
            <p:cNvSpPr>
              <a:spLocks noChangeArrowheads="1"/>
            </p:cNvSpPr>
            <p:nvPr/>
          </p:nvSpPr>
          <p:spPr bwMode="gray">
            <a:xfrm>
              <a:off x="2181" y="1882"/>
              <a:ext cx="1225" cy="122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85021" name="Oval 29"/>
            <p:cNvSpPr>
              <a:spLocks noChangeArrowheads="1"/>
            </p:cNvSpPr>
            <p:nvPr/>
          </p:nvSpPr>
          <p:spPr bwMode="gray">
            <a:xfrm>
              <a:off x="2177" y="1872"/>
              <a:ext cx="1225" cy="1225"/>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ru-RU"/>
            </a:p>
          </p:txBody>
        </p:sp>
        <p:sp>
          <p:nvSpPr>
            <p:cNvPr id="85022" name="Oval 30"/>
            <p:cNvSpPr>
              <a:spLocks noChangeArrowheads="1"/>
            </p:cNvSpPr>
            <p:nvPr/>
          </p:nvSpPr>
          <p:spPr bwMode="gray">
            <a:xfrm>
              <a:off x="2261" y="1962"/>
              <a:ext cx="1065" cy="106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85023" name="Oval 31"/>
            <p:cNvSpPr>
              <a:spLocks noChangeArrowheads="1"/>
            </p:cNvSpPr>
            <p:nvPr/>
          </p:nvSpPr>
          <p:spPr bwMode="gray">
            <a:xfrm>
              <a:off x="2250" y="1945"/>
              <a:ext cx="1065" cy="1065"/>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ru-RU"/>
            </a:p>
          </p:txBody>
        </p:sp>
        <p:sp>
          <p:nvSpPr>
            <p:cNvPr id="85024" name="Oval 32"/>
            <p:cNvSpPr>
              <a:spLocks noChangeArrowheads="1"/>
            </p:cNvSpPr>
            <p:nvPr/>
          </p:nvSpPr>
          <p:spPr bwMode="gray">
            <a:xfrm>
              <a:off x="2314" y="2015"/>
              <a:ext cx="959" cy="959"/>
            </a:xfrm>
            <a:prstGeom prst="ellipse">
              <a:avLst/>
            </a:prstGeom>
            <a:solidFill>
              <a:srgbClr val="333333"/>
            </a:solidFill>
            <a:ln w="38100" algn="ctr">
              <a:noFill/>
              <a:round/>
              <a:headEnd/>
              <a:tailEnd/>
            </a:ln>
            <a:effectLst/>
          </p:spPr>
          <p:txBody>
            <a:bodyPr anchor="ctr">
              <a:spAutoFit/>
            </a:bodyPr>
            <a:lstStyle/>
            <a:p>
              <a:endParaRPr lang="ru-RU"/>
            </a:p>
          </p:txBody>
        </p:sp>
        <p:sp>
          <p:nvSpPr>
            <p:cNvPr id="85025" name="Oval 33"/>
            <p:cNvSpPr>
              <a:spLocks noChangeArrowheads="1"/>
            </p:cNvSpPr>
            <p:nvPr/>
          </p:nvSpPr>
          <p:spPr bwMode="gray">
            <a:xfrm>
              <a:off x="2328" y="2027"/>
              <a:ext cx="927" cy="92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5026" name="Oval 34"/>
            <p:cNvSpPr>
              <a:spLocks noChangeArrowheads="1"/>
            </p:cNvSpPr>
            <p:nvPr/>
          </p:nvSpPr>
          <p:spPr bwMode="gray">
            <a:xfrm>
              <a:off x="2339" y="2033"/>
              <a:ext cx="906" cy="904"/>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85027" name="Oval 35"/>
            <p:cNvSpPr>
              <a:spLocks noChangeArrowheads="1"/>
            </p:cNvSpPr>
            <p:nvPr/>
          </p:nvSpPr>
          <p:spPr bwMode="gray">
            <a:xfrm>
              <a:off x="2349" y="2042"/>
              <a:ext cx="861" cy="845"/>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85028" name="Oval 36"/>
            <p:cNvSpPr>
              <a:spLocks noChangeArrowheads="1"/>
            </p:cNvSpPr>
            <p:nvPr/>
          </p:nvSpPr>
          <p:spPr bwMode="gray">
            <a:xfrm>
              <a:off x="2400" y="2065"/>
              <a:ext cx="765" cy="687"/>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sp>
          <p:nvSpPr>
            <p:cNvPr id="85029" name="Text Box 37"/>
            <p:cNvSpPr txBox="1">
              <a:spLocks noChangeArrowheads="1"/>
            </p:cNvSpPr>
            <p:nvPr/>
          </p:nvSpPr>
          <p:spPr bwMode="gray">
            <a:xfrm>
              <a:off x="2732" y="2323"/>
              <a:ext cx="116" cy="330"/>
            </a:xfrm>
            <a:prstGeom prst="rect">
              <a:avLst/>
            </a:prstGeom>
            <a:noFill/>
            <a:ln w="9525" algn="ctr">
              <a:noFill/>
              <a:miter lim="800000"/>
              <a:headEnd/>
              <a:tailEnd/>
            </a:ln>
            <a:effectLst/>
          </p:spPr>
          <p:txBody>
            <a:bodyPr wrap="none">
              <a:spAutoFit/>
            </a:bodyPr>
            <a:lstStyle/>
            <a:p>
              <a:pPr algn="ctr" eaLnBrk="0" hangingPunct="0"/>
              <a:endParaRPr lang="en-US" sz="2800" b="0" dirty="0">
                <a:solidFill>
                  <a:srgbClr val="000000"/>
                </a:solidFill>
              </a:endParaRPr>
            </a:p>
          </p:txBody>
        </p:sp>
        <p:grpSp>
          <p:nvGrpSpPr>
            <p:cNvPr id="85037" name="Group 45"/>
            <p:cNvGrpSpPr>
              <a:grpSpLocks/>
            </p:cNvGrpSpPr>
            <p:nvPr/>
          </p:nvGrpSpPr>
          <p:grpSpPr bwMode="auto">
            <a:xfrm>
              <a:off x="3742" y="2205"/>
              <a:ext cx="227" cy="227"/>
              <a:chOff x="3435" y="3344"/>
              <a:chExt cx="227" cy="227"/>
            </a:xfrm>
          </p:grpSpPr>
          <p:sp>
            <p:nvSpPr>
              <p:cNvPr id="85038" name="Oval 46"/>
              <p:cNvSpPr>
                <a:spLocks noChangeArrowheads="1"/>
              </p:cNvSpPr>
              <p:nvPr/>
            </p:nvSpPr>
            <p:spPr bwMode="gray">
              <a:xfrm>
                <a:off x="3435" y="3344"/>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39" name="Oval 47"/>
              <p:cNvSpPr>
                <a:spLocks noChangeArrowheads="1"/>
              </p:cNvSpPr>
              <p:nvPr/>
            </p:nvSpPr>
            <p:spPr bwMode="gray">
              <a:xfrm>
                <a:off x="3480" y="3344"/>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0" name="Group 48"/>
            <p:cNvGrpSpPr>
              <a:grpSpLocks/>
            </p:cNvGrpSpPr>
            <p:nvPr/>
          </p:nvGrpSpPr>
          <p:grpSpPr bwMode="auto">
            <a:xfrm>
              <a:off x="3264" y="1368"/>
              <a:ext cx="227" cy="227"/>
              <a:chOff x="3515" y="3521"/>
              <a:chExt cx="227" cy="227"/>
            </a:xfrm>
          </p:grpSpPr>
          <p:sp>
            <p:nvSpPr>
              <p:cNvPr id="85041" name="Oval 49"/>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2" name="Oval 50"/>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3" name="Group 51"/>
            <p:cNvGrpSpPr>
              <a:grpSpLocks/>
            </p:cNvGrpSpPr>
            <p:nvPr/>
          </p:nvGrpSpPr>
          <p:grpSpPr bwMode="auto">
            <a:xfrm>
              <a:off x="2052" y="1338"/>
              <a:ext cx="227" cy="227"/>
              <a:chOff x="3515" y="3521"/>
              <a:chExt cx="227" cy="227"/>
            </a:xfrm>
          </p:grpSpPr>
          <p:sp>
            <p:nvSpPr>
              <p:cNvPr id="85044" name="Oval 52"/>
              <p:cNvSpPr>
                <a:spLocks noChangeArrowheads="1"/>
              </p:cNvSpPr>
              <p:nvPr/>
            </p:nvSpPr>
            <p:spPr bwMode="gray">
              <a:xfrm>
                <a:off x="3515" y="3521"/>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5" name="Oval 53"/>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6" name="Group 54"/>
            <p:cNvGrpSpPr>
              <a:grpSpLocks/>
            </p:cNvGrpSpPr>
            <p:nvPr/>
          </p:nvGrpSpPr>
          <p:grpSpPr bwMode="auto">
            <a:xfrm>
              <a:off x="1519" y="1979"/>
              <a:ext cx="227" cy="227"/>
              <a:chOff x="3576" y="3118"/>
              <a:chExt cx="227" cy="227"/>
            </a:xfrm>
          </p:grpSpPr>
          <p:sp>
            <p:nvSpPr>
              <p:cNvPr id="85047" name="Oval 55"/>
              <p:cNvSpPr>
                <a:spLocks noChangeArrowheads="1"/>
              </p:cNvSpPr>
              <p:nvPr/>
            </p:nvSpPr>
            <p:spPr bwMode="gray">
              <a:xfrm>
                <a:off x="3576" y="3118"/>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48" name="Oval 56"/>
              <p:cNvSpPr>
                <a:spLocks noChangeArrowheads="1"/>
              </p:cNvSpPr>
              <p:nvPr/>
            </p:nvSpPr>
            <p:spPr bwMode="gray">
              <a:xfrm>
                <a:off x="3586" y="3137"/>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nvGrpSpPr>
            <p:cNvPr id="85049" name="Group 57"/>
            <p:cNvGrpSpPr>
              <a:grpSpLocks/>
            </p:cNvGrpSpPr>
            <p:nvPr/>
          </p:nvGrpSpPr>
          <p:grpSpPr bwMode="auto">
            <a:xfrm>
              <a:off x="2064" y="3430"/>
              <a:ext cx="227" cy="227"/>
              <a:chOff x="3611" y="3627"/>
              <a:chExt cx="227" cy="227"/>
            </a:xfrm>
          </p:grpSpPr>
          <p:sp>
            <p:nvSpPr>
              <p:cNvPr id="85050" name="Oval 58"/>
              <p:cNvSpPr>
                <a:spLocks noChangeArrowheads="1"/>
              </p:cNvSpPr>
              <p:nvPr/>
            </p:nvSpPr>
            <p:spPr bwMode="gray">
              <a:xfrm>
                <a:off x="3611" y="3627"/>
                <a:ext cx="227" cy="227"/>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85051" name="Oval 59"/>
              <p:cNvSpPr>
                <a:spLocks noChangeArrowheads="1"/>
              </p:cNvSpPr>
              <p:nvPr/>
            </p:nvSpPr>
            <p:spPr bwMode="gray">
              <a:xfrm>
                <a:off x="3617" y="3647"/>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grpSp>
      </p:grpSp>
      <p:pic>
        <p:nvPicPr>
          <p:cNvPr id="48" name="Рисунок 47" descr="DJI00014.JPG"/>
          <p:cNvPicPr>
            <a:picLocks noChangeAspect="1"/>
          </p:cNvPicPr>
          <p:nvPr/>
        </p:nvPicPr>
        <p:blipFill>
          <a:blip r:embed="rId2"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49" name="Rectangle 2"/>
          <p:cNvSpPr>
            <a:spLocks noGrp="1" noChangeArrowheads="1"/>
          </p:cNvSpPr>
          <p:nvPr>
            <p:ph type="title"/>
          </p:nvPr>
        </p:nvSpPr>
        <p:spPr>
          <a:xfrm>
            <a:off x="1187624" y="620688"/>
            <a:ext cx="7753672" cy="487363"/>
          </a:xfrm>
        </p:spPr>
        <p:txBody>
          <a:bodyPr/>
          <a:lstStyle/>
          <a:p>
            <a:r>
              <a:rPr lang="en-US" sz="1600" dirty="0" smtClean="0">
                <a:latin typeface="Times New Roman" pitchFamily="18" charset="0"/>
                <a:cs typeface="Times New Roman" pitchFamily="18" charset="0"/>
              </a:rPr>
              <a:t>SERVICES ON EDUCATION PROCESS ORGANIZATION</a:t>
            </a:r>
            <a:endParaRPr lang="ru-RU" sz="1600" dirty="0">
              <a:latin typeface="Times New Roman" pitchFamily="18" charset="0"/>
              <a:cs typeface="Times New Roman" pitchFamily="18" charset="0"/>
            </a:endParaRPr>
          </a:p>
        </p:txBody>
      </p:sp>
      <p:sp>
        <p:nvSpPr>
          <p:cNvPr id="50" name="Прямоугольник 49"/>
          <p:cNvSpPr/>
          <p:nvPr/>
        </p:nvSpPr>
        <p:spPr>
          <a:xfrm>
            <a:off x="3491880" y="3284984"/>
            <a:ext cx="1872208" cy="1323439"/>
          </a:xfrm>
          <a:prstGeom prst="rect">
            <a:avLst/>
          </a:prstGeom>
        </p:spPr>
        <p:txBody>
          <a:bodyPr wrap="square">
            <a:spAutoFit/>
          </a:bodyPr>
          <a:lstStyle/>
          <a:p>
            <a:pPr algn="ctr"/>
            <a:r>
              <a:rPr lang="en-US" sz="1600" b="0" dirty="0" smtClean="0">
                <a:latin typeface="Times New Roman" pitchFamily="18" charset="0"/>
                <a:cs typeface="Times New Roman" pitchFamily="18" charset="0"/>
              </a:rPr>
              <a:t>DEPARTMENT OF INTERNATIONAL ACADEMIC MOBILITY SUPPORT</a:t>
            </a:r>
            <a:endParaRPr lang="ru-RU" sz="1600" b="0" dirty="0">
              <a:latin typeface="Times New Roman" pitchFamily="18" charset="0"/>
              <a:cs typeface="Times New Roman" pitchFamily="18" charset="0"/>
            </a:endParaRPr>
          </a:p>
        </p:txBody>
      </p:sp>
      <p:sp>
        <p:nvSpPr>
          <p:cNvPr id="97" name="Прямоугольник 96"/>
          <p:cNvSpPr/>
          <p:nvPr/>
        </p:nvSpPr>
        <p:spPr>
          <a:xfrm>
            <a:off x="5868144" y="1772816"/>
            <a:ext cx="2286000" cy="430887"/>
          </a:xfrm>
          <a:prstGeom prst="rect">
            <a:avLst/>
          </a:prstGeom>
        </p:spPr>
        <p:txBody>
          <a:bodyPr>
            <a:spAutoFit/>
          </a:bodyPr>
          <a:lstStyle/>
          <a:p>
            <a:r>
              <a:rPr lang="en-US" sz="1100" dirty="0" smtClean="0">
                <a:solidFill>
                  <a:schemeClr val="tx1"/>
                </a:solidFill>
                <a:latin typeface="Times New Roman" pitchFamily="18" charset="0"/>
                <a:cs typeface="Times New Roman" pitchFamily="18" charset="0"/>
              </a:rPr>
              <a:t>Consultations on international academic mobility</a:t>
            </a:r>
            <a:endParaRPr lang="ru-RU" sz="1100" dirty="0" smtClean="0">
              <a:solidFill>
                <a:schemeClr val="tx1"/>
              </a:solidFill>
              <a:latin typeface="Times New Roman" pitchFamily="18" charset="0"/>
              <a:cs typeface="Times New Roman" pitchFamily="18" charset="0"/>
            </a:endParaRPr>
          </a:p>
        </p:txBody>
      </p:sp>
      <p:sp>
        <p:nvSpPr>
          <p:cNvPr id="98" name="Прямоугольник 97"/>
          <p:cNvSpPr/>
          <p:nvPr/>
        </p:nvSpPr>
        <p:spPr>
          <a:xfrm>
            <a:off x="6660232" y="3212976"/>
            <a:ext cx="2286000" cy="600164"/>
          </a:xfrm>
          <a:prstGeom prst="rect">
            <a:avLst/>
          </a:prstGeom>
        </p:spPr>
        <p:txBody>
          <a:bodyPr>
            <a:spAutoFit/>
          </a:bodyPr>
          <a:lstStyle/>
          <a:p>
            <a:r>
              <a:rPr lang="en-US" sz="1100" dirty="0">
                <a:latin typeface="Times New Roman" pitchFamily="18" charset="0"/>
                <a:cs typeface="Times New Roman" pitchFamily="18" charset="0"/>
              </a:rPr>
              <a:t>S</a:t>
            </a:r>
            <a:r>
              <a:rPr lang="en-US" sz="1100" dirty="0" smtClean="0">
                <a:latin typeface="Times New Roman" pitchFamily="18" charset="0"/>
                <a:cs typeface="Times New Roman" pitchFamily="18" charset="0"/>
              </a:rPr>
              <a:t>tudents trips  abroad in </a:t>
            </a:r>
            <a:r>
              <a:rPr lang="en-US" sz="1100" dirty="0">
                <a:latin typeface="Times New Roman" pitchFamily="18" charset="0"/>
                <a:cs typeface="Times New Roman" pitchFamily="18" charset="0"/>
              </a:rPr>
              <a:t>the framework of the short / long-term academic mobility</a:t>
            </a:r>
            <a:endParaRPr lang="ru-RU" sz="1100" dirty="0">
              <a:solidFill>
                <a:schemeClr val="tx1"/>
              </a:solidFill>
              <a:latin typeface="Times New Roman" pitchFamily="18" charset="0"/>
              <a:cs typeface="Times New Roman" pitchFamily="18" charset="0"/>
            </a:endParaRPr>
          </a:p>
        </p:txBody>
      </p:sp>
      <p:sp>
        <p:nvSpPr>
          <p:cNvPr id="99" name="Прямоугольник 98"/>
          <p:cNvSpPr/>
          <p:nvPr/>
        </p:nvSpPr>
        <p:spPr>
          <a:xfrm>
            <a:off x="6588224" y="4797152"/>
            <a:ext cx="2286000" cy="769441"/>
          </a:xfrm>
          <a:prstGeom prst="rect">
            <a:avLst/>
          </a:prstGeom>
        </p:spPr>
        <p:txBody>
          <a:bodyPr>
            <a:spAutoFit/>
          </a:bodyPr>
          <a:lstStyle/>
          <a:p>
            <a:r>
              <a:rPr lang="kk-KZ" sz="1100" dirty="0" smtClean="0">
                <a:solidFill>
                  <a:schemeClr val="tx1"/>
                </a:solidFill>
                <a:latin typeface="Times New Roman" pitchFamily="18" charset="0"/>
                <a:cs typeface="Times New Roman" pitchFamily="18" charset="0"/>
              </a:rPr>
              <a:t>Заграничная командировка профессорско</a:t>
            </a:r>
            <a:r>
              <a:rPr lang="ru-RU" sz="1100" dirty="0" smtClean="0">
                <a:solidFill>
                  <a:schemeClr val="tx1"/>
                </a:solidFill>
                <a:latin typeface="Times New Roman" pitchFamily="18" charset="0"/>
                <a:cs typeface="Times New Roman" pitchFamily="18" charset="0"/>
              </a:rPr>
              <a:t>-преподавательского состава и сотрудников </a:t>
            </a:r>
            <a:endParaRPr lang="ru-RU" sz="1100" dirty="0">
              <a:solidFill>
                <a:schemeClr val="tx1"/>
              </a:solidFill>
              <a:latin typeface="Times New Roman" pitchFamily="18" charset="0"/>
              <a:cs typeface="Times New Roman" pitchFamily="18" charset="0"/>
            </a:endParaRPr>
          </a:p>
        </p:txBody>
      </p:sp>
      <p:sp>
        <p:nvSpPr>
          <p:cNvPr id="100" name="Прямоугольник 99"/>
          <p:cNvSpPr/>
          <p:nvPr/>
        </p:nvSpPr>
        <p:spPr>
          <a:xfrm>
            <a:off x="5364088" y="6093296"/>
            <a:ext cx="955711" cy="261610"/>
          </a:xfrm>
          <a:prstGeom prst="rect">
            <a:avLst/>
          </a:prstGeom>
        </p:spPr>
        <p:txBody>
          <a:bodyPr wrap="none">
            <a:spAutoFit/>
          </a:bodyPr>
          <a:lstStyle/>
          <a:p>
            <a:r>
              <a:rPr lang="en-US" sz="1100" dirty="0">
                <a:latin typeface="Times New Roman" pitchFamily="18" charset="0"/>
                <a:cs typeface="Times New Roman" pitchFamily="18" charset="0"/>
              </a:rPr>
              <a:t>Visa support</a:t>
            </a:r>
            <a:endParaRPr lang="ru-RU" sz="1100" dirty="0">
              <a:solidFill>
                <a:schemeClr val="tx1"/>
              </a:solidFill>
              <a:latin typeface="Times New Roman" pitchFamily="18" charset="0"/>
              <a:cs typeface="Times New Roman" pitchFamily="18" charset="0"/>
            </a:endParaRPr>
          </a:p>
        </p:txBody>
      </p:sp>
      <p:sp>
        <p:nvSpPr>
          <p:cNvPr id="101" name="Прямоугольник 100"/>
          <p:cNvSpPr/>
          <p:nvPr/>
        </p:nvSpPr>
        <p:spPr>
          <a:xfrm>
            <a:off x="755576" y="5733256"/>
            <a:ext cx="2286000" cy="430887"/>
          </a:xfrm>
          <a:prstGeom prst="rect">
            <a:avLst/>
          </a:prstGeom>
        </p:spPr>
        <p:txBody>
          <a:bodyPr>
            <a:spAutoFit/>
          </a:bodyPr>
          <a:lstStyle/>
          <a:p>
            <a:r>
              <a:rPr lang="sv-SE" sz="1100" dirty="0">
                <a:latin typeface="Times New Roman" pitchFamily="18" charset="0"/>
                <a:cs typeface="Times New Roman" pitchFamily="18" charset="0"/>
              </a:rPr>
              <a:t>The visa extension, </a:t>
            </a:r>
            <a:r>
              <a:rPr lang="sv-SE" sz="1100" dirty="0" smtClean="0">
                <a:latin typeface="Times New Roman" pitchFamily="18" charset="0"/>
                <a:cs typeface="Times New Roman" pitchFamily="18" charset="0"/>
              </a:rPr>
              <a:t>issue of exit </a:t>
            </a:r>
            <a:r>
              <a:rPr lang="sv-SE" sz="1100" dirty="0">
                <a:latin typeface="Times New Roman" pitchFamily="18" charset="0"/>
                <a:cs typeface="Times New Roman" pitchFamily="18" charset="0"/>
              </a:rPr>
              <a:t>visa</a:t>
            </a:r>
            <a:endParaRPr lang="ru-RU" sz="1100" dirty="0">
              <a:solidFill>
                <a:schemeClr val="tx1"/>
              </a:solidFill>
              <a:latin typeface="Times New Roman" pitchFamily="18" charset="0"/>
              <a:cs typeface="Times New Roman" pitchFamily="18" charset="0"/>
            </a:endParaRPr>
          </a:p>
        </p:txBody>
      </p:sp>
      <p:sp>
        <p:nvSpPr>
          <p:cNvPr id="102" name="Прямоугольник 101"/>
          <p:cNvSpPr/>
          <p:nvPr/>
        </p:nvSpPr>
        <p:spPr>
          <a:xfrm>
            <a:off x="0" y="4581128"/>
            <a:ext cx="2286000" cy="430887"/>
          </a:xfrm>
          <a:prstGeom prst="rect">
            <a:avLst/>
          </a:prstGeom>
        </p:spPr>
        <p:txBody>
          <a:bodyPr>
            <a:spAutoFit/>
          </a:bodyPr>
          <a:lstStyle/>
          <a:p>
            <a:r>
              <a:rPr lang="en-US" sz="1100" dirty="0">
                <a:latin typeface="Times New Roman" pitchFamily="18" charset="0"/>
                <a:cs typeface="Times New Roman" pitchFamily="18" charset="0"/>
              </a:rPr>
              <a:t>Making temporary registration \ reregistration of foreign citizens</a:t>
            </a:r>
            <a:endParaRPr lang="ru-RU" sz="1100" dirty="0">
              <a:solidFill>
                <a:schemeClr val="tx1"/>
              </a:solidFill>
              <a:latin typeface="Times New Roman" pitchFamily="18" charset="0"/>
              <a:cs typeface="Times New Roman" pitchFamily="18" charset="0"/>
            </a:endParaRPr>
          </a:p>
        </p:txBody>
      </p:sp>
      <p:sp>
        <p:nvSpPr>
          <p:cNvPr id="103" name="AutoShape 6"/>
          <p:cNvSpPr>
            <a:spLocks noChangeArrowheads="1"/>
          </p:cNvSpPr>
          <p:nvPr/>
        </p:nvSpPr>
        <p:spPr bwMode="gray">
          <a:xfrm rot="3931531">
            <a:off x="4646866" y="5021019"/>
            <a:ext cx="792162" cy="357835"/>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104" name="Oval 58"/>
          <p:cNvSpPr>
            <a:spLocks noChangeArrowheads="1"/>
          </p:cNvSpPr>
          <p:nvPr/>
        </p:nvSpPr>
        <p:spPr bwMode="gray">
          <a:xfrm>
            <a:off x="5004048" y="5589240"/>
            <a:ext cx="432371" cy="432370"/>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105" name="Oval 27"/>
          <p:cNvSpPr>
            <a:spLocks noChangeArrowheads="1"/>
          </p:cNvSpPr>
          <p:nvPr/>
        </p:nvSpPr>
        <p:spPr bwMode="gray">
          <a:xfrm flipH="1">
            <a:off x="5220072" y="5805264"/>
            <a:ext cx="216024" cy="144016"/>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sp>
        <p:nvSpPr>
          <p:cNvPr id="106" name="AutoShape 6"/>
          <p:cNvSpPr>
            <a:spLocks noChangeArrowheads="1"/>
          </p:cNvSpPr>
          <p:nvPr/>
        </p:nvSpPr>
        <p:spPr bwMode="gray">
          <a:xfrm rot="9382285">
            <a:off x="2525300" y="4220191"/>
            <a:ext cx="792162" cy="372941"/>
          </a:xfrm>
          <a:prstGeom prst="rightArrow">
            <a:avLst>
              <a:gd name="adj1" fmla="val 35167"/>
              <a:gd name="adj2" fmla="val 111029"/>
            </a:avLst>
          </a:prstGeom>
          <a:gradFill rotWithShape="1">
            <a:gsLst>
              <a:gs pos="0">
                <a:schemeClr val="bg2">
                  <a:gamma/>
                  <a:shade val="89020"/>
                  <a:invGamma/>
                  <a:alpha val="0"/>
                </a:schemeClr>
              </a:gs>
              <a:gs pos="100000">
                <a:schemeClr val="bg2"/>
              </a:gs>
            </a:gsLst>
            <a:lin ang="0" scaled="1"/>
          </a:gradFill>
          <a:ln w="0" algn="ctr">
            <a:noFill/>
            <a:miter lim="800000"/>
            <a:headEnd/>
            <a:tailEnd/>
          </a:ln>
          <a:effectLst/>
        </p:spPr>
        <p:txBody>
          <a:bodyPr wrap="none" anchor="ctr"/>
          <a:lstStyle/>
          <a:p>
            <a:endParaRPr lang="ru-RU"/>
          </a:p>
        </p:txBody>
      </p:sp>
      <p:sp>
        <p:nvSpPr>
          <p:cNvPr id="107" name="Oval 58"/>
          <p:cNvSpPr>
            <a:spLocks noChangeArrowheads="1"/>
          </p:cNvSpPr>
          <p:nvPr/>
        </p:nvSpPr>
        <p:spPr bwMode="gray">
          <a:xfrm rot="1847076">
            <a:off x="2056203" y="4468850"/>
            <a:ext cx="458856" cy="425232"/>
          </a:xfrm>
          <a:prstGeom prst="ellipse">
            <a:avLst/>
          </a:prstGeom>
          <a:gradFill rotWithShape="1">
            <a:gsLst>
              <a:gs pos="0">
                <a:schemeClr val="accent2"/>
              </a:gs>
              <a:gs pos="100000">
                <a:schemeClr val="accent2">
                  <a:gamma/>
                  <a:shade val="75686"/>
                  <a:invGamma/>
                </a:schemeClr>
              </a:gs>
            </a:gsLst>
            <a:path path="shape">
              <a:fillToRect l="50000" t="50000" r="50000" b="50000"/>
            </a:path>
          </a:gradFill>
          <a:ln w="9525" algn="ctr">
            <a:noFill/>
            <a:round/>
            <a:headEnd/>
            <a:tailEnd/>
          </a:ln>
          <a:effectLst/>
        </p:spPr>
        <p:txBody>
          <a:bodyPr wrap="none" anchor="ctr"/>
          <a:lstStyle/>
          <a:p>
            <a:endParaRPr lang="ru-RU"/>
          </a:p>
        </p:txBody>
      </p:sp>
      <p:sp>
        <p:nvSpPr>
          <p:cNvPr id="108" name="Oval 59"/>
          <p:cNvSpPr>
            <a:spLocks noChangeArrowheads="1"/>
          </p:cNvSpPr>
          <p:nvPr/>
        </p:nvSpPr>
        <p:spPr bwMode="gray">
          <a:xfrm rot="1847076">
            <a:off x="2085896" y="4497746"/>
            <a:ext cx="296150" cy="215075"/>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ru-RU"/>
          </a:p>
        </p:txBody>
      </p:sp>
      <p:sp>
        <p:nvSpPr>
          <p:cNvPr id="109" name="Прямоугольник 108"/>
          <p:cNvSpPr/>
          <p:nvPr/>
        </p:nvSpPr>
        <p:spPr>
          <a:xfrm>
            <a:off x="755576" y="1916832"/>
            <a:ext cx="2286000" cy="430887"/>
          </a:xfrm>
          <a:prstGeom prst="rect">
            <a:avLst/>
          </a:prstGeom>
        </p:spPr>
        <p:txBody>
          <a:bodyPr>
            <a:spAutoFit/>
          </a:bodyPr>
          <a:lstStyle/>
          <a:p>
            <a:r>
              <a:rPr lang="en-US" sz="1100" dirty="0">
                <a:latin typeface="Times New Roman" pitchFamily="18" charset="0"/>
                <a:cs typeface="Times New Roman" pitchFamily="18" charset="0"/>
              </a:rPr>
              <a:t>Changing the date / cancel the order on trip abroad</a:t>
            </a:r>
            <a:endParaRPr lang="ru-RU" sz="1100" dirty="0">
              <a:solidFill>
                <a:schemeClr val="tx1"/>
              </a:solidFill>
              <a:latin typeface="Times New Roman" pitchFamily="18" charset="0"/>
              <a:cs typeface="Times New Roman" pitchFamily="18" charset="0"/>
            </a:endParaRPr>
          </a:p>
        </p:txBody>
      </p:sp>
      <p:sp>
        <p:nvSpPr>
          <p:cNvPr id="110" name="Прямоугольник 109"/>
          <p:cNvSpPr/>
          <p:nvPr/>
        </p:nvSpPr>
        <p:spPr>
          <a:xfrm>
            <a:off x="539552" y="2780928"/>
            <a:ext cx="1709936" cy="430887"/>
          </a:xfrm>
          <a:prstGeom prst="rect">
            <a:avLst/>
          </a:prstGeom>
        </p:spPr>
        <p:txBody>
          <a:bodyPr wrap="square">
            <a:spAutoFit/>
          </a:bodyPr>
          <a:lstStyle/>
          <a:p>
            <a:pPr lvl="0"/>
            <a:r>
              <a:rPr lang="en-US" sz="1100" dirty="0">
                <a:latin typeface="Times New Roman" pitchFamily="18" charset="0"/>
                <a:cs typeface="Times New Roman" pitchFamily="18" charset="0"/>
              </a:rPr>
              <a:t>Restoration after learning trips abroad</a:t>
            </a:r>
            <a:endParaRPr lang="ru-RU" sz="1100" dirty="0">
              <a:solidFill>
                <a:schemeClr val="tx1"/>
              </a:solidFill>
              <a:latin typeface="Times New Roman" pitchFamily="18" charset="0"/>
              <a:cs typeface="Times New Roman" pitchFamily="18" charset="0"/>
            </a:endParaRPr>
          </a:p>
        </p:txBody>
      </p:sp>
      <p:sp>
        <p:nvSpPr>
          <p:cNvPr id="111" name="Прямоугольник 8"/>
          <p:cNvSpPr>
            <a:spLocks noChangeArrowheads="1"/>
          </p:cNvSpPr>
          <p:nvPr/>
        </p:nvSpPr>
        <p:spPr bwMode="auto">
          <a:xfrm>
            <a:off x="6228184" y="6396335"/>
            <a:ext cx="3024336" cy="461665"/>
          </a:xfrm>
          <a:prstGeom prst="rect">
            <a:avLst/>
          </a:prstGeom>
          <a:noFill/>
          <a:ln w="9525">
            <a:noFill/>
            <a:miter lim="800000"/>
            <a:headEnd/>
            <a:tailEnd/>
          </a:ln>
        </p:spPr>
        <p:txBody>
          <a:bodyPr wrap="square">
            <a:spAutoFit/>
          </a:bodyPr>
          <a:lstStyle/>
          <a:p>
            <a:r>
              <a:rPr lang="ru-RU" sz="1200" dirty="0">
                <a:latin typeface="Times New Roman" pitchFamily="18" charset="0"/>
                <a:cs typeface="Times New Roman" pitchFamily="18" charset="0"/>
              </a:rPr>
              <a:t>Адрес:            ЦОС "</a:t>
            </a:r>
            <a:r>
              <a:rPr lang="ru-RU" sz="1200" dirty="0" err="1">
                <a:latin typeface="Times New Roman" pitchFamily="18" charset="0"/>
                <a:cs typeface="Times New Roman" pitchFamily="18" charset="0"/>
              </a:rPr>
              <a:t>Керемет</a:t>
            </a:r>
            <a:r>
              <a:rPr lang="ru-RU" sz="1200" dirty="0">
                <a:latin typeface="Times New Roman" pitchFamily="18" charset="0"/>
                <a:cs typeface="Times New Roman" pitchFamily="18" charset="0"/>
              </a:rPr>
              <a:t>", каб.102</a:t>
            </a:r>
          </a:p>
          <a:p>
            <a:r>
              <a:rPr lang="ru-RU" sz="1200" dirty="0">
                <a:latin typeface="Times New Roman" pitchFamily="18" charset="0"/>
                <a:cs typeface="Times New Roman" pitchFamily="18" charset="0"/>
              </a:rPr>
              <a:t>Тел.:           	 +7 727 </a:t>
            </a:r>
            <a:r>
              <a:rPr lang="kk-KZ" sz="1200" dirty="0">
                <a:latin typeface="Times New Roman" pitchFamily="18" charset="0"/>
                <a:cs typeface="Times New Roman" pitchFamily="18" charset="0"/>
              </a:rPr>
              <a:t>221 – 14 – 48	</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AutoShape 3"/>
          <p:cNvSpPr>
            <a:spLocks noChangeArrowheads="1"/>
          </p:cNvSpPr>
          <p:nvPr/>
        </p:nvSpPr>
        <p:spPr bwMode="ltGray">
          <a:xfrm>
            <a:off x="0" y="1600200"/>
            <a:ext cx="6261100" cy="4495800"/>
          </a:xfrm>
          <a:prstGeom prst="rightArrow">
            <a:avLst>
              <a:gd name="adj1" fmla="val 79306"/>
              <a:gd name="adj2" fmla="val 34494"/>
            </a:avLst>
          </a:prstGeom>
          <a:gradFill rotWithShape="1">
            <a:gsLst>
              <a:gs pos="0">
                <a:srgbClr val="EAEAEA"/>
              </a:gs>
              <a:gs pos="100000">
                <a:schemeClr val="accent1"/>
              </a:gs>
            </a:gsLst>
            <a:lin ang="0" scaled="1"/>
          </a:gradFill>
          <a:ln w="9525">
            <a:noFill/>
            <a:miter lim="800000"/>
            <a:headEnd/>
            <a:tailEnd/>
          </a:ln>
          <a:effectLst/>
        </p:spPr>
        <p:txBody>
          <a:bodyPr wrap="none" anchor="ctr"/>
          <a:lstStyle/>
          <a:p>
            <a:endParaRPr lang="ru-RU"/>
          </a:p>
        </p:txBody>
      </p:sp>
      <p:sp>
        <p:nvSpPr>
          <p:cNvPr id="81924" name="AutoShape 4"/>
          <p:cNvSpPr>
            <a:spLocks noChangeArrowheads="1"/>
          </p:cNvSpPr>
          <p:nvPr/>
        </p:nvSpPr>
        <p:spPr bwMode="blackWhite">
          <a:xfrm>
            <a:off x="683568" y="1772816"/>
            <a:ext cx="4038600" cy="72008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marL="114300" lvl="1" indent="-114300" defTabSz="622300">
              <a:lnSpc>
                <a:spcPct val="90000"/>
              </a:lnSpc>
              <a:spcAft>
                <a:spcPct val="15000"/>
              </a:spcAft>
              <a:buChar char="••"/>
            </a:pPr>
            <a:r>
              <a:rPr lang="en-US" sz="1400" dirty="0">
                <a:latin typeface="Times New Roman" pitchFamily="18" charset="0"/>
                <a:cs typeface="Times New Roman" pitchFamily="18" charset="0"/>
              </a:rPr>
              <a:t>Lawyers, notaries</a:t>
            </a:r>
            <a:endParaRPr lang="ru-RU" sz="1400" dirty="0">
              <a:latin typeface="Times New Roman" pitchFamily="18" charset="0"/>
              <a:cs typeface="Times New Roman" pitchFamily="18" charset="0"/>
            </a:endParaRPr>
          </a:p>
        </p:txBody>
      </p:sp>
      <p:sp>
        <p:nvSpPr>
          <p:cNvPr id="81925" name="AutoShape 5"/>
          <p:cNvSpPr>
            <a:spLocks noChangeArrowheads="1"/>
          </p:cNvSpPr>
          <p:nvPr/>
        </p:nvSpPr>
        <p:spPr bwMode="blackWhite">
          <a:xfrm>
            <a:off x="683568" y="2564904"/>
            <a:ext cx="4038600" cy="648072"/>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p:spPr>
        <p:txBody>
          <a:bodyPr wrap="none" anchor="ctr"/>
          <a:lstStyle/>
          <a:p>
            <a:pPr marL="114300" lvl="1" indent="-114300" defTabSz="622300">
              <a:lnSpc>
                <a:spcPct val="90000"/>
              </a:lnSpc>
              <a:spcAft>
                <a:spcPct val="15000"/>
              </a:spcAft>
              <a:buChar char="••"/>
            </a:pPr>
            <a:r>
              <a:rPr lang="en-US" sz="1400" dirty="0">
                <a:latin typeface="Times New Roman" pitchFamily="18" charset="0"/>
                <a:cs typeface="Times New Roman" pitchFamily="18" charset="0"/>
              </a:rPr>
              <a:t>Air and railway ticket office</a:t>
            </a:r>
            <a:endParaRPr lang="kk-KZ" sz="1400" dirty="0">
              <a:latin typeface="Times New Roman" pitchFamily="18" charset="0"/>
              <a:cs typeface="Times New Roman" pitchFamily="18" charset="0"/>
            </a:endParaRPr>
          </a:p>
        </p:txBody>
      </p:sp>
      <p:sp>
        <p:nvSpPr>
          <p:cNvPr id="81926" name="AutoShape 6"/>
          <p:cNvSpPr>
            <a:spLocks noChangeArrowheads="1"/>
          </p:cNvSpPr>
          <p:nvPr/>
        </p:nvSpPr>
        <p:spPr bwMode="blackWhite">
          <a:xfrm>
            <a:off x="683568" y="3284984"/>
            <a:ext cx="4038600" cy="72008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marL="114300" lvl="1" indent="-114300" defTabSz="622300">
              <a:lnSpc>
                <a:spcPct val="90000"/>
              </a:lnSpc>
              <a:spcAft>
                <a:spcPct val="15000"/>
              </a:spcAft>
              <a:buChar char="••"/>
            </a:pPr>
            <a:r>
              <a:rPr lang="en-US" sz="1400" dirty="0">
                <a:latin typeface="Times New Roman" pitchFamily="18" charset="0"/>
                <a:cs typeface="Times New Roman" pitchFamily="18" charset="0"/>
              </a:rPr>
              <a:t>Travel agency</a:t>
            </a:r>
            <a:endParaRPr lang="kk-KZ" sz="1400" dirty="0">
              <a:latin typeface="Times New Roman" pitchFamily="18" charset="0"/>
              <a:cs typeface="Times New Roman" pitchFamily="18" charset="0"/>
            </a:endParaRPr>
          </a:p>
        </p:txBody>
      </p:sp>
      <p:sp>
        <p:nvSpPr>
          <p:cNvPr id="11" name="Заголовок 2"/>
          <p:cNvSpPr txBox="1">
            <a:spLocks/>
          </p:cNvSpPr>
          <p:nvPr/>
        </p:nvSpPr>
        <p:spPr bwMode="auto">
          <a:xfrm>
            <a:off x="914400" y="404664"/>
            <a:ext cx="8229600" cy="639763"/>
          </a:xfrm>
          <a:prstGeom prst="rect">
            <a:avLst/>
          </a:prstGeom>
          <a:noFill/>
          <a:ln w="9525">
            <a:noFill/>
            <a:miter lim="800000"/>
            <a:headEnd/>
            <a:tailEnd/>
          </a:ln>
        </p:spPr>
        <p:txBody>
          <a:bodyPr lIns="0" rIns="0" bIns="0" anchor="b"/>
          <a:lstStyle/>
          <a:p>
            <a:pPr algn="ctr" fontAlgn="auto">
              <a:spcBef>
                <a:spcPts val="0"/>
              </a:spcBef>
              <a:spcAft>
                <a:spcPts val="0"/>
              </a:spcAft>
              <a:defRPr/>
            </a:pPr>
            <a:endParaRPr lang="ru-RU" sz="1600" dirty="0" smtClean="0">
              <a:solidFill>
                <a:schemeClr val="bg1"/>
              </a:solidFill>
              <a:latin typeface="Times New Roman" pitchFamily="18" charset="0"/>
              <a:cs typeface="Times New Roman" pitchFamily="18" charset="0"/>
            </a:endParaRPr>
          </a:p>
          <a:p>
            <a:pPr algn="ctr" fontAlgn="auto">
              <a:spcBef>
                <a:spcPts val="0"/>
              </a:spcBef>
              <a:spcAft>
                <a:spcPts val="0"/>
              </a:spcAft>
              <a:defRPr/>
            </a:pPr>
            <a:r>
              <a:rPr lang="en-US" sz="1600" dirty="0" smtClean="0">
                <a:solidFill>
                  <a:schemeClr val="bg1"/>
                </a:solidFill>
                <a:latin typeface="Times New Roman" pitchFamily="18" charset="0"/>
                <a:cs typeface="Times New Roman" pitchFamily="18" charset="0"/>
              </a:rPr>
              <a:t>SOCIAL AND ADMINISTRATIVE SERVICES</a:t>
            </a:r>
            <a:endParaRPr lang="ru-RU" sz="1600" dirty="0">
              <a:solidFill>
                <a:schemeClr val="bg1"/>
              </a:solidFill>
              <a:latin typeface="Times New Roman" pitchFamily="18" charset="0"/>
              <a:cs typeface="Times New Roman" pitchFamily="18" charset="0"/>
            </a:endParaRPr>
          </a:p>
        </p:txBody>
      </p:sp>
      <p:pic>
        <p:nvPicPr>
          <p:cNvPr id="12" name="Рисунок 11" descr="DJI00014.JPG"/>
          <p:cNvPicPr>
            <a:picLocks noChangeAspect="1"/>
          </p:cNvPicPr>
          <p:nvPr/>
        </p:nvPicPr>
        <p:blipFill>
          <a:blip r:embed="rId2" cstate="print"/>
          <a:stretch>
            <a:fillRect/>
          </a:stretch>
        </p:blipFill>
        <p:spPr>
          <a:xfrm>
            <a:off x="107504" y="260648"/>
            <a:ext cx="1374202" cy="1368152"/>
          </a:xfrm>
          <a:prstGeom prst="ellipse">
            <a:avLst/>
          </a:prstGeom>
          <a:ln w="76200" cap="rnd">
            <a:solidFill>
              <a:schemeClr val="bg1"/>
            </a:solidFill>
            <a:prstDash val="solid"/>
          </a:ln>
          <a:effectLst/>
          <a:scene3d>
            <a:camera prst="perspectiveFront" fov="5400000"/>
            <a:lightRig rig="threePt" dir="t">
              <a:rot lat="0" lon="0" rev="19200000"/>
            </a:lightRig>
          </a:scene3d>
          <a:sp3d extrusionH="25400">
            <a:bevelT w="304800" h="152400" prst="hardEdge"/>
            <a:extrusionClr>
              <a:srgbClr val="000000"/>
            </a:extrusionClr>
          </a:sp3d>
        </p:spPr>
      </p:pic>
      <p:sp>
        <p:nvSpPr>
          <p:cNvPr id="40" name="AutoShape 4"/>
          <p:cNvSpPr>
            <a:spLocks noChangeArrowheads="1"/>
          </p:cNvSpPr>
          <p:nvPr/>
        </p:nvSpPr>
        <p:spPr bwMode="blackWhite">
          <a:xfrm>
            <a:off x="683568" y="4077072"/>
            <a:ext cx="4038600" cy="72008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marL="114300" lvl="1" indent="-114300" defTabSz="622300">
              <a:lnSpc>
                <a:spcPct val="90000"/>
              </a:lnSpc>
              <a:spcAft>
                <a:spcPct val="15000"/>
              </a:spcAft>
              <a:buChar char="••"/>
            </a:pPr>
            <a:r>
              <a:rPr lang="en-US" sz="1400" dirty="0" smtClean="0">
                <a:latin typeface="Times New Roman" pitchFamily="18" charset="0"/>
                <a:cs typeface="Times New Roman" pitchFamily="18" charset="0"/>
              </a:rPr>
              <a:t>Career and business Centre</a:t>
            </a:r>
            <a:endParaRPr lang="en-US" sz="1400" dirty="0">
              <a:latin typeface="Times New Roman" pitchFamily="18" charset="0"/>
              <a:cs typeface="Times New Roman" pitchFamily="18" charset="0"/>
            </a:endParaRPr>
          </a:p>
        </p:txBody>
      </p:sp>
      <p:sp>
        <p:nvSpPr>
          <p:cNvPr id="42" name="AutoShape 5"/>
          <p:cNvSpPr>
            <a:spLocks noChangeArrowheads="1"/>
          </p:cNvSpPr>
          <p:nvPr/>
        </p:nvSpPr>
        <p:spPr bwMode="blackWhite">
          <a:xfrm>
            <a:off x="683568" y="4869160"/>
            <a:ext cx="4038600" cy="72008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p:spPr>
        <p:txBody>
          <a:bodyPr wrap="none" anchor="ctr"/>
          <a:lstStyle/>
          <a:p>
            <a:pPr marL="114300" lvl="1" indent="-114300" defTabSz="622300">
              <a:lnSpc>
                <a:spcPct val="90000"/>
              </a:lnSpc>
              <a:spcAft>
                <a:spcPct val="15000"/>
              </a:spcAft>
              <a:buChar char="••"/>
            </a:pPr>
            <a:r>
              <a:rPr lang="en-US" sz="1400" dirty="0" smtClean="0">
                <a:latin typeface="Times New Roman" pitchFamily="18" charset="0"/>
                <a:cs typeface="Times New Roman" pitchFamily="18" charset="0"/>
              </a:rPr>
              <a:t>bank</a:t>
            </a:r>
            <a:endParaRPr lang="ru-RU" sz="1400" dirty="0">
              <a:latin typeface="Times New Roman" pitchFamily="18" charset="0"/>
              <a:cs typeface="Times New Roman" pitchFamily="18" charset="0"/>
            </a:endParaRPr>
          </a:p>
        </p:txBody>
      </p:sp>
      <p:pic>
        <p:nvPicPr>
          <p:cNvPr id="43" name="Picture 7" descr="C:\Users\baizakova.aiganym\Desktop\DSC_0718.JPG"/>
          <p:cNvPicPr>
            <a:picLocks noChangeAspect="1" noChangeArrowheads="1"/>
          </p:cNvPicPr>
          <p:nvPr/>
        </p:nvPicPr>
        <p:blipFill>
          <a:blip r:embed="rId3" cstate="print"/>
          <a:srcRect/>
          <a:stretch>
            <a:fillRect/>
          </a:stretch>
        </p:blipFill>
        <p:spPr bwMode="auto">
          <a:xfrm>
            <a:off x="6156176" y="1412776"/>
            <a:ext cx="2448272" cy="2318088"/>
          </a:xfrm>
          <a:prstGeom prst="ellipse">
            <a:avLst/>
          </a:prstGeom>
          <a:ln w="9525" cap="rnd">
            <a:solidFill>
              <a:srgbClr val="FF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4" name="Picture 7" descr="C:\Users\Zhanakeeva.maral\Desktop\ФОТО ЦОС\банк.jpg"/>
          <p:cNvPicPr>
            <a:picLocks noChangeAspect="1" noChangeArrowheads="1"/>
          </p:cNvPicPr>
          <p:nvPr/>
        </p:nvPicPr>
        <p:blipFill>
          <a:blip r:embed="rId4" cstate="print"/>
          <a:srcRect/>
          <a:stretch>
            <a:fillRect/>
          </a:stretch>
        </p:blipFill>
        <p:spPr bwMode="auto">
          <a:xfrm>
            <a:off x="6300192" y="3501008"/>
            <a:ext cx="1944216" cy="1878596"/>
          </a:xfrm>
          <a:prstGeom prst="ellipse">
            <a:avLst/>
          </a:prstGeom>
          <a:ln w="9525"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шаблон для брошюры">
  <a:themeElements>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124458"/>
        </a:dk2>
        <a:lt2>
          <a:srgbClr val="C0C0C0"/>
        </a:lt2>
        <a:accent1>
          <a:srgbClr val="76CA2A"/>
        </a:accent1>
        <a:accent2>
          <a:srgbClr val="40BAD2"/>
        </a:accent2>
        <a:accent3>
          <a:srgbClr val="FFFFFF"/>
        </a:accent3>
        <a:accent4>
          <a:srgbClr val="000000"/>
        </a:accent4>
        <a:accent5>
          <a:srgbClr val="BDE1AC"/>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шаблон для брошюры</Template>
  <TotalTime>417</TotalTime>
  <Words>796</Words>
  <Application>Microsoft Office PowerPoint</Application>
  <PresentationFormat>Экран (4:3)</PresentationFormat>
  <Paragraphs>199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шаблон для брошюры</vt:lpstr>
      <vt:lpstr>Презентация PowerPoint</vt:lpstr>
      <vt:lpstr>Презентация PowerPoint</vt:lpstr>
      <vt:lpstr>STRUCTURE OF STUDENTS SERVICE CENTRE «KEREMET» </vt:lpstr>
      <vt:lpstr>Services on education process organization</vt:lpstr>
      <vt:lpstr>SERVICES ON EDUCATION PROCESS ORGANIZATION</vt:lpstr>
      <vt:lpstr>SERVICES ON EDUCATION PROCESS ORGANIZATION</vt:lpstr>
      <vt:lpstr>SERVICES ON EDUCATION PROCESS ORGANIZATION</vt:lpstr>
      <vt:lpstr>SERVICES ON EDUCATION PROCESS ORGANIZATION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Zhanakeeva.maral</dc:creator>
  <cp:lastModifiedBy>Nurkhan</cp:lastModifiedBy>
  <cp:revision>116</cp:revision>
  <dcterms:created xsi:type="dcterms:W3CDTF">2015-01-15T08:02:30Z</dcterms:created>
  <dcterms:modified xsi:type="dcterms:W3CDTF">2015-01-29T02:07:56Z</dcterms:modified>
</cp:coreProperties>
</file>