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689" r:id="rId2"/>
  </p:sldMasterIdLst>
  <p:notesMasterIdLst>
    <p:notesMasterId r:id="rId7"/>
  </p:notesMasterIdLst>
  <p:handoutMasterIdLst>
    <p:handoutMasterId r:id="rId8"/>
  </p:handoutMasterIdLst>
  <p:sldIdLst>
    <p:sldId id="436" r:id="rId3"/>
    <p:sldId id="443" r:id="rId4"/>
    <p:sldId id="445" r:id="rId5"/>
    <p:sldId id="444"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36">
          <p15:clr>
            <a:srgbClr val="A4A3A4"/>
          </p15:clr>
        </p15:guide>
        <p15:guide id="4" orient="horz" pos="2264">
          <p15:clr>
            <a:srgbClr val="A4A3A4"/>
          </p15:clr>
        </p15:guide>
        <p15:guide id="5" pos="376">
          <p15:clr>
            <a:srgbClr val="A4A3A4"/>
          </p15:clr>
        </p15:guide>
        <p15:guide id="6" orient="horz" pos="1428">
          <p15:clr>
            <a:srgbClr val="A4A3A4"/>
          </p15:clr>
        </p15:guide>
        <p15:guide id="7" orient="horz" pos="564">
          <p15:clr>
            <a:srgbClr val="A4A3A4"/>
          </p15:clr>
        </p15:guide>
        <p15:guide id="8" orient="horz" pos="3384">
          <p15:clr>
            <a:srgbClr val="A4A3A4"/>
          </p15:clr>
        </p15:guide>
        <p15:guide id="9" pos="7296">
          <p15:clr>
            <a:srgbClr val="A4A3A4"/>
          </p15:clr>
        </p15:guide>
        <p15:guide id="10" pos="3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00302290" initials="zhangb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B1B"/>
    <a:srgbClr val="8DC553"/>
    <a:srgbClr val="F6C640"/>
    <a:srgbClr val="23A5DE"/>
    <a:srgbClr val="F4B914"/>
    <a:srgbClr val="6D7474"/>
    <a:srgbClr val="F2B800"/>
    <a:srgbClr val="9B9B9B"/>
    <a:srgbClr val="D9D9D9"/>
    <a:srgbClr val="00A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89550" autoAdjust="0"/>
  </p:normalViewPr>
  <p:slideViewPr>
    <p:cSldViewPr snapToGrid="0">
      <p:cViewPr varScale="1">
        <p:scale>
          <a:sx n="93" d="100"/>
          <a:sy n="93" d="100"/>
        </p:scale>
        <p:origin x="84" y="102"/>
      </p:cViewPr>
      <p:guideLst>
        <p:guide orient="horz" pos="2160"/>
        <p:guide pos="3840"/>
        <p:guide orient="horz" pos="336"/>
        <p:guide orient="horz" pos="2264"/>
        <p:guide pos="376"/>
        <p:guide orient="horz" pos="1428"/>
        <p:guide orient="horz" pos="564"/>
        <p:guide orient="horz" pos="3384"/>
        <p:guide pos="7296"/>
        <p:guide pos="384"/>
      </p:guideLst>
    </p:cSldViewPr>
  </p:slideViewPr>
  <p:notesTextViewPr>
    <p:cViewPr>
      <p:scale>
        <a:sx n="50" d="100"/>
        <a:sy n="50" d="100"/>
      </p:scale>
      <p:origin x="0" y="0"/>
    </p:cViewPr>
  </p:notesTextViewPr>
  <p:notesViewPr>
    <p:cSldViewPr snapToGrid="0">
      <p:cViewPr varScale="1">
        <p:scale>
          <a:sx n="83" d="100"/>
          <a:sy n="83" d="100"/>
        </p:scale>
        <p:origin x="-3876"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626D7-D31D-4FEE-BB7C-A9ECFFCD44A1}" type="datetimeFigureOut">
              <a:rPr lang="zh-CN" altLang="en-US" smtClean="0"/>
              <a:pPr/>
              <a:t>2022/11/28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279C9A-6508-4A29-B3BA-26410382C74B}" type="slidenum">
              <a:rPr lang="zh-CN" altLang="en-US" smtClean="0"/>
              <a:pPr/>
              <a:t>‹#›</a:t>
            </a:fld>
            <a:endParaRPr lang="zh-CN" altLang="en-US"/>
          </a:p>
        </p:txBody>
      </p:sp>
    </p:spTree>
    <p:extLst>
      <p:ext uri="{BB962C8B-B14F-4D97-AF65-F5344CB8AC3E}">
        <p14:creationId xmlns:p14="http://schemas.microsoft.com/office/powerpoint/2010/main" val="3183835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0FC3B-B09A-496D-AAF2-2483EB532E54}" type="datetimeFigureOut">
              <a:rPr lang="zh-CN" altLang="en-US" smtClean="0"/>
              <a:pPr/>
              <a:t>2022/11/28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E3392-3F4A-4098-998D-8947BFB0852E}" type="slidenum">
              <a:rPr lang="zh-CN" altLang="en-US" smtClean="0"/>
              <a:pPr/>
              <a:t>‹#›</a:t>
            </a:fld>
            <a:endParaRPr lang="zh-CN" altLang="en-US"/>
          </a:p>
        </p:txBody>
      </p:sp>
    </p:spTree>
    <p:extLst>
      <p:ext uri="{BB962C8B-B14F-4D97-AF65-F5344CB8AC3E}">
        <p14:creationId xmlns:p14="http://schemas.microsoft.com/office/powerpoint/2010/main" val="213657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2"/>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0"/>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9" name="Picture 2" descr="C:\Users\Administrator\Desktop\未标题-4-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3" y="0"/>
            <a:ext cx="12188827" cy="6858000"/>
          </a:xfrm>
          <a:prstGeom prst="rect">
            <a:avLst/>
          </a:prstGeom>
          <a:noFill/>
        </p:spPr>
      </p:pic>
      <p:pic>
        <p:nvPicPr>
          <p:cNvPr id="60" name="Picture 3" descr="C:\Users\Administrator\Desktop\未标题-4-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87910" y="76202"/>
            <a:ext cx="1845253" cy="1038225"/>
          </a:xfrm>
          <a:prstGeom prst="rect">
            <a:avLst/>
          </a:prstGeom>
          <a:noFill/>
        </p:spPr>
      </p:pic>
    </p:spTree>
    <p:extLst>
      <p:ext uri="{BB962C8B-B14F-4D97-AF65-F5344CB8AC3E}">
        <p14:creationId xmlns:p14="http://schemas.microsoft.com/office/powerpoint/2010/main" val="20911495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 name="Picture 4" descr="C:\Users\Administrator\Desktop\未标题-4-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3" y="0"/>
            <a:ext cx="12188827" cy="6858000"/>
          </a:xfrm>
          <a:prstGeom prst="rect">
            <a:avLst/>
          </a:prstGeom>
          <a:noFill/>
        </p:spPr>
      </p:pic>
    </p:spTree>
    <p:extLst>
      <p:ext uri="{BB962C8B-B14F-4D97-AF65-F5344CB8AC3E}">
        <p14:creationId xmlns:p14="http://schemas.microsoft.com/office/powerpoint/2010/main" val="28436505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2"/>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0993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7202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6063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2"/>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2"/>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2"/>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1"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7" y="1535113"/>
            <a:ext cx="538956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7" y="2174875"/>
            <a:ext cx="538956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5" y="273052"/>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2"/>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2A4B1C16-B782-4E87-AFFC-E285CD9CA9A9}" type="datetimeFigureOut">
              <a:rPr lang="zh-CN" altLang="en-US" smtClean="0"/>
              <a:pPr/>
              <a:t>2022/11/28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C48EA67D-00F7-4BE7-AF0B-A64EC8A4F6C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8.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直接连接符 6"/>
          <p:cNvCxnSpPr/>
          <p:nvPr userDrawn="1"/>
        </p:nvCxnSpPr>
        <p:spPr>
          <a:xfrm>
            <a:off x="315121" y="549474"/>
            <a:ext cx="11539537" cy="0"/>
          </a:xfrm>
          <a:prstGeom prst="line">
            <a:avLst/>
          </a:prstGeom>
          <a:ln>
            <a:solidFill>
              <a:srgbClr val="FA6F44"/>
            </a:solidFill>
          </a:ln>
        </p:spPr>
        <p:style>
          <a:lnRef idx="1">
            <a:schemeClr val="accent1"/>
          </a:lnRef>
          <a:fillRef idx="0">
            <a:schemeClr val="accent1"/>
          </a:fillRef>
          <a:effectRef idx="0">
            <a:schemeClr val="accent1"/>
          </a:effectRef>
          <a:fontRef idx="minor">
            <a:schemeClr val="tx1"/>
          </a:fontRef>
        </p:style>
      </p:cxnSp>
      <p:pic>
        <p:nvPicPr>
          <p:cNvPr id="8" name="图片 7" descr="leading-new-ict.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35585" y="327728"/>
            <a:ext cx="1431771" cy="108000"/>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649" r:id="rId12"/>
    <p:sldLayoutId id="2147483730"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673" r:id="rId2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9525">
            <a:noFill/>
            <a:miter lim="800000"/>
            <a:headEnd/>
            <a:tailEnd/>
          </a:ln>
        </p:spPr>
      </p:pic>
      <p:sp>
        <p:nvSpPr>
          <p:cNvPr id="13" name="TextBox 12"/>
          <p:cNvSpPr txBox="1"/>
          <p:nvPr/>
        </p:nvSpPr>
        <p:spPr>
          <a:xfrm>
            <a:off x="502427" y="5577243"/>
            <a:ext cx="8258292" cy="746358"/>
          </a:xfrm>
          <a:prstGeom prst="rect">
            <a:avLst/>
          </a:prstGeom>
          <a:noFill/>
        </p:spPr>
        <p:txBody>
          <a:bodyPr wrap="square" rtlCol="0">
            <a:spAutoFit/>
          </a:bodyPr>
          <a:lstStyle/>
          <a:p>
            <a:pPr defTabSz="1219078"/>
            <a:r>
              <a:rPr lang="en-US" altLang="zh-CN" sz="1050" b="1" dirty="0" smtClean="0">
                <a:solidFill>
                  <a:prstClr val="white">
                    <a:lumMod val="65000"/>
                  </a:prstClr>
                </a:solidFill>
                <a:ea typeface="宋体" charset="-122"/>
                <a:cs typeface="Arial" pitchFamily="34" charset="0"/>
              </a:rPr>
              <a:t>Copyright©2017 Huawei Technologies Co., Ltd. All Rights Reserved.</a:t>
            </a:r>
            <a:endParaRPr lang="zh-CN" altLang="zh-CN" sz="1050" dirty="0" smtClean="0">
              <a:solidFill>
                <a:prstClr val="white">
                  <a:lumMod val="65000"/>
                </a:prstClr>
              </a:solidFill>
              <a:ea typeface="宋体" charset="-122"/>
              <a:cs typeface="Arial" pitchFamily="34" charset="0"/>
            </a:endParaRPr>
          </a:p>
          <a:p>
            <a:pPr defTabSz="1219078"/>
            <a:r>
              <a:rPr lang="en-US" altLang="zh-CN" sz="800" dirty="0" smtClean="0">
                <a:solidFill>
                  <a:prstClr val="white">
                    <a:lumMod val="65000"/>
                  </a:prstClr>
                </a:solidFill>
                <a:ea typeface="宋体"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800" dirty="0">
              <a:solidFill>
                <a:prstClr val="white">
                  <a:lumMod val="65000"/>
                </a:prstClr>
              </a:solidFill>
              <a:ea typeface="宋体" charset="-122"/>
              <a:cs typeface="Arial" pitchFamily="34" charset="0"/>
            </a:endParaRPr>
          </a:p>
        </p:txBody>
      </p:sp>
      <p:sp>
        <p:nvSpPr>
          <p:cNvPr id="14" name="TextBox 13"/>
          <p:cNvSpPr txBox="1"/>
          <p:nvPr/>
        </p:nvSpPr>
        <p:spPr>
          <a:xfrm>
            <a:off x="6073690" y="2571428"/>
            <a:ext cx="5772327" cy="978473"/>
          </a:xfrm>
          <a:prstGeom prst="rect">
            <a:avLst/>
          </a:prstGeom>
          <a:noFill/>
          <a:effectLst/>
        </p:spPr>
        <p:txBody>
          <a:bodyPr wrap="square" rtlCol="0" anchor="ctr">
            <a:spAutoFit/>
          </a:bodyPr>
          <a:lstStyle/>
          <a:p>
            <a:pPr algn="ctr" defTabSz="1219078">
              <a:lnSpc>
                <a:spcPct val="80000"/>
              </a:lnSpc>
            </a:pPr>
            <a:r>
              <a:rPr lang="en-US" altLang="zh-CN" sz="7198" b="1" dirty="0" smtClean="0">
                <a:solidFill>
                  <a:prstClr val="black"/>
                </a:solidFill>
              </a:rPr>
              <a:t>THANK YOU</a:t>
            </a:r>
            <a:endParaRPr lang="zh-CN" altLang="en-US" sz="7198" b="1" dirty="0">
              <a:solidFill>
                <a:prstClr val="black"/>
              </a:solidFill>
            </a:endParaRPr>
          </a:p>
        </p:txBody>
      </p:sp>
      <p:pic>
        <p:nvPicPr>
          <p:cNvPr id="15" name="Picture 4" descr="C:\Users\z00124665\Desktop\slogan 001png.png"/>
          <p:cNvPicPr>
            <a:picLocks noChangeAspect="1" noChangeArrowheads="1"/>
          </p:cNvPicPr>
          <p:nvPr/>
        </p:nvPicPr>
        <p:blipFill>
          <a:blip r:embed="rId5" cstate="print">
            <a:grayscl/>
            <a:lum bright="-100000"/>
            <a:extLst>
              <a:ext uri="{28A0092B-C50C-407E-A947-70E740481C1C}">
                <a14:useLocalDpi xmlns:a14="http://schemas.microsoft.com/office/drawing/2010/main" val="0"/>
              </a:ext>
            </a:extLst>
          </a:blip>
          <a:srcRect/>
          <a:stretch>
            <a:fillRect/>
          </a:stretch>
        </p:blipFill>
        <p:spPr bwMode="auto">
          <a:xfrm>
            <a:off x="593572" y="4636313"/>
            <a:ext cx="2440939" cy="192264"/>
          </a:xfrm>
          <a:prstGeom prst="rect">
            <a:avLst/>
          </a:prstGeom>
          <a:noFill/>
        </p:spPr>
      </p:pic>
      <p:pic>
        <p:nvPicPr>
          <p:cNvPr id="6" name="Picture 4" descr="C:\Users\z00124665\Desktop\slogan 001pn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93572" y="4853510"/>
            <a:ext cx="2440939" cy="564960"/>
          </a:xfrm>
          <a:prstGeom prst="rect">
            <a:avLst/>
          </a:prstGeom>
          <a:noFill/>
        </p:spPr>
      </p:pic>
      <p:pic>
        <p:nvPicPr>
          <p:cNvPr id="7" name="Picture 2" descr="X:\华为\2018\4月\石桥-PPT模版\文件\包图网_22858颁奖典礼晚会背景展板\images\582b41748a040.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a:off x="-1" y="-85093"/>
            <a:ext cx="12192001" cy="694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86809"/>
      </p:ext>
    </p:extLst>
  </p:cSld>
  <p:clrMap bg1="lt1" tx1="dk1" bg2="lt2" tx2="dk2" accent1="accent1" accent2="accent2" accent3="accent3" accent4="accent4" accent5="accent5" accent6="accent6" hlink="hlink" folHlink="folHlink"/>
  <p:sldLayoutIdLst>
    <p:sldLayoutId id="2147483690" r:id="rId1"/>
    <p:sldLayoutId id="2147483731" r:id="rId2"/>
  </p:sldLayoutIdLst>
  <p:timing>
    <p:tnLst>
      <p:par>
        <p:cTn id="1" dur="indefinite" restart="never" nodeType="tmRoot"/>
      </p:par>
    </p:tnLst>
  </p:timing>
  <p:txStyles>
    <p:titleStyle>
      <a:lvl1pPr algn="ctr" defTabSz="1219078" rtl="0" eaLnBrk="1" latinLnBrk="0" hangingPunct="1">
        <a:spcBef>
          <a:spcPct val="0"/>
        </a:spcBef>
        <a:buNone/>
        <a:defRPr sz="5898"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2003"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542"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1081"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078" rtl="0" eaLnBrk="1" latinLnBrk="0" hangingPunct="1">
        <a:defRPr sz="2399" kern="1200">
          <a:solidFill>
            <a:schemeClr val="tx1"/>
          </a:solidFill>
          <a:latin typeface="+mn-lt"/>
          <a:ea typeface="+mn-ea"/>
          <a:cs typeface="+mn-cs"/>
        </a:defRPr>
      </a:lvl1pPr>
      <a:lvl2pPr marL="609539" algn="l" defTabSz="1219078" rtl="0" eaLnBrk="1" latinLnBrk="0" hangingPunct="1">
        <a:defRPr sz="2399" kern="1200">
          <a:solidFill>
            <a:schemeClr val="tx1"/>
          </a:solidFill>
          <a:latin typeface="+mn-lt"/>
          <a:ea typeface="+mn-ea"/>
          <a:cs typeface="+mn-cs"/>
        </a:defRPr>
      </a:lvl2pPr>
      <a:lvl3pPr marL="1219078" algn="l" defTabSz="1219078" rtl="0" eaLnBrk="1" latinLnBrk="0" hangingPunct="1">
        <a:defRPr sz="2399" kern="1200">
          <a:solidFill>
            <a:schemeClr val="tx1"/>
          </a:solidFill>
          <a:latin typeface="+mn-lt"/>
          <a:ea typeface="+mn-ea"/>
          <a:cs typeface="+mn-cs"/>
        </a:defRPr>
      </a:lvl3pPr>
      <a:lvl4pPr marL="1828617" algn="l" defTabSz="1219078" rtl="0" eaLnBrk="1" latinLnBrk="0" hangingPunct="1">
        <a:defRPr sz="2399" kern="1200">
          <a:solidFill>
            <a:schemeClr val="tx1"/>
          </a:solidFill>
          <a:latin typeface="+mn-lt"/>
          <a:ea typeface="+mn-ea"/>
          <a:cs typeface="+mn-cs"/>
        </a:defRPr>
      </a:lvl4pPr>
      <a:lvl5pPr marL="2438156" algn="l" defTabSz="1219078" rtl="0" eaLnBrk="1" latinLnBrk="0" hangingPunct="1">
        <a:defRPr sz="2399" kern="1200">
          <a:solidFill>
            <a:schemeClr val="tx1"/>
          </a:solidFill>
          <a:latin typeface="+mn-lt"/>
          <a:ea typeface="+mn-ea"/>
          <a:cs typeface="+mn-cs"/>
        </a:defRPr>
      </a:lvl5pPr>
      <a:lvl6pPr marL="3047695" algn="l" defTabSz="1219078" rtl="0" eaLnBrk="1" latinLnBrk="0" hangingPunct="1">
        <a:defRPr sz="2399" kern="1200">
          <a:solidFill>
            <a:schemeClr val="tx1"/>
          </a:solidFill>
          <a:latin typeface="+mn-lt"/>
          <a:ea typeface="+mn-ea"/>
          <a:cs typeface="+mn-cs"/>
        </a:defRPr>
      </a:lvl6pPr>
      <a:lvl7pPr marL="3657235" algn="l" defTabSz="1219078" rtl="0" eaLnBrk="1" latinLnBrk="0" hangingPunct="1">
        <a:defRPr sz="2399" kern="1200">
          <a:solidFill>
            <a:schemeClr val="tx1"/>
          </a:solidFill>
          <a:latin typeface="+mn-lt"/>
          <a:ea typeface="+mn-ea"/>
          <a:cs typeface="+mn-cs"/>
        </a:defRPr>
      </a:lvl7pPr>
      <a:lvl8pPr marL="4266773" algn="l" defTabSz="1219078" rtl="0" eaLnBrk="1" latinLnBrk="0" hangingPunct="1">
        <a:defRPr sz="2399" kern="1200">
          <a:solidFill>
            <a:schemeClr val="tx1"/>
          </a:solidFill>
          <a:latin typeface="+mn-lt"/>
          <a:ea typeface="+mn-ea"/>
          <a:cs typeface="+mn-cs"/>
        </a:defRPr>
      </a:lvl8pPr>
      <a:lvl9pPr marL="4876312" algn="l" defTabSz="121907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lmas\Huawei\Лого и устав КазНУ\Лого КазНУ.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75" t="18678" r="6607" b="18124"/>
          <a:stretch/>
        </p:blipFill>
        <p:spPr bwMode="auto">
          <a:xfrm>
            <a:off x="1840076" y="2222310"/>
            <a:ext cx="3313231" cy="33816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1560" y="709180"/>
            <a:ext cx="9799319" cy="1569660"/>
          </a:xfrm>
          <a:prstGeom prst="rect">
            <a:avLst/>
          </a:prstGeom>
          <a:noFill/>
          <a:ln>
            <a:noFill/>
          </a:ln>
        </p:spPr>
        <p:txBody>
          <a:bodyPr wrap="square" rtlCol="0">
            <a:spAutoFit/>
          </a:bodyPr>
          <a:lstStyle/>
          <a:p>
            <a:pPr algn="ctr"/>
            <a:r>
              <a:rPr lang="ru-RU" altLang="zh-CN" sz="3200" b="1" dirty="0" smtClean="0">
                <a:solidFill>
                  <a:srgbClr val="C00000"/>
                </a:solidFill>
                <a:latin typeface="Times New Roman" pitchFamily="18" charset="0"/>
                <a:cs typeface="Times New Roman" pitchFamily="18" charset="0"/>
              </a:rPr>
              <a:t>Академия информационных и сетевых технологий, авторизованная компанией «</a:t>
            </a:r>
            <a:r>
              <a:rPr lang="ru-RU" altLang="zh-CN" sz="3200" b="1" dirty="0" err="1" smtClean="0">
                <a:solidFill>
                  <a:srgbClr val="C00000"/>
                </a:solidFill>
                <a:latin typeface="Times New Roman" pitchFamily="18" charset="0"/>
                <a:cs typeface="Times New Roman" pitchFamily="18" charset="0"/>
              </a:rPr>
              <a:t>Huawei</a:t>
            </a:r>
            <a:r>
              <a:rPr lang="ru-RU" altLang="zh-CN" sz="3200" b="1" dirty="0" smtClean="0">
                <a:solidFill>
                  <a:srgbClr val="C00000"/>
                </a:solidFill>
                <a:latin typeface="Times New Roman" pitchFamily="18" charset="0"/>
                <a:cs typeface="Times New Roman" pitchFamily="18" charset="0"/>
              </a:rPr>
              <a:t>»</a:t>
            </a:r>
            <a:r>
              <a:rPr lang="en-US" altLang="zh-CN" sz="3200" b="1" dirty="0" smtClean="0">
                <a:solidFill>
                  <a:srgbClr val="C00000"/>
                </a:solidFill>
                <a:latin typeface="Times New Roman" pitchFamily="18" charset="0"/>
                <a:cs typeface="Times New Roman" pitchFamily="18" charset="0"/>
              </a:rPr>
              <a:t> </a:t>
            </a:r>
            <a:endParaRPr lang="ru-RU" altLang="zh-CN" sz="3200" b="1" dirty="0" smtClean="0">
              <a:solidFill>
                <a:srgbClr val="C00000"/>
              </a:solidFill>
              <a:latin typeface="Times New Roman" pitchFamily="18" charset="0"/>
              <a:cs typeface="Times New Roman" pitchFamily="18" charset="0"/>
            </a:endParaRPr>
          </a:p>
          <a:p>
            <a:pPr algn="ctr"/>
            <a:r>
              <a:rPr lang="en-US" altLang="zh-CN" sz="3200" b="1" dirty="0" smtClean="0">
                <a:solidFill>
                  <a:srgbClr val="C00000"/>
                </a:solidFill>
                <a:latin typeface="Times New Roman" pitchFamily="18" charset="0"/>
                <a:cs typeface="Times New Roman" pitchFamily="18" charset="0"/>
              </a:rPr>
              <a:t>“HAINA-</a:t>
            </a:r>
            <a:r>
              <a:rPr lang="en-US" altLang="zh-CN" sz="3200" b="1" dirty="0" err="1" smtClean="0">
                <a:solidFill>
                  <a:srgbClr val="C00000"/>
                </a:solidFill>
                <a:latin typeface="Times New Roman" pitchFamily="18" charset="0"/>
                <a:cs typeface="Times New Roman" pitchFamily="18" charset="0"/>
              </a:rPr>
              <a:t>KazNU</a:t>
            </a:r>
            <a:r>
              <a:rPr lang="en-US" altLang="zh-CN" sz="3200" b="1" dirty="0" smtClean="0">
                <a:solidFill>
                  <a:srgbClr val="C00000"/>
                </a:solidFill>
                <a:latin typeface="Times New Roman" pitchFamily="18" charset="0"/>
                <a:cs typeface="Times New Roman" pitchFamily="18" charset="0"/>
              </a:rPr>
              <a:t>"</a:t>
            </a:r>
            <a:endParaRPr lang="zh-CN" altLang="en-US" sz="3200" b="1" dirty="0">
              <a:solidFill>
                <a:srgbClr val="C00000"/>
              </a:solidFill>
              <a:latin typeface="Times New Roman" pitchFamily="18" charset="0"/>
              <a:cs typeface="Times New Roman" pitchFamily="18" charset="0"/>
            </a:endParaRPr>
          </a:p>
        </p:txBody>
      </p:sp>
      <p:pic>
        <p:nvPicPr>
          <p:cNvPr id="2" name="Picture 2" descr="D:\Desktop\Хуавэй Презентация\training_huawei-30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41" t="19665" r="17411" b="19015"/>
          <a:stretch/>
        </p:blipFill>
        <p:spPr bwMode="auto">
          <a:xfrm>
            <a:off x="6771183" y="2222310"/>
            <a:ext cx="3580494" cy="338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8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5319" y="683960"/>
            <a:ext cx="10868445" cy="1815882"/>
          </a:xfrm>
          <a:prstGeom prst="rect">
            <a:avLst/>
          </a:prstGeom>
          <a:noFill/>
          <a:ln>
            <a:noFill/>
          </a:ln>
        </p:spPr>
        <p:txBody>
          <a:bodyPr wrap="square" rtlCol="0">
            <a:spAutoFit/>
          </a:bodyPr>
          <a:lstStyle/>
          <a:p>
            <a:pPr algn="ctr"/>
            <a:r>
              <a:rPr lang="ru-RU" altLang="zh-CN" sz="2800" b="1" dirty="0" smtClean="0">
                <a:solidFill>
                  <a:srgbClr val="C00000"/>
                </a:solidFill>
                <a:latin typeface="Times New Roman" pitchFamily="18" charset="0"/>
                <a:cs typeface="Times New Roman" pitchFamily="18" charset="0"/>
              </a:rPr>
              <a:t>Предоставлено </a:t>
            </a:r>
            <a:r>
              <a:rPr lang="ru-RU" altLang="zh-CN" sz="2800" b="1" dirty="0">
                <a:solidFill>
                  <a:srgbClr val="C00000"/>
                </a:solidFill>
                <a:latin typeface="Times New Roman" pitchFamily="18" charset="0"/>
                <a:cs typeface="Times New Roman" pitchFamily="18" charset="0"/>
              </a:rPr>
              <a:t>оборудование для лабораторных работ </a:t>
            </a:r>
            <a:r>
              <a:rPr lang="ru-RU" altLang="zh-CN" sz="2800" b="1" dirty="0" smtClean="0">
                <a:solidFill>
                  <a:srgbClr val="C00000"/>
                </a:solidFill>
                <a:latin typeface="Times New Roman" pitchFamily="18" charset="0"/>
                <a:cs typeface="Times New Roman" pitchFamily="18" charset="0"/>
              </a:rPr>
              <a:t>по информационно-коммуникационным технологиям (ИКТ)</a:t>
            </a:r>
          </a:p>
          <a:p>
            <a:pPr algn="ctr"/>
            <a:r>
              <a:rPr lang="ru-RU" altLang="zh-CN" sz="2800" b="1" dirty="0" smtClean="0">
                <a:solidFill>
                  <a:srgbClr val="C00000"/>
                </a:solidFill>
                <a:latin typeface="Times New Roman" pitchFamily="18" charset="0"/>
                <a:cs typeface="Times New Roman" pitchFamily="18" charset="0"/>
              </a:rPr>
              <a:t>и организован учебный процесс на базе </a:t>
            </a:r>
          </a:p>
          <a:p>
            <a:pPr algn="ctr"/>
            <a:r>
              <a:rPr lang="ru-RU" altLang="zh-CN" sz="2800" b="1" dirty="0" smtClean="0">
                <a:solidFill>
                  <a:srgbClr val="C00000"/>
                </a:solidFill>
                <a:latin typeface="Times New Roman" pitchFamily="18" charset="0"/>
                <a:cs typeface="Times New Roman" pitchFamily="18" charset="0"/>
              </a:rPr>
              <a:t>физико-технического факультета </a:t>
            </a:r>
            <a:endParaRPr lang="zh-CN" altLang="en-US" sz="2800" b="1" dirty="0">
              <a:solidFill>
                <a:srgbClr val="C00000"/>
              </a:solidFill>
              <a:latin typeface="Times New Roman" pitchFamily="18" charset="0"/>
              <a:cs typeface="Times New Roman" pitchFamily="18" charset="0"/>
            </a:endParaRPr>
          </a:p>
        </p:txBody>
      </p:sp>
      <p:pic>
        <p:nvPicPr>
          <p:cNvPr id="5" name="Picture 3" descr="D:\Almas\Huawei\Фото обучения\WhatsApp Image 2019-02-07 at 15.56.2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2700896"/>
            <a:ext cx="5274733" cy="395604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700" y="2533678"/>
            <a:ext cx="6184900" cy="4123267"/>
          </a:xfrm>
          <a:prstGeom prst="rect">
            <a:avLst/>
          </a:prstGeom>
        </p:spPr>
      </p:pic>
    </p:spTree>
    <p:extLst>
      <p:ext uri="{BB962C8B-B14F-4D97-AF65-F5344CB8AC3E}">
        <p14:creationId xmlns:p14="http://schemas.microsoft.com/office/powerpoint/2010/main" val="108559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8401" y="605560"/>
            <a:ext cx="10218204" cy="584775"/>
          </a:xfrm>
          <a:prstGeom prst="rect">
            <a:avLst/>
          </a:prstGeom>
          <a:noFill/>
          <a:ln>
            <a:noFill/>
          </a:ln>
        </p:spPr>
        <p:txBody>
          <a:bodyPr wrap="square" rtlCol="0">
            <a:spAutoFit/>
          </a:bodyPr>
          <a:lstStyle/>
          <a:p>
            <a:pPr algn="ctr"/>
            <a:r>
              <a:rPr lang="ru-RU" altLang="zh-CN" sz="3200" b="1" dirty="0" smtClean="0">
                <a:solidFill>
                  <a:srgbClr val="C00000"/>
                </a:solidFill>
                <a:latin typeface="Times New Roman" pitchFamily="18" charset="0"/>
                <a:cs typeface="Times New Roman" pitchFamily="18" charset="0"/>
              </a:rPr>
              <a:t>Академия сегодня</a:t>
            </a:r>
            <a:endParaRPr lang="zh-CN" altLang="en-US" sz="3200" b="1" dirty="0">
              <a:solidFill>
                <a:srgbClr val="C00000"/>
              </a:solidFill>
              <a:latin typeface="Times New Roman" pitchFamily="18" charset="0"/>
              <a:cs typeface="Times New Roman" pitchFamily="18" charset="0"/>
            </a:endParaRPr>
          </a:p>
        </p:txBody>
      </p:sp>
      <p:sp>
        <p:nvSpPr>
          <p:cNvPr id="6" name="Объект 2"/>
          <p:cNvSpPr>
            <a:spLocks noGrp="1"/>
          </p:cNvSpPr>
          <p:nvPr>
            <p:ph idx="1"/>
          </p:nvPr>
        </p:nvSpPr>
        <p:spPr>
          <a:xfrm>
            <a:off x="634365" y="1190335"/>
            <a:ext cx="10972800" cy="5227320"/>
          </a:xfrm>
        </p:spPr>
        <p:txBody>
          <a:bodyPr>
            <a:noAutofit/>
          </a:bodyPr>
          <a:lstStyle/>
          <a:p>
            <a:pPr marL="0" indent="0">
              <a:buNone/>
            </a:pPr>
            <a:r>
              <a:rPr lang="ru-RU" sz="2200" b="1" dirty="0" smtClean="0">
                <a:solidFill>
                  <a:schemeClr val="tx1">
                    <a:lumMod val="65000"/>
                    <a:lumOff val="35000"/>
                  </a:schemeClr>
                </a:solidFill>
                <a:latin typeface="Times New Roman" pitchFamily="18" charset="0"/>
                <a:cs typeface="Times New Roman" pitchFamily="18" charset="0"/>
              </a:rPr>
              <a:t>2 преподавателя имеют сертификаты инструктора </a:t>
            </a:r>
            <a:r>
              <a:rPr lang="en-US" sz="2200" b="1" dirty="0" smtClean="0">
                <a:solidFill>
                  <a:schemeClr val="tx1">
                    <a:lumMod val="65000"/>
                    <a:lumOff val="35000"/>
                  </a:schemeClr>
                </a:solidFill>
                <a:latin typeface="Times New Roman" pitchFamily="18" charset="0"/>
                <a:cs typeface="Times New Roman" pitchFamily="18" charset="0"/>
              </a:rPr>
              <a:t>“</a:t>
            </a:r>
            <a:r>
              <a:rPr lang="en-US" sz="2200" b="1" dirty="0" smtClean="0">
                <a:solidFill>
                  <a:srgbClr val="C00000"/>
                </a:solidFill>
                <a:latin typeface="Times New Roman" pitchFamily="18" charset="0"/>
                <a:cs typeface="Times New Roman" pitchFamily="18" charset="0"/>
              </a:rPr>
              <a:t>HCAI (Huawei Certified Academy Instructor)</a:t>
            </a:r>
            <a:r>
              <a:rPr lang="en-US" sz="2200" b="1" dirty="0">
                <a:solidFill>
                  <a:schemeClr val="tx1">
                    <a:lumMod val="65000"/>
                    <a:lumOff val="35000"/>
                  </a:schemeClr>
                </a:solidFill>
                <a:latin typeface="Times New Roman" pitchFamily="18" charset="0"/>
                <a:cs typeface="Times New Roman" pitchFamily="18" charset="0"/>
              </a:rPr>
              <a:t>”</a:t>
            </a:r>
            <a:r>
              <a:rPr lang="ru-RU" sz="2200" b="1" dirty="0">
                <a:solidFill>
                  <a:schemeClr val="tx1">
                    <a:lumMod val="65000"/>
                    <a:lumOff val="35000"/>
                  </a:schemeClr>
                </a:solidFill>
                <a:latin typeface="Times New Roman" pitchFamily="18" charset="0"/>
                <a:cs typeface="Times New Roman" pitchFamily="18" charset="0"/>
              </a:rPr>
              <a:t> </a:t>
            </a:r>
            <a:r>
              <a:rPr lang="ru-RU" sz="2200" b="1" dirty="0" smtClean="0">
                <a:solidFill>
                  <a:schemeClr val="tx1">
                    <a:lumMod val="65000"/>
                    <a:lumOff val="35000"/>
                  </a:schemeClr>
                </a:solidFill>
                <a:latin typeface="Times New Roman" pitchFamily="18" charset="0"/>
                <a:cs typeface="Times New Roman" pitchFamily="18" charset="0"/>
              </a:rPr>
              <a:t>по направлению </a:t>
            </a:r>
            <a:r>
              <a:rPr lang="en-US" sz="2200" b="1" dirty="0">
                <a:solidFill>
                  <a:schemeClr val="tx1">
                    <a:lumMod val="65000"/>
                    <a:lumOff val="35000"/>
                  </a:schemeClr>
                </a:solidFill>
                <a:latin typeface="Times New Roman" pitchFamily="18" charset="0"/>
                <a:cs typeface="Times New Roman" pitchFamily="18" charset="0"/>
              </a:rPr>
              <a:t>“</a:t>
            </a:r>
            <a:r>
              <a:rPr lang="en-US" sz="2200" b="1" dirty="0" smtClean="0">
                <a:solidFill>
                  <a:srgbClr val="C00000"/>
                </a:solidFill>
                <a:latin typeface="Times New Roman" pitchFamily="18" charset="0"/>
                <a:cs typeface="Times New Roman" pitchFamily="18" charset="0"/>
              </a:rPr>
              <a:t>HCNA-R&amp;S</a:t>
            </a:r>
            <a:r>
              <a:rPr lang="en-US" sz="2200" b="1" dirty="0" smtClean="0">
                <a:solidFill>
                  <a:schemeClr val="tx1">
                    <a:lumMod val="65000"/>
                    <a:lumOff val="35000"/>
                  </a:schemeClr>
                </a:solidFill>
                <a:latin typeface="Times New Roman" pitchFamily="18" charset="0"/>
                <a:cs typeface="Times New Roman" pitchFamily="18" charset="0"/>
              </a:rPr>
              <a:t>” (</a:t>
            </a:r>
            <a:r>
              <a:rPr lang="ru-RU" sz="2200" b="1" dirty="0" smtClean="0">
                <a:solidFill>
                  <a:schemeClr val="tx1">
                    <a:lumMod val="65000"/>
                    <a:lumOff val="35000"/>
                  </a:schemeClr>
                </a:solidFill>
                <a:latin typeface="Times New Roman" pitchFamily="18" charset="0"/>
                <a:cs typeface="Times New Roman" pitchFamily="18" charset="0"/>
              </a:rPr>
              <a:t>Маршрутизация и коммутация</a:t>
            </a:r>
            <a:r>
              <a:rPr lang="en-US" sz="2200" b="1" dirty="0" smtClean="0">
                <a:solidFill>
                  <a:schemeClr val="tx1">
                    <a:lumMod val="65000"/>
                    <a:lumOff val="35000"/>
                  </a:schemeClr>
                </a:solidFill>
                <a:latin typeface="Times New Roman" pitchFamily="18" charset="0"/>
                <a:cs typeface="Times New Roman" pitchFamily="18" charset="0"/>
              </a:rPr>
              <a:t>)</a:t>
            </a:r>
            <a:endParaRPr lang="ru-RU" sz="2200" b="1" dirty="0" smtClean="0">
              <a:solidFill>
                <a:schemeClr val="tx1">
                  <a:lumMod val="65000"/>
                  <a:lumOff val="35000"/>
                </a:schemeClr>
              </a:solidFill>
              <a:latin typeface="Times New Roman" pitchFamily="18" charset="0"/>
              <a:cs typeface="Times New Roman" pitchFamily="18" charset="0"/>
            </a:endParaRPr>
          </a:p>
          <a:p>
            <a:pPr marL="0" indent="0">
              <a:buNone/>
            </a:pPr>
            <a:r>
              <a:rPr lang="ru-RU" sz="2200" b="1" dirty="0" smtClean="0">
                <a:solidFill>
                  <a:srgbClr val="C00000"/>
                </a:solidFill>
                <a:latin typeface="Times New Roman" pitchFamily="18" charset="0"/>
                <a:cs typeface="Times New Roman" pitchFamily="18" charset="0"/>
              </a:rPr>
              <a:t>Осенний семестр 2018</a:t>
            </a:r>
          </a:p>
          <a:p>
            <a:pPr marL="0" indent="0">
              <a:buNone/>
            </a:pPr>
            <a:r>
              <a:rPr lang="ru-RU" sz="2200" b="1" dirty="0">
                <a:solidFill>
                  <a:schemeClr val="tx1">
                    <a:lumMod val="65000"/>
                    <a:lumOff val="35000"/>
                  </a:schemeClr>
                </a:solidFill>
                <a:latin typeface="Times New Roman" pitchFamily="18" charset="0"/>
                <a:cs typeface="Times New Roman" pitchFamily="18" charset="0"/>
              </a:rPr>
              <a:t>Слушателями курса стали – </a:t>
            </a:r>
            <a:r>
              <a:rPr lang="ru-RU" sz="2200" b="1" u="sng" dirty="0">
                <a:solidFill>
                  <a:schemeClr val="tx1">
                    <a:lumMod val="65000"/>
                    <a:lumOff val="35000"/>
                  </a:schemeClr>
                </a:solidFill>
                <a:latin typeface="Times New Roman" pitchFamily="18" charset="0"/>
                <a:cs typeface="Times New Roman" pitchFamily="18" charset="0"/>
              </a:rPr>
              <a:t>52 </a:t>
            </a:r>
            <a:r>
              <a:rPr lang="ru-RU" sz="2200" b="1" u="sng" dirty="0" smtClean="0">
                <a:solidFill>
                  <a:schemeClr val="tx1">
                    <a:lumMod val="65000"/>
                    <a:lumOff val="35000"/>
                  </a:schemeClr>
                </a:solidFill>
                <a:latin typeface="Times New Roman" pitchFamily="18" charset="0"/>
                <a:cs typeface="Times New Roman" pitchFamily="18" charset="0"/>
              </a:rPr>
              <a:t>студента</a:t>
            </a:r>
            <a:r>
              <a:rPr lang="en-US" sz="2200" b="1" dirty="0">
                <a:solidFill>
                  <a:schemeClr val="tx1">
                    <a:lumMod val="65000"/>
                    <a:lumOff val="35000"/>
                  </a:schemeClr>
                </a:solidFill>
                <a:latin typeface="Times New Roman" pitchFamily="18" charset="0"/>
                <a:cs typeface="Times New Roman" pitchFamily="18" charset="0"/>
              </a:rPr>
              <a:t>.</a:t>
            </a:r>
            <a:r>
              <a:rPr lang="ru-RU" sz="2200" b="1" dirty="0" smtClean="0">
                <a:solidFill>
                  <a:schemeClr val="tx1">
                    <a:lumMod val="65000"/>
                    <a:lumOff val="35000"/>
                  </a:schemeClr>
                </a:solidFill>
                <a:latin typeface="Times New Roman" pitchFamily="18" charset="0"/>
                <a:cs typeface="Times New Roman" pitchFamily="18" charset="0"/>
              </a:rPr>
              <a:t> </a:t>
            </a:r>
            <a:r>
              <a:rPr lang="ru-RU" sz="2200" b="1" u="sng" dirty="0" smtClean="0">
                <a:solidFill>
                  <a:schemeClr val="tx1">
                    <a:lumMod val="65000"/>
                    <a:lumOff val="35000"/>
                  </a:schemeClr>
                </a:solidFill>
                <a:latin typeface="Times New Roman" pitchFamily="18" charset="0"/>
                <a:cs typeface="Times New Roman" pitchFamily="18" charset="0"/>
              </a:rPr>
              <a:t>20 студентов</a:t>
            </a:r>
            <a:r>
              <a:rPr lang="ru-RU" sz="2200" b="1" dirty="0" smtClean="0">
                <a:solidFill>
                  <a:schemeClr val="tx1">
                    <a:lumMod val="65000"/>
                    <a:lumOff val="35000"/>
                  </a:schemeClr>
                </a:solidFill>
                <a:latin typeface="Times New Roman" pitchFamily="18" charset="0"/>
                <a:cs typeface="Times New Roman" pitchFamily="18" charset="0"/>
              </a:rPr>
              <a:t> изъявили желание сдать </a:t>
            </a:r>
            <a:r>
              <a:rPr lang="ru-RU" sz="2200" b="1" dirty="0">
                <a:solidFill>
                  <a:schemeClr val="tx1">
                    <a:lumMod val="65000"/>
                    <a:lumOff val="35000"/>
                  </a:schemeClr>
                </a:solidFill>
                <a:latin typeface="Times New Roman" pitchFamily="18" charset="0"/>
                <a:cs typeface="Times New Roman" pitchFamily="18" charset="0"/>
              </a:rPr>
              <a:t>к</a:t>
            </a:r>
            <a:r>
              <a:rPr lang="ru-RU" sz="2200" b="1" dirty="0" smtClean="0">
                <a:solidFill>
                  <a:schemeClr val="tx1">
                    <a:lumMod val="65000"/>
                    <a:lumOff val="35000"/>
                  </a:schemeClr>
                </a:solidFill>
                <a:latin typeface="Times New Roman" pitchFamily="18" charset="0"/>
                <a:cs typeface="Times New Roman" pitchFamily="18" charset="0"/>
              </a:rPr>
              <a:t>валификационный экзамен.</a:t>
            </a:r>
            <a:r>
              <a:rPr lang="en-US" sz="2200" b="1" dirty="0" smtClean="0">
                <a:solidFill>
                  <a:schemeClr val="tx1">
                    <a:lumMod val="65000"/>
                    <a:lumOff val="35000"/>
                  </a:schemeClr>
                </a:solidFill>
                <a:latin typeface="Times New Roman" pitchFamily="18" charset="0"/>
                <a:cs typeface="Times New Roman" pitchFamily="18" charset="0"/>
              </a:rPr>
              <a:t> </a:t>
            </a:r>
            <a:r>
              <a:rPr lang="ru-RU" sz="2200" b="1" u="sng" dirty="0" smtClean="0">
                <a:solidFill>
                  <a:srgbClr val="C00000"/>
                </a:solidFill>
                <a:latin typeface="Times New Roman" pitchFamily="18" charset="0"/>
                <a:cs typeface="Times New Roman" pitchFamily="18" charset="0"/>
              </a:rPr>
              <a:t>13 студентов</a:t>
            </a:r>
            <a:r>
              <a:rPr lang="ru-RU" sz="2200" b="1" dirty="0" smtClean="0">
                <a:solidFill>
                  <a:srgbClr val="C00000"/>
                </a:solidFill>
                <a:latin typeface="Times New Roman" pitchFamily="18" charset="0"/>
                <a:cs typeface="Times New Roman" pitchFamily="18" charset="0"/>
              </a:rPr>
              <a:t> </a:t>
            </a:r>
            <a:r>
              <a:rPr lang="ru-RU" sz="2200" b="1" dirty="0">
                <a:solidFill>
                  <a:schemeClr val="tx1">
                    <a:lumMod val="65000"/>
                    <a:lumOff val="35000"/>
                  </a:schemeClr>
                </a:solidFill>
                <a:latin typeface="Times New Roman" pitchFamily="18" charset="0"/>
                <a:cs typeface="Times New Roman" pitchFamily="18" charset="0"/>
              </a:rPr>
              <a:t>– </a:t>
            </a:r>
            <a:r>
              <a:rPr lang="ru-RU" sz="2200" b="1" dirty="0" smtClean="0">
                <a:solidFill>
                  <a:schemeClr val="tx1">
                    <a:lumMod val="65000"/>
                    <a:lumOff val="35000"/>
                  </a:schemeClr>
                </a:solidFill>
                <a:latin typeface="Times New Roman" pitchFamily="18" charset="0"/>
                <a:cs typeface="Times New Roman" pitchFamily="18" charset="0"/>
              </a:rPr>
              <a:t>стали обладателями инженерного сертификата </a:t>
            </a:r>
            <a:r>
              <a:rPr lang="ru-RU" sz="2200" b="1" dirty="0">
                <a:solidFill>
                  <a:schemeClr val="tx1">
                    <a:lumMod val="65000"/>
                    <a:lumOff val="35000"/>
                  </a:schemeClr>
                </a:solidFill>
                <a:latin typeface="Times New Roman" pitchFamily="18" charset="0"/>
                <a:cs typeface="Times New Roman" pitchFamily="18" charset="0"/>
              </a:rPr>
              <a:t>международного уровня </a:t>
            </a:r>
            <a:r>
              <a:rPr lang="ru-RU" sz="2200" b="1" dirty="0" smtClean="0">
                <a:solidFill>
                  <a:schemeClr val="tx1">
                    <a:lumMod val="65000"/>
                    <a:lumOff val="35000"/>
                  </a:schemeClr>
                </a:solidFill>
                <a:latin typeface="Times New Roman" pitchFamily="18" charset="0"/>
                <a:cs typeface="Times New Roman" pitchFamily="18" charset="0"/>
              </a:rPr>
              <a:t>по ИКТ</a:t>
            </a:r>
            <a:r>
              <a:rPr lang="en-US" sz="2200" b="1" dirty="0" smtClean="0">
                <a:solidFill>
                  <a:schemeClr val="tx1">
                    <a:lumMod val="65000"/>
                    <a:lumOff val="35000"/>
                  </a:schemeClr>
                </a:solidFill>
                <a:latin typeface="Times New Roman" pitchFamily="18" charset="0"/>
                <a:cs typeface="Times New Roman" pitchFamily="18" charset="0"/>
              </a:rPr>
              <a:t>.</a:t>
            </a:r>
          </a:p>
          <a:p>
            <a:pPr marL="0" indent="0">
              <a:buNone/>
            </a:pPr>
            <a:endParaRPr lang="ru-RU" sz="1000" b="1" dirty="0">
              <a:solidFill>
                <a:schemeClr val="tx1">
                  <a:lumMod val="65000"/>
                  <a:lumOff val="35000"/>
                </a:schemeClr>
              </a:solidFill>
              <a:latin typeface="Times New Roman" pitchFamily="18" charset="0"/>
              <a:cs typeface="Times New Roman" pitchFamily="18" charset="0"/>
            </a:endParaRPr>
          </a:p>
          <a:p>
            <a:pPr marL="0" indent="0">
              <a:buNone/>
            </a:pPr>
            <a:r>
              <a:rPr lang="ru-RU" sz="2200" b="1" dirty="0" smtClean="0">
                <a:solidFill>
                  <a:schemeClr val="tx1">
                    <a:lumMod val="65000"/>
                    <a:lumOff val="35000"/>
                  </a:schemeClr>
                </a:solidFill>
                <a:latin typeface="Times New Roman" pitchFamily="18" charset="0"/>
                <a:cs typeface="Times New Roman" pitchFamily="18" charset="0"/>
              </a:rPr>
              <a:t>На национальный этапе </a:t>
            </a:r>
            <a:r>
              <a:rPr lang="ru-RU" sz="2200" b="1" dirty="0">
                <a:solidFill>
                  <a:schemeClr val="tx1">
                    <a:lumMod val="65000"/>
                    <a:lumOff val="35000"/>
                  </a:schemeClr>
                </a:solidFill>
                <a:latin typeface="Times New Roman" pitchFamily="18" charset="0"/>
                <a:cs typeface="Times New Roman" pitchFamily="18" charset="0"/>
              </a:rPr>
              <a:t>турнира по </a:t>
            </a:r>
            <a:r>
              <a:rPr lang="ru-RU" sz="2200" b="1" dirty="0" smtClean="0">
                <a:solidFill>
                  <a:schemeClr val="tx1">
                    <a:lumMod val="65000"/>
                    <a:lumOff val="35000"/>
                  </a:schemeClr>
                </a:solidFill>
                <a:latin typeface="Times New Roman" pitchFamily="18" charset="0"/>
                <a:cs typeface="Times New Roman" pitchFamily="18" charset="0"/>
              </a:rPr>
              <a:t>ИКТ «</a:t>
            </a:r>
            <a:r>
              <a:rPr lang="en-US" sz="2200" b="1" dirty="0" smtClean="0">
                <a:solidFill>
                  <a:schemeClr val="tx1">
                    <a:lumMod val="65000"/>
                    <a:lumOff val="35000"/>
                  </a:schemeClr>
                </a:solidFill>
                <a:latin typeface="Times New Roman" pitchFamily="18" charset="0"/>
                <a:cs typeface="Times New Roman" pitchFamily="18" charset="0"/>
              </a:rPr>
              <a:t>Kazakhstan </a:t>
            </a:r>
            <a:r>
              <a:rPr lang="ru-RU" sz="2200" b="1" dirty="0" smtClean="0">
                <a:solidFill>
                  <a:schemeClr val="tx1">
                    <a:lumMod val="65000"/>
                    <a:lumOff val="35000"/>
                  </a:schemeClr>
                </a:solidFill>
                <a:latin typeface="Times New Roman" pitchFamily="18" charset="0"/>
                <a:cs typeface="Times New Roman" pitchFamily="18" charset="0"/>
              </a:rPr>
              <a:t>2022» </a:t>
            </a:r>
            <a:r>
              <a:rPr lang="ru-RU" sz="2200" b="1" dirty="0" smtClean="0">
                <a:solidFill>
                  <a:schemeClr val="tx1">
                    <a:lumMod val="65000"/>
                    <a:lumOff val="35000"/>
                  </a:schemeClr>
                </a:solidFill>
                <a:latin typeface="Times New Roman" pitchFamily="18" charset="0"/>
                <a:cs typeface="Times New Roman" pitchFamily="18" charset="0"/>
              </a:rPr>
              <a:t>– </a:t>
            </a:r>
            <a:r>
              <a:rPr lang="ru-RU" sz="2200" b="1" u="sng" dirty="0" smtClean="0">
                <a:solidFill>
                  <a:schemeClr val="tx1">
                    <a:lumMod val="65000"/>
                    <a:lumOff val="35000"/>
                  </a:schemeClr>
                </a:solidFill>
                <a:latin typeface="Times New Roman" pitchFamily="18" charset="0"/>
                <a:cs typeface="Times New Roman" pitchFamily="18" charset="0"/>
              </a:rPr>
              <a:t>приняли  участие 10 лучших </a:t>
            </a:r>
            <a:r>
              <a:rPr lang="ru-RU" sz="2200" b="1" u="sng" dirty="0" err="1" smtClean="0">
                <a:solidFill>
                  <a:schemeClr val="tx1">
                    <a:lumMod val="65000"/>
                    <a:lumOff val="35000"/>
                  </a:schemeClr>
                </a:solidFill>
                <a:latin typeface="Times New Roman" pitchFamily="18" charset="0"/>
                <a:cs typeface="Times New Roman" pitchFamily="18" charset="0"/>
              </a:rPr>
              <a:t>стуентов</a:t>
            </a:r>
            <a:r>
              <a:rPr lang="ru-RU" sz="2200" b="1" u="sng" dirty="0" smtClean="0">
                <a:solidFill>
                  <a:schemeClr val="tx1">
                    <a:lumMod val="65000"/>
                    <a:lumOff val="35000"/>
                  </a:schemeClr>
                </a:solidFill>
                <a:latin typeface="Times New Roman" pitchFamily="18" charset="0"/>
                <a:cs typeface="Times New Roman" pitchFamily="18" charset="0"/>
              </a:rPr>
              <a:t> от </a:t>
            </a:r>
            <a:r>
              <a:rPr lang="ru-RU" sz="2200" b="1" u="sng" dirty="0" err="1" smtClean="0">
                <a:solidFill>
                  <a:schemeClr val="tx1">
                    <a:lumMod val="65000"/>
                    <a:lumOff val="35000"/>
                  </a:schemeClr>
                </a:solidFill>
                <a:latin typeface="Times New Roman" pitchFamily="18" charset="0"/>
                <a:cs typeface="Times New Roman" pitchFamily="18" charset="0"/>
              </a:rPr>
              <a:t>КазНУ</a:t>
            </a:r>
            <a:r>
              <a:rPr lang="ru-RU" sz="2200" b="1" dirty="0" smtClean="0">
                <a:solidFill>
                  <a:schemeClr val="tx1">
                    <a:lumMod val="65000"/>
                    <a:lumOff val="35000"/>
                  </a:schemeClr>
                </a:solidFill>
                <a:latin typeface="Times New Roman" pitchFamily="18" charset="0"/>
                <a:cs typeface="Times New Roman" pitchFamily="18" charset="0"/>
              </a:rPr>
              <a:t>, </a:t>
            </a:r>
            <a:r>
              <a:rPr lang="ru-RU" sz="2200" b="1" u="sng" dirty="0" smtClean="0">
                <a:solidFill>
                  <a:schemeClr val="tx1">
                    <a:lumMod val="65000"/>
                    <a:lumOff val="35000"/>
                  </a:schemeClr>
                </a:solidFill>
                <a:latin typeface="Times New Roman" pitchFamily="18" charset="0"/>
                <a:cs typeface="Times New Roman" pitchFamily="18" charset="0"/>
              </a:rPr>
              <a:t>ранее прошедшие по конкурсу</a:t>
            </a:r>
            <a:r>
              <a:rPr lang="en-US" sz="2200" b="1" dirty="0" smtClean="0">
                <a:solidFill>
                  <a:schemeClr val="tx1">
                    <a:lumMod val="65000"/>
                    <a:lumOff val="35000"/>
                  </a:schemeClr>
                </a:solidFill>
                <a:latin typeface="Times New Roman" pitchFamily="18" charset="0"/>
                <a:cs typeface="Times New Roman" pitchFamily="18" charset="0"/>
              </a:rPr>
              <a:t>.</a:t>
            </a:r>
            <a:r>
              <a:rPr lang="ru-RU" sz="2200" b="1" dirty="0" smtClean="0">
                <a:solidFill>
                  <a:schemeClr val="tx1">
                    <a:lumMod val="65000"/>
                    <a:lumOff val="35000"/>
                  </a:schemeClr>
                </a:solidFill>
                <a:latin typeface="Times New Roman" pitchFamily="18" charset="0"/>
                <a:cs typeface="Times New Roman" pitchFamily="18" charset="0"/>
              </a:rPr>
              <a:t> 1 </a:t>
            </a:r>
            <a:r>
              <a:rPr lang="ru-RU" sz="2200" b="1" dirty="0" smtClean="0">
                <a:solidFill>
                  <a:schemeClr val="tx1">
                    <a:lumMod val="65000"/>
                    <a:lumOff val="35000"/>
                  </a:schemeClr>
                </a:solidFill>
                <a:latin typeface="Times New Roman" pitchFamily="18" charset="0"/>
                <a:cs typeface="Times New Roman" pitchFamily="18" charset="0"/>
              </a:rPr>
              <a:t>из них представят сборную Казахстана </a:t>
            </a:r>
            <a:r>
              <a:rPr lang="ru-RU" sz="2200" b="1" dirty="0">
                <a:solidFill>
                  <a:schemeClr val="tx1">
                    <a:lumMod val="65000"/>
                    <a:lumOff val="35000"/>
                  </a:schemeClr>
                </a:solidFill>
                <a:latin typeface="Times New Roman" pitchFamily="18" charset="0"/>
                <a:cs typeface="Times New Roman" pitchFamily="18" charset="0"/>
              </a:rPr>
              <a:t>на м</a:t>
            </a:r>
            <a:r>
              <a:rPr lang="ru-RU" sz="2200" b="1" dirty="0" smtClean="0">
                <a:solidFill>
                  <a:schemeClr val="tx1">
                    <a:lumMod val="65000"/>
                    <a:lumOff val="35000"/>
                  </a:schemeClr>
                </a:solidFill>
                <a:latin typeface="Times New Roman" pitchFamily="18" charset="0"/>
                <a:cs typeface="Times New Roman" pitchFamily="18" charset="0"/>
              </a:rPr>
              <a:t>еждународном </a:t>
            </a:r>
            <a:r>
              <a:rPr lang="ru-RU" sz="2200" b="1" dirty="0">
                <a:solidFill>
                  <a:schemeClr val="tx1">
                    <a:lumMod val="65000"/>
                    <a:lumOff val="35000"/>
                  </a:schemeClr>
                </a:solidFill>
                <a:latin typeface="Times New Roman" pitchFamily="18" charset="0"/>
                <a:cs typeface="Times New Roman" pitchFamily="18" charset="0"/>
              </a:rPr>
              <a:t>этапе </a:t>
            </a:r>
            <a:r>
              <a:rPr lang="ru-RU" sz="2200" b="1" dirty="0" smtClean="0">
                <a:solidFill>
                  <a:schemeClr val="tx1">
                    <a:lumMod val="65000"/>
                    <a:lumOff val="35000"/>
                  </a:schemeClr>
                </a:solidFill>
                <a:latin typeface="Times New Roman" pitchFamily="18" charset="0"/>
                <a:cs typeface="Times New Roman" pitchFamily="18" charset="0"/>
              </a:rPr>
              <a:t>турнира в </a:t>
            </a:r>
            <a:r>
              <a:rPr lang="ru-RU" sz="2200" b="1" dirty="0" smtClean="0">
                <a:solidFill>
                  <a:schemeClr val="tx1">
                    <a:lumMod val="65000"/>
                    <a:lumOff val="35000"/>
                  </a:schemeClr>
                </a:solidFill>
                <a:latin typeface="Times New Roman" pitchFamily="18" charset="0"/>
                <a:cs typeface="Times New Roman" pitchFamily="18" charset="0"/>
              </a:rPr>
              <a:t>Оман.</a:t>
            </a:r>
            <a:endParaRPr lang="ru-RU" sz="2200" b="1" dirty="0">
              <a:solidFill>
                <a:schemeClr val="tx1">
                  <a:lumMod val="65000"/>
                  <a:lumOff val="35000"/>
                </a:schemeClr>
              </a:solidFill>
              <a:latin typeface="Times New Roman" pitchFamily="18" charset="0"/>
              <a:cs typeface="Times New Roman" pitchFamily="18" charset="0"/>
            </a:endParaRPr>
          </a:p>
          <a:p>
            <a:pPr marL="0" indent="0">
              <a:buNone/>
            </a:pPr>
            <a:r>
              <a:rPr lang="ru-RU" sz="2200" b="1" dirty="0" smtClean="0">
                <a:solidFill>
                  <a:srgbClr val="C00000"/>
                </a:solidFill>
                <a:latin typeface="Times New Roman" pitchFamily="18" charset="0"/>
                <a:cs typeface="Times New Roman" pitchFamily="18" charset="0"/>
              </a:rPr>
              <a:t>Весенний </a:t>
            </a:r>
            <a:r>
              <a:rPr lang="ru-RU" sz="2200" b="1" dirty="0">
                <a:solidFill>
                  <a:srgbClr val="C00000"/>
                </a:solidFill>
                <a:latin typeface="Times New Roman" pitchFamily="18" charset="0"/>
                <a:cs typeface="Times New Roman" pitchFamily="18" charset="0"/>
              </a:rPr>
              <a:t>семестр </a:t>
            </a:r>
            <a:r>
              <a:rPr lang="ru-RU" sz="2200" b="1" dirty="0" smtClean="0">
                <a:solidFill>
                  <a:srgbClr val="C00000"/>
                </a:solidFill>
                <a:latin typeface="Times New Roman" pitchFamily="18" charset="0"/>
                <a:cs typeface="Times New Roman" pitchFamily="18" charset="0"/>
              </a:rPr>
              <a:t>2022-2023уч.год</a:t>
            </a:r>
            <a:endParaRPr lang="ru-RU" sz="2200" b="1" dirty="0" smtClean="0">
              <a:solidFill>
                <a:schemeClr val="tx1">
                  <a:lumMod val="65000"/>
                  <a:lumOff val="35000"/>
                </a:schemeClr>
              </a:solidFill>
              <a:latin typeface="Times New Roman" pitchFamily="18" charset="0"/>
              <a:cs typeface="Times New Roman" pitchFamily="18" charset="0"/>
            </a:endParaRPr>
          </a:p>
          <a:p>
            <a:pPr marL="0" indent="0">
              <a:buNone/>
            </a:pPr>
            <a:r>
              <a:rPr lang="ru-RU" sz="2200" b="1" dirty="0" smtClean="0">
                <a:solidFill>
                  <a:schemeClr val="tx1">
                    <a:lumMod val="65000"/>
                    <a:lumOff val="35000"/>
                  </a:schemeClr>
                </a:solidFill>
                <a:latin typeface="Times New Roman" pitchFamily="18" charset="0"/>
                <a:cs typeface="Times New Roman" pitchFamily="18" charset="0"/>
              </a:rPr>
              <a:t>Заявлено </a:t>
            </a:r>
            <a:r>
              <a:rPr lang="ru-RU" sz="2200" b="1" dirty="0">
                <a:solidFill>
                  <a:schemeClr val="tx1">
                    <a:lumMod val="65000"/>
                    <a:lumOff val="35000"/>
                  </a:schemeClr>
                </a:solidFill>
                <a:latin typeface="Times New Roman" pitchFamily="18" charset="0"/>
                <a:cs typeface="Times New Roman" pitchFamily="18" charset="0"/>
              </a:rPr>
              <a:t>слушателей </a:t>
            </a:r>
            <a:r>
              <a:rPr lang="ru-RU" sz="2200" b="1" dirty="0" smtClean="0">
                <a:solidFill>
                  <a:schemeClr val="tx1">
                    <a:lumMod val="65000"/>
                    <a:lumOff val="35000"/>
                  </a:schemeClr>
                </a:solidFill>
                <a:latin typeface="Times New Roman" pitchFamily="18" charset="0"/>
                <a:cs typeface="Times New Roman" pitchFamily="18" charset="0"/>
              </a:rPr>
              <a:t>– </a:t>
            </a:r>
            <a:r>
              <a:rPr lang="ru-RU" sz="2200" b="1" u="sng" dirty="0" smtClean="0">
                <a:solidFill>
                  <a:schemeClr val="tx1">
                    <a:lumMod val="65000"/>
                    <a:lumOff val="35000"/>
                  </a:schemeClr>
                </a:solidFill>
                <a:latin typeface="Times New Roman" pitchFamily="18" charset="0"/>
                <a:cs typeface="Times New Roman" pitchFamily="18" charset="0"/>
              </a:rPr>
              <a:t>64 студента</a:t>
            </a:r>
            <a:r>
              <a:rPr lang="ru-RU" sz="2200" b="1" dirty="0" smtClean="0">
                <a:solidFill>
                  <a:schemeClr val="tx1">
                    <a:lumMod val="65000"/>
                    <a:lumOff val="35000"/>
                  </a:schemeClr>
                </a:solidFill>
                <a:latin typeface="Times New Roman" pitchFamily="18" charset="0"/>
                <a:cs typeface="Times New Roman" pitchFamily="18" charset="0"/>
              </a:rPr>
              <a:t>.</a:t>
            </a:r>
            <a:r>
              <a:rPr lang="ru-RU" sz="2200" b="1" dirty="0">
                <a:solidFill>
                  <a:schemeClr val="tx1">
                    <a:lumMod val="65000"/>
                    <a:lumOff val="35000"/>
                  </a:schemeClr>
                </a:solidFill>
                <a:latin typeface="Times New Roman" pitchFamily="18" charset="0"/>
                <a:cs typeface="Times New Roman" pitchFamily="18" charset="0"/>
              </a:rPr>
              <a:t> </a:t>
            </a:r>
            <a:endParaRPr lang="ru-RU" sz="2200" b="1" dirty="0" smtClean="0">
              <a:solidFill>
                <a:schemeClr val="tx1">
                  <a:lumMod val="65000"/>
                  <a:lumOff val="35000"/>
                </a:schemeClr>
              </a:solidFill>
              <a:latin typeface="Times New Roman" pitchFamily="18" charset="0"/>
              <a:cs typeface="Times New Roman" pitchFamily="18" charset="0"/>
            </a:endParaRPr>
          </a:p>
          <a:p>
            <a:pPr marL="0" indent="0">
              <a:buNone/>
            </a:pPr>
            <a:r>
              <a:rPr lang="ru-RU" sz="2200" b="1" dirty="0" smtClean="0">
                <a:solidFill>
                  <a:schemeClr val="tx1">
                    <a:lumMod val="65000"/>
                    <a:lumOff val="35000"/>
                  </a:schemeClr>
                </a:solidFill>
                <a:latin typeface="Times New Roman" pitchFamily="18" charset="0"/>
                <a:cs typeface="Times New Roman" pitchFamily="18" charset="0"/>
              </a:rPr>
              <a:t>ожидаемый </a:t>
            </a:r>
            <a:r>
              <a:rPr lang="ru-RU" sz="2200" b="1" dirty="0">
                <a:solidFill>
                  <a:schemeClr val="tx1">
                    <a:lumMod val="65000"/>
                    <a:lumOff val="35000"/>
                  </a:schemeClr>
                </a:solidFill>
                <a:latin typeface="Times New Roman" pitchFamily="18" charset="0"/>
                <a:cs typeface="Times New Roman" pitchFamily="18" charset="0"/>
              </a:rPr>
              <a:t>результат успешной сдачи экзамена студентами - </a:t>
            </a:r>
            <a:r>
              <a:rPr lang="ru-RU" sz="2200" b="1" u="sng" dirty="0">
                <a:solidFill>
                  <a:schemeClr val="tx1">
                    <a:lumMod val="65000"/>
                    <a:lumOff val="35000"/>
                  </a:schemeClr>
                </a:solidFill>
                <a:latin typeface="Times New Roman" pitchFamily="18" charset="0"/>
                <a:cs typeface="Times New Roman" pitchFamily="18" charset="0"/>
              </a:rPr>
              <a:t>не менее 75</a:t>
            </a:r>
            <a:r>
              <a:rPr lang="ru-RU" sz="2200" b="1" u="sng" dirty="0" smtClean="0">
                <a:solidFill>
                  <a:schemeClr val="tx1">
                    <a:lumMod val="65000"/>
                    <a:lumOff val="35000"/>
                  </a:schemeClr>
                </a:solidFill>
                <a:latin typeface="Times New Roman" pitchFamily="18" charset="0"/>
                <a:cs typeface="Times New Roman" pitchFamily="18" charset="0"/>
              </a:rPr>
              <a:t>%</a:t>
            </a:r>
            <a:endParaRPr lang="ru-RU" sz="2200" b="1" dirty="0" smtClean="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184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4485" y="1523365"/>
            <a:ext cx="8933395" cy="4351338"/>
          </a:xfrm>
        </p:spPr>
        <p:txBody>
          <a:bodyPr/>
          <a:lstStyle/>
          <a:p>
            <a:r>
              <a:rPr lang="ru-RU" b="1" dirty="0" smtClean="0">
                <a:solidFill>
                  <a:schemeClr val="tx1">
                    <a:lumMod val="65000"/>
                    <a:lumOff val="35000"/>
                  </a:schemeClr>
                </a:solidFill>
                <a:latin typeface="Times New Roman" pitchFamily="18" charset="0"/>
                <a:cs typeface="Times New Roman" pitchFamily="18" charset="0"/>
              </a:rPr>
              <a:t>Обучить </a:t>
            </a:r>
            <a:r>
              <a:rPr lang="ru-RU" b="1" u="sng" dirty="0" smtClean="0">
                <a:solidFill>
                  <a:schemeClr val="tx1">
                    <a:lumMod val="65000"/>
                    <a:lumOff val="35000"/>
                  </a:schemeClr>
                </a:solidFill>
                <a:latin typeface="Times New Roman" pitchFamily="18" charset="0"/>
                <a:cs typeface="Times New Roman" pitchFamily="18" charset="0"/>
              </a:rPr>
              <a:t>не менее 100 </a:t>
            </a:r>
            <a:r>
              <a:rPr lang="ru-RU" b="1" dirty="0">
                <a:solidFill>
                  <a:schemeClr val="tx1">
                    <a:lumMod val="65000"/>
                    <a:lumOff val="35000"/>
                  </a:schemeClr>
                </a:solidFill>
                <a:latin typeface="Times New Roman" pitchFamily="18" charset="0"/>
                <a:cs typeface="Times New Roman" pitchFamily="18" charset="0"/>
              </a:rPr>
              <a:t>студентов по программе </a:t>
            </a:r>
            <a:r>
              <a:rPr lang="en-US" b="1" dirty="0" smtClean="0">
                <a:solidFill>
                  <a:schemeClr val="tx1">
                    <a:lumMod val="65000"/>
                    <a:lumOff val="35000"/>
                  </a:schemeClr>
                </a:solidFill>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HCN Associate </a:t>
            </a:r>
            <a:r>
              <a:rPr lang="ru-RU" b="1" dirty="0" smtClean="0">
                <a:solidFill>
                  <a:srgbClr val="C00000"/>
                </a:solidFill>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R&amp;S</a:t>
            </a:r>
            <a:r>
              <a:rPr lang="en-US" b="1" dirty="0" smtClean="0">
                <a:solidFill>
                  <a:schemeClr val="tx1">
                    <a:lumMod val="65000"/>
                    <a:lumOff val="35000"/>
                  </a:schemeClr>
                </a:solidFill>
                <a:latin typeface="Times New Roman" pitchFamily="18" charset="0"/>
                <a:cs typeface="Times New Roman" pitchFamily="18" charset="0"/>
              </a:rPr>
              <a:t>”</a:t>
            </a:r>
            <a:endParaRPr lang="ru-RU" b="1" dirty="0" smtClean="0">
              <a:solidFill>
                <a:schemeClr val="tx1">
                  <a:lumMod val="65000"/>
                  <a:lumOff val="35000"/>
                </a:schemeClr>
              </a:solidFill>
              <a:latin typeface="Times New Roman" pitchFamily="18" charset="0"/>
              <a:cs typeface="Times New Roman" pitchFamily="18" charset="0"/>
            </a:endParaRPr>
          </a:p>
          <a:p>
            <a:pPr marL="0" indent="0">
              <a:buNone/>
            </a:pPr>
            <a:r>
              <a:rPr lang="ru-RU" sz="2400" b="1" dirty="0" smtClean="0">
                <a:solidFill>
                  <a:schemeClr val="tx1">
                    <a:lumMod val="65000"/>
                    <a:lumOff val="35000"/>
                  </a:schemeClr>
                </a:solidFill>
                <a:latin typeface="Times New Roman" pitchFamily="18" charset="0"/>
                <a:cs typeface="Times New Roman" pitchFamily="18" charset="0"/>
              </a:rPr>
              <a:t>Обеспечить международными, инженерными сертификатами </a:t>
            </a:r>
            <a:r>
              <a:rPr lang="ru-RU" sz="2400" b="1" u="sng" dirty="0" smtClean="0">
                <a:solidFill>
                  <a:schemeClr val="tx1">
                    <a:lumMod val="65000"/>
                    <a:lumOff val="35000"/>
                  </a:schemeClr>
                </a:solidFill>
                <a:latin typeface="Times New Roman" pitchFamily="18" charset="0"/>
                <a:cs typeface="Times New Roman" pitchFamily="18" charset="0"/>
              </a:rPr>
              <a:t>не менее 75%</a:t>
            </a:r>
            <a:r>
              <a:rPr lang="ru-RU" sz="2400" b="1" dirty="0" smtClean="0">
                <a:solidFill>
                  <a:schemeClr val="tx1">
                    <a:lumMod val="65000"/>
                    <a:lumOff val="35000"/>
                  </a:schemeClr>
                </a:solidFill>
                <a:latin typeface="Times New Roman" pitchFamily="18" charset="0"/>
                <a:cs typeface="Times New Roman" pitchFamily="18" charset="0"/>
              </a:rPr>
              <a:t> успешно прошедших курс студентов</a:t>
            </a:r>
            <a:endParaRPr lang="ru-RU" sz="2400" b="1" dirty="0">
              <a:solidFill>
                <a:schemeClr val="tx1">
                  <a:lumMod val="65000"/>
                  <a:lumOff val="35000"/>
                </a:schemeClr>
              </a:solidFill>
              <a:latin typeface="Times New Roman" pitchFamily="18" charset="0"/>
              <a:cs typeface="Times New Roman" pitchFamily="18" charset="0"/>
            </a:endParaRPr>
          </a:p>
          <a:p>
            <a:r>
              <a:rPr lang="ru-RU" b="1" dirty="0" smtClean="0">
                <a:solidFill>
                  <a:schemeClr val="tx1">
                    <a:lumMod val="65000"/>
                    <a:lumOff val="35000"/>
                  </a:schemeClr>
                </a:solidFill>
                <a:latin typeface="Times New Roman" pitchFamily="18" charset="0"/>
                <a:cs typeface="Times New Roman" pitchFamily="18" charset="0"/>
              </a:rPr>
              <a:t>Повысить квалификацию инструкторов до уровня </a:t>
            </a:r>
            <a:r>
              <a:rPr lang="en-US" b="1" dirty="0">
                <a:solidFill>
                  <a:schemeClr val="tx1">
                    <a:lumMod val="65000"/>
                    <a:lumOff val="35000"/>
                  </a:schemeClr>
                </a:solidFill>
                <a:latin typeface="Times New Roman" pitchFamily="18" charset="0"/>
                <a:cs typeface="Times New Roman" pitchFamily="18" charset="0"/>
              </a:rPr>
              <a:t>“</a:t>
            </a:r>
            <a:r>
              <a:rPr lang="en-US" b="1" dirty="0">
                <a:solidFill>
                  <a:srgbClr val="C00000"/>
                </a:solidFill>
                <a:latin typeface="Times New Roman" pitchFamily="18" charset="0"/>
                <a:cs typeface="Times New Roman" pitchFamily="18" charset="0"/>
              </a:rPr>
              <a:t>HCN </a:t>
            </a:r>
            <a:r>
              <a:rPr lang="en-US" b="1" dirty="0" smtClean="0">
                <a:solidFill>
                  <a:srgbClr val="C00000"/>
                </a:solidFill>
                <a:latin typeface="Times New Roman" pitchFamily="18" charset="0"/>
                <a:cs typeface="Times New Roman" pitchFamily="18" charset="0"/>
              </a:rPr>
              <a:t>Professional </a:t>
            </a:r>
            <a:r>
              <a:rPr lang="ru-RU" b="1" dirty="0" smtClean="0">
                <a:solidFill>
                  <a:srgbClr val="C00000"/>
                </a:solidFill>
                <a:latin typeface="Times New Roman" pitchFamily="18" charset="0"/>
                <a:cs typeface="Times New Roman" pitchFamily="18" charset="0"/>
              </a:rPr>
              <a:t>-</a:t>
            </a:r>
            <a:r>
              <a:rPr lang="en-US" b="1" dirty="0">
                <a:solidFill>
                  <a:srgbClr val="C00000"/>
                </a:solidFill>
                <a:latin typeface="Times New Roman" pitchFamily="18" charset="0"/>
                <a:cs typeface="Times New Roman" pitchFamily="18" charset="0"/>
              </a:rPr>
              <a:t>R&amp;S</a:t>
            </a:r>
            <a:r>
              <a:rPr lang="en-US" b="1" dirty="0">
                <a:solidFill>
                  <a:schemeClr val="tx1">
                    <a:lumMod val="65000"/>
                    <a:lumOff val="35000"/>
                  </a:schemeClr>
                </a:solidFill>
                <a:latin typeface="Times New Roman" pitchFamily="18" charset="0"/>
                <a:cs typeface="Times New Roman" pitchFamily="18" charset="0"/>
              </a:rPr>
              <a:t>”</a:t>
            </a:r>
            <a:endParaRPr lang="ru-RU" b="1" dirty="0">
              <a:solidFill>
                <a:schemeClr val="tx1">
                  <a:lumMod val="65000"/>
                  <a:lumOff val="35000"/>
                </a:schemeClr>
              </a:solidFill>
              <a:latin typeface="Times New Roman" pitchFamily="18" charset="0"/>
              <a:cs typeface="Times New Roman" pitchFamily="18" charset="0"/>
            </a:endParaRPr>
          </a:p>
          <a:p>
            <a:r>
              <a:rPr lang="ru-RU" b="1" dirty="0" smtClean="0">
                <a:solidFill>
                  <a:schemeClr val="tx1">
                    <a:lumMod val="65000"/>
                    <a:lumOff val="35000"/>
                  </a:schemeClr>
                </a:solidFill>
                <a:latin typeface="Times New Roman" pitchFamily="18" charset="0"/>
                <a:cs typeface="Times New Roman" pitchFamily="18" charset="0"/>
              </a:rPr>
              <a:t>Открыть </a:t>
            </a:r>
            <a:r>
              <a:rPr lang="ru-RU" b="1" dirty="0">
                <a:solidFill>
                  <a:schemeClr val="tx1">
                    <a:lumMod val="65000"/>
                    <a:lumOff val="35000"/>
                  </a:schemeClr>
                </a:solidFill>
                <a:latin typeface="Times New Roman" pitchFamily="18" charset="0"/>
                <a:cs typeface="Times New Roman" pitchFamily="18" charset="0"/>
              </a:rPr>
              <a:t>новые направления </a:t>
            </a:r>
            <a:r>
              <a:rPr lang="ru-RU" b="1" dirty="0" smtClean="0">
                <a:solidFill>
                  <a:schemeClr val="tx1">
                    <a:lumMod val="65000"/>
                    <a:lumOff val="35000"/>
                  </a:schemeClr>
                </a:solidFill>
                <a:latin typeface="Times New Roman" pitchFamily="18" charset="0"/>
                <a:cs typeface="Times New Roman" pitchFamily="18" charset="0"/>
              </a:rPr>
              <a:t>обучения по </a:t>
            </a:r>
            <a:endParaRPr lang="en-US" b="1" dirty="0" smtClean="0">
              <a:solidFill>
                <a:schemeClr val="tx1">
                  <a:lumMod val="65000"/>
                  <a:lumOff val="35000"/>
                </a:schemeClr>
              </a:solidFill>
              <a:latin typeface="Times New Roman" pitchFamily="18" charset="0"/>
              <a:cs typeface="Times New Roman" pitchFamily="18" charset="0"/>
            </a:endParaRPr>
          </a:p>
          <a:p>
            <a:pPr marL="0" indent="0">
              <a:buNone/>
            </a:pPr>
            <a:r>
              <a:rPr lang="ru-RU" b="1" dirty="0" smtClean="0">
                <a:solidFill>
                  <a:schemeClr val="tx1">
                    <a:lumMod val="65000"/>
                    <a:lumOff val="35000"/>
                  </a:schemeClr>
                </a:solidFill>
                <a:latin typeface="Times New Roman" pitchFamily="18" charset="0"/>
                <a:cs typeface="Times New Roman" pitchFamily="18" charset="0"/>
              </a:rPr>
              <a:t>защите сетей </a:t>
            </a:r>
            <a:r>
              <a:rPr lang="en-US" b="1" dirty="0" smtClean="0">
                <a:solidFill>
                  <a:schemeClr val="tx1">
                    <a:lumMod val="65000"/>
                    <a:lumOff val="35000"/>
                  </a:schemeClr>
                </a:solidFill>
                <a:latin typeface="Times New Roman" pitchFamily="18" charset="0"/>
                <a:cs typeface="Times New Roman" pitchFamily="18" charset="0"/>
              </a:rPr>
              <a:t>(</a:t>
            </a:r>
            <a:r>
              <a:rPr lang="en-US" sz="2800" b="1" dirty="0">
                <a:solidFill>
                  <a:srgbClr val="C00000"/>
                </a:solidFill>
                <a:latin typeface="Times New Roman" pitchFamily="18" charset="0"/>
                <a:cs typeface="Times New Roman" pitchFamily="18" charset="0"/>
              </a:rPr>
              <a:t>HCNA-Security</a:t>
            </a:r>
            <a:r>
              <a:rPr lang="en-US" b="1" dirty="0">
                <a:solidFill>
                  <a:schemeClr val="tx1">
                    <a:lumMod val="65000"/>
                    <a:lumOff val="35000"/>
                  </a:schemeClr>
                </a:solidFill>
                <a:latin typeface="Times New Roman" pitchFamily="18" charset="0"/>
                <a:cs typeface="Times New Roman" pitchFamily="18" charset="0"/>
              </a:rPr>
              <a:t>) </a:t>
            </a:r>
            <a:endParaRPr lang="ru-RU" b="1" dirty="0" smtClean="0">
              <a:solidFill>
                <a:schemeClr val="tx1">
                  <a:lumMod val="65000"/>
                  <a:lumOff val="35000"/>
                </a:schemeClr>
              </a:solidFill>
              <a:latin typeface="Times New Roman" pitchFamily="18" charset="0"/>
              <a:cs typeface="Times New Roman" pitchFamily="18" charset="0"/>
            </a:endParaRPr>
          </a:p>
          <a:p>
            <a:pPr marL="0" indent="0">
              <a:buNone/>
            </a:pPr>
            <a:r>
              <a:rPr lang="ru-RU" b="1" dirty="0" smtClean="0">
                <a:solidFill>
                  <a:schemeClr val="tx1">
                    <a:lumMod val="65000"/>
                    <a:lumOff val="35000"/>
                  </a:schemeClr>
                </a:solidFill>
                <a:latin typeface="Times New Roman" pitchFamily="18" charset="0"/>
                <a:cs typeface="Times New Roman" pitchFamily="18" charset="0"/>
              </a:rPr>
              <a:t>и по</a:t>
            </a:r>
            <a:r>
              <a:rPr lang="en-US" b="1" dirty="0" smtClean="0">
                <a:solidFill>
                  <a:schemeClr val="tx1">
                    <a:lumMod val="65000"/>
                    <a:lumOff val="35000"/>
                  </a:schemeClr>
                </a:solidFill>
                <a:latin typeface="Times New Roman" pitchFamily="18" charset="0"/>
                <a:cs typeface="Times New Roman" pitchFamily="18" charset="0"/>
              </a:rPr>
              <a:t> </a:t>
            </a:r>
            <a:r>
              <a:rPr lang="ru-RU" b="1" dirty="0" smtClean="0">
                <a:solidFill>
                  <a:schemeClr val="tx1">
                    <a:lumMod val="65000"/>
                    <a:lumOff val="35000"/>
                  </a:schemeClr>
                </a:solidFill>
                <a:latin typeface="Times New Roman" pitchFamily="18" charset="0"/>
                <a:cs typeface="Times New Roman" pitchFamily="18" charset="0"/>
              </a:rPr>
              <a:t>телефонии (</a:t>
            </a:r>
            <a:r>
              <a:rPr lang="en-US" sz="2800" b="1" dirty="0">
                <a:solidFill>
                  <a:srgbClr val="C00000"/>
                </a:solidFill>
                <a:latin typeface="Times New Roman" pitchFamily="18" charset="0"/>
                <a:cs typeface="Times New Roman" pitchFamily="18" charset="0"/>
              </a:rPr>
              <a:t>HCNA - Unified Communication</a:t>
            </a:r>
            <a:r>
              <a:rPr lang="ru-RU" sz="2800" b="1" dirty="0" smtClean="0">
                <a:solidFill>
                  <a:schemeClr val="tx1">
                    <a:lumMod val="65000"/>
                    <a:lumOff val="35000"/>
                  </a:schemeClr>
                </a:solidFill>
                <a:latin typeface="Times New Roman" pitchFamily="18" charset="0"/>
                <a:cs typeface="Times New Roman" pitchFamily="18" charset="0"/>
              </a:rPr>
              <a:t>)</a:t>
            </a:r>
            <a:endParaRPr lang="en-US" sz="2800" b="1" dirty="0" smtClean="0">
              <a:solidFill>
                <a:schemeClr val="tx1">
                  <a:lumMod val="65000"/>
                  <a:lumOff val="35000"/>
                </a:schemeClr>
              </a:solidFill>
              <a:latin typeface="Times New Roman" pitchFamily="18" charset="0"/>
              <a:cs typeface="Times New Roman" pitchFamily="18" charset="0"/>
            </a:endParaRPr>
          </a:p>
          <a:p>
            <a:endParaRPr lang="ru-RU" dirty="0"/>
          </a:p>
        </p:txBody>
      </p:sp>
      <p:sp>
        <p:nvSpPr>
          <p:cNvPr id="4" name="TextBox 3"/>
          <p:cNvSpPr txBox="1"/>
          <p:nvPr/>
        </p:nvSpPr>
        <p:spPr>
          <a:xfrm>
            <a:off x="1168401" y="697000"/>
            <a:ext cx="10218204" cy="584775"/>
          </a:xfrm>
          <a:prstGeom prst="rect">
            <a:avLst/>
          </a:prstGeom>
          <a:noFill/>
          <a:ln>
            <a:noFill/>
          </a:ln>
        </p:spPr>
        <p:txBody>
          <a:bodyPr wrap="square" rtlCol="0">
            <a:spAutoFit/>
          </a:bodyPr>
          <a:lstStyle/>
          <a:p>
            <a:pPr algn="ctr"/>
            <a:r>
              <a:rPr lang="ru-RU" altLang="zh-CN" sz="3200" b="1" dirty="0" smtClean="0">
                <a:solidFill>
                  <a:srgbClr val="C00000"/>
                </a:solidFill>
                <a:latin typeface="Times New Roman" pitchFamily="18" charset="0"/>
                <a:cs typeface="Times New Roman" pitchFamily="18" charset="0"/>
              </a:rPr>
              <a:t>План развития академии на 2019-2020 учебный год</a:t>
            </a:r>
            <a:endParaRPr lang="zh-CN" altLang="en-US" sz="3200" b="1" dirty="0">
              <a:solidFill>
                <a:srgbClr val="C00000"/>
              </a:solidFill>
              <a:latin typeface="Times New Roman" pitchFamily="18" charset="0"/>
              <a:cs typeface="Times New Roman" pitchFamily="18" charset="0"/>
            </a:endParaRPr>
          </a:p>
        </p:txBody>
      </p:sp>
      <p:pic>
        <p:nvPicPr>
          <p:cNvPr id="2050" name="Picture 2" descr="D:\Desktop\Хуавэй Презентация\Без назван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599" y="5021121"/>
            <a:ext cx="1398811" cy="136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esktop\Хуавэй Презентация\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898" y="3248298"/>
            <a:ext cx="1398811" cy="136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esktop\Хуавэй Презентация\Без назван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722" y="5021121"/>
            <a:ext cx="1398811" cy="136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Desktop\Хуавэй Презентация\Без названия (1).jpg"/>
          <p:cNvPicPr>
            <a:picLocks noChangeAspect="1" noChangeArrowheads="1"/>
          </p:cNvPicPr>
          <p:nvPr/>
        </p:nvPicPr>
        <p:blipFill rotWithShape="1">
          <a:blip r:embed="rId5">
            <a:extLst>
              <a:ext uri="{28A0092B-C50C-407E-A947-70E740481C1C}">
                <a14:useLocalDpi xmlns:a14="http://schemas.microsoft.com/office/drawing/2010/main" val="0"/>
              </a:ext>
            </a:extLst>
          </a:blip>
          <a:srcRect l="7514" t="6738" r="6773" b="9400"/>
          <a:stretch/>
        </p:blipFill>
        <p:spPr bwMode="auto">
          <a:xfrm>
            <a:off x="10166733" y="1686560"/>
            <a:ext cx="1397976" cy="13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674588"/>
      </p:ext>
    </p:extLst>
  </p:cSld>
  <p:clrMapOvr>
    <a:masterClrMapping/>
  </p:clrMapOvr>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7378</TotalTime>
  <Words>197</Words>
  <Application>Microsoft Office PowerPoint</Application>
  <PresentationFormat>Широкоэкранный</PresentationFormat>
  <Paragraphs>21</Paragraphs>
  <Slides>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4</vt:i4>
      </vt:variant>
    </vt:vector>
  </HeadingPairs>
  <TitlesOfParts>
    <vt:vector size="11" baseType="lpstr">
      <vt:lpstr>微软雅黑</vt:lpstr>
      <vt:lpstr>宋体</vt:lpstr>
      <vt:lpstr>Arial</vt:lpstr>
      <vt:lpstr>Calibri</vt:lpstr>
      <vt:lpstr>Times New Roman</vt:lpstr>
      <vt:lpstr>1_自定义设计方案</vt:lpstr>
      <vt:lpstr>1_Thank you</vt:lpstr>
      <vt:lpstr>Презентация PowerPoint</vt:lpstr>
      <vt:lpstr>Презентация PowerPoint</vt:lpstr>
      <vt:lpstr>Презентация PowerPoint</vt:lpstr>
      <vt:lpstr>Презентация PowerPoint</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naiyingsun</dc:creator>
  <cp:lastModifiedBy>User</cp:lastModifiedBy>
  <cp:revision>321</cp:revision>
  <dcterms:created xsi:type="dcterms:W3CDTF">2017-12-18T05:12:39Z</dcterms:created>
  <dcterms:modified xsi:type="dcterms:W3CDTF">2022-11-28T09:40:03Z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(3)ooqG7Ff7pqSQjJGtln5Zal7vFwMa8c2ZSxqc7E8lt0GE8q5PpjTDjOgCEG7h9vAdVrs73WXK
YXPSo08IzpXTEERf/Guu4PbjS6nwPYI6YsIps+neNHvC/4PeKiC0ftgKn5/Rt4bZsO9Ofeva
sLCy/14br76Rqc+OH6EdwKRSLi6OoRG4wLaH/O2FJsTHVyl+mfYQG3a7Yh7gPxbMrw7YX/hO
gWG2sknsUQfm7zbrg9</vt:lpwstr>
  </property>
  <property fmtid="{D5CDD505-2E9C-101B-9397-08002B2CF9AE}" pid="3" name="_2015_ms_pID_7253431">
    <vt:lpwstr>p0dGAKdM/uA/gpvvmL52zMtqFihRnE6STIl+OFFxm0+rslLHBqco9Y
/cO8K1KL0H/9ahBzz+h0jtAhWhSqMXWgJdVpUTbZRsBdqomQrTOF9ld9YW+C5U5vviS21yR3
cJd7JWmSsM7NwawROLOBVKiAX62E9zDTd3NssyIVeYUhNVseCNPTD9DNPl1SL9NQ4sOAA3+x
VyM2NXjbImy+e985SspccAG9tUpv1UB7KLOq</vt:lpwstr>
  </property>
  <property fmtid="{D5CDD505-2E9C-101B-9397-08002B2CF9AE}" pid="4" name="_2015_ms_pID_7253432">
    <vt:lpwstr>RQ==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1537243039</vt:lpwstr>
  </property>
</Properties>
</file>