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1"/>
  </p:notesMasterIdLst>
  <p:handoutMasterIdLst>
    <p:handoutMasterId r:id="rId12"/>
  </p:handoutMasterIdLst>
  <p:sldIdLst>
    <p:sldId id="271" r:id="rId3"/>
    <p:sldId id="257" r:id="rId4"/>
    <p:sldId id="281" r:id="rId5"/>
    <p:sldId id="279" r:id="rId6"/>
    <p:sldId id="276" r:id="rId7"/>
    <p:sldId id="280" r:id="rId8"/>
    <p:sldId id="277" r:id="rId9"/>
    <p:sldId id="278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5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07" autoAdjust="0"/>
  </p:normalViewPr>
  <p:slideViewPr>
    <p:cSldViewPr>
      <p:cViewPr varScale="1">
        <p:scale>
          <a:sx n="116" d="100"/>
          <a:sy n="116" d="100"/>
        </p:scale>
        <p:origin x="35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7" d="100"/>
          <a:sy n="117" d="100"/>
        </p:scale>
        <p:origin x="12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Остепенненость</a:t>
            </a:r>
            <a:r>
              <a:rPr lang="ru-RU" sz="1600" baseline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кафедры (%)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11111111111136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Лист1!$A$12:$C$12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Лист1!$A$13:$C$13</c:f>
              <c:numCache>
                <c:formatCode>General</c:formatCode>
                <c:ptCount val="3"/>
                <c:pt idx="0">
                  <c:v>70</c:v>
                </c:pt>
                <c:pt idx="1">
                  <c:v>61.5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6202152"/>
        <c:axId val="306202544"/>
        <c:axId val="0"/>
      </c:bar3DChart>
      <c:catAx>
        <c:axId val="306202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6202544"/>
        <c:crosses val="autoZero"/>
        <c:auto val="1"/>
        <c:lblAlgn val="ctr"/>
        <c:lblOffset val="100"/>
        <c:noMultiLvlLbl val="0"/>
      </c:catAx>
      <c:valAx>
        <c:axId val="306202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6202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</a:t>
            </a:r>
            <a:r>
              <a:rPr lang="ru-RU" sz="1600" baseline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призеры  спортивных соревнований (%)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Лист1!$A$16:$A$18</c:f>
              <c:strCache>
                <c:ptCount val="3"/>
                <c:pt idx="0">
                  <c:v>Республиканских</c:v>
                </c:pt>
                <c:pt idx="1">
                  <c:v>СНГ</c:v>
                </c:pt>
                <c:pt idx="2">
                  <c:v>Дальнего зарубежья</c:v>
                </c:pt>
              </c:strCache>
            </c:strRef>
          </c:cat>
          <c:val>
            <c:numRef>
              <c:f>Лист1!$B$16:$B$18</c:f>
              <c:numCache>
                <c:formatCode>General</c:formatCode>
                <c:ptCount val="3"/>
                <c:pt idx="0">
                  <c:v>38</c:v>
                </c:pt>
                <c:pt idx="1">
                  <c:v>7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cat>
            <c:strRef>
              <c:f>Лист1!$A$16:$A$18</c:f>
              <c:strCache>
                <c:ptCount val="3"/>
                <c:pt idx="0">
                  <c:v>Республиканских</c:v>
                </c:pt>
                <c:pt idx="1">
                  <c:v>СНГ</c:v>
                </c:pt>
                <c:pt idx="2">
                  <c:v>Дальнего зарубежья</c:v>
                </c:pt>
              </c:strCache>
            </c:strRef>
          </c:cat>
          <c:val>
            <c:numRef>
              <c:f>Лист1!$C$16:$C$18</c:f>
              <c:numCache>
                <c:formatCode>General</c:formatCode>
                <c:ptCount val="3"/>
                <c:pt idx="0">
                  <c:v>49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191568"/>
        <c:axId val="306191176"/>
      </c:barChart>
      <c:catAx>
        <c:axId val="30619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6191176"/>
        <c:crosses val="autoZero"/>
        <c:auto val="1"/>
        <c:lblAlgn val="ctr"/>
        <c:lblOffset val="100"/>
        <c:noMultiLvlLbl val="0"/>
      </c:catAx>
      <c:valAx>
        <c:axId val="306191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6191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ППС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Лист1!$A$80:$O$81</c:f>
              <c:multiLvlStrCache>
                <c:ptCount val="15"/>
                <c:lvl>
                  <c:pt idx="0">
                    <c:v>Доктор наук</c:v>
                  </c:pt>
                  <c:pt idx="1">
                    <c:v>Доктор PhD</c:v>
                  </c:pt>
                  <c:pt idx="2">
                    <c:v>Кандидат наук</c:v>
                  </c:pt>
                  <c:pt idx="3">
                    <c:v>ЗТР</c:v>
                  </c:pt>
                  <c:pt idx="4">
                    <c:v>Без степ.+магистры</c:v>
                  </c:pt>
                  <c:pt idx="5">
                    <c:v>Доктор наук</c:v>
                  </c:pt>
                  <c:pt idx="6">
                    <c:v>Доктор PhD</c:v>
                  </c:pt>
                  <c:pt idx="7">
                    <c:v>Кандидат наук</c:v>
                  </c:pt>
                  <c:pt idx="8">
                    <c:v>ЗТР</c:v>
                  </c:pt>
                  <c:pt idx="9">
                    <c:v>Без степ.+магистры</c:v>
                  </c:pt>
                  <c:pt idx="10">
                    <c:v>Доктор наук</c:v>
                  </c:pt>
                  <c:pt idx="11">
                    <c:v>Доктор PhD</c:v>
                  </c:pt>
                  <c:pt idx="12">
                    <c:v>Кандидат наук</c:v>
                  </c:pt>
                  <c:pt idx="13">
                    <c:v>ЗТР</c:v>
                  </c:pt>
                  <c:pt idx="14">
                    <c:v>Без степ.+магистры</c:v>
                  </c:pt>
                </c:lvl>
                <c:lvl>
                  <c:pt idx="0">
                    <c:v>2018-2019 (10 чел.)</c:v>
                  </c:pt>
                  <c:pt idx="5">
                    <c:v>2019-2020 (13 чел.)</c:v>
                  </c:pt>
                  <c:pt idx="10">
                    <c:v>2020-2021 (13 чел.)</c:v>
                  </c:pt>
                </c:lvl>
              </c:multiLvlStrCache>
            </c:multiLvlStrRef>
          </c:cat>
          <c:val>
            <c:numRef>
              <c:f>Лист1!$A$82:$O$82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213912"/>
        <c:axId val="306211560"/>
      </c:barChart>
      <c:catAx>
        <c:axId val="30621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211560"/>
        <c:crosses val="autoZero"/>
        <c:auto val="1"/>
        <c:lblAlgn val="ctr"/>
        <c:lblOffset val="100"/>
        <c:noMultiLvlLbl val="0"/>
      </c:catAx>
      <c:valAx>
        <c:axId val="30621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1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Контингент (чел.)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Лист1!$H$52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Лист1!$I$51:$K$51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Лист1!$I$52:$K$52</c:f>
              <c:numCache>
                <c:formatCode>General</c:formatCode>
                <c:ptCount val="3"/>
                <c:pt idx="0">
                  <c:v>220</c:v>
                </c:pt>
                <c:pt idx="1">
                  <c:v>259</c:v>
                </c:pt>
                <c:pt idx="2">
                  <c:v>230</c:v>
                </c:pt>
              </c:numCache>
            </c:numRef>
          </c:val>
        </c:ser>
        <c:ser>
          <c:idx val="1"/>
          <c:order val="1"/>
          <c:tx>
            <c:strRef>
              <c:f>Лист1!$H$53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Лист1!$I$51:$K$51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Лист1!$I$53:$K$53</c:f>
              <c:numCache>
                <c:formatCode>General</c:formatCode>
                <c:ptCount val="3"/>
                <c:pt idx="0">
                  <c:v>18</c:v>
                </c:pt>
                <c:pt idx="1">
                  <c:v>12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Лист1!$H$54</c:f>
              <c:strCache>
                <c:ptCount val="1"/>
                <c:pt idx="0">
                  <c:v>Докторантура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Лист1!$I$51:$K$51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Лист1!$I$54:$K$54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209600"/>
        <c:axId val="306208816"/>
      </c:barChart>
      <c:catAx>
        <c:axId val="3062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08816"/>
        <c:crosses val="autoZero"/>
        <c:auto val="1"/>
        <c:lblAlgn val="ctr"/>
        <c:lblOffset val="100"/>
        <c:noMultiLvlLbl val="0"/>
      </c:catAx>
      <c:valAx>
        <c:axId val="30620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0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3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студентов </a:t>
            </a:r>
          </a:p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%)</a:t>
            </a:r>
            <a:endParaRPr lang="ru-RU" sz="1400" b="1" baseline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59793382142247"/>
          <c:y val="2.4685806697823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534519926356976E-2"/>
          <c:y val="0.15984848484848485"/>
          <c:w val="0.90346548007364302"/>
          <c:h val="0.58908643521832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Лист1!$B$65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Лист1!$C$64:$F$64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Лист1!$C$65:$F$65</c:f>
              <c:numCache>
                <c:formatCode>General</c:formatCode>
                <c:ptCount val="4"/>
                <c:pt idx="0">
                  <c:v>95.2</c:v>
                </c:pt>
                <c:pt idx="1">
                  <c:v>81</c:v>
                </c:pt>
                <c:pt idx="2">
                  <c:v>85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Лист1!$B$66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Лист1!$C$64:$F$64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Лист1!$C$66:$F$66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Лист1!$B$67</c:f>
              <c:strCache>
                <c:ptCount val="1"/>
                <c:pt idx="0">
                  <c:v>Докторантура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Лист1!$C$64:$F$64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Лист1!$C$67:$F$67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212736"/>
        <c:axId val="306213128"/>
      </c:barChart>
      <c:catAx>
        <c:axId val="3062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13128"/>
        <c:crosses val="autoZero"/>
        <c:auto val="1"/>
        <c:lblAlgn val="ctr"/>
        <c:lblOffset val="100"/>
        <c:noMultiLvlLbl val="0"/>
      </c:catAx>
      <c:valAx>
        <c:axId val="30621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1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24251544109737"/>
          <c:y val="0.83782510140777855"/>
          <c:w val="0.83643953605797883"/>
          <c:h val="0.13944762586494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93951927402424E-2"/>
          <c:y val="0.23287943817388812"/>
          <c:w val="0.91000935302322716"/>
          <c:h val="0.573121658694482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Бакалавриат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92</c:v>
                </c:pt>
                <c:pt idx="1">
                  <c:v>95.2</c:v>
                </c:pt>
                <c:pt idx="2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Магистратура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7.5</c:v>
                </c:pt>
                <c:pt idx="1">
                  <c:v>4.5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Докторантура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6213520"/>
        <c:axId val="306215088"/>
        <c:axId val="0"/>
      </c:bar3DChart>
      <c:catAx>
        <c:axId val="30621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06215088"/>
        <c:crosses val="autoZero"/>
        <c:auto val="1"/>
        <c:lblAlgn val="ctr"/>
        <c:lblOffset val="100"/>
        <c:noMultiLvlLbl val="0"/>
      </c:catAx>
      <c:valAx>
        <c:axId val="30621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213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публикаций в</a:t>
            </a:r>
            <a:r>
              <a:rPr lang="en-US"/>
              <a:t> Scopus</a:t>
            </a:r>
            <a:r>
              <a:rPr lang="ru-RU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Лист1!$B$20:$F$20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Лист1!$B$21:$F$21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6203328"/>
        <c:axId val="306197056"/>
      </c:barChart>
      <c:catAx>
        <c:axId val="3062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197056"/>
        <c:crosses val="autoZero"/>
        <c:auto val="1"/>
        <c:lblAlgn val="ctr"/>
        <c:lblOffset val="100"/>
        <c:noMultiLvlLbl val="0"/>
      </c:catAx>
      <c:valAx>
        <c:axId val="30619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2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600" baseline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публикаций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Монографии</c:v>
                </c:pt>
              </c:strCache>
            </c:strRef>
          </c:tx>
          <c:invertIfNegative val="0"/>
          <c:cat>
            <c:strRef>
              <c:f>Лист1!$B$7:$D$7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Учебники</c:v>
                </c:pt>
              </c:strCache>
            </c:strRef>
          </c:tx>
          <c:invertIfNegative val="0"/>
          <c:cat>
            <c:strRef>
              <c:f>Лист1!$B$7:$D$7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Международные и республиканские</c:v>
                </c:pt>
              </c:strCache>
            </c:strRef>
          </c:tx>
          <c:invertIfNegative val="0"/>
          <c:cat>
            <c:strRef>
              <c:f>Лист1!$B$7:$D$7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31</c:v>
                </c:pt>
                <c:pt idx="1">
                  <c:v>36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198232"/>
        <c:axId val="306187256"/>
      </c:barChart>
      <c:catAx>
        <c:axId val="306198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6187256"/>
        <c:crosses val="autoZero"/>
        <c:auto val="1"/>
        <c:lblAlgn val="ctr"/>
        <c:lblOffset val="100"/>
        <c:noMultiLvlLbl val="0"/>
      </c:catAx>
      <c:valAx>
        <c:axId val="306187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6198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Динамика роста экспертов по рейтингу</a:t>
            </a:r>
            <a:r>
              <a:rPr lang="en-US"/>
              <a:t> QS WUR</a:t>
            </a:r>
            <a:r>
              <a:rPr lang="ru-RU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Лист1!$C$36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Лист1!$A$37:$B$42</c:f>
              <c:multiLvlStrCache>
                <c:ptCount val="6"/>
                <c:lvl>
                  <c:pt idx="0">
                    <c:v>Зарубежные</c:v>
                  </c:pt>
                  <c:pt idx="1">
                    <c:v>СНГ</c:v>
                  </c:pt>
                  <c:pt idx="2">
                    <c:v>Казахстан</c:v>
                  </c:pt>
                  <c:pt idx="3">
                    <c:v>Зарубежные</c:v>
                  </c:pt>
                  <c:pt idx="4">
                    <c:v>СНГ</c:v>
                  </c:pt>
                  <c:pt idx="5">
                    <c:v>Казахстан</c:v>
                  </c:pt>
                </c:lvl>
                <c:lvl>
                  <c:pt idx="0">
                    <c:v>Академические эксперты</c:v>
                  </c:pt>
                  <c:pt idx="3">
                    <c:v>Эксперты-работодатели</c:v>
                  </c:pt>
                </c:lvl>
              </c:multiLvlStrCache>
            </c:multiLvlStrRef>
          </c:cat>
          <c:val>
            <c:numRef>
              <c:f>Лист1!$C$37:$C$42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21</c:v>
                </c:pt>
                <c:pt idx="3">
                  <c:v>2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Лист1!$D$36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Лист1!$A$37:$B$42</c:f>
              <c:multiLvlStrCache>
                <c:ptCount val="6"/>
                <c:lvl>
                  <c:pt idx="0">
                    <c:v>Зарубежные</c:v>
                  </c:pt>
                  <c:pt idx="1">
                    <c:v>СНГ</c:v>
                  </c:pt>
                  <c:pt idx="2">
                    <c:v>Казахстан</c:v>
                  </c:pt>
                  <c:pt idx="3">
                    <c:v>Зарубежные</c:v>
                  </c:pt>
                  <c:pt idx="4">
                    <c:v>СНГ</c:v>
                  </c:pt>
                  <c:pt idx="5">
                    <c:v>Казахстан</c:v>
                  </c:pt>
                </c:lvl>
                <c:lvl>
                  <c:pt idx="0">
                    <c:v>Академические эксперты</c:v>
                  </c:pt>
                  <c:pt idx="3">
                    <c:v>Эксперты-работодатели</c:v>
                  </c:pt>
                </c:lvl>
              </c:multiLvlStrCache>
            </c:multiLvlStrRef>
          </c:cat>
          <c:val>
            <c:numRef>
              <c:f>Лист1!$D$37:$D$42</c:f>
              <c:numCache>
                <c:formatCode>General</c:formatCode>
                <c:ptCount val="6"/>
                <c:pt idx="0">
                  <c:v>16</c:v>
                </c:pt>
                <c:pt idx="1">
                  <c:v>15</c:v>
                </c:pt>
                <c:pt idx="2">
                  <c:v>33</c:v>
                </c:pt>
                <c:pt idx="3">
                  <c:v>16</c:v>
                </c:pt>
                <c:pt idx="4">
                  <c:v>20</c:v>
                </c:pt>
                <c:pt idx="5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Лист1!$E$36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Лист1!$A$37:$B$42</c:f>
              <c:multiLvlStrCache>
                <c:ptCount val="6"/>
                <c:lvl>
                  <c:pt idx="0">
                    <c:v>Зарубежные</c:v>
                  </c:pt>
                  <c:pt idx="1">
                    <c:v>СНГ</c:v>
                  </c:pt>
                  <c:pt idx="2">
                    <c:v>Казахстан</c:v>
                  </c:pt>
                  <c:pt idx="3">
                    <c:v>Зарубежные</c:v>
                  </c:pt>
                  <c:pt idx="4">
                    <c:v>СНГ</c:v>
                  </c:pt>
                  <c:pt idx="5">
                    <c:v>Казахстан</c:v>
                  </c:pt>
                </c:lvl>
                <c:lvl>
                  <c:pt idx="0">
                    <c:v>Академические эксперты</c:v>
                  </c:pt>
                  <c:pt idx="3">
                    <c:v>Эксперты-работодатели</c:v>
                  </c:pt>
                </c:lvl>
              </c:multiLvlStrCache>
            </c:multiLvlStrRef>
          </c:cat>
          <c:val>
            <c:numRef>
              <c:f>Лист1!$E$37:$E$42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195096"/>
        <c:axId val="306195488"/>
      </c:barChart>
      <c:catAx>
        <c:axId val="30619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195488"/>
        <c:crosses val="autoZero"/>
        <c:auto val="1"/>
        <c:lblAlgn val="ctr"/>
        <c:lblOffset val="100"/>
        <c:noMultiLvlLbl val="0"/>
      </c:catAx>
      <c:valAx>
        <c:axId val="30619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19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стипендии студентов (млн.)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Лист1!$H$57:$K$57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Лист1!$H$58:$K$58</c:f>
              <c:numCache>
                <c:formatCode>General</c:formatCode>
                <c:ptCount val="4"/>
                <c:pt idx="0">
                  <c:v>1.6</c:v>
                </c:pt>
                <c:pt idx="1">
                  <c:v>3.9</c:v>
                </c:pt>
                <c:pt idx="2">
                  <c:v>1.3</c:v>
                </c:pt>
                <c:pt idx="3">
                  <c:v>1.5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0.13687</cdr:x>
      <cdr:y>0</cdr:y>
    </cdr:from>
    <cdr:to>
      <cdr:x>0.85203</cdr:x>
      <cdr:y>0.09756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2910" y="0"/>
          <a:ext cx="2209800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0.07378</cdr:x>
      <cdr:y>0.02326</cdr:y>
    </cdr:from>
    <cdr:to>
      <cdr:x>0.91225</cdr:x>
      <cdr:y>0.2093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980" y="76200"/>
          <a:ext cx="2590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Соотношение магистрантов и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окторантов к бакалаврам ( %)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0.06289</cdr:x>
      <cdr:y>0.09302</cdr:y>
    </cdr:from>
    <cdr:to>
      <cdr:x>0.38348</cdr:x>
      <cdr:y>0.16279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310" y="304800"/>
          <a:ext cx="99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0.11221</cdr:x>
      <cdr:y>0.06977</cdr:y>
    </cdr:from>
    <cdr:to>
      <cdr:x>0.40814</cdr:x>
      <cdr:y>0.16279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6710" y="2286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204A-B4E1-4D23-8392-B9A48682668B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2BDF-564E-4976-B623-4B401C6C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3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FA8E-4B0E-4334-B4C0-17668BCF45A7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F7BF1-AB8B-4E1B-AE21-3B74B3C8A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7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7BF1-AB8B-4E1B-AE21-3B74B3C8A8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731" y="4648200"/>
            <a:ext cx="3352800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ru-RU" sz="24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6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srgbClr val="455F5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8987"/>
            <a:fld id="{85479D01-6828-4805-89BD-F0BAA96C6083}" type="datetime1">
              <a:rPr lang="ru-RU" smtClean="0">
                <a:solidFill>
                  <a:srgbClr val="455F51">
                    <a:lumMod val="50000"/>
                  </a:srgbClr>
                </a:solidFill>
              </a:rPr>
              <a:pPr defTabSz="1218987"/>
              <a:t>21.02.2020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8987"/>
            <a:r>
              <a:rPr lang="ru-RU" smtClean="0">
                <a:solidFill>
                  <a:srgbClr val="455F51">
                    <a:lumMod val="50000"/>
                  </a:srgbClr>
                </a:solidFill>
              </a:rPr>
              <a:t>Добавить нижний колонтитул</a:t>
            </a:r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455F51">
                    <a:lumMod val="50000"/>
                  </a:srgbClr>
                </a:solidFill>
              </a:rPr>
              <a:pPr defTabSz="1218987"/>
              <a:t>‹#›</a:t>
            </a:fld>
            <a:endParaRPr lang="ru-RU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kai.ru/news/new?id=10991575" TargetMode="Externa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4200" y="18288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физического воспитания и спорта в условиях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0" y="5529138"/>
            <a:ext cx="2951898" cy="94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Дилмахамбетов Е.К.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</a:p>
          <a:p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 и спорта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11924" y="6141863"/>
            <a:ext cx="18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2019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505200"/>
            <a:ext cx="3962400" cy="241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676400" cy="16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71952" y="2640533"/>
            <a:ext cx="778446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5387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</a:t>
            </a:r>
            <a:r>
              <a:rPr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рентабельности в </a:t>
            </a: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2800" b="1" spc="-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406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  <a:r>
              <a:rPr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200 рейтинга </a:t>
            </a:r>
            <a:r>
              <a:rPr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 World  </a:t>
            </a: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индикативного  плана </a:t>
            </a:r>
            <a:r>
              <a:rPr sz="2800" b="1" spc="-5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800" b="1" spc="-1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spc="-1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187745"/>
            <a:ext cx="701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задачи кафедры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572000" y="314532"/>
            <a:ext cx="345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 сотрудников кафедры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33994"/>
              </p:ext>
            </p:extLst>
          </p:nvPr>
        </p:nvGraphicFramePr>
        <p:xfrm>
          <a:off x="1295400" y="714642"/>
          <a:ext cx="9906000" cy="596171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876800"/>
                <a:gridCol w="5029200"/>
              </a:tblGrid>
              <a:tr h="298949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9722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6313641" y="1222756"/>
            <a:ext cx="4724400" cy="834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ППС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28079" y="2438400"/>
            <a:ext cx="472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остепеннености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защиты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13641" y="3810000"/>
            <a:ext cx="4724400" cy="152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ППС (ННПЦ физической культуры МОН РК, </a:t>
            </a:r>
            <a:r>
              <a:rPr lang="kk-KZ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Өрлеу, изучение языковых курсов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59361" y="5562600"/>
            <a:ext cx="472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зарубежных ППС  и казахстанских работодателей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224227"/>
              </p:ext>
            </p:extLst>
          </p:nvPr>
        </p:nvGraphicFramePr>
        <p:xfrm>
          <a:off x="159258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243093"/>
              </p:ext>
            </p:extLst>
          </p:nvPr>
        </p:nvGraphicFramePr>
        <p:xfrm>
          <a:off x="1447800" y="745122"/>
          <a:ext cx="4474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7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979467" y="152400"/>
            <a:ext cx="433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деятельность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62418"/>
              </p:ext>
            </p:extLst>
          </p:nvPr>
        </p:nvGraphicFramePr>
        <p:xfrm>
          <a:off x="829724" y="533399"/>
          <a:ext cx="11362275" cy="6339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80676"/>
                <a:gridCol w="5181599"/>
              </a:tblGrid>
              <a:tr h="27974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 обучающихся:</a:t>
                      </a:r>
                    </a:p>
                    <a:p>
                      <a:pPr lvl="0"/>
                      <a:endParaRPr lang="kk-KZ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«5В010800 (6В014-01) – </a:t>
                      </a:r>
                    </a:p>
                    <a:p>
                      <a:pPr lvl="0"/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спорт» - </a:t>
                      </a:r>
                      <a:r>
                        <a:rPr lang="kk-KZ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«6М010800(7М014-01) – </a:t>
                      </a:r>
                    </a:p>
                    <a:p>
                      <a:pPr lvl="0"/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спорт» - </a:t>
                      </a:r>
                      <a:r>
                        <a:rPr lang="kk-KZ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«8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014-01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kk-KZ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Физическая культура и спорт» - </a:t>
                      </a:r>
                      <a:r>
                        <a:rPr lang="kk-KZ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 них иностранные студенты: </a:t>
                      </a:r>
                    </a:p>
                    <a:p>
                      <a:pPr lvl="0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lvl="0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магистратура –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71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реализации:</a:t>
                      </a:r>
                    </a:p>
                    <a:p>
                      <a:pPr marL="421640" marR="78359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качественный набор в </a:t>
                      </a:r>
                      <a:r>
                        <a:rPr lang="ru-RU" sz="16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работа;</a:t>
                      </a:r>
                    </a:p>
                    <a:p>
                      <a:pPr marL="421640" marR="78359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ОП магистратуры «Спортивный менеджмент»;</a:t>
                      </a:r>
                    </a:p>
                    <a:p>
                      <a:pPr marL="421640" marR="78359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ОП магистратуры «Адаптивная физическая культура»;</a:t>
                      </a:r>
                    </a:p>
                    <a:p>
                      <a:pPr marL="421640" marR="78359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6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двухдипломной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 магистратуры «Спортивный менеджмент» совместно с Национальным государственным университетом физической культуры, спорта и здоровья </a:t>
                      </a:r>
                      <a:r>
                        <a:rPr lang="ru-RU" sz="16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им.П.Ф.Лесгафта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668216"/>
              </p:ext>
            </p:extLst>
          </p:nvPr>
        </p:nvGraphicFramePr>
        <p:xfrm>
          <a:off x="7162800" y="552510"/>
          <a:ext cx="4572000" cy="272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218334"/>
              </p:ext>
            </p:extLst>
          </p:nvPr>
        </p:nvGraphicFramePr>
        <p:xfrm>
          <a:off x="3657600" y="3429000"/>
          <a:ext cx="3095473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309923"/>
              </p:ext>
            </p:extLst>
          </p:nvPr>
        </p:nvGraphicFramePr>
        <p:xfrm>
          <a:off x="762620" y="3352800"/>
          <a:ext cx="308991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657600" y="3352800"/>
            <a:ext cx="0" cy="35052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419600" y="514701"/>
            <a:ext cx="4506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Научно-инновационная</a:t>
            </a:r>
            <a:r>
              <a:rPr lang="ru-RU" sz="2000" b="1" dirty="0" smtClean="0">
                <a:solidFill>
                  <a:srgbClr val="C00000"/>
                </a:solidFill>
              </a:rPr>
              <a:t> деятельность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90867"/>
              </p:ext>
            </p:extLst>
          </p:nvPr>
        </p:nvGraphicFramePr>
        <p:xfrm>
          <a:off x="1295400" y="982770"/>
          <a:ext cx="10439400" cy="58752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19700"/>
                <a:gridCol w="5219700"/>
              </a:tblGrid>
              <a:tr h="29376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29376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994774"/>
              </p:ext>
            </p:extLst>
          </p:nvPr>
        </p:nvGraphicFramePr>
        <p:xfrm>
          <a:off x="1578944" y="9931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738085" y="1366788"/>
            <a:ext cx="4724400" cy="766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зарубежных ученых для совместных публикаций статей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7257" y="2286000"/>
            <a:ext cx="4735228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международных конференциях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8914" y="4648200"/>
            <a:ext cx="4702743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научного проекта «Инновационные подходы к формированию условий тренировочного процесса спортивного резерва в парусном спорте» совместно с учеными Национального государственного университета физической культуры, спорта и здоровья им.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П.Ф.Лесгафта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(РФ)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8085" y="2743200"/>
            <a:ext cx="4713571" cy="1828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анализ журналов индексируемых в базе данных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проведение на факультете мастер-классов среди ППС кафедры по написанию и оформлению публикаций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028349"/>
              </p:ext>
            </p:extLst>
          </p:nvPr>
        </p:nvGraphicFramePr>
        <p:xfrm>
          <a:off x="1623472" y="40736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2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419600" y="514701"/>
            <a:ext cx="4568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Научно-инновационная деятельность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2580" y="1143001"/>
            <a:ext cx="41910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международный проект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0190" y="2037268"/>
            <a:ext cx="4263390" cy="1772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987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«Развитие услуг для людей с ограниченными возможностями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финансируемый Европейским Союзом международной программы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 институте Лимерика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г.Лимерик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Ирландия)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Испамбетова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Круговых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445764" y="1583725"/>
            <a:ext cx="484632" cy="45354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1358" y="4024308"/>
            <a:ext cx="4292222" cy="5267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зарубежных профессоров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395153" y="4579901"/>
            <a:ext cx="484632" cy="46384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5774" y="5105400"/>
            <a:ext cx="4263390" cy="11516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987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профессора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Казиса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Милашюса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чтений лекций (Университет Витаутас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Магнуса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Литва)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29313"/>
              </p:ext>
            </p:extLst>
          </p:nvPr>
        </p:nvGraphicFramePr>
        <p:xfrm>
          <a:off x="6248400" y="838200"/>
          <a:ext cx="5715000" cy="586739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715000"/>
              </a:tblGrid>
              <a:tr h="586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181872"/>
              </p:ext>
            </p:extLst>
          </p:nvPr>
        </p:nvGraphicFramePr>
        <p:xfrm>
          <a:off x="6477000" y="2209800"/>
          <a:ext cx="5410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858000" y="1055879"/>
            <a:ext cx="4800600" cy="6314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работодателей в качестве экспертов в рейтинге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 WUR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067800" y="1714096"/>
            <a:ext cx="484632" cy="45354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345424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Имиджевая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социальная работа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40600"/>
              </p:ext>
            </p:extLst>
          </p:nvPr>
        </p:nvGraphicFramePr>
        <p:xfrm>
          <a:off x="1143000" y="714756"/>
          <a:ext cx="10998200" cy="614324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67400"/>
                <a:gridCol w="5130800"/>
              </a:tblGrid>
              <a:tr h="6143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612467" y="783318"/>
            <a:ext cx="4800600" cy="6314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в рейтинге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WeboMetrics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74000" y="1419364"/>
            <a:ext cx="295917" cy="17695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2579" y="1600200"/>
            <a:ext cx="4837671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Постоянное обновление контента сайта на трех языках на факультетском уровне; статьи и ссылки на сайтах партнеров (КНИТУ им.А.Н.Туполева (Россия)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://kai.ru/news/new?id=10991575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);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социальными сетями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9950" y="777332"/>
            <a:ext cx="4800600" cy="6314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талантливых студентов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29650" y="5976786"/>
            <a:ext cx="4800600" cy="6314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конкурсах, работа с работодателями, работа с выпускниками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19950" y="1837316"/>
            <a:ext cx="4800600" cy="10460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студентов-спортсменов в образовательных, научных и спортивных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конкурсов, олимпиад, соревнований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9410700" y="1419364"/>
            <a:ext cx="419100" cy="3810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9496425" y="2883361"/>
            <a:ext cx="247650" cy="31311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527478"/>
              </p:ext>
            </p:extLst>
          </p:nvPr>
        </p:nvGraphicFramePr>
        <p:xfrm>
          <a:off x="1592580" y="2667000"/>
          <a:ext cx="4800600" cy="302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3955617" y="5690960"/>
            <a:ext cx="114300" cy="28194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380648"/>
              </p:ext>
            </p:extLst>
          </p:nvPr>
        </p:nvGraphicFramePr>
        <p:xfrm>
          <a:off x="7219950" y="3352800"/>
          <a:ext cx="4800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9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29000" y="3276600"/>
            <a:ext cx="587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2820</TotalTime>
  <Words>447</Words>
  <Application>Microsoft Office PowerPoint</Application>
  <PresentationFormat>Широкоэкранный</PresentationFormat>
  <Paragraphs>87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Office Theme</vt:lpstr>
      <vt:lpstr>Презентация, посвященная началу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физико-технического факультета в рамках НАО</dc:title>
  <dc:creator>Askar Davletov</dc:creator>
  <cp:lastModifiedBy>Адильжанова Мадина</cp:lastModifiedBy>
  <cp:revision>118</cp:revision>
  <dcterms:created xsi:type="dcterms:W3CDTF">2019-12-18T12:10:55Z</dcterms:created>
  <dcterms:modified xsi:type="dcterms:W3CDTF">2020-02-21T09:25:02Z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2019-12-18T00:00:00Z</vt:filetime>
  </property>
</Properties>
</file>