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0" r:id="rId3"/>
    <p:sldId id="349" r:id="rId4"/>
    <p:sldId id="342" r:id="rId5"/>
    <p:sldId id="344" r:id="rId6"/>
    <p:sldId id="330" r:id="rId7"/>
    <p:sldId id="346" r:id="rId8"/>
    <p:sldId id="347" r:id="rId9"/>
    <p:sldId id="290" r:id="rId10"/>
    <p:sldId id="297" r:id="rId11"/>
    <p:sldId id="338" r:id="rId12"/>
    <p:sldId id="336" r:id="rId13"/>
    <p:sldId id="337" r:id="rId14"/>
    <p:sldId id="294" r:id="rId15"/>
    <p:sldId id="295" r:id="rId16"/>
    <p:sldId id="296" r:id="rId17"/>
    <p:sldId id="293" r:id="rId18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37" autoAdjust="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ykbayeva.Dinara\Downloads\&#1044;&#1083;&#1103;%20&#1072;&#1085;&#1072;&#1083;&#1080;&#1079;&#1072;%20&#1076;&#1072;&#1085;&#1085;&#1099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Rasnoe\&#1044;&#1083;&#1103;%20&#1072;&#1085;&#1072;&#1083;&#1080;&#1079;&#1072;%20&#1076;&#1072;&#1085;&#1085;&#1099;&#107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Rasnoe\&#1044;&#1083;&#1103;%20&#1072;&#1085;&#1072;&#1083;&#1080;&#1079;&#1072;%20&#1076;&#1072;&#1085;&#1085;&#1099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My%20documents\Rasnoe\&#1044;&#1083;&#1103;%20&#1072;&#1085;&#1072;&#1083;&#1080;&#1079;&#1072;%20&#1076;&#1072;&#1085;&#1085;&#1099;&#1077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My%20documents\Rasnoe\&#1044;&#1083;&#1103;%20&#1072;&#1085;&#1072;&#1083;&#1080;&#1079;&#1072;%20&#1076;&#1072;&#1085;&#1085;&#1099;&#1077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My%20documents\Rasnoe\&#1044;&#1083;&#1103;%20&#1072;&#1085;&#1072;&#1083;&#1080;&#1079;&#1072;%20&#1076;&#1072;&#1085;&#1085;&#1099;&#1077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My%20documents\Rasnoe\&#1044;&#1083;&#1103;%20&#1072;&#1085;&#1072;&#1083;&#1080;&#1079;&#1072;%20&#1076;&#1072;&#1085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ykbayeva.Dinara\Downloads\&#1044;&#1083;&#1103;%20&#1072;&#1085;&#1072;&#1083;&#1080;&#1079;&#1072;%20&#1076;&#1072;&#1085;&#1085;&#1099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yiya\Downloads\&#1044;&#1083;&#1103;%20&#1072;&#1085;&#1072;&#1083;&#1080;&#1079;&#1072;%20&#1076;&#1072;&#1085;&#1085;&#1099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yiya\Downloads\&#1044;&#1083;&#1103;%20&#1072;&#1085;&#1072;&#1083;&#1080;&#1079;&#1072;%20&#1076;&#1072;&#1085;&#1085;&#1099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ykbayeva.Dinara\Downloads\&#1044;&#1083;&#1103;%20&#1072;&#1085;&#1072;&#1083;&#1080;&#1079;&#1072;%20&#1076;&#1072;&#1085;&#1085;&#1099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ykbayeva.Dinara\Downloads\&#1044;&#1083;&#1103;%20&#1072;&#1085;&#1072;&#1083;&#1080;&#1079;&#1072;%20&#1076;&#1072;&#1085;&#1085;&#1099;&#107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yiya\Downloads\&#1044;&#1083;&#1103;%20&#1072;&#1085;&#1072;&#1083;&#1080;&#1079;&#1072;%20&#1076;&#1072;&#1085;&#1085;&#1099;&#107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My%20documents\Rasnoe\&#1044;&#1083;&#1103;%20&#1072;&#1085;&#1072;&#1083;&#1080;&#1079;&#1072;%20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Лист1!$A$80</c:f>
              <c:strCache>
                <c:ptCount val="1"/>
                <c:pt idx="0">
                  <c:v>ППС, имеющие сертификаты по использованию цифровых технологий и проектного управления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Лист1!$B$79:$F$79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Лист1!$B$80:$F$80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8-41DF-9B12-CD0FA90B01C4}"/>
            </c:ext>
          </c:extLst>
        </c:ser>
        <c:ser>
          <c:idx val="1"/>
          <c:order val="1"/>
          <c:tx>
            <c:strRef>
              <c:f>Лист1!$A$81</c:f>
              <c:strCache>
                <c:ptCount val="1"/>
                <c:pt idx="0">
                  <c:v>ППС, прошедшие обучение и стажировку, в том числе в топ-300 вузах международного рейтинга QS WUR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Лист1!$B$79:$F$79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Лист1!$B$81:$F$81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7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8-41DF-9B12-CD0FA90B01C4}"/>
            </c:ext>
          </c:extLst>
        </c:ser>
        <c:ser>
          <c:idx val="2"/>
          <c:order val="2"/>
          <c:tx>
            <c:strRef>
              <c:f>Лист1!$A$82</c:f>
              <c:strCache>
                <c:ptCount val="1"/>
                <c:pt idx="0">
                  <c:v>Доля ППС, прошедших курсы повышения квалификации за предыдущий учебный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Лист1!$B$79:$F$79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Лист1!$B$82:$F$82</c:f>
              <c:numCache>
                <c:formatCode>General</c:formatCode>
                <c:ptCount val="5"/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88-41DF-9B12-CD0FA90B01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729160"/>
        <c:axId val="157726808"/>
      </c:barChart>
      <c:catAx>
        <c:axId val="15772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26808"/>
        <c:crosses val="autoZero"/>
        <c:auto val="1"/>
        <c:lblAlgn val="ctr"/>
        <c:lblOffset val="100"/>
        <c:noMultiLvlLbl val="0"/>
      </c:catAx>
      <c:valAx>
        <c:axId val="157726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72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180185458845515E-2"/>
          <c:y val="0.69229326036397365"/>
          <c:w val="0.91682316881077142"/>
          <c:h val="0.286957416780102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'[Для анализа данные.xlsx]НИД'!$A$53</c:f>
              <c:strCache>
                <c:ptCount val="1"/>
                <c:pt idx="0">
                  <c:v>Средний показатель цитируемости индекса Хирша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'[Для анализа данные.xlsx]НИД'!$B$49:$G$49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'[Для анализа данные.xlsx]НИД'!$B$53:$G$53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21</c:v>
                </c:pt>
                <c:pt idx="4">
                  <c:v>43</c:v>
                </c:pt>
                <c:pt idx="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A8-4629-B54F-C750DA5FD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28376"/>
        <c:axId val="157724064"/>
      </c:lineChart>
      <c:catAx>
        <c:axId val="15772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57724064"/>
        <c:crosses val="autoZero"/>
        <c:auto val="1"/>
        <c:lblAlgn val="ctr"/>
        <c:lblOffset val="100"/>
        <c:noMultiLvlLbl val="0"/>
      </c:catAx>
      <c:valAx>
        <c:axId val="1577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5772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'[Для анализа данные.xlsx]НИД'!$A$58</c:f>
              <c:strCache>
                <c:ptCount val="1"/>
                <c:pt idx="0">
                  <c:v>Публикации в журналах, входящих в базу Scopus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'[Для анализа данные.xlsx]НИД'!$B$49:$G$49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  <c:extLst/>
            </c:strRef>
          </c:cat>
          <c:val>
            <c:numRef>
              <c:f>'[Для анализа данные.xlsx]НИД'!$B$58:$G$58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68B-4565-90CF-693D9A63C2E3}"/>
            </c:ext>
          </c:extLst>
        </c:ser>
        <c:ser>
          <c:idx val="1"/>
          <c:order val="1"/>
          <c:tx>
            <c:strRef>
              <c:f>'[Для анализа данные.xlsx]НИД'!$A$59</c:f>
              <c:strCache>
                <c:ptCount val="1"/>
                <c:pt idx="0">
                  <c:v>Публикации в журналах, входящих в базу WoS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'[Для анализа данные.xlsx]НИД'!$B$49:$G$49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  <c:extLst/>
            </c:strRef>
          </c:cat>
          <c:val>
            <c:numRef>
              <c:f>'[Для анализа данные.xlsx]НИД'!$B$59:$G$59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68B-4565-90CF-693D9A63C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724848"/>
        <c:axId val="157725240"/>
      </c:barChart>
      <c:catAx>
        <c:axId val="1577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57725240"/>
        <c:crosses val="autoZero"/>
        <c:auto val="1"/>
        <c:lblAlgn val="ctr"/>
        <c:lblOffset val="100"/>
        <c:noMultiLvlLbl val="0"/>
      </c:catAx>
      <c:valAx>
        <c:axId val="15772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5772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данные.xlsx]НИД'!$B$49:$G$49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  <c:extLst/>
            </c:strRef>
          </c:cat>
          <c:val>
            <c:numRef>
              <c:f>'[Для анализа данные.xlsx]НИД'!$B$57:$G$57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11</c:v>
                </c:pt>
                <c:pt idx="4">
                  <c:v>45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B21-479D-B864-E03D322FC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631504"/>
        <c:axId val="410630328"/>
      </c:lineChart>
      <c:catAx>
        <c:axId val="4106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30328"/>
        <c:crosses val="autoZero"/>
        <c:auto val="1"/>
        <c:lblAlgn val="ctr"/>
        <c:lblOffset val="100"/>
        <c:noMultiLvlLbl val="0"/>
      </c:catAx>
      <c:valAx>
        <c:axId val="41063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3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99598980073253"/>
          <c:y val="6.7389192528743411E-2"/>
          <c:w val="0.42399754021903929"/>
          <c:h val="0.638032766007028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4-4FCC-952B-0CFE30D354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3-4FDD-B61D-7990F7C793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4-4FCC-952B-0CFE30D354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4-4FCC-952B-0CFE30D35423}"/>
              </c:ext>
            </c:extLst>
          </c:dPt>
          <c:dLbls>
            <c:dLbl>
              <c:idx val="0"/>
              <c:layout>
                <c:manualLayout>
                  <c:x val="0.20868072187188252"/>
                  <c:y val="-2.928096065206847E-2"/>
                </c:manualLayout>
              </c:layout>
              <c:tx>
                <c:rich>
                  <a:bodyPr/>
                  <a:lstStyle/>
                  <a:p>
                    <a:fld id="{E313B6CE-C9F7-4E98-A304-EA461A49344B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-</a:t>
                    </a:r>
                    <a:r>
                      <a:rPr lang="ru-RU" baseline="0" dirty="0"/>
                      <a:t> </a:t>
                    </a:r>
                    <a:fld id="{57856B4E-B84F-44BC-B5CA-229126C181E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5460605689546"/>
                      <c:h val="0.14027811273002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54-4FCC-952B-0CFE30D35423}"/>
                </c:ext>
              </c:extLst>
            </c:dLbl>
            <c:dLbl>
              <c:idx val="1"/>
              <c:layout>
                <c:manualLayout>
                  <c:x val="0.12435084111543683"/>
                  <c:y val="0.21508450280592128"/>
                </c:manualLayout>
              </c:layout>
              <c:tx>
                <c:rich>
                  <a:bodyPr/>
                  <a:lstStyle/>
                  <a:p>
                    <a:fld id="{3677AD98-2641-4CC2-AD7A-D3BBD581F252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-</a:t>
                    </a:r>
                    <a:fld id="{BF210923-62FE-4370-8256-9BFFE7E5D2C8}" type="VALUE">
                      <a:rPr lang="ru-RU" baseline="0" smtClean="0"/>
                      <a:pPr/>
                      <a:t>[ЗНАЧЕНИЕ]</a:t>
                    </a:fld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1911498305525"/>
                      <c:h val="0.20396480336873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03-4FDD-B61D-7990F7C79344}"/>
                </c:ext>
              </c:extLst>
            </c:dLbl>
            <c:dLbl>
              <c:idx val="2"/>
              <c:layout>
                <c:manualLayout>
                  <c:x val="-0.16865976151289133"/>
                  <c:y val="0.19357605252532917"/>
                </c:manualLayout>
              </c:layout>
              <c:tx>
                <c:rich>
                  <a:bodyPr/>
                  <a:lstStyle/>
                  <a:p>
                    <a:fld id="{05C549FC-5F68-43A9-B569-0C4DA2A8C49E}" type="CATEGORYNAME">
                      <a:rPr lang="ru-RU" smtClean="0"/>
                      <a:pPr/>
                      <a:t>[ИМЯ КАТЕГОРИИ]</a:t>
                    </a:fld>
                    <a:r>
                      <a:rPr lang="en-US" dirty="0"/>
                      <a:t>-</a:t>
                    </a:r>
                    <a:fld id="{97E33033-F693-445A-A8FB-FE003FDCDF7C}" type="VALUE">
                      <a:rPr lang="en-US" baseline="0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3693128819775"/>
                      <c:h val="0.267651155291688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54-4FCC-952B-0CFE30D35423}"/>
                </c:ext>
              </c:extLst>
            </c:dLbl>
            <c:dLbl>
              <c:idx val="3"/>
              <c:layout>
                <c:manualLayout>
                  <c:x val="-0.19438752174367138"/>
                  <c:y val="-3.4413520448947424E-2"/>
                </c:manualLayout>
              </c:layout>
              <c:tx>
                <c:rich>
                  <a:bodyPr/>
                  <a:lstStyle/>
                  <a:p>
                    <a:fld id="{C11210A9-23AB-4F12-8D9D-BA2578C8B9E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-</a:t>
                    </a:r>
                    <a:fld id="{415DC366-5834-463C-A576-87A0B9B276B1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854-4FCC-952B-0CFE30D35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Учебники</c:v>
                </c:pt>
                <c:pt idx="1">
                  <c:v>Учебные пособия</c:v>
                </c:pt>
                <c:pt idx="2">
                  <c:v>Монографии (Springer)</c:v>
                </c:pt>
                <c:pt idx="3">
                  <c:v>Монографии (РК)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3-4FDD-B61D-7990F7C79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'[Для анализа данные.xlsx]НИД'!$B$49:$G$49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'[Для анализа данные.xlsx]НИД'!$B$55:$G$55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0.5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A-4334-B1C6-82366F620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628368"/>
        <c:axId val="410625232"/>
      </c:barChart>
      <c:catAx>
        <c:axId val="41062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25232"/>
        <c:crosses val="autoZero"/>
        <c:auto val="1"/>
        <c:lblAlgn val="ctr"/>
        <c:lblOffset val="100"/>
        <c:noMultiLvlLbl val="0"/>
      </c:catAx>
      <c:valAx>
        <c:axId val="41062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2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'[Для анализа данные.xlsx]НИД'!$B$49:$G$49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'[Для анализа данные.xlsx]НИД'!$B$56:$G$56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B-41A1-AC06-A9EB129CE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627192"/>
        <c:axId val="410635032"/>
        <c:axId val="0"/>
      </c:bar3DChart>
      <c:catAx>
        <c:axId val="41062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35032"/>
        <c:crosses val="autoZero"/>
        <c:auto val="1"/>
        <c:lblAlgn val="ctr"/>
        <c:lblOffset val="100"/>
        <c:noMultiLvlLbl val="0"/>
      </c:catAx>
      <c:valAx>
        <c:axId val="41063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2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анализа данные.xlsx]НИД'!$A$50</c:f>
              <c:strCache>
                <c:ptCount val="1"/>
                <c:pt idx="0">
                  <c:v>Количество научных проектов МОН РК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данные.xlsx]НИД'!$B$49:$G$49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'[Для анализа данные.xlsx]НИД'!$B$50:$G$50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E-4A08-8270-88608AC96BE3}"/>
            </c:ext>
          </c:extLst>
        </c:ser>
        <c:ser>
          <c:idx val="1"/>
          <c:order val="1"/>
          <c:tx>
            <c:strRef>
              <c:f>'[Для анализа данные.xlsx]НИД'!$A$51</c:f>
              <c:strCache>
                <c:ptCount val="1"/>
                <c:pt idx="0">
                  <c:v>Кол-во Международных научных проектов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данные.xlsx]НИД'!$B$49:$G$49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'[Для анализа данные.xlsx]НИД'!$B$51:$G$51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E-4A08-8270-88608AC96BE3}"/>
            </c:ext>
          </c:extLst>
        </c:ser>
        <c:ser>
          <c:idx val="2"/>
          <c:order val="2"/>
          <c:tx>
            <c:strRef>
              <c:f>'[Для анализа данные.xlsx]НИД'!$A$52</c:f>
              <c:strCache>
                <c:ptCount val="1"/>
                <c:pt idx="0">
                  <c:v>Кол-во научных проектов, ПЦФ (Коммерциализация от ФН)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данные.xlsx]НИД'!$B$49:$G$49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'[Для анализа данные.xlsx]НИД'!$B$52:$G$52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E-4A08-8270-88608AC96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1283928"/>
        <c:axId val="1031287456"/>
      </c:barChart>
      <c:catAx>
        <c:axId val="103128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031287456"/>
        <c:crosses val="autoZero"/>
        <c:auto val="1"/>
        <c:lblAlgn val="ctr"/>
        <c:lblOffset val="100"/>
        <c:noMultiLvlLbl val="0"/>
      </c:catAx>
      <c:valAx>
        <c:axId val="103128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03128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Изменения качественного состава (обладатели Алтын </a:t>
            </a:r>
            <a:r>
              <a:rPr lang="kk-KZ" sz="1200" b="1" dirty="0"/>
              <a:t>белгі, </a:t>
            </a:r>
            <a:r>
              <a:rPr lang="ru-RU" sz="1200" b="1" dirty="0"/>
              <a:t>выпускники НИШ,</a:t>
            </a:r>
            <a:r>
              <a:rPr lang="kk-KZ" sz="1200" b="1" dirty="0"/>
              <a:t> призеры международных и республиканских олимпиад)</a:t>
            </a:r>
            <a:endParaRPr lang="ru-RU" sz="1200" b="1" dirty="0"/>
          </a:p>
        </c:rich>
      </c:tx>
      <c:layout>
        <c:manualLayout>
          <c:xMode val="edge"/>
          <c:yMode val="edge"/>
          <c:x val="0.14071586965136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анализа данные.xlsx]Лист1'!$A$16</c:f>
              <c:strCache>
                <c:ptCount val="1"/>
                <c:pt idx="0">
                  <c:v>Алтын белгі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данные.xlsx]Лист1'!$B$15:$F$15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'[Для анализа данные.xlsx]Лист1'!$B$16:$F$16</c:f>
              <c:numCache>
                <c:formatCode>General</c:formatCode>
                <c:ptCount val="5"/>
                <c:pt idx="0">
                  <c:v>25</c:v>
                </c:pt>
                <c:pt idx="1">
                  <c:v>10</c:v>
                </c:pt>
                <c:pt idx="2">
                  <c:v>33</c:v>
                </c:pt>
                <c:pt idx="3">
                  <c:v>19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3-471B-9167-C3EC98D15C19}"/>
            </c:ext>
          </c:extLst>
        </c:ser>
        <c:ser>
          <c:idx val="1"/>
          <c:order val="1"/>
          <c:tx>
            <c:strRef>
              <c:f>'[Для анализа данные.xlsx]Лист1'!$A$17</c:f>
              <c:strCache>
                <c:ptCount val="1"/>
                <c:pt idx="0">
                  <c:v>Выпускники НИШ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данные.xlsx]Лист1'!$B$15:$F$15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'[Для анализа данные.xlsx]Лист1'!$B$17:$F$17</c:f>
              <c:numCache>
                <c:formatCode>General</c:formatCode>
                <c:ptCount val="5"/>
                <c:pt idx="1">
                  <c:v>32</c:v>
                </c:pt>
                <c:pt idx="2">
                  <c:v>27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3-471B-9167-C3EC98D15C19}"/>
            </c:ext>
          </c:extLst>
        </c:ser>
        <c:ser>
          <c:idx val="2"/>
          <c:order val="2"/>
          <c:tx>
            <c:strRef>
              <c:f>'[Для анализа данные.xlsx]Лист1'!$A$18</c:f>
              <c:strCache>
                <c:ptCount val="1"/>
                <c:pt idx="0">
                  <c:v>призеры международных и республиканских олимпиад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данные.xlsx]Лист1'!$B$15:$F$15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'[Для анализа данные.xlsx]Лист1'!$B$18:$F$18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3-471B-9167-C3EC98D15C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040784"/>
        <c:axId val="157046664"/>
      </c:barChart>
      <c:catAx>
        <c:axId val="15704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6664"/>
        <c:crosses val="autoZero"/>
        <c:auto val="1"/>
        <c:lblAlgn val="ctr"/>
        <c:lblOffset val="100"/>
        <c:noMultiLvlLbl val="0"/>
      </c:catAx>
      <c:valAx>
        <c:axId val="1570466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04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Доля иностранных студентов (из стран СНГ, ближнего и дальнего зарубежья)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650656623651207"/>
          <c:y val="0.2882046404227725"/>
          <c:w val="0.53995931986366297"/>
          <c:h val="0.5932197450286214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B7-4E3F-BAC8-9191A51E20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B7-4E3F-BAC8-9191A51E20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680</a:t>
                    </a:r>
                    <a:r>
                      <a:rPr lang="en-US" baseline="0"/>
                      <a:t>; </a:t>
                    </a:r>
                    <a:fld id="{5D89C75C-ED72-4E0C-AE86-4CF6D89FEF05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B7-4E3F-BAC8-9191A51E20F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анализа данные.xlsx]Лист1'!$A$45:$A$46</c:f>
              <c:strCache>
                <c:ptCount val="2"/>
                <c:pt idx="0">
                  <c:v>Общий контингент студентов</c:v>
                </c:pt>
                <c:pt idx="1">
                  <c:v>Инностранные студенты </c:v>
                </c:pt>
              </c:strCache>
            </c:strRef>
          </c:cat>
          <c:val>
            <c:numRef>
              <c:f>'[Для анализа данные.xlsx]Лист1'!$B$45:$B$46</c:f>
              <c:numCache>
                <c:formatCode>General</c:formatCode>
                <c:ptCount val="2"/>
                <c:pt idx="0">
                  <c:v>696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7-4E3F-BAC8-9191A51E20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42978212162335"/>
          <c:y val="0.44034967410902187"/>
          <c:w val="0.24171333650468504"/>
          <c:h val="0.253443998885565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>
                <a:effectLst/>
              </a:rPr>
              <a:t>Динамика численности контингента за 5 лет по ОП "6В11101-Туризм", </a:t>
            </a:r>
            <a:r>
              <a:rPr lang="ru-RU" sz="1200" b="1" i="0" u="none" strike="noStrike" baseline="0">
                <a:effectLst/>
              </a:rPr>
              <a:t>ОП "6В11103-Ресторанное дело и гостиничный бизнес" </a:t>
            </a:r>
            <a:r>
              <a:rPr lang="ru-RU" sz="1200" b="1" i="0" baseline="0">
                <a:effectLst/>
              </a:rPr>
              <a:t> </a:t>
            </a:r>
            <a:r>
              <a:rPr lang="kk-KZ" sz="1200" b="1" i="1" baseline="0">
                <a:effectLst/>
              </a:rPr>
              <a:t>(по бакалавриату, по магистратуре, по </a:t>
            </a:r>
            <a:r>
              <a:rPr lang="en-US" sz="1200" b="1" i="1" baseline="0">
                <a:effectLst/>
              </a:rPr>
              <a:t>PhD</a:t>
            </a:r>
            <a:r>
              <a:rPr lang="ru-RU" sz="1200" b="1" i="1" baseline="0">
                <a:effectLst/>
              </a:rPr>
              <a:t> докторантуре)</a:t>
            </a:r>
            <a:endParaRPr lang="ru-RU" sz="12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анализа данные.xlsx]Лист1'!$A$4:$B$4</c:f>
              <c:strCache>
                <c:ptCount val="2"/>
                <c:pt idx="0">
                  <c:v>ОП "6В11101-Туризм" </c:v>
                </c:pt>
                <c:pt idx="1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данные.xlsx]Лист1'!$C$3:$G$3</c:f>
              <c:strCache>
                <c:ptCount val="5"/>
                <c:pt idx="0">
                  <c:v>2017-2018 уч.год</c:v>
                </c:pt>
                <c:pt idx="1">
                  <c:v>2018-2019 уч.год</c:v>
                </c:pt>
                <c:pt idx="2">
                  <c:v>2019-2020 уч.год</c:v>
                </c:pt>
                <c:pt idx="3">
                  <c:v>2020-2021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'[Для анализа данные.xlsx]Лист1'!$C$4:$G$4</c:f>
              <c:numCache>
                <c:formatCode>General</c:formatCode>
                <c:ptCount val="5"/>
                <c:pt idx="0">
                  <c:v>97</c:v>
                </c:pt>
                <c:pt idx="1">
                  <c:v>167</c:v>
                </c:pt>
                <c:pt idx="2">
                  <c:v>243</c:v>
                </c:pt>
                <c:pt idx="3">
                  <c:v>95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C-4FB6-BCD1-FDE80ADA2FBB}"/>
            </c:ext>
          </c:extLst>
        </c:ser>
        <c:ser>
          <c:idx val="1"/>
          <c:order val="1"/>
          <c:tx>
            <c:strRef>
              <c:f>'[Для анализа данные.xlsx]Лист1'!$A$5:$B$5</c:f>
              <c:strCache>
                <c:ptCount val="2"/>
                <c:pt idx="0">
                  <c:v>ОП "6В11101-Туризм" </c:v>
                </c:pt>
                <c:pt idx="1">
                  <c:v>Магистратура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данные.xlsx]Лист1'!$C$3:$G$3</c:f>
              <c:strCache>
                <c:ptCount val="5"/>
                <c:pt idx="0">
                  <c:v>2017-2018 уч.год</c:v>
                </c:pt>
                <c:pt idx="1">
                  <c:v>2018-2019 уч.год</c:v>
                </c:pt>
                <c:pt idx="2">
                  <c:v>2019-2020 уч.год</c:v>
                </c:pt>
                <c:pt idx="3">
                  <c:v>2020-2021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'[Для анализа данные.xlsx]Лист1'!$C$5:$G$5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21</c:v>
                </c:pt>
                <c:pt idx="3">
                  <c:v>24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C-4FB6-BCD1-FDE80ADA2FBB}"/>
            </c:ext>
          </c:extLst>
        </c:ser>
        <c:ser>
          <c:idx val="2"/>
          <c:order val="2"/>
          <c:tx>
            <c:strRef>
              <c:f>'[Для анализа данные.xlsx]Лист1'!$A$6:$B$6</c:f>
              <c:strCache>
                <c:ptCount val="2"/>
                <c:pt idx="0">
                  <c:v>ОП "6В11101-Туризм" </c:v>
                </c:pt>
                <c:pt idx="1">
                  <c:v>Докторантура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данные.xlsx]Лист1'!$C$3:$G$3</c:f>
              <c:strCache>
                <c:ptCount val="5"/>
                <c:pt idx="0">
                  <c:v>2017-2018 уч.год</c:v>
                </c:pt>
                <c:pt idx="1">
                  <c:v>2018-2019 уч.год</c:v>
                </c:pt>
                <c:pt idx="2">
                  <c:v>2019-2020 уч.год</c:v>
                </c:pt>
                <c:pt idx="3">
                  <c:v>2020-2021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'[Для анализа данные.xlsx]Лист1'!$C$6:$G$6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5C-4FB6-BCD1-FDE80ADA2FBB}"/>
            </c:ext>
          </c:extLst>
        </c:ser>
        <c:ser>
          <c:idx val="3"/>
          <c:order val="3"/>
          <c:tx>
            <c:strRef>
              <c:f>'[Для анализа данные.xlsx]Лист1'!$A$7:$B$7</c:f>
              <c:strCache>
                <c:ptCount val="2"/>
                <c:pt idx="0">
                  <c:v>ОП "6В11103-Ресторанное дело и гостиничный бизнес"</c:v>
                </c:pt>
                <c:pt idx="1">
                  <c:v>Бакалавриат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данные.xlsx]Лист1'!$C$3:$G$3</c:f>
              <c:strCache>
                <c:ptCount val="5"/>
                <c:pt idx="0">
                  <c:v>2017-2018 уч.год</c:v>
                </c:pt>
                <c:pt idx="1">
                  <c:v>2018-2019 уч.год</c:v>
                </c:pt>
                <c:pt idx="2">
                  <c:v>2019-2020 уч.год</c:v>
                </c:pt>
                <c:pt idx="3">
                  <c:v>2020-2021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'[Для анализа данные.xlsx]Лист1'!$C$7:$G$7</c:f>
              <c:numCache>
                <c:formatCode>General</c:formatCode>
                <c:ptCount val="5"/>
                <c:pt idx="2">
                  <c:v>54</c:v>
                </c:pt>
                <c:pt idx="3">
                  <c:v>23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5C-4FB6-BCD1-FDE80ADA2F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42352"/>
        <c:axId val="157042744"/>
      </c:barChart>
      <c:catAx>
        <c:axId val="15704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2744"/>
        <c:crosses val="autoZero"/>
        <c:auto val="1"/>
        <c:lblAlgn val="ctr"/>
        <c:lblOffset val="100"/>
        <c:noMultiLvlLbl val="0"/>
      </c:catAx>
      <c:valAx>
        <c:axId val="15704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478548668315412"/>
          <c:w val="1"/>
          <c:h val="0.25228012102858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baseline="0">
                <a:effectLst/>
              </a:rPr>
              <a:t>Доля обучающихся по программам послевузовского образования </a:t>
            </a:r>
            <a:r>
              <a:rPr lang="ru-RU" sz="1100" b="1" i="1" u="none" strike="noStrike" baseline="0">
                <a:effectLst/>
              </a:rPr>
              <a:t>(процентное соотношение магистрантов и докторантов, от общего контингента обучающихся</a:t>
            </a:r>
            <a:r>
              <a:rPr lang="kk-KZ" sz="1100" b="1" i="1" u="none" strike="noStrike" baseline="0">
                <a:effectLst/>
              </a:rPr>
              <a:t>)</a:t>
            </a:r>
            <a:endParaRPr lang="ru-RU" sz="1100" b="1"/>
          </a:p>
        </c:rich>
      </c:tx>
      <c:layout>
        <c:manualLayout>
          <c:xMode val="edge"/>
          <c:yMode val="edge"/>
          <c:x val="9.9587556109625247E-2"/>
          <c:y val="2.8582412915623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5A-41A8-90F3-BA629E7F73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5A-41A8-90F3-BA629E7F73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анализа данные.xlsx]Лист1'!$A$22:$A$23</c:f>
              <c:strCache>
                <c:ptCount val="2"/>
                <c:pt idx="0">
                  <c:v>Бакалавриат</c:v>
                </c:pt>
                <c:pt idx="1">
                  <c:v>Магистратура и докторантура</c:v>
                </c:pt>
              </c:strCache>
            </c:strRef>
          </c:cat>
          <c:val>
            <c:numRef>
              <c:f>'[Для анализа данные.xlsx]Лист1'!$B$22:$B$23</c:f>
              <c:numCache>
                <c:formatCode>0.00%</c:formatCode>
                <c:ptCount val="2"/>
                <c:pt idx="0">
                  <c:v>0.91700000000000004</c:v>
                </c:pt>
                <c:pt idx="1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5A-41A8-90F3-BA629E7F73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Лист1!$A$89</c:f>
              <c:strCache>
                <c:ptCount val="1"/>
                <c:pt idx="0">
                  <c:v>Динамика развития образовательных программ за 5 лет (по бакалавриату, по магистратуре, по PhD докторантуре)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Лист1!$B$88:$F$88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Лист1!$B$89:$F$89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3-4FF4-A116-42D6D01E3215}"/>
            </c:ext>
          </c:extLst>
        </c:ser>
        <c:ser>
          <c:idx val="1"/>
          <c:order val="1"/>
          <c:tx>
            <c:strRef>
              <c:f>Лист1!$A$90</c:f>
              <c:strCache>
                <c:ptCount val="1"/>
                <c:pt idx="0">
                  <c:v>Доля междисциплинарных образовательных программ;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Лист1!$B$88:$F$88</c:f>
              <c:strCache>
                <c:ptCount val="5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  <c:pt idx="4">
                  <c:v>2021-2022 У.Г</c:v>
                </c:pt>
              </c:strCache>
            </c:strRef>
          </c:cat>
          <c:val>
            <c:numRef>
              <c:f>Лист1!$B$90:$F$90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3-4FF4-A116-42D6D01E32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726024"/>
        <c:axId val="157722496"/>
      </c:barChart>
      <c:catAx>
        <c:axId val="15772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22496"/>
        <c:crosses val="autoZero"/>
        <c:auto val="1"/>
        <c:lblAlgn val="ctr"/>
        <c:lblOffset val="100"/>
        <c:noMultiLvlLbl val="0"/>
      </c:catAx>
      <c:valAx>
        <c:axId val="157722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726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анализа данные.xlsx]Лист1'!$A$96</c:f>
              <c:strCache>
                <c:ptCount val="1"/>
                <c:pt idx="0">
                  <c:v>Доля выпускных работ, выполненных в формате прикладных проектов по приоритетным направлениям государственного развития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данные.xlsx]Лист1'!$B$95:$E$95</c:f>
              <c:strCache>
                <c:ptCount val="4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</c:strCache>
            </c:strRef>
          </c:cat>
          <c:val>
            <c:numRef>
              <c:f>'[Для анализа данные.xlsx]Лист1'!$B$96:$E$96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85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D-48D6-937D-11F2C440DC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727984"/>
        <c:axId val="157721712"/>
      </c:barChart>
      <c:catAx>
        <c:axId val="15772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21712"/>
        <c:crosses val="autoZero"/>
        <c:auto val="1"/>
        <c:lblAlgn val="ctr"/>
        <c:lblOffset val="100"/>
        <c:noMultiLvlLbl val="0"/>
      </c:catAx>
      <c:valAx>
        <c:axId val="1577217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72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effectLst/>
              </a:rPr>
              <a:t>Доля трудоустроенных выпускников</a:t>
            </a:r>
            <a:r>
              <a:rPr lang="ru-RU" sz="1800" i="1">
                <a:effectLst/>
              </a:rPr>
              <a:t> </a:t>
            </a:r>
            <a:endParaRPr lang="ru-RU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анализа данные.xlsx]Лист1'!$A$42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данные.xlsx]Лист1'!$B$41:$E$41</c:f>
              <c:strCache>
                <c:ptCount val="4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</c:strCache>
            </c:strRef>
          </c:cat>
          <c:val>
            <c:numRef>
              <c:f>'[Для анализа данные.xlsx]Лист1'!$B$42:$E$42</c:f>
              <c:numCache>
                <c:formatCode>0%</c:formatCode>
                <c:ptCount val="4"/>
                <c:pt idx="0">
                  <c:v>0.87</c:v>
                </c:pt>
                <c:pt idx="1">
                  <c:v>0.85</c:v>
                </c:pt>
                <c:pt idx="2">
                  <c:v>0.85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5-40E5-A693-8D4FEF85DA6B}"/>
            </c:ext>
          </c:extLst>
        </c:ser>
        <c:ser>
          <c:idx val="1"/>
          <c:order val="1"/>
          <c:tx>
            <c:strRef>
              <c:f>'[Для анализа данные.xlsx]Лист1'!$A$43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данные.xlsx]Лист1'!$B$41:$E$41</c:f>
              <c:strCache>
                <c:ptCount val="4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</c:strCache>
            </c:strRef>
          </c:cat>
          <c:val>
            <c:numRef>
              <c:f>'[Для анализа данные.xlsx]Лист1'!$B$43:$E$43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5-40E5-A693-8D4FEF85DA6B}"/>
            </c:ext>
          </c:extLst>
        </c:ser>
        <c:ser>
          <c:idx val="2"/>
          <c:order val="2"/>
          <c:tx>
            <c:strRef>
              <c:f>'[Для анализа данные.xlsx]Лист1'!$A$44</c:f>
              <c:strCache>
                <c:ptCount val="1"/>
                <c:pt idx="0">
                  <c:v>Докторантура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анализа данные.xlsx]Лист1'!$B$41:$E$41</c:f>
              <c:strCache>
                <c:ptCount val="4"/>
                <c:pt idx="0">
                  <c:v>2017-2018 У.Г</c:v>
                </c:pt>
                <c:pt idx="1">
                  <c:v>2018-2019 У.Г</c:v>
                </c:pt>
                <c:pt idx="2">
                  <c:v>2019-2020 У.Г</c:v>
                </c:pt>
                <c:pt idx="3">
                  <c:v>2020-2021 У.Г</c:v>
                </c:pt>
              </c:strCache>
            </c:strRef>
          </c:cat>
          <c:val>
            <c:numRef>
              <c:f>'[Для анализа данные.xlsx]Лист1'!$B$44:$E$44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5-40E5-A693-8D4FEF85D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722104"/>
        <c:axId val="157722888"/>
      </c:barChart>
      <c:catAx>
        <c:axId val="15772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22888"/>
        <c:crosses val="autoZero"/>
        <c:auto val="1"/>
        <c:lblAlgn val="ctr"/>
        <c:lblOffset val="100"/>
        <c:noMultiLvlLbl val="0"/>
      </c:catAx>
      <c:valAx>
        <c:axId val="157722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72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'[Для анализа данные.xlsx]Лист1'!$C$2:$H$2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'[Для анализа данные.xlsx]Лист1'!$C$3:$H$3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8-429B-BC38-2B7D60E21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631896"/>
        <c:axId val="410627976"/>
      </c:barChart>
      <c:catAx>
        <c:axId val="41063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27976"/>
        <c:crosses val="autoZero"/>
        <c:auto val="1"/>
        <c:lblAlgn val="ctr"/>
        <c:lblOffset val="100"/>
        <c:noMultiLvlLbl val="0"/>
      </c:catAx>
      <c:valAx>
        <c:axId val="4106279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063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>
              <a:lumMod val="95000"/>
              <a:lumOff val="5000"/>
            </a:schemeClr>
          </a:solidFill>
          <a:latin typeface="Arial Black" panose="020B0A040201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F394D-AC85-4B83-875F-9400586ACD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9F76DBA2-4D43-40F1-B2EB-2AEE8864630B}">
      <dgm:prSet phldrT="[Текст]" custT="1"/>
      <dgm:spPr/>
      <dgm:t>
        <a:bodyPr/>
        <a:lstStyle/>
        <a:p>
          <a:r>
            <a:rPr lang="ru-RU" sz="1200" b="1" dirty="0"/>
            <a:t>3 филиала кафедры: </a:t>
          </a:r>
          <a:r>
            <a:rPr lang="ru-RU" sz="1200" dirty="0"/>
            <a:t>ТОО «Международное туристское агентство «Фараб»»;  «</a:t>
          </a:r>
          <a:r>
            <a:rPr lang="en-US" sz="1200" dirty="0"/>
            <a:t>Ritz Carlton</a:t>
          </a:r>
          <a:r>
            <a:rPr lang="ru-RU" sz="1200" dirty="0"/>
            <a:t>» </a:t>
          </a:r>
          <a:r>
            <a:rPr lang="en-US" sz="1200" dirty="0"/>
            <a:t>Hotel</a:t>
          </a:r>
          <a:r>
            <a:rPr lang="ru-RU" sz="1200" dirty="0"/>
            <a:t>; </a:t>
          </a:r>
          <a:r>
            <a:rPr lang="kk-KZ" sz="1200" b="0" dirty="0"/>
            <a:t>Национальный спортивный студенческий союз Казахстана.</a:t>
          </a:r>
          <a:endParaRPr lang="ru-KZ" sz="1200" b="0" dirty="0"/>
        </a:p>
      </dgm:t>
    </dgm:pt>
    <dgm:pt modelId="{8D64CD58-1B0F-4C5D-8CB4-337D595423BC}" type="parTrans" cxnId="{E317667B-B49D-4EEB-9663-E619642BB582}">
      <dgm:prSet/>
      <dgm:spPr/>
      <dgm:t>
        <a:bodyPr/>
        <a:lstStyle/>
        <a:p>
          <a:endParaRPr lang="ru-KZ"/>
        </a:p>
      </dgm:t>
    </dgm:pt>
    <dgm:pt modelId="{B62EBA11-F77C-4EB2-A03E-688B9DF0D823}" type="sibTrans" cxnId="{E317667B-B49D-4EEB-9663-E619642BB582}">
      <dgm:prSet/>
      <dgm:spPr/>
      <dgm:t>
        <a:bodyPr/>
        <a:lstStyle/>
        <a:p>
          <a:endParaRPr lang="ru-KZ"/>
        </a:p>
      </dgm:t>
    </dgm:pt>
    <dgm:pt modelId="{CA3E5176-4AA1-424D-BF5D-1C8ECD42E885}">
      <dgm:prSet phldrT="[Текст]" custT="1"/>
      <dgm:spPr/>
      <dgm:t>
        <a:bodyPr/>
        <a:lstStyle/>
        <a:p>
          <a:r>
            <a:rPr lang="ru-RU" sz="1200" b="1" dirty="0"/>
            <a:t>3 спец класса: </a:t>
          </a:r>
          <a:r>
            <a:rPr lang="ru-RU" sz="1200" dirty="0"/>
            <a:t>«</a:t>
          </a:r>
          <a:r>
            <a:rPr lang="en-US" sz="1200" dirty="0"/>
            <a:t>Sabre</a:t>
          </a:r>
          <a:r>
            <a:rPr lang="ru-RU" sz="1200" dirty="0"/>
            <a:t>» (221 ауд.), «</a:t>
          </a:r>
          <a:r>
            <a:rPr lang="en-US" sz="1200" dirty="0"/>
            <a:t>E-Tourism</a:t>
          </a:r>
          <a:r>
            <a:rPr lang="ru-RU" sz="1200" dirty="0"/>
            <a:t>» (421 ауд.), проф. </a:t>
          </a:r>
          <a:r>
            <a:rPr lang="ru-RU" sz="1200" dirty="0" err="1"/>
            <a:t>Ердавлетова</a:t>
          </a:r>
          <a:r>
            <a:rPr lang="ru-RU" sz="1200" dirty="0"/>
            <a:t> С.Р. (20 зоол.)</a:t>
          </a:r>
          <a:endParaRPr lang="ru-KZ" sz="1200" dirty="0"/>
        </a:p>
      </dgm:t>
    </dgm:pt>
    <dgm:pt modelId="{8A0EF527-0C6D-4A86-A8D6-97E1A83FCB98}" type="parTrans" cxnId="{FB1762B9-CD4D-406A-BAB5-62B1099CBA33}">
      <dgm:prSet/>
      <dgm:spPr/>
      <dgm:t>
        <a:bodyPr/>
        <a:lstStyle/>
        <a:p>
          <a:endParaRPr lang="ru-KZ"/>
        </a:p>
      </dgm:t>
    </dgm:pt>
    <dgm:pt modelId="{3664C58D-EED7-4642-B8DC-3BF07192A895}" type="sibTrans" cxnId="{FB1762B9-CD4D-406A-BAB5-62B1099CBA33}">
      <dgm:prSet/>
      <dgm:spPr/>
      <dgm:t>
        <a:bodyPr/>
        <a:lstStyle/>
        <a:p>
          <a:endParaRPr lang="ru-KZ"/>
        </a:p>
      </dgm:t>
    </dgm:pt>
    <dgm:pt modelId="{A605C4AF-0EFE-437C-AD80-5512B5D6F9FD}">
      <dgm:prSet phldrT="[Текст]" custT="1"/>
      <dgm:spPr/>
      <dgm:t>
        <a:bodyPr/>
        <a:lstStyle/>
        <a:p>
          <a:r>
            <a:rPr lang="ru-RU" sz="1200" dirty="0"/>
            <a:t>Диссертационный совет по </a:t>
          </a:r>
          <a:r>
            <a:rPr lang="ru-RU" sz="1200" b="1" dirty="0"/>
            <a:t>«8</a:t>
          </a:r>
          <a:r>
            <a:rPr lang="en-US" sz="1200" b="1" dirty="0"/>
            <a:t>D</a:t>
          </a:r>
          <a:r>
            <a:rPr lang="ru-RU" sz="1200" b="1" dirty="0"/>
            <a:t>11101-Туризм»</a:t>
          </a:r>
          <a:endParaRPr lang="ru-KZ" sz="1200" b="1" dirty="0"/>
        </a:p>
      </dgm:t>
    </dgm:pt>
    <dgm:pt modelId="{CC54BA42-3726-462F-A17B-8E186E2E0A8C}" type="parTrans" cxnId="{5380AB8D-42BA-4624-B1D2-727BEFC05DFA}">
      <dgm:prSet/>
      <dgm:spPr/>
      <dgm:t>
        <a:bodyPr/>
        <a:lstStyle/>
        <a:p>
          <a:endParaRPr lang="ru-KZ"/>
        </a:p>
      </dgm:t>
    </dgm:pt>
    <dgm:pt modelId="{73FA2E13-8FDF-4934-8FC3-64667A9C74C9}" type="sibTrans" cxnId="{5380AB8D-42BA-4624-B1D2-727BEFC05DFA}">
      <dgm:prSet/>
      <dgm:spPr/>
      <dgm:t>
        <a:bodyPr/>
        <a:lstStyle/>
        <a:p>
          <a:endParaRPr lang="ru-KZ"/>
        </a:p>
      </dgm:t>
    </dgm:pt>
    <dgm:pt modelId="{3DD25B28-8FCC-40E6-9782-8C4B0A0BE0FF}" type="pres">
      <dgm:prSet presAssocID="{D54F394D-AC85-4B83-875F-9400586ACD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130D96-D6AB-436E-82DF-5D8BF270F26A}" type="pres">
      <dgm:prSet presAssocID="{9F76DBA2-4D43-40F1-B2EB-2AEE8864630B}" presName="parentLin" presStyleCnt="0"/>
      <dgm:spPr/>
    </dgm:pt>
    <dgm:pt modelId="{AF8574E9-B071-437B-9AB9-E83A47AF7A81}" type="pres">
      <dgm:prSet presAssocID="{9F76DBA2-4D43-40F1-B2EB-2AEE886463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C8F92E-95EA-47CD-8120-D57D1A609BF7}" type="pres">
      <dgm:prSet presAssocID="{9F76DBA2-4D43-40F1-B2EB-2AEE8864630B}" presName="parentText" presStyleLbl="node1" presStyleIdx="0" presStyleCnt="3" custScaleX="142459" custScaleY="205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10823-FFAF-4072-A0F5-06C5FBBA93FA}" type="pres">
      <dgm:prSet presAssocID="{9F76DBA2-4D43-40F1-B2EB-2AEE8864630B}" presName="negativeSpace" presStyleCnt="0"/>
      <dgm:spPr/>
    </dgm:pt>
    <dgm:pt modelId="{6FEC7877-2753-4A2A-A12B-9FCC36161400}" type="pres">
      <dgm:prSet presAssocID="{9F76DBA2-4D43-40F1-B2EB-2AEE8864630B}" presName="childText" presStyleLbl="conFgAcc1" presStyleIdx="0" presStyleCnt="3">
        <dgm:presLayoutVars>
          <dgm:bulletEnabled val="1"/>
        </dgm:presLayoutVars>
      </dgm:prSet>
      <dgm:spPr/>
    </dgm:pt>
    <dgm:pt modelId="{AED6D0B3-552D-4EAE-812C-2F56A1C5AFB3}" type="pres">
      <dgm:prSet presAssocID="{B62EBA11-F77C-4EB2-A03E-688B9DF0D823}" presName="spaceBetweenRectangles" presStyleCnt="0"/>
      <dgm:spPr/>
    </dgm:pt>
    <dgm:pt modelId="{C807E571-8466-46B9-8CF2-AF4C4DF4191A}" type="pres">
      <dgm:prSet presAssocID="{CA3E5176-4AA1-424D-BF5D-1C8ECD42E885}" presName="parentLin" presStyleCnt="0"/>
      <dgm:spPr/>
    </dgm:pt>
    <dgm:pt modelId="{20860751-B92C-483C-AF93-A5105EBB3C66}" type="pres">
      <dgm:prSet presAssocID="{CA3E5176-4AA1-424D-BF5D-1C8ECD42E8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383F4B-268F-490E-8FC8-7C77B726E63E}" type="pres">
      <dgm:prSet presAssocID="{CA3E5176-4AA1-424D-BF5D-1C8ECD42E88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0966E-5CF5-4D42-B68A-3D2B07819D74}" type="pres">
      <dgm:prSet presAssocID="{CA3E5176-4AA1-424D-BF5D-1C8ECD42E885}" presName="negativeSpace" presStyleCnt="0"/>
      <dgm:spPr/>
    </dgm:pt>
    <dgm:pt modelId="{85E13FA9-462F-4B4F-9878-5ECC0A256A66}" type="pres">
      <dgm:prSet presAssocID="{CA3E5176-4AA1-424D-BF5D-1C8ECD42E885}" presName="childText" presStyleLbl="conFgAcc1" presStyleIdx="1" presStyleCnt="3">
        <dgm:presLayoutVars>
          <dgm:bulletEnabled val="1"/>
        </dgm:presLayoutVars>
      </dgm:prSet>
      <dgm:spPr/>
    </dgm:pt>
    <dgm:pt modelId="{2B539A41-BB49-4FBA-A7E8-87B8C7245E39}" type="pres">
      <dgm:prSet presAssocID="{3664C58D-EED7-4642-B8DC-3BF07192A895}" presName="spaceBetweenRectangles" presStyleCnt="0"/>
      <dgm:spPr/>
    </dgm:pt>
    <dgm:pt modelId="{8F30C897-4C6E-4B5F-A187-D7ED69B94F11}" type="pres">
      <dgm:prSet presAssocID="{A605C4AF-0EFE-437C-AD80-5512B5D6F9FD}" presName="parentLin" presStyleCnt="0"/>
      <dgm:spPr/>
    </dgm:pt>
    <dgm:pt modelId="{58128664-7624-4DE9-87C8-4D4EC800F42A}" type="pres">
      <dgm:prSet presAssocID="{A605C4AF-0EFE-437C-AD80-5512B5D6F9F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45B0882-D782-4B57-AFC2-70AA1443A6F8}" type="pres">
      <dgm:prSet presAssocID="{A605C4AF-0EFE-437C-AD80-5512B5D6F9FD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84DDB-F698-47B8-B96A-95C2F6D3CA55}" type="pres">
      <dgm:prSet presAssocID="{A605C4AF-0EFE-437C-AD80-5512B5D6F9FD}" presName="negativeSpace" presStyleCnt="0"/>
      <dgm:spPr/>
    </dgm:pt>
    <dgm:pt modelId="{320E9B34-264E-4492-910F-8FA3E7E87224}" type="pres">
      <dgm:prSet presAssocID="{A605C4AF-0EFE-437C-AD80-5512B5D6F9FD}" presName="childText" presStyleLbl="conFgAcc1" presStyleIdx="2" presStyleCnt="3" custFlipVert="0" custScaleY="91267">
        <dgm:presLayoutVars>
          <dgm:bulletEnabled val="1"/>
        </dgm:presLayoutVars>
      </dgm:prSet>
      <dgm:spPr/>
    </dgm:pt>
  </dgm:ptLst>
  <dgm:cxnLst>
    <dgm:cxn modelId="{8D44E476-67CF-4E66-9804-C72974E0DB6E}" type="presOf" srcId="{A605C4AF-0EFE-437C-AD80-5512B5D6F9FD}" destId="{245B0882-D782-4B57-AFC2-70AA1443A6F8}" srcOrd="1" destOrd="0" presId="urn:microsoft.com/office/officeart/2005/8/layout/list1"/>
    <dgm:cxn modelId="{EEAB6BF1-673F-4E3F-BA55-519A4A0BEAF1}" type="presOf" srcId="{9F76DBA2-4D43-40F1-B2EB-2AEE8864630B}" destId="{49C8F92E-95EA-47CD-8120-D57D1A609BF7}" srcOrd="1" destOrd="0" presId="urn:microsoft.com/office/officeart/2005/8/layout/list1"/>
    <dgm:cxn modelId="{EADB3014-EFA8-4E83-8FF9-22F00ECFDEB2}" type="presOf" srcId="{A605C4AF-0EFE-437C-AD80-5512B5D6F9FD}" destId="{58128664-7624-4DE9-87C8-4D4EC800F42A}" srcOrd="0" destOrd="0" presId="urn:microsoft.com/office/officeart/2005/8/layout/list1"/>
    <dgm:cxn modelId="{16470B12-5103-4E8C-B0E8-3CFB4390F57C}" type="presOf" srcId="{9F76DBA2-4D43-40F1-B2EB-2AEE8864630B}" destId="{AF8574E9-B071-437B-9AB9-E83A47AF7A81}" srcOrd="0" destOrd="0" presId="urn:microsoft.com/office/officeart/2005/8/layout/list1"/>
    <dgm:cxn modelId="{727FADC6-41C3-4CE9-B398-5A49A679A41E}" type="presOf" srcId="{CA3E5176-4AA1-424D-BF5D-1C8ECD42E885}" destId="{20860751-B92C-483C-AF93-A5105EBB3C66}" srcOrd="0" destOrd="0" presId="urn:microsoft.com/office/officeart/2005/8/layout/list1"/>
    <dgm:cxn modelId="{A9CC8AC5-6F39-487F-9E12-A07496E30EFB}" type="presOf" srcId="{CA3E5176-4AA1-424D-BF5D-1C8ECD42E885}" destId="{A1383F4B-268F-490E-8FC8-7C77B726E63E}" srcOrd="1" destOrd="0" presId="urn:microsoft.com/office/officeart/2005/8/layout/list1"/>
    <dgm:cxn modelId="{FB1762B9-CD4D-406A-BAB5-62B1099CBA33}" srcId="{D54F394D-AC85-4B83-875F-9400586ACD84}" destId="{CA3E5176-4AA1-424D-BF5D-1C8ECD42E885}" srcOrd="1" destOrd="0" parTransId="{8A0EF527-0C6D-4A86-A8D6-97E1A83FCB98}" sibTransId="{3664C58D-EED7-4642-B8DC-3BF07192A895}"/>
    <dgm:cxn modelId="{5380AB8D-42BA-4624-B1D2-727BEFC05DFA}" srcId="{D54F394D-AC85-4B83-875F-9400586ACD84}" destId="{A605C4AF-0EFE-437C-AD80-5512B5D6F9FD}" srcOrd="2" destOrd="0" parTransId="{CC54BA42-3726-462F-A17B-8E186E2E0A8C}" sibTransId="{73FA2E13-8FDF-4934-8FC3-64667A9C74C9}"/>
    <dgm:cxn modelId="{E317667B-B49D-4EEB-9663-E619642BB582}" srcId="{D54F394D-AC85-4B83-875F-9400586ACD84}" destId="{9F76DBA2-4D43-40F1-B2EB-2AEE8864630B}" srcOrd="0" destOrd="0" parTransId="{8D64CD58-1B0F-4C5D-8CB4-337D595423BC}" sibTransId="{B62EBA11-F77C-4EB2-A03E-688B9DF0D823}"/>
    <dgm:cxn modelId="{E232A115-0907-4D02-9321-18F32114956D}" type="presOf" srcId="{D54F394D-AC85-4B83-875F-9400586ACD84}" destId="{3DD25B28-8FCC-40E6-9782-8C4B0A0BE0FF}" srcOrd="0" destOrd="0" presId="urn:microsoft.com/office/officeart/2005/8/layout/list1"/>
    <dgm:cxn modelId="{E7BBFB55-A04A-414A-A717-2C23FCE0766E}" type="presParOf" srcId="{3DD25B28-8FCC-40E6-9782-8C4B0A0BE0FF}" destId="{E9130D96-D6AB-436E-82DF-5D8BF270F26A}" srcOrd="0" destOrd="0" presId="urn:microsoft.com/office/officeart/2005/8/layout/list1"/>
    <dgm:cxn modelId="{FA76B4C3-E23B-48AC-80E9-2573220268E5}" type="presParOf" srcId="{E9130D96-D6AB-436E-82DF-5D8BF270F26A}" destId="{AF8574E9-B071-437B-9AB9-E83A47AF7A81}" srcOrd="0" destOrd="0" presId="urn:microsoft.com/office/officeart/2005/8/layout/list1"/>
    <dgm:cxn modelId="{7AF5FB26-5AD5-4968-94A5-0A77BF1C1474}" type="presParOf" srcId="{E9130D96-D6AB-436E-82DF-5D8BF270F26A}" destId="{49C8F92E-95EA-47CD-8120-D57D1A609BF7}" srcOrd="1" destOrd="0" presId="urn:microsoft.com/office/officeart/2005/8/layout/list1"/>
    <dgm:cxn modelId="{F66D82C9-7A4D-402B-8316-2D96BE73EA46}" type="presParOf" srcId="{3DD25B28-8FCC-40E6-9782-8C4B0A0BE0FF}" destId="{B9410823-FFAF-4072-A0F5-06C5FBBA93FA}" srcOrd="1" destOrd="0" presId="urn:microsoft.com/office/officeart/2005/8/layout/list1"/>
    <dgm:cxn modelId="{19D98EDB-20C9-4D7B-A496-86D94E69C250}" type="presParOf" srcId="{3DD25B28-8FCC-40E6-9782-8C4B0A0BE0FF}" destId="{6FEC7877-2753-4A2A-A12B-9FCC36161400}" srcOrd="2" destOrd="0" presId="urn:microsoft.com/office/officeart/2005/8/layout/list1"/>
    <dgm:cxn modelId="{EC4F476A-D25F-4C74-AFCF-B2A52BEE747B}" type="presParOf" srcId="{3DD25B28-8FCC-40E6-9782-8C4B0A0BE0FF}" destId="{AED6D0B3-552D-4EAE-812C-2F56A1C5AFB3}" srcOrd="3" destOrd="0" presId="urn:microsoft.com/office/officeart/2005/8/layout/list1"/>
    <dgm:cxn modelId="{447342D4-0270-4F44-9A9D-644362E54772}" type="presParOf" srcId="{3DD25B28-8FCC-40E6-9782-8C4B0A0BE0FF}" destId="{C807E571-8466-46B9-8CF2-AF4C4DF4191A}" srcOrd="4" destOrd="0" presId="urn:microsoft.com/office/officeart/2005/8/layout/list1"/>
    <dgm:cxn modelId="{47453ECC-7168-427F-967F-D4DCCE300E85}" type="presParOf" srcId="{C807E571-8466-46B9-8CF2-AF4C4DF4191A}" destId="{20860751-B92C-483C-AF93-A5105EBB3C66}" srcOrd="0" destOrd="0" presId="urn:microsoft.com/office/officeart/2005/8/layout/list1"/>
    <dgm:cxn modelId="{150D0C14-FD1F-49D5-9775-78ACC515EA15}" type="presParOf" srcId="{C807E571-8466-46B9-8CF2-AF4C4DF4191A}" destId="{A1383F4B-268F-490E-8FC8-7C77B726E63E}" srcOrd="1" destOrd="0" presId="urn:microsoft.com/office/officeart/2005/8/layout/list1"/>
    <dgm:cxn modelId="{A3F2C274-04B4-4F7F-A720-C51C1813EA97}" type="presParOf" srcId="{3DD25B28-8FCC-40E6-9782-8C4B0A0BE0FF}" destId="{EC80966E-5CF5-4D42-B68A-3D2B07819D74}" srcOrd="5" destOrd="0" presId="urn:microsoft.com/office/officeart/2005/8/layout/list1"/>
    <dgm:cxn modelId="{95FC3C98-BA65-4787-AE24-3247A7963664}" type="presParOf" srcId="{3DD25B28-8FCC-40E6-9782-8C4B0A0BE0FF}" destId="{85E13FA9-462F-4B4F-9878-5ECC0A256A66}" srcOrd="6" destOrd="0" presId="urn:microsoft.com/office/officeart/2005/8/layout/list1"/>
    <dgm:cxn modelId="{394DB95D-AD63-40DB-AAC3-0991A9FE2A6B}" type="presParOf" srcId="{3DD25B28-8FCC-40E6-9782-8C4B0A0BE0FF}" destId="{2B539A41-BB49-4FBA-A7E8-87B8C7245E39}" srcOrd="7" destOrd="0" presId="urn:microsoft.com/office/officeart/2005/8/layout/list1"/>
    <dgm:cxn modelId="{9E028300-1886-435F-862F-3A0B177EC28C}" type="presParOf" srcId="{3DD25B28-8FCC-40E6-9782-8C4B0A0BE0FF}" destId="{8F30C897-4C6E-4B5F-A187-D7ED69B94F11}" srcOrd="8" destOrd="0" presId="urn:microsoft.com/office/officeart/2005/8/layout/list1"/>
    <dgm:cxn modelId="{05E259D4-3C7A-4BDC-9E0B-ED6B63CF1A5D}" type="presParOf" srcId="{8F30C897-4C6E-4B5F-A187-D7ED69B94F11}" destId="{58128664-7624-4DE9-87C8-4D4EC800F42A}" srcOrd="0" destOrd="0" presId="urn:microsoft.com/office/officeart/2005/8/layout/list1"/>
    <dgm:cxn modelId="{97D77201-324A-4A8B-B274-E31A22056B1E}" type="presParOf" srcId="{8F30C897-4C6E-4B5F-A187-D7ED69B94F11}" destId="{245B0882-D782-4B57-AFC2-70AA1443A6F8}" srcOrd="1" destOrd="0" presId="urn:microsoft.com/office/officeart/2005/8/layout/list1"/>
    <dgm:cxn modelId="{4A792B44-B675-40EE-BFD7-DE978A8D2F4D}" type="presParOf" srcId="{3DD25B28-8FCC-40E6-9782-8C4B0A0BE0FF}" destId="{C2C84DDB-F698-47B8-B96A-95C2F6D3CA55}" srcOrd="9" destOrd="0" presId="urn:microsoft.com/office/officeart/2005/8/layout/list1"/>
    <dgm:cxn modelId="{B9F2A68C-05A1-48F0-B5B9-9BFD19CC9422}" type="presParOf" srcId="{3DD25B28-8FCC-40E6-9782-8C4B0A0BE0FF}" destId="{320E9B34-264E-4492-910F-8FA3E7E872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36730-8222-46FC-9144-6A5E5D3BF304}" type="doc">
      <dgm:prSet loTypeId="urn:microsoft.com/office/officeart/2005/8/layout/default" loCatId="list" qsTypeId="urn:microsoft.com/office/officeart/2005/8/quickstyle/simple3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6D352B2A-5444-4A3E-9DFB-B854EA748660}">
      <dgm:prSet phldrT="[Текст]" custT="1"/>
      <dgm:spPr/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концептуальной модели инновационного развития экологического туризма на сельских территориях Республики Казахстан в рамках программы «Обеспечение экологической устойчивости» (Цели Развития Тысячелетия в Казахстане)</a:t>
          </a:r>
        </a:p>
      </dgm:t>
    </dgm:pt>
    <dgm:pt modelId="{15095332-C38E-42DD-83E5-320984FB1D6E}" type="parTrans" cxnId="{98FC1CB8-140A-4511-BA26-D2BAFD956CFE}">
      <dgm:prSet/>
      <dgm:spPr/>
      <dgm:t>
        <a:bodyPr/>
        <a:lstStyle/>
        <a:p>
          <a:pPr algn="ctr"/>
          <a:endParaRPr lang="ru-RU" sz="1100">
            <a:solidFill>
              <a:schemeClr val="tx1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F19D77B4-2203-4A27-86D5-C575DCC28CFA}" type="sibTrans" cxnId="{98FC1CB8-140A-4511-BA26-D2BAFD956CFE}">
      <dgm:prSet/>
      <dgm:spPr/>
      <dgm:t>
        <a:bodyPr/>
        <a:lstStyle/>
        <a:p>
          <a:pPr algn="ctr"/>
          <a:endParaRPr lang="ru-RU" sz="1100">
            <a:solidFill>
              <a:schemeClr val="tx1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FFC5C1CA-4431-45EE-9A36-53383BDED383}">
      <dgm:prSet custT="1"/>
      <dgm:spPr/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Оценка рекреационной нагрузки на различные типы лесных экосистем в рамках проекта ПРООН-ГЭФ «Сохранение и устойчивое управление ключевыми глобально значимыми экосистемами для получения различных выгод»</a:t>
          </a:r>
        </a:p>
      </dgm:t>
    </dgm:pt>
    <dgm:pt modelId="{E26B1E3E-CB2E-408F-9CA2-2F68E4AE1322}" type="parTrans" cxnId="{85A2757C-82B1-4C89-BC25-2263B0BE589C}">
      <dgm:prSet/>
      <dgm:spPr/>
      <dgm:t>
        <a:bodyPr/>
        <a:lstStyle/>
        <a:p>
          <a:pPr algn="ctr"/>
          <a:endParaRPr lang="ru-RU" sz="1100">
            <a:solidFill>
              <a:schemeClr val="tx1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D802C8C6-66E2-45E3-B4E7-4693FBA6CA99}" type="sibTrans" cxnId="{85A2757C-82B1-4C89-BC25-2263B0BE589C}">
      <dgm:prSet/>
      <dgm:spPr/>
      <dgm:t>
        <a:bodyPr/>
        <a:lstStyle/>
        <a:p>
          <a:pPr algn="ctr"/>
          <a:endParaRPr lang="ru-RU" sz="1100">
            <a:solidFill>
              <a:schemeClr val="tx1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CBF55614-CC40-4494-8197-A78883C01A09}">
      <dgm:prSet custT="1"/>
      <dgm:spPr/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географических основ развития туризма на основе оценки туристско-рекреационного потенциала Казахстана</a:t>
          </a:r>
        </a:p>
      </dgm:t>
    </dgm:pt>
    <dgm:pt modelId="{8893DA7E-89CE-4D9F-AEDC-432F602E9419}" type="parTrans" cxnId="{FFB817FF-FF08-484A-AF05-04F13EDD5A55}">
      <dgm:prSet/>
      <dgm:spPr/>
      <dgm:t>
        <a:bodyPr/>
        <a:lstStyle/>
        <a:p>
          <a:pPr algn="ctr"/>
          <a:endParaRPr lang="ru-RU" sz="1100">
            <a:solidFill>
              <a:schemeClr val="tx1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510C14B3-87B4-4E92-926C-1D65A87C18C4}" type="sibTrans" cxnId="{FFB817FF-FF08-484A-AF05-04F13EDD5A55}">
      <dgm:prSet/>
      <dgm:spPr/>
      <dgm:t>
        <a:bodyPr/>
        <a:lstStyle/>
        <a:p>
          <a:pPr algn="ctr"/>
          <a:endParaRPr lang="ru-RU" sz="1100">
            <a:solidFill>
              <a:schemeClr val="tx1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4E2E656A-F676-42C4-9F55-0162B87F680F}">
      <dgm:prSet custT="1"/>
      <dgm:spPr/>
      <dgm:t>
        <a:bodyPr/>
        <a:lstStyle/>
        <a:p>
          <a:pPr algn="ctr"/>
          <a:r>
            <a:rPr lang="en-US" sz="1100" dirty="0">
              <a:latin typeface="Arial Black" panose="020B0A04020102020204" pitchFamily="34" charset="0"/>
              <a:cs typeface="Times New Roman" panose="02020603050405020304" pitchFamily="18" charset="0"/>
            </a:rPr>
            <a:t>Обеспечение устойчивого развития национальных парков Казахстана путем территориальной организации экологического туризма</a:t>
          </a:r>
          <a:endParaRPr lang="ru-RU" sz="1100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5AD43537-399D-471C-98BE-05987B2DA157}" type="parTrans" cxnId="{F0CC14D2-C056-40A2-A5D0-E68B455AED51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B3C90D16-BA1E-47C4-922D-3F5E40B62834}" type="sibTrans" cxnId="{F0CC14D2-C056-40A2-A5D0-E68B455AED51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74E4A41A-AA83-4EDE-AC09-708E3213B37F}">
      <dgm:prSet custT="1"/>
      <dgm:spPr/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атласной информационной системы комплексного пространственного анализа качества жизни </a:t>
          </a:r>
        </a:p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населения регионов Республики Казахстан в рамках программы «Цифровой Казахстан»</a:t>
          </a:r>
        </a:p>
      </dgm:t>
    </dgm:pt>
    <dgm:pt modelId="{0A6D0F85-E71D-458B-AA46-D431FCB870B0}" type="parTrans" cxnId="{DC327ABF-E723-4742-841A-4DA0AF1BC874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F28B322A-46B4-45C6-95BA-BC5BFD1B70F5}" type="sibTrans" cxnId="{DC327ABF-E723-4742-841A-4DA0AF1BC874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EFDCB9C8-A2CA-4FCD-8A96-D58A28F56302}">
      <dgm:prSet custT="1"/>
      <dgm:spPr/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географических основ развития и территориальной организации </a:t>
          </a:r>
          <a:r>
            <a:rPr lang="ru-RU" sz="1100" dirty="0" err="1">
              <a:latin typeface="Arial Black" panose="020B0A04020102020204" pitchFamily="34" charset="0"/>
              <a:cs typeface="Times New Roman" panose="02020603050405020304" pitchFamily="18" charset="0"/>
            </a:rPr>
            <a:t>агротуризма</a:t>
          </a:r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 Казахстана</a:t>
          </a:r>
        </a:p>
      </dgm:t>
    </dgm:pt>
    <dgm:pt modelId="{14696535-A98C-4F6B-AF07-4DBDEDB75E5C}" type="parTrans" cxnId="{D531894F-3DB5-4ECC-8A5A-13C8471D059B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C8C7963E-47E4-4D9F-AAEF-8959A17F58D0}" type="sibTrans" cxnId="{D531894F-3DB5-4ECC-8A5A-13C8471D059B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71E0FC88-EBB3-4F86-820C-E9452FC71209}">
      <dgm:prSet custT="1"/>
      <dgm:spPr/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механизма формирования и реализации социального туризма в Республике Казахстан путем вовлечения государства, работодателей и работников</a:t>
          </a:r>
        </a:p>
      </dgm:t>
    </dgm:pt>
    <dgm:pt modelId="{52F08518-2E6C-4C46-905C-3C9BB90A9386}" type="parTrans" cxnId="{E162B0CC-6715-4274-B91D-6AAD1FF40484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6707E69A-9297-439B-844A-D2B65A8CAB6E}" type="sibTrans" cxnId="{E162B0CC-6715-4274-B91D-6AAD1FF40484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213DB349-63DC-4457-8F36-F925DD377579}">
      <dgm:prSet custT="1"/>
      <dgm:spPr/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Исследование роли туризма в устойчивом развитии городов Казахстана в рамках Государственной программы развития индустрии туризма Республики Казахстан на 2019-2025 годы</a:t>
          </a:r>
        </a:p>
      </dgm:t>
    </dgm:pt>
    <dgm:pt modelId="{D722CC80-89E6-4038-A774-605D1D2F93FA}" type="parTrans" cxnId="{51391F13-E444-4998-9DDA-35EEF58A4975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F9334B0B-115F-49B0-9D51-64AE2390E93D}" type="sibTrans" cxnId="{51391F13-E444-4998-9DDA-35EEF58A4975}">
      <dgm:prSet/>
      <dgm:spPr/>
      <dgm:t>
        <a:bodyPr/>
        <a:lstStyle/>
        <a:p>
          <a:pPr algn="ctr"/>
          <a:endParaRPr lang="ru-RU" sz="1100">
            <a:latin typeface="Arial Black" panose="020B0A04020102020204" pitchFamily="34" charset="0"/>
          </a:endParaRPr>
        </a:p>
      </dgm:t>
    </dgm:pt>
    <dgm:pt modelId="{C520004C-E09F-4CE4-9BF8-69B0755A764A}" type="pres">
      <dgm:prSet presAssocID="{E6C36730-8222-46FC-9144-6A5E5D3BF3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44F9C-E343-4CD2-9231-13B2935E4F1F}" type="pres">
      <dgm:prSet presAssocID="{4E2E656A-F676-42C4-9F55-0162B87F680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3BF7B-DCD3-4F73-A4DA-BBC00A8E7537}" type="pres">
      <dgm:prSet presAssocID="{B3C90D16-BA1E-47C4-922D-3F5E40B62834}" presName="sibTrans" presStyleCnt="0"/>
      <dgm:spPr/>
      <dgm:t>
        <a:bodyPr/>
        <a:lstStyle/>
        <a:p>
          <a:endParaRPr lang="ru-RU"/>
        </a:p>
      </dgm:t>
    </dgm:pt>
    <dgm:pt modelId="{ACA4E3D5-0977-4C62-AA83-127FA558B897}" type="pres">
      <dgm:prSet presAssocID="{6D352B2A-5444-4A3E-9DFB-B854EA7486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ECE8E-A94F-4D48-B3F3-E1C43FFC75E0}" type="pres">
      <dgm:prSet presAssocID="{F19D77B4-2203-4A27-86D5-C575DCC28CFA}" presName="sibTrans" presStyleCnt="0"/>
      <dgm:spPr/>
      <dgm:t>
        <a:bodyPr/>
        <a:lstStyle/>
        <a:p>
          <a:endParaRPr lang="ru-RU"/>
        </a:p>
      </dgm:t>
    </dgm:pt>
    <dgm:pt modelId="{5F212463-23A2-430F-B876-2CA697532FC2}" type="pres">
      <dgm:prSet presAssocID="{EFDCB9C8-A2CA-4FCD-8A96-D58A28F5630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C93F-1143-4959-969B-ABA4A5816DE1}" type="pres">
      <dgm:prSet presAssocID="{C8C7963E-47E4-4D9F-AAEF-8959A17F58D0}" presName="sibTrans" presStyleCnt="0"/>
      <dgm:spPr/>
      <dgm:t>
        <a:bodyPr/>
        <a:lstStyle/>
        <a:p>
          <a:endParaRPr lang="ru-RU"/>
        </a:p>
      </dgm:t>
    </dgm:pt>
    <dgm:pt modelId="{EE39B21E-9E81-4223-AA3A-9549FF251A21}" type="pres">
      <dgm:prSet presAssocID="{74E4A41A-AA83-4EDE-AC09-708E3213B37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DDAC-DD91-4B37-84CF-77F2583074B7}" type="pres">
      <dgm:prSet presAssocID="{F28B322A-46B4-45C6-95BA-BC5BFD1B70F5}" presName="sibTrans" presStyleCnt="0"/>
      <dgm:spPr/>
      <dgm:t>
        <a:bodyPr/>
        <a:lstStyle/>
        <a:p>
          <a:endParaRPr lang="ru-RU"/>
        </a:p>
      </dgm:t>
    </dgm:pt>
    <dgm:pt modelId="{5A2A21F7-062D-4538-9863-38BD9B13473D}" type="pres">
      <dgm:prSet presAssocID="{CBF55614-CC40-4494-8197-A78883C01A0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6F6F6-A0EC-4E5E-A46B-FDB284E05DAF}" type="pres">
      <dgm:prSet presAssocID="{510C14B3-87B4-4E92-926C-1D65A87C18C4}" presName="sibTrans" presStyleCnt="0"/>
      <dgm:spPr/>
      <dgm:t>
        <a:bodyPr/>
        <a:lstStyle/>
        <a:p>
          <a:endParaRPr lang="ru-RU"/>
        </a:p>
      </dgm:t>
    </dgm:pt>
    <dgm:pt modelId="{43523480-C262-4C37-ABB2-C30BB610D975}" type="pres">
      <dgm:prSet presAssocID="{213DB349-63DC-4457-8F36-F925DD37757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A4FFC-BFC6-4F58-9490-3DB20E9A20E5}" type="pres">
      <dgm:prSet presAssocID="{F9334B0B-115F-49B0-9D51-64AE2390E93D}" presName="sibTrans" presStyleCnt="0"/>
      <dgm:spPr/>
      <dgm:t>
        <a:bodyPr/>
        <a:lstStyle/>
        <a:p>
          <a:endParaRPr lang="ru-RU"/>
        </a:p>
      </dgm:t>
    </dgm:pt>
    <dgm:pt modelId="{F56B46F5-DDE3-4A75-9A8D-D8210D7617EA}" type="pres">
      <dgm:prSet presAssocID="{71E0FC88-EBB3-4F86-820C-E9452FC7120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78B23-0BA5-4042-886C-D52AD5A72CD5}" type="pres">
      <dgm:prSet presAssocID="{6707E69A-9297-439B-844A-D2B65A8CAB6E}" presName="sibTrans" presStyleCnt="0"/>
      <dgm:spPr/>
      <dgm:t>
        <a:bodyPr/>
        <a:lstStyle/>
        <a:p>
          <a:endParaRPr lang="ru-RU"/>
        </a:p>
      </dgm:t>
    </dgm:pt>
    <dgm:pt modelId="{4CA93539-B6A3-460E-885B-33195D7A83F6}" type="pres">
      <dgm:prSet presAssocID="{FFC5C1CA-4431-45EE-9A36-53383BDED38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FA34CE-D3E9-4FA9-807A-58B34B424386}" type="presOf" srcId="{CBF55614-CC40-4494-8197-A78883C01A09}" destId="{5A2A21F7-062D-4538-9863-38BD9B13473D}" srcOrd="0" destOrd="0" presId="urn:microsoft.com/office/officeart/2005/8/layout/default"/>
    <dgm:cxn modelId="{6F46CFB2-C80B-4830-8FB0-E0AF76EC1F0E}" type="presOf" srcId="{4E2E656A-F676-42C4-9F55-0162B87F680F}" destId="{20344F9C-E343-4CD2-9231-13B2935E4F1F}" srcOrd="0" destOrd="0" presId="urn:microsoft.com/office/officeart/2005/8/layout/default"/>
    <dgm:cxn modelId="{98FC1CB8-140A-4511-BA26-D2BAFD956CFE}" srcId="{E6C36730-8222-46FC-9144-6A5E5D3BF304}" destId="{6D352B2A-5444-4A3E-9DFB-B854EA748660}" srcOrd="1" destOrd="0" parTransId="{15095332-C38E-42DD-83E5-320984FB1D6E}" sibTransId="{F19D77B4-2203-4A27-86D5-C575DCC28CFA}"/>
    <dgm:cxn modelId="{19577D7A-A764-4B82-8D5F-7700267FC594}" type="presOf" srcId="{74E4A41A-AA83-4EDE-AC09-708E3213B37F}" destId="{EE39B21E-9E81-4223-AA3A-9549FF251A21}" srcOrd="0" destOrd="0" presId="urn:microsoft.com/office/officeart/2005/8/layout/default"/>
    <dgm:cxn modelId="{2440D72E-0F52-4A75-B254-7087E5430BC0}" type="presOf" srcId="{E6C36730-8222-46FC-9144-6A5E5D3BF304}" destId="{C520004C-E09F-4CE4-9BF8-69B0755A764A}" srcOrd="0" destOrd="0" presId="urn:microsoft.com/office/officeart/2005/8/layout/default"/>
    <dgm:cxn modelId="{85A2757C-82B1-4C89-BC25-2263B0BE589C}" srcId="{E6C36730-8222-46FC-9144-6A5E5D3BF304}" destId="{FFC5C1CA-4431-45EE-9A36-53383BDED383}" srcOrd="7" destOrd="0" parTransId="{E26B1E3E-CB2E-408F-9CA2-2F68E4AE1322}" sibTransId="{D802C8C6-66E2-45E3-B4E7-4693FBA6CA99}"/>
    <dgm:cxn modelId="{CA658623-E8F4-415D-B7D4-CEB2562B45B8}" type="presOf" srcId="{EFDCB9C8-A2CA-4FCD-8A96-D58A28F56302}" destId="{5F212463-23A2-430F-B876-2CA697532FC2}" srcOrd="0" destOrd="0" presId="urn:microsoft.com/office/officeart/2005/8/layout/default"/>
    <dgm:cxn modelId="{D531894F-3DB5-4ECC-8A5A-13C8471D059B}" srcId="{E6C36730-8222-46FC-9144-6A5E5D3BF304}" destId="{EFDCB9C8-A2CA-4FCD-8A96-D58A28F56302}" srcOrd="2" destOrd="0" parTransId="{14696535-A98C-4F6B-AF07-4DBDEDB75E5C}" sibTransId="{C8C7963E-47E4-4D9F-AAEF-8959A17F58D0}"/>
    <dgm:cxn modelId="{FD256BFC-91B3-4E92-B655-C9E08A3F66D2}" type="presOf" srcId="{FFC5C1CA-4431-45EE-9A36-53383BDED383}" destId="{4CA93539-B6A3-460E-885B-33195D7A83F6}" srcOrd="0" destOrd="0" presId="urn:microsoft.com/office/officeart/2005/8/layout/default"/>
    <dgm:cxn modelId="{43E37F37-5E93-4EAD-AF63-8F534F92FA0D}" type="presOf" srcId="{71E0FC88-EBB3-4F86-820C-E9452FC71209}" destId="{F56B46F5-DDE3-4A75-9A8D-D8210D7617EA}" srcOrd="0" destOrd="0" presId="urn:microsoft.com/office/officeart/2005/8/layout/default"/>
    <dgm:cxn modelId="{F0CC14D2-C056-40A2-A5D0-E68B455AED51}" srcId="{E6C36730-8222-46FC-9144-6A5E5D3BF304}" destId="{4E2E656A-F676-42C4-9F55-0162B87F680F}" srcOrd="0" destOrd="0" parTransId="{5AD43537-399D-471C-98BE-05987B2DA157}" sibTransId="{B3C90D16-BA1E-47C4-922D-3F5E40B62834}"/>
    <dgm:cxn modelId="{FFB817FF-FF08-484A-AF05-04F13EDD5A55}" srcId="{E6C36730-8222-46FC-9144-6A5E5D3BF304}" destId="{CBF55614-CC40-4494-8197-A78883C01A09}" srcOrd="4" destOrd="0" parTransId="{8893DA7E-89CE-4D9F-AEDC-432F602E9419}" sibTransId="{510C14B3-87B4-4E92-926C-1D65A87C18C4}"/>
    <dgm:cxn modelId="{61E45F8B-6C09-461C-AF27-0749A43B5238}" type="presOf" srcId="{6D352B2A-5444-4A3E-9DFB-B854EA748660}" destId="{ACA4E3D5-0977-4C62-AA83-127FA558B897}" srcOrd="0" destOrd="0" presId="urn:microsoft.com/office/officeart/2005/8/layout/default"/>
    <dgm:cxn modelId="{51391F13-E444-4998-9DDA-35EEF58A4975}" srcId="{E6C36730-8222-46FC-9144-6A5E5D3BF304}" destId="{213DB349-63DC-4457-8F36-F925DD377579}" srcOrd="5" destOrd="0" parTransId="{D722CC80-89E6-4038-A774-605D1D2F93FA}" sibTransId="{F9334B0B-115F-49B0-9D51-64AE2390E93D}"/>
    <dgm:cxn modelId="{DC327ABF-E723-4742-841A-4DA0AF1BC874}" srcId="{E6C36730-8222-46FC-9144-6A5E5D3BF304}" destId="{74E4A41A-AA83-4EDE-AC09-708E3213B37F}" srcOrd="3" destOrd="0" parTransId="{0A6D0F85-E71D-458B-AA46-D431FCB870B0}" sibTransId="{F28B322A-46B4-45C6-95BA-BC5BFD1B70F5}"/>
    <dgm:cxn modelId="{AF6F40B1-8A66-4E49-A9DB-8023EF38B472}" type="presOf" srcId="{213DB349-63DC-4457-8F36-F925DD377579}" destId="{43523480-C262-4C37-ABB2-C30BB610D975}" srcOrd="0" destOrd="0" presId="urn:microsoft.com/office/officeart/2005/8/layout/default"/>
    <dgm:cxn modelId="{E162B0CC-6715-4274-B91D-6AAD1FF40484}" srcId="{E6C36730-8222-46FC-9144-6A5E5D3BF304}" destId="{71E0FC88-EBB3-4F86-820C-E9452FC71209}" srcOrd="6" destOrd="0" parTransId="{52F08518-2E6C-4C46-905C-3C9BB90A9386}" sibTransId="{6707E69A-9297-439B-844A-D2B65A8CAB6E}"/>
    <dgm:cxn modelId="{14749C9C-F1B5-421B-8CEB-4D52300C2FCD}" type="presParOf" srcId="{C520004C-E09F-4CE4-9BF8-69B0755A764A}" destId="{20344F9C-E343-4CD2-9231-13B2935E4F1F}" srcOrd="0" destOrd="0" presId="urn:microsoft.com/office/officeart/2005/8/layout/default"/>
    <dgm:cxn modelId="{03B81124-3141-45D5-A92D-416A121D595C}" type="presParOf" srcId="{C520004C-E09F-4CE4-9BF8-69B0755A764A}" destId="{A513BF7B-DCD3-4F73-A4DA-BBC00A8E7537}" srcOrd="1" destOrd="0" presId="urn:microsoft.com/office/officeart/2005/8/layout/default"/>
    <dgm:cxn modelId="{CA729095-EE0D-4B96-9110-6E47175374AE}" type="presParOf" srcId="{C520004C-E09F-4CE4-9BF8-69B0755A764A}" destId="{ACA4E3D5-0977-4C62-AA83-127FA558B897}" srcOrd="2" destOrd="0" presId="urn:microsoft.com/office/officeart/2005/8/layout/default"/>
    <dgm:cxn modelId="{FAB1F6DE-E6FD-45A7-BD2A-014E064A07AD}" type="presParOf" srcId="{C520004C-E09F-4CE4-9BF8-69B0755A764A}" destId="{AC4ECE8E-A94F-4D48-B3F3-E1C43FFC75E0}" srcOrd="3" destOrd="0" presId="urn:microsoft.com/office/officeart/2005/8/layout/default"/>
    <dgm:cxn modelId="{C7624D15-7945-471F-A68A-D479F921E5D9}" type="presParOf" srcId="{C520004C-E09F-4CE4-9BF8-69B0755A764A}" destId="{5F212463-23A2-430F-B876-2CA697532FC2}" srcOrd="4" destOrd="0" presId="urn:microsoft.com/office/officeart/2005/8/layout/default"/>
    <dgm:cxn modelId="{9870A967-F47F-400E-9507-EF17A2DEAB30}" type="presParOf" srcId="{C520004C-E09F-4CE4-9BF8-69B0755A764A}" destId="{8E80C93F-1143-4959-969B-ABA4A5816DE1}" srcOrd="5" destOrd="0" presId="urn:microsoft.com/office/officeart/2005/8/layout/default"/>
    <dgm:cxn modelId="{1927A044-DB06-4099-96D6-BEFC26121378}" type="presParOf" srcId="{C520004C-E09F-4CE4-9BF8-69B0755A764A}" destId="{EE39B21E-9E81-4223-AA3A-9549FF251A21}" srcOrd="6" destOrd="0" presId="urn:microsoft.com/office/officeart/2005/8/layout/default"/>
    <dgm:cxn modelId="{4A3542CB-BFDA-48C1-A739-6A7903D99544}" type="presParOf" srcId="{C520004C-E09F-4CE4-9BF8-69B0755A764A}" destId="{B4C3DDAC-DD91-4B37-84CF-77F2583074B7}" srcOrd="7" destOrd="0" presId="urn:microsoft.com/office/officeart/2005/8/layout/default"/>
    <dgm:cxn modelId="{990AD833-5A61-4617-9BAD-BC88AE29C59A}" type="presParOf" srcId="{C520004C-E09F-4CE4-9BF8-69B0755A764A}" destId="{5A2A21F7-062D-4538-9863-38BD9B13473D}" srcOrd="8" destOrd="0" presId="urn:microsoft.com/office/officeart/2005/8/layout/default"/>
    <dgm:cxn modelId="{F5F5A53E-3DC1-4066-B462-B682306A0CC5}" type="presParOf" srcId="{C520004C-E09F-4CE4-9BF8-69B0755A764A}" destId="{2516F6F6-A0EC-4E5E-A46B-FDB284E05DAF}" srcOrd="9" destOrd="0" presId="urn:microsoft.com/office/officeart/2005/8/layout/default"/>
    <dgm:cxn modelId="{3F1AEE38-DB17-401E-95B6-970D875A86BD}" type="presParOf" srcId="{C520004C-E09F-4CE4-9BF8-69B0755A764A}" destId="{43523480-C262-4C37-ABB2-C30BB610D975}" srcOrd="10" destOrd="0" presId="urn:microsoft.com/office/officeart/2005/8/layout/default"/>
    <dgm:cxn modelId="{D3126840-97E8-40C2-B6A7-69336223BE16}" type="presParOf" srcId="{C520004C-E09F-4CE4-9BF8-69B0755A764A}" destId="{3C5A4FFC-BFC6-4F58-9490-3DB20E9A20E5}" srcOrd="11" destOrd="0" presId="urn:microsoft.com/office/officeart/2005/8/layout/default"/>
    <dgm:cxn modelId="{6F412989-E042-468E-814E-E60C5A49357C}" type="presParOf" srcId="{C520004C-E09F-4CE4-9BF8-69B0755A764A}" destId="{F56B46F5-DDE3-4A75-9A8D-D8210D7617EA}" srcOrd="12" destOrd="0" presId="urn:microsoft.com/office/officeart/2005/8/layout/default"/>
    <dgm:cxn modelId="{07B99840-FD2D-4ED6-974C-833A366756FD}" type="presParOf" srcId="{C520004C-E09F-4CE4-9BF8-69B0755A764A}" destId="{5F378B23-0BA5-4042-886C-D52AD5A72CD5}" srcOrd="13" destOrd="0" presId="urn:microsoft.com/office/officeart/2005/8/layout/default"/>
    <dgm:cxn modelId="{CA7E8C93-F0FC-48FF-B2BC-AC765BF5E481}" type="presParOf" srcId="{C520004C-E09F-4CE4-9BF8-69B0755A764A}" destId="{4CA93539-B6A3-460E-885B-33195D7A83F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C7877-2753-4A2A-A12B-9FCC36161400}">
      <dsp:nvSpPr>
        <dsp:cNvPr id="0" name=""/>
        <dsp:cNvSpPr/>
      </dsp:nvSpPr>
      <dsp:spPr>
        <a:xfrm>
          <a:off x="0" y="786173"/>
          <a:ext cx="34572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8F92E-95EA-47CD-8120-D57D1A609BF7}">
      <dsp:nvSpPr>
        <dsp:cNvPr id="0" name=""/>
        <dsp:cNvSpPr/>
      </dsp:nvSpPr>
      <dsp:spPr>
        <a:xfrm>
          <a:off x="164927" y="50062"/>
          <a:ext cx="3289351" cy="972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72" tIns="0" rIns="9147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3 филиала кафедры: </a:t>
          </a:r>
          <a:r>
            <a:rPr lang="ru-RU" sz="1200" kern="1200" dirty="0"/>
            <a:t>ТОО «Международное туристское агентство «Фараб»»;  «</a:t>
          </a:r>
          <a:r>
            <a:rPr lang="en-US" sz="1200" kern="1200" dirty="0"/>
            <a:t>Ritz Carlton</a:t>
          </a:r>
          <a:r>
            <a:rPr lang="ru-RU" sz="1200" kern="1200" dirty="0"/>
            <a:t>» </a:t>
          </a:r>
          <a:r>
            <a:rPr lang="en-US" sz="1200" kern="1200" dirty="0"/>
            <a:t>Hotel</a:t>
          </a:r>
          <a:r>
            <a:rPr lang="ru-RU" sz="1200" kern="1200" dirty="0"/>
            <a:t>; </a:t>
          </a:r>
          <a:r>
            <a:rPr lang="kk-KZ" sz="1200" b="0" kern="1200" dirty="0"/>
            <a:t>Национальный спортивный студенческий союз Казахстана.</a:t>
          </a:r>
          <a:endParaRPr lang="ru-KZ" sz="1200" b="0" kern="1200" dirty="0"/>
        </a:p>
      </dsp:txBody>
      <dsp:txXfrm>
        <a:off x="212389" y="97524"/>
        <a:ext cx="3194427" cy="877346"/>
      </dsp:txXfrm>
    </dsp:sp>
    <dsp:sp modelId="{85E13FA9-462F-4B4F-9878-5ECC0A256A66}">
      <dsp:nvSpPr>
        <dsp:cNvPr id="0" name=""/>
        <dsp:cNvSpPr/>
      </dsp:nvSpPr>
      <dsp:spPr>
        <a:xfrm>
          <a:off x="0" y="1511933"/>
          <a:ext cx="34572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83F4B-268F-490E-8FC8-7C77B726E63E}">
      <dsp:nvSpPr>
        <dsp:cNvPr id="0" name=""/>
        <dsp:cNvSpPr/>
      </dsp:nvSpPr>
      <dsp:spPr>
        <a:xfrm>
          <a:off x="164589" y="1275773"/>
          <a:ext cx="329178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72" tIns="0" rIns="9147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3 спец класса: </a:t>
          </a:r>
          <a:r>
            <a:rPr lang="ru-RU" sz="1200" kern="1200" dirty="0"/>
            <a:t>«</a:t>
          </a:r>
          <a:r>
            <a:rPr lang="en-US" sz="1200" kern="1200" dirty="0"/>
            <a:t>Sabre</a:t>
          </a:r>
          <a:r>
            <a:rPr lang="ru-RU" sz="1200" kern="1200" dirty="0"/>
            <a:t>» (221 ауд.), «</a:t>
          </a:r>
          <a:r>
            <a:rPr lang="en-US" sz="1200" kern="1200" dirty="0"/>
            <a:t>E-Tourism</a:t>
          </a:r>
          <a:r>
            <a:rPr lang="ru-RU" sz="1200" kern="1200" dirty="0"/>
            <a:t>» (421 ауд.), проф. </a:t>
          </a:r>
          <a:r>
            <a:rPr lang="ru-RU" sz="1200" kern="1200" dirty="0" err="1"/>
            <a:t>Ердавлетова</a:t>
          </a:r>
          <a:r>
            <a:rPr lang="ru-RU" sz="1200" kern="1200" dirty="0"/>
            <a:t> С.Р. (20 зоол.)</a:t>
          </a:r>
          <a:endParaRPr lang="ru-KZ" sz="1200" kern="1200" dirty="0"/>
        </a:p>
      </dsp:txBody>
      <dsp:txXfrm>
        <a:off x="187646" y="1298830"/>
        <a:ext cx="3245675" cy="426206"/>
      </dsp:txXfrm>
    </dsp:sp>
    <dsp:sp modelId="{320E9B34-264E-4492-910F-8FA3E7E87224}">
      <dsp:nvSpPr>
        <dsp:cNvPr id="0" name=""/>
        <dsp:cNvSpPr/>
      </dsp:nvSpPr>
      <dsp:spPr>
        <a:xfrm>
          <a:off x="0" y="2237693"/>
          <a:ext cx="3457226" cy="3679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B0882-D782-4B57-AFC2-70AA1443A6F8}">
      <dsp:nvSpPr>
        <dsp:cNvPr id="0" name=""/>
        <dsp:cNvSpPr/>
      </dsp:nvSpPr>
      <dsp:spPr>
        <a:xfrm>
          <a:off x="164589" y="2001533"/>
          <a:ext cx="329178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72" tIns="0" rIns="9147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Диссертационный совет по </a:t>
          </a:r>
          <a:r>
            <a:rPr lang="ru-RU" sz="1200" b="1" kern="1200" dirty="0"/>
            <a:t>«8</a:t>
          </a:r>
          <a:r>
            <a:rPr lang="en-US" sz="1200" b="1" kern="1200" dirty="0"/>
            <a:t>D</a:t>
          </a:r>
          <a:r>
            <a:rPr lang="ru-RU" sz="1200" b="1" kern="1200" dirty="0"/>
            <a:t>11101-Туризм»</a:t>
          </a:r>
          <a:endParaRPr lang="ru-KZ" sz="1200" b="1" kern="1200" dirty="0"/>
        </a:p>
      </dsp:txBody>
      <dsp:txXfrm>
        <a:off x="187646" y="2024590"/>
        <a:ext cx="3245675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44F9C-E343-4CD2-9231-13B2935E4F1F}">
      <dsp:nvSpPr>
        <dsp:cNvPr id="0" name=""/>
        <dsp:cNvSpPr/>
      </dsp:nvSpPr>
      <dsp:spPr>
        <a:xfrm>
          <a:off x="0" y="37655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Обеспечение устойчивого развития национальных парков Казахстана путем территориальной организации экологического туризма</a:t>
          </a:r>
          <a:endParaRPr lang="ru-RU" sz="1100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0" y="37655"/>
        <a:ext cx="2758167" cy="1654900"/>
      </dsp:txXfrm>
    </dsp:sp>
    <dsp:sp modelId="{ACA4E3D5-0977-4C62-AA83-127FA558B897}">
      <dsp:nvSpPr>
        <dsp:cNvPr id="0" name=""/>
        <dsp:cNvSpPr/>
      </dsp:nvSpPr>
      <dsp:spPr>
        <a:xfrm>
          <a:off x="3033984" y="37655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1660658"/>
                <a:satOff val="-5306"/>
                <a:lumOff val="-1345"/>
                <a:alphaOff val="0"/>
                <a:tint val="50000"/>
                <a:satMod val="300000"/>
              </a:schemeClr>
            </a:gs>
            <a:gs pos="35000">
              <a:schemeClr val="accent3">
                <a:hueOff val="1660658"/>
                <a:satOff val="-5306"/>
                <a:lumOff val="-1345"/>
                <a:alphaOff val="0"/>
                <a:tint val="37000"/>
                <a:satMod val="300000"/>
              </a:schemeClr>
            </a:gs>
            <a:gs pos="100000">
              <a:schemeClr val="accent3">
                <a:hueOff val="1660658"/>
                <a:satOff val="-5306"/>
                <a:lumOff val="-13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концептуальной модели инновационного развития экологического туризма на сельских территориях Республики Казахстан в рамках программы «Обеспечение экологической устойчивости» (Цели Развития Тысячелетия в Казахстане)</a:t>
          </a:r>
        </a:p>
      </dsp:txBody>
      <dsp:txXfrm>
        <a:off x="3033984" y="37655"/>
        <a:ext cx="2758167" cy="1654900"/>
      </dsp:txXfrm>
    </dsp:sp>
    <dsp:sp modelId="{5F212463-23A2-430F-B876-2CA697532FC2}">
      <dsp:nvSpPr>
        <dsp:cNvPr id="0" name=""/>
        <dsp:cNvSpPr/>
      </dsp:nvSpPr>
      <dsp:spPr>
        <a:xfrm>
          <a:off x="6067968" y="37655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3321316"/>
                <a:satOff val="-10613"/>
                <a:lumOff val="-2689"/>
                <a:alphaOff val="0"/>
                <a:tint val="50000"/>
                <a:satMod val="300000"/>
              </a:schemeClr>
            </a:gs>
            <a:gs pos="35000">
              <a:schemeClr val="accent3">
                <a:hueOff val="3321316"/>
                <a:satOff val="-10613"/>
                <a:lumOff val="-2689"/>
                <a:alphaOff val="0"/>
                <a:tint val="37000"/>
                <a:satMod val="300000"/>
              </a:schemeClr>
            </a:gs>
            <a:gs pos="100000">
              <a:schemeClr val="accent3">
                <a:hueOff val="3321316"/>
                <a:satOff val="-10613"/>
                <a:lumOff val="-26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географических основ развития и территориальной организации </a:t>
          </a:r>
          <a:r>
            <a:rPr lang="ru-RU" sz="1100" kern="1200" dirty="0" err="1">
              <a:latin typeface="Arial Black" panose="020B0A04020102020204" pitchFamily="34" charset="0"/>
              <a:cs typeface="Times New Roman" panose="02020603050405020304" pitchFamily="18" charset="0"/>
            </a:rPr>
            <a:t>агротуризма</a:t>
          </a: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 Казахстана</a:t>
          </a:r>
        </a:p>
      </dsp:txBody>
      <dsp:txXfrm>
        <a:off x="6067968" y="37655"/>
        <a:ext cx="2758167" cy="1654900"/>
      </dsp:txXfrm>
    </dsp:sp>
    <dsp:sp modelId="{EE39B21E-9E81-4223-AA3A-9549FF251A21}">
      <dsp:nvSpPr>
        <dsp:cNvPr id="0" name=""/>
        <dsp:cNvSpPr/>
      </dsp:nvSpPr>
      <dsp:spPr>
        <a:xfrm>
          <a:off x="0" y="1968372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4981975"/>
                <a:satOff val="-15919"/>
                <a:lumOff val="-4034"/>
                <a:alphaOff val="0"/>
                <a:tint val="50000"/>
                <a:satMod val="300000"/>
              </a:schemeClr>
            </a:gs>
            <a:gs pos="35000">
              <a:schemeClr val="accent3">
                <a:hueOff val="4981975"/>
                <a:satOff val="-15919"/>
                <a:lumOff val="-4034"/>
                <a:alphaOff val="0"/>
                <a:tint val="37000"/>
                <a:satMod val="300000"/>
              </a:schemeClr>
            </a:gs>
            <a:gs pos="100000">
              <a:schemeClr val="accent3">
                <a:hueOff val="4981975"/>
                <a:satOff val="-15919"/>
                <a:lumOff val="-40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атласной информационной системы комплексного пространственного анализа качества жизни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населения регионов Республики Казахстан в рамках программы «Цифровой Казахстан»</a:t>
          </a:r>
        </a:p>
      </dsp:txBody>
      <dsp:txXfrm>
        <a:off x="0" y="1968372"/>
        <a:ext cx="2758167" cy="1654900"/>
      </dsp:txXfrm>
    </dsp:sp>
    <dsp:sp modelId="{5A2A21F7-062D-4538-9863-38BD9B13473D}">
      <dsp:nvSpPr>
        <dsp:cNvPr id="0" name=""/>
        <dsp:cNvSpPr/>
      </dsp:nvSpPr>
      <dsp:spPr>
        <a:xfrm>
          <a:off x="3033984" y="1968372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6642633"/>
                <a:satOff val="-21226"/>
                <a:lumOff val="-5378"/>
                <a:alphaOff val="0"/>
                <a:tint val="50000"/>
                <a:satMod val="300000"/>
              </a:schemeClr>
            </a:gs>
            <a:gs pos="35000">
              <a:schemeClr val="accent3">
                <a:hueOff val="6642633"/>
                <a:satOff val="-21226"/>
                <a:lumOff val="-5378"/>
                <a:alphaOff val="0"/>
                <a:tint val="37000"/>
                <a:satMod val="300000"/>
              </a:schemeClr>
            </a:gs>
            <a:gs pos="100000">
              <a:schemeClr val="accent3">
                <a:hueOff val="6642633"/>
                <a:satOff val="-21226"/>
                <a:lumOff val="-53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географических основ развития туризма на основе оценки туристско-рекреационного потенциала Казахстана</a:t>
          </a:r>
        </a:p>
      </dsp:txBody>
      <dsp:txXfrm>
        <a:off x="3033984" y="1968372"/>
        <a:ext cx="2758167" cy="1654900"/>
      </dsp:txXfrm>
    </dsp:sp>
    <dsp:sp modelId="{43523480-C262-4C37-ABB2-C30BB610D975}">
      <dsp:nvSpPr>
        <dsp:cNvPr id="0" name=""/>
        <dsp:cNvSpPr/>
      </dsp:nvSpPr>
      <dsp:spPr>
        <a:xfrm>
          <a:off x="6067968" y="1968372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8303291"/>
                <a:satOff val="-26532"/>
                <a:lumOff val="-6723"/>
                <a:alphaOff val="0"/>
                <a:tint val="50000"/>
                <a:satMod val="300000"/>
              </a:schemeClr>
            </a:gs>
            <a:gs pos="35000">
              <a:schemeClr val="accent3">
                <a:hueOff val="8303291"/>
                <a:satOff val="-26532"/>
                <a:lumOff val="-6723"/>
                <a:alphaOff val="0"/>
                <a:tint val="37000"/>
                <a:satMod val="300000"/>
              </a:schemeClr>
            </a:gs>
            <a:gs pos="100000">
              <a:schemeClr val="accent3">
                <a:hueOff val="8303291"/>
                <a:satOff val="-26532"/>
                <a:lumOff val="-67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Исследование роли туризма в устойчивом развитии городов Казахстана в рамках Государственной программы развития индустрии туризма Республики Казахстан на 2019-2025 годы</a:t>
          </a:r>
        </a:p>
      </dsp:txBody>
      <dsp:txXfrm>
        <a:off x="6067968" y="1968372"/>
        <a:ext cx="2758167" cy="1654900"/>
      </dsp:txXfrm>
    </dsp:sp>
    <dsp:sp modelId="{F56B46F5-DDE3-4A75-9A8D-D8210D7617EA}">
      <dsp:nvSpPr>
        <dsp:cNvPr id="0" name=""/>
        <dsp:cNvSpPr/>
      </dsp:nvSpPr>
      <dsp:spPr>
        <a:xfrm>
          <a:off x="1516992" y="3899090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9963950"/>
                <a:satOff val="-31839"/>
                <a:lumOff val="-8067"/>
                <a:alphaOff val="0"/>
                <a:tint val="50000"/>
                <a:satMod val="300000"/>
              </a:schemeClr>
            </a:gs>
            <a:gs pos="35000">
              <a:schemeClr val="accent3">
                <a:hueOff val="9963950"/>
                <a:satOff val="-31839"/>
                <a:lumOff val="-8067"/>
                <a:alphaOff val="0"/>
                <a:tint val="37000"/>
                <a:satMod val="300000"/>
              </a:schemeClr>
            </a:gs>
            <a:gs pos="100000">
              <a:schemeClr val="accent3">
                <a:hueOff val="9963950"/>
                <a:satOff val="-31839"/>
                <a:lumOff val="-80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Разработка механизма формирования и реализации социального туризма в Республике Казахстан путем вовлечения государства, работодателей и работников</a:t>
          </a:r>
        </a:p>
      </dsp:txBody>
      <dsp:txXfrm>
        <a:off x="1516992" y="3899090"/>
        <a:ext cx="2758167" cy="1654900"/>
      </dsp:txXfrm>
    </dsp:sp>
    <dsp:sp modelId="{4CA93539-B6A3-460E-885B-33195D7A83F6}">
      <dsp:nvSpPr>
        <dsp:cNvPr id="0" name=""/>
        <dsp:cNvSpPr/>
      </dsp:nvSpPr>
      <dsp:spPr>
        <a:xfrm>
          <a:off x="4550976" y="3899090"/>
          <a:ext cx="2758167" cy="1654900"/>
        </a:xfrm>
        <a:prstGeom prst="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50000"/>
                <a:satMod val="300000"/>
              </a:schemeClr>
            </a:gs>
            <a:gs pos="35000">
              <a:schemeClr val="accent3">
                <a:hueOff val="11624607"/>
                <a:satOff val="-37145"/>
                <a:lumOff val="-9412"/>
                <a:alphaOff val="0"/>
                <a:tint val="37000"/>
                <a:satMod val="30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Оценка рекреационной нагрузки на различные типы лесных экосистем в рамках проекта ПРООН-ГЭФ «Сохранение и устойчивое управление ключевыми глобально значимыми экосистемами для получения различных выгод»</a:t>
          </a:r>
        </a:p>
      </dsp:txBody>
      <dsp:txXfrm>
        <a:off x="4550976" y="3899090"/>
        <a:ext cx="2758167" cy="165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58DA-565B-4550-998D-4982D22E773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D9F5-C734-45C7-AC1E-A3025BF94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019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63936-5CFA-479B-99C9-7443B7987EE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BDA79-CD47-42ED-8688-B4F611E75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750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BDA79-CD47-42ED-8688-B4F611E753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BDA79-CD47-42ED-8688-B4F611E753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1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BDA79-CD47-42ED-8688-B4F611E753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1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0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C712-DEDF-474A-9A98-2FFCD3713B51}" type="slidenum">
              <a:rPr lang="ru-RU" smtClean="0"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6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C712-DEDF-474A-9A98-2FFCD3713B51}" type="slidenum">
              <a:rPr lang="ru-RU" smtClean="0"/>
              <a:t>12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2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C712-DEDF-474A-9A98-2FFCD3713B51}" type="slidenum">
              <a:rPr lang="ru-RU" smtClean="0"/>
              <a:t>13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2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3514025"/>
            <a:ext cx="8892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1" y="-9451"/>
            <a:ext cx="8661398" cy="6867451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1" y="3899768"/>
            <a:ext cx="6589087" cy="2703024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3" y="5963633"/>
            <a:ext cx="2202830" cy="894393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3828197"/>
            <a:ext cx="409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5300599"/>
            <a:ext cx="409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8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4E098-5160-4DBA-B34A-27E22CACD4B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C7F-FB06-46B9-80EE-6431E292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microsoft.com/office/2007/relationships/hdphoto" Target="../media/hdphoto3.wdp"/><Relationship Id="rId4" Type="http://schemas.openxmlformats.org/officeDocument/2006/relationships/image" Target="../media/image21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687" y="2276872"/>
            <a:ext cx="7200800" cy="6352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И  ПЛАН РАЗВИТИЯ КАФЕДРЫ РЕКРЕАЦИОННОЙ ГЕОГРАФИИ И ТУРИЗМА</a:t>
            </a:r>
            <a:b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Герб_кафедры_Туризм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6383" y="260659"/>
            <a:ext cx="899592" cy="864520"/>
          </a:xfrm>
          <a:prstGeom prst="rect">
            <a:avLst/>
          </a:prstGeom>
        </p:spPr>
      </p:pic>
      <p:pic>
        <p:nvPicPr>
          <p:cNvPr id="7" name="Рисунок 6" descr="D:\Foto\Pictures\Новый рисунок (3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9064" y="6158011"/>
            <a:ext cx="1551127" cy="45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5716" y="6021288"/>
            <a:ext cx="4312568" cy="72733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А.С. Актымбаева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783906"/>
            <a:ext cx="5760640" cy="1200329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32000">
                <a:schemeClr val="accent4">
                  <a:shade val="93000"/>
                  <a:satMod val="130000"/>
                </a:schemeClr>
              </a:gs>
              <a:gs pos="97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«Следует обратить особое внимание и на развитие туризма … как на важную сферу экономики».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Из Послания Президента РК  К.-Ж.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Токаева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народу Казахстана от 02 сентября 2019 г.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3" y="85177"/>
            <a:ext cx="952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ZSEE.K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0" y="6158011"/>
            <a:ext cx="2028825" cy="428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4045" y="1821620"/>
            <a:ext cx="8556146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3886200"/>
            <a:ext cx="8712968" cy="294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05348" y="3684936"/>
            <a:ext cx="5813315" cy="9916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ПЕРСПЕКТИВЫ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6C2-5E17-47B6-A0DA-3B663DA22BDD}" type="slidenum">
              <a:rPr lang="ru-RU" smtClean="0"/>
              <a:t>11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0427" y="144154"/>
            <a:ext cx="84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СТРАТЕГИЧЕСКИЕ ПРИОРИТЕТЫ РАЗВИТИЯ КАФЕДРЫ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545279"/>
          <a:ext cx="8915401" cy="6147906"/>
        </p:xfrm>
        <a:graphic>
          <a:graphicData uri="http://schemas.openxmlformats.org/drawingml/2006/table">
            <a:tbl>
              <a:tblPr/>
              <a:tblGrid>
                <a:gridCol w="77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Направления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Задачи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Механизмы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65">
                <a:tc rowSpan="9">
                  <a:txBody>
                    <a:bodyPr/>
                    <a:lstStyle/>
                    <a:p>
                      <a:pPr marL="71755" marR="71755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УЧЕБНО-МЕТОДИЧЕСКАЯ РАБОТА 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Повышение качества кадрового потенциала 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Усиление кадрового потенциала факультета. Приглашение ведущих ученых.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Повышение 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остепенности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до 75% (защита докторантов кафедры, привлечение 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остепенненных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ППС): </a:t>
                      </a:r>
                      <a:r>
                        <a:rPr lang="en-US" sz="1200" baseline="0">
                          <a:latin typeface="+mn-lt"/>
                          <a:ea typeface="Calibri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0">
                          <a:latin typeface="+mn-lt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01.09.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  <a:defRPr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Повышение квалификации в ведущих научных и образовательных центрах ближнего и дальнего зарубежья (летняя школа «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ABU TELP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» за счет организаторов, КТА, международные фонды) - </a:t>
                      </a:r>
                      <a:r>
                        <a:rPr lang="ru-RU" sz="1200" dirty="0"/>
                        <a:t>3 ППС за счет межд. орг. (Корея, Турция)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01.09.</a:t>
                      </a:r>
                    </a:p>
                    <a:p>
                      <a:pPr algn="ctr"/>
                      <a:r>
                        <a:rPr lang="ru-RU" sz="1200" dirty="0"/>
                        <a:t>2021г.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  <a:defRPr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Приглашение молодых специалистов (работодателей), выпускников кафедры обучавшихся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зарубежом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: КНР, Венгрия, США : </a:t>
                      </a:r>
                      <a:r>
                        <a:rPr lang="ru-RU" sz="1200" dirty="0"/>
                        <a:t>2 ППС- выпускники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Болашак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01.09.</a:t>
                      </a:r>
                    </a:p>
                    <a:p>
                      <a:pPr algn="ctr"/>
                      <a:r>
                        <a:rPr lang="ru-RU" sz="1200" dirty="0"/>
                        <a:t>2021 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Активное внедрение современных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инновационных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образовательных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технологий: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Opera, Hotel management etc.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: партнерское соглашение о совместном использовании 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GDS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18.01. </a:t>
                      </a:r>
                    </a:p>
                    <a:p>
                      <a:pPr algn="ctr"/>
                      <a:r>
                        <a:rPr lang="ru-RU" sz="1200" dirty="0"/>
                        <a:t>2022 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Образовательные программы двойного диплома, совместные образовательные программы, курсы повышения и т.д.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Разработка и проведение программ повышения квалификации для государственных служащих, сотрудников административного аппарата предприятий индустрии гостеприимства Республики Казахстан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(заявка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г. 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Кызылорада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2021-2022 уч. год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Разработка и внедрение инновационных образовательных программ: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 «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Ritz Carlton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Rumi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Внедрение дуального образования на базе крупных конкурентоспособных предприятиях гостеприимства (согласование с сетью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ресторанов «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Руми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», университет 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Памуккале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(Турция))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Внедрение (эксперимент) отработка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45 часов студентами в рамках СРСП на 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турпредприятиях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в рамках дисциплины «</a:t>
                      </a:r>
                      <a:r>
                        <a:rPr lang="ru-RU" sz="1200" baseline="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Туроперейтинг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», оценивание за счет оценочного листа работодателя.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Организация и проведение зимних и летних школ, совместно с вузами-партнерами,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пример: летняя школа «Пегас» (РФ),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Ургенчский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государственный университет имени аль-Хорезми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rowSpan="5">
                  <a:txBody>
                    <a:bodyPr/>
                    <a:lstStyle/>
                    <a:p>
                      <a:pPr marL="71755" marR="71755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1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РАБОТА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 pitchFamily="18" charset="0"/>
                        </a:rPr>
                        <a:t>Привлечение внешних средств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+mn-lt"/>
                          <a:cs typeface="Times New Roman"/>
                        </a:rPr>
                        <a:t>Объем </a:t>
                      </a:r>
                      <a:r>
                        <a:rPr sz="1200" spc="-15" dirty="0">
                          <a:latin typeface="+mn-lt"/>
                          <a:cs typeface="Times New Roman"/>
                        </a:rPr>
                        <a:t>студенческих </a:t>
                      </a:r>
                      <a:r>
                        <a:rPr sz="1200" spc="-10" dirty="0">
                          <a:latin typeface="+mn-lt"/>
                          <a:cs typeface="Times New Roman"/>
                        </a:rPr>
                        <a:t>стипендий, </a:t>
                      </a:r>
                      <a:r>
                        <a:rPr sz="1200" spc="-5" dirty="0">
                          <a:latin typeface="+mn-lt"/>
                          <a:cs typeface="Times New Roman"/>
                        </a:rPr>
                        <a:t>учрежденных </a:t>
                      </a:r>
                      <a:r>
                        <a:rPr sz="1200" spc="-10" dirty="0">
                          <a:latin typeface="+mn-lt"/>
                          <a:cs typeface="Times New Roman"/>
                        </a:rPr>
                        <a:t>выпускниками </a:t>
                      </a:r>
                      <a:r>
                        <a:rPr sz="1200" dirty="0">
                          <a:latin typeface="+mn-lt"/>
                          <a:cs typeface="Times New Roman"/>
                        </a:rPr>
                        <a:t>и </a:t>
                      </a:r>
                      <a:r>
                        <a:rPr sz="1200" spc="-10" dirty="0">
                          <a:latin typeface="+mn-lt"/>
                          <a:cs typeface="Times New Roman"/>
                        </a:rPr>
                        <a:t>партнерами  </a:t>
                      </a:r>
                      <a:r>
                        <a:rPr sz="1200" spc="-5" dirty="0">
                          <a:latin typeface="+mn-lt"/>
                          <a:cs typeface="Times New Roman"/>
                        </a:rPr>
                        <a:t>университета,</a:t>
                      </a:r>
                      <a:r>
                        <a:rPr sz="12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imes New Roman"/>
                        </a:rPr>
                        <a:t>млн.тг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795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6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+mn-lt"/>
                          <a:cs typeface="Times New Roman"/>
                        </a:rPr>
                        <a:t>Материализованные </a:t>
                      </a:r>
                      <a:r>
                        <a:rPr sz="1200" spc="-5" dirty="0">
                          <a:latin typeface="+mn-lt"/>
                          <a:cs typeface="Times New Roman"/>
                        </a:rPr>
                        <a:t>дотации </a:t>
                      </a:r>
                      <a:r>
                        <a:rPr sz="1200" spc="-10" dirty="0">
                          <a:latin typeface="+mn-lt"/>
                          <a:cs typeface="Times New Roman"/>
                        </a:rPr>
                        <a:t>(мебель, </a:t>
                      </a:r>
                      <a:r>
                        <a:rPr sz="1200" spc="-15" dirty="0">
                          <a:latin typeface="+mn-lt"/>
                          <a:cs typeface="Times New Roman"/>
                        </a:rPr>
                        <a:t>оборудование, </a:t>
                      </a:r>
                      <a:r>
                        <a:rPr sz="1200" spc="-10" dirty="0" err="1">
                          <a:latin typeface="+mn-lt"/>
                          <a:cs typeface="Times New Roman"/>
                        </a:rPr>
                        <a:t>образовательные</a:t>
                      </a:r>
                      <a:r>
                        <a:rPr sz="1200" spc="1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+mn-lt"/>
                          <a:cs typeface="Times New Roman"/>
                        </a:rPr>
                        <a:t>гранты</a:t>
                      </a:r>
                      <a:r>
                        <a:rPr lang="ru-RU" sz="12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200" spc="-20" dirty="0" err="1">
                          <a:latin typeface="+mn-lt"/>
                          <a:cs typeface="Times New Roman"/>
                        </a:rPr>
                        <a:t>и.т.д</a:t>
                      </a:r>
                      <a:r>
                        <a:rPr sz="1200" spc="-20" dirty="0">
                          <a:latin typeface="+mn-lt"/>
                          <a:cs typeface="Times New Roman"/>
                        </a:rPr>
                        <a:t>),</a:t>
                      </a:r>
                      <a:r>
                        <a:rPr sz="12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+mn-lt"/>
                          <a:cs typeface="Times New Roman"/>
                        </a:rPr>
                        <a:t>млн.тг</a:t>
                      </a:r>
                      <a:r>
                        <a:rPr lang="ru-RU" sz="1200" spc="-5" dirty="0">
                          <a:latin typeface="+mn-lt"/>
                          <a:cs typeface="Times New Roman"/>
                        </a:rPr>
                        <a:t> .: оснащение именной аудитории проф. </a:t>
                      </a:r>
                      <a:r>
                        <a:rPr lang="ru-RU" sz="1200" spc="-5" dirty="0" err="1">
                          <a:latin typeface="+mn-lt"/>
                          <a:cs typeface="Times New Roman"/>
                        </a:rPr>
                        <a:t>Ердавлетова</a:t>
                      </a:r>
                      <a:r>
                        <a:rPr lang="ru-RU" sz="1200" spc="-5" dirty="0">
                          <a:latin typeface="+mn-lt"/>
                          <a:cs typeface="Times New Roman"/>
                        </a:rPr>
                        <a:t> С.Р. за счет средств выпускников.  </a:t>
                      </a:r>
                    </a:p>
                    <a:p>
                      <a:pPr marL="158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+mn-lt"/>
                          <a:cs typeface="Times New Roman"/>
                        </a:rPr>
                        <a:t>Привлечение внешние с</a:t>
                      </a:r>
                      <a:r>
                        <a:rPr lang="ru-RU" sz="1200" dirty="0">
                          <a:latin typeface="+mn-lt"/>
                          <a:cs typeface="Times New Roman"/>
                        </a:rPr>
                        <a:t>редства на прохождение летней школы в филиалах гостиницы «</a:t>
                      </a:r>
                      <a:r>
                        <a:rPr lang="ru-RU" sz="1200" dirty="0" err="1">
                          <a:latin typeface="+mn-lt"/>
                          <a:cs typeface="Times New Roman"/>
                        </a:rPr>
                        <a:t>Риксос</a:t>
                      </a:r>
                      <a:r>
                        <a:rPr lang="ru-RU" sz="1200" dirty="0">
                          <a:latin typeface="+mn-lt"/>
                          <a:cs typeface="Times New Roman"/>
                        </a:rPr>
                        <a:t>» (Турция, Анталия)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84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До 01.11.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Продвижение бренда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КазНУ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в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СМИ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и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мировых</a:t>
                      </a:r>
                      <a:r>
                        <a:rPr lang="ru-RU" sz="1000" b="0" spc="-4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00" b="0" spc="-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Интернет-ресурсах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indent="0"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Усиление 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коммуникаций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выпускниками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lang="ru-RU" sz="1200" b="0" spc="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200" b="0" spc="-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работодателями за счет гостевых лекций, совместных проектов</a:t>
                      </a:r>
                      <a:endParaRPr lang="ru-RU" sz="1200" dirty="0">
                        <a:latin typeface="+mn-lt"/>
                        <a:cs typeface="Times New Roman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Постоянно 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Прохождение спец. аккредитации </a:t>
                      </a:r>
                      <a:r>
                        <a:rPr lang="en-US" sz="1200" dirty="0" err="1">
                          <a:latin typeface="+mn-lt"/>
                          <a:cs typeface="Times New Roman"/>
                        </a:rPr>
                        <a:t>TedQual.UNWTO</a:t>
                      </a:r>
                      <a:r>
                        <a:rPr lang="ru-RU" sz="1200" dirty="0">
                          <a:latin typeface="+mn-lt"/>
                          <a:cs typeface="Times New Roman"/>
                        </a:rPr>
                        <a:t> (идет), вхождение в</a:t>
                      </a:r>
                      <a:r>
                        <a:rPr lang="ru-RU" sz="1200" baseline="0" dirty="0">
                          <a:latin typeface="+mn-lt"/>
                          <a:cs typeface="Times New Roman"/>
                        </a:rPr>
                        <a:t> базу </a:t>
                      </a:r>
                      <a:r>
                        <a:rPr lang="en-US" sz="1200" baseline="0">
                          <a:latin typeface="+mn-lt"/>
                          <a:cs typeface="Times New Roman"/>
                        </a:rPr>
                        <a:t>UNWTO</a:t>
                      </a:r>
                      <a:r>
                        <a:rPr lang="ru-RU" sz="1200" baseline="0">
                          <a:latin typeface="+mn-lt"/>
                          <a:cs typeface="Times New Roman"/>
                        </a:rPr>
                        <a:t> (всего 145 парнеров со всего мира)</a:t>
                      </a:r>
                      <a:endParaRPr lang="ru-RU" sz="1200" dirty="0">
                        <a:latin typeface="+mn-lt"/>
                        <a:cs typeface="Times New Roman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Октябрь, 2021 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Организация 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ежегодных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мероприятий по прорывным</a:t>
                      </a:r>
                      <a:r>
                        <a:rPr lang="ru-RU" sz="1200" spc="-3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проектам (видеоролики и т.д.)</a:t>
                      </a:r>
                      <a:endParaRPr lang="ru-RU" sz="1200" dirty="0">
                        <a:latin typeface="+mn-lt"/>
                        <a:cs typeface="Times New Roman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Ноябрь, 2021 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7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6C2-5E17-47B6-A0DA-3B663DA22BDD}" type="slidenum">
              <a:rPr lang="ru-RU" smtClean="0"/>
              <a:t>12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0427" y="144154"/>
            <a:ext cx="84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СТРАТЕГИЧЕСКИЕ ПРИОРИТЕТЫ РАЗВИТИЯ КАФЕДРЫ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5358" y="764704"/>
          <a:ext cx="8785655" cy="4975849"/>
        </p:xfrm>
        <a:graphic>
          <a:graphicData uri="http://schemas.openxmlformats.org/drawingml/2006/table">
            <a:tbl>
              <a:tblPr/>
              <a:tblGrid>
                <a:gridCol w="994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3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Направления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Задачи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Механизмы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49">
                <a:tc rowSpan="5">
                  <a:txBody>
                    <a:bodyPr/>
                    <a:lstStyle/>
                    <a:p>
                      <a:pPr marL="71755" marR="71755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НАУЧНО-ИССЛЕДОВАТЕЛЬСКИЕ ПРОЕКТЫ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Усиление научно-инновационной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деятельности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Укрепление сотрудничества с внешними профильными организациями (</a:t>
                      </a:r>
                      <a:r>
                        <a:rPr lang="en-US" sz="1200">
                          <a:latin typeface="+mn-lt"/>
                          <a:ea typeface="Calibri"/>
                          <a:cs typeface="Times New Roman" pitchFamily="18" charset="0"/>
                        </a:rPr>
                        <a:t>KazakhTourism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KazakhGeography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, Управление </a:t>
                      </a:r>
                      <a:r>
                        <a:rPr lang="ru-RU" sz="1200">
                          <a:latin typeface="+mn-lt"/>
                          <a:ea typeface="Calibri"/>
                          <a:cs typeface="Times New Roman" pitchFamily="18" charset="0"/>
                        </a:rPr>
                        <a:t>туризма и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т.д.). Запланированы совместные проекты.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2021-2025 гг.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Активизация междисциплинарной,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межкафедральной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и международной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коллаборации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TedQual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UNDP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+mn-lt"/>
                          <a:cs typeface="Times New Roman" panose="02020603050405020304" pitchFamily="18" charset="0"/>
                        </a:rPr>
                        <a:t>суб</a:t>
                      </a: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-альянса по туризму </a:t>
                      </a:r>
                      <a:r>
                        <a:rPr lang="en-US" sz="1200" dirty="0">
                          <a:latin typeface="+mn-lt"/>
                          <a:cs typeface="Times New Roman" panose="02020603050405020304" pitchFamily="18" charset="0"/>
                        </a:rPr>
                        <a:t>UASR…)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. Поиск проектов через систему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Funding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Institutional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Концентрация на приоритетных научных направлениях и формирование уникальных научных школ.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  <a:defRPr/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Коллаборация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с известными зарубежными учеными с высокими показателями научной продуктивности 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on-line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),  а также отечественными учеными из научных организаций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Постоянно 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2255" algn="l"/>
                        </a:tabLst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количества проектов за счёт  мобилизации человеческих ресурсов и активизации подачи заявок на национальные и международные конкурсы.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Подготовлено 2 заявки на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Erasmus+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2021-2022 гг.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185">
                <a:tc rowSpan="5">
                  <a:txBody>
                    <a:bodyPr/>
                    <a:lstStyle/>
                    <a:p>
                      <a:pPr marL="71755" marR="71755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ПУБЛИКАЦИОННАЯ АКТИВНОСТЬ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Публикационная активность в высокорейтинговых журналах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Объединение в творческие группы ППС на основе имеющихся и новых научных школ, преемственности научных кадров, активного привлечения к НИД обучающихся, молодых ученых.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Подготовка новых заявок.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Привлечение зарубежных ученых с высокими показателями для чтения лекций, руководство научными работами докторантов, магистрантов 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Дунец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А.В,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Ратц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Т. и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т.д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 pitchFamily="18" charset="0"/>
                        </a:rPr>
                        <a:t>Ежегодно 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  <a:defRPr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Проведение научных семинаров и тренингов о возможностях публикаций, работа с базами данных, выбор журналов и др. среди ППС и молодых ученых (запланирована международная конференция, 18-19 ноября 2021г., материалы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конф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 планируем выпустит в изд. 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Springer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Ежегодно 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 pitchFamily="18" charset="0"/>
                        </a:rPr>
                        <a:t>Повышение узнаваемости работ ППС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Мониторинг за регистрацией новых сотрудников и обновлением всех данных ППС в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наукометрических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 платформах (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Researcher Gate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Researcher ID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Scopus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Google Scholar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и др.)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Привлечение иностранных ППС для совместной публикаций в журнале «Вестник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КазНУ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. Серия географическая»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93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6C2-5E17-47B6-A0DA-3B663DA22BDD}" type="slidenum">
              <a:rPr lang="ru-RU" smtClean="0"/>
              <a:t>13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3391" y="307704"/>
            <a:ext cx="84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СТРАТЕГИЧЕСКИЕ ПРИОРИТЕТЫ РАЗВИТИЯ КАФЕДРЫ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3" y="900486"/>
          <a:ext cx="8568952" cy="4468675"/>
        </p:xfrm>
        <a:graphic>
          <a:graphicData uri="http://schemas.openxmlformats.org/drawingml/2006/table">
            <a:tbl>
              <a:tblPr/>
              <a:tblGrid>
                <a:gridCol w="68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5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Направления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Задачи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Механизмы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7" marR="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57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МЕЖДУНАРОДНАЯ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856" marR="78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Усиление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еждународной научной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коллаборации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Обеспечить участие ППС в международных научных мероприятиях (конференций, симпозиумы, форумы и др.) с финансовой поддержкой от хоздоговоров.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15900" algn="l"/>
                        </a:tabLst>
                        <a:defRPr/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Повышение </a:t>
                      </a:r>
                      <a:r>
                        <a:rPr lang="ru-RU" sz="1200" spc="-10" dirty="0" err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репутационной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оценке ОП (кафедры) в рейтинге мировых вузов QS WUR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947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МОЛОДЫЕ УЧЕНЫЕ И ПОСТДОК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856" marR="78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Привлечение обучающихся и молодых ученых к НИР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Формирование исследовательских групп среди обучающихся в проведении научных исследований по приоритетным направлениям под руководством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PhD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Внедрение спец. курсов в ОП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бакалавриата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и магистратуры (проектный менеджмент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реализация и вывод продукции на рынков и др.).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 2021-2022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уч.г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Замена выпускных работ на групповые проекты, как новый формат дипломных работ.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Привлечение талантливой молодежи с преимуществом проведения НИР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1800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9083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Отбор на докторантуру по качественным показателям, опытом работы по выбранной программе, спецификация и др.</a:t>
                      </a: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56" marR="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 descr="20190804_14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94025"/>
            <a:ext cx="1404157" cy="1053117"/>
          </a:xfrm>
          <a:prstGeom prst="rect">
            <a:avLst/>
          </a:prstGeom>
        </p:spPr>
      </p:pic>
      <p:pic>
        <p:nvPicPr>
          <p:cNvPr id="9" name="Picture 3" descr="C:\Users\Администратор\Pictures\UNDP 2019 _ Photo\ГНПП Кольсай\ГНПП Кольсай Кольдерi (4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749" y="5494024"/>
            <a:ext cx="1404156" cy="1053117"/>
          </a:xfrm>
          <a:prstGeom prst="rect">
            <a:avLst/>
          </a:prstGeom>
          <a:noFill/>
        </p:spPr>
      </p:pic>
      <p:pic>
        <p:nvPicPr>
          <p:cNvPr id="10" name="Рисунок 9" descr="20190823_084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4869" y="5475303"/>
            <a:ext cx="1404156" cy="1063609"/>
          </a:xfrm>
          <a:prstGeom prst="rect">
            <a:avLst/>
          </a:prstGeom>
        </p:spPr>
      </p:pic>
      <p:pic>
        <p:nvPicPr>
          <p:cNvPr id="11" name="Рисунок 10" descr="Сырдарья-Туркестанский ГНПП (2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9592" y="5483532"/>
            <a:ext cx="1404156" cy="1063609"/>
          </a:xfrm>
          <a:prstGeom prst="rect">
            <a:avLst/>
          </a:prstGeom>
        </p:spPr>
      </p:pic>
      <p:pic>
        <p:nvPicPr>
          <p:cNvPr id="12" name="Рисунок 11" descr="ГНПП Чарын (1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5494024"/>
            <a:ext cx="1404156" cy="10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정지선 작업물\08.04월\PTMAKER\작업한 파일\221_한국인포서비스_TM사업3부KTF고객채널위탁운영제안요약서\PNG\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8" y="1893888"/>
            <a:ext cx="397986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:\정지선 작업물\08.04월\PTMAKER\작업한 파일\221_한국인포서비스_TM사업3부KTF고객채널위탁운영제안요약서\PNG\1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312344"/>
            <a:ext cx="5349337" cy="18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정지선 작업물\08.04월\PTMAKER\작업한 파일\221_한국인포서비스_TM사업3부KTF고객채널위탁운영제안요약서\PNG\1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679139"/>
            <a:ext cx="6268158" cy="17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정지선 작업물\08.04월\PTMAKER\작업한 파일\221_한국인포서비스_TM사업3부KTF고객채널위탁운영제안요약서\PNG\1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02570"/>
            <a:ext cx="7364724" cy="156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정지선 작업물\08.04월\PTMAKER\작업한 파일\221_한국인포서비스_TM사업3부KTF고객채널위탁운영제안요약서\PNG\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224575"/>
            <a:ext cx="127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정지선 작업물\08.04월\PTMAKER\작업한 파일\221_한국인포서비스_TM사업3부KTF고객채널위탁운영제안요약서\PNG\2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46" y="1822329"/>
            <a:ext cx="1285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C:\정지선 작업물\08.04월\PTMAKER\작업한 파일\221_한국인포서비스_TM사업3부KTF고객채널위탁운영제안요약서\PNG\2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4" y="3556498"/>
            <a:ext cx="127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4405313" y="3492335"/>
            <a:ext cx="47259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67A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defRPr/>
            </a:pPr>
            <a:r>
              <a:rPr lang="ru-RU" altLang="ko-KR" sz="12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Программы двойного диплома междисциплинарного характера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defRPr/>
            </a:pP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Ведутся  переговоры  с университетами: </a:t>
            </a:r>
          </a:p>
          <a:p>
            <a:pPr>
              <a:buFontTx/>
              <a:buChar char="-"/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Бакалавриат</a:t>
            </a:r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в рамках «Атласа новых профессий» с 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Алтайским государственным университетом (</a:t>
            </a:r>
            <a:r>
              <a:rPr lang="en-US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THE Impact Rankings 2020 = 95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, РФ)</a:t>
            </a:r>
            <a:endParaRPr lang="ru-RU" altLang="ko-KR" sz="1200" b="1" dirty="0"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Докторантура (</a:t>
            </a:r>
            <a:r>
              <a:rPr lang="ru-RU" altLang="ru-RU" sz="12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Майжер-Майнер</a:t>
            </a:r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) с 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НИУ </a:t>
            </a:r>
            <a:r>
              <a:rPr lang="ru-RU" sz="12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БелГУ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(</a:t>
            </a:r>
            <a:r>
              <a:rPr lang="en-US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QS EECA 2021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= 168, РФ)</a:t>
            </a:r>
            <a:endParaRPr lang="ru-RU" altLang="ru-RU" sz="1200" b="1" dirty="0"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Rectangle 87"/>
          <p:cNvSpPr>
            <a:spLocks noChangeArrowheads="1"/>
          </p:cNvSpPr>
          <p:nvPr/>
        </p:nvSpPr>
        <p:spPr bwMode="auto">
          <a:xfrm>
            <a:off x="4392614" y="1904384"/>
            <a:ext cx="45358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67A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ru-RU" altLang="ko-KR" sz="14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Новые совместные образовательные программы</a:t>
            </a:r>
          </a:p>
          <a:p>
            <a:pPr marL="285750" indent="-285750">
              <a:defRPr/>
            </a:pPr>
            <a:r>
              <a:rPr lang="ru-RU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в рамках </a:t>
            </a:r>
            <a:r>
              <a:rPr lang="ru-RU" altLang="ko-KR" sz="14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Erasmus</a:t>
            </a:r>
            <a:r>
              <a:rPr lang="ru-RU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+, DAAD,</a:t>
            </a:r>
            <a:endParaRPr lang="en-US" altLang="ko-KR" sz="1400" b="1" dirty="0"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  <a:p>
            <a:pPr marL="285750" indent="-285750" algn="just">
              <a:defRPr/>
            </a:pPr>
            <a:r>
              <a:rPr lang="en-US" altLang="ko-KR" sz="14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Orhun</a:t>
            </a:r>
            <a:r>
              <a:rPr lang="en-US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Exchange Program</a:t>
            </a:r>
            <a:r>
              <a:rPr lang="ru-RU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(OEP)</a:t>
            </a:r>
            <a:r>
              <a:rPr lang="ru-RU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, </a:t>
            </a:r>
            <a:r>
              <a:rPr lang="fr-FR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Organisation</a:t>
            </a:r>
          </a:p>
          <a:p>
            <a:pPr marL="285750" indent="-285750">
              <a:defRPr/>
            </a:pPr>
            <a:r>
              <a:rPr lang="fr-FR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Internationale de la Francophonie (AUF)</a:t>
            </a:r>
            <a:r>
              <a:rPr lang="en-US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</a:t>
            </a:r>
            <a:r>
              <a:rPr lang="ru-RU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и др.</a:t>
            </a:r>
          </a:p>
        </p:txBody>
      </p:sp>
      <p:sp>
        <p:nvSpPr>
          <p:cNvPr id="9227" name="Text Box 86"/>
          <p:cNvSpPr txBox="1">
            <a:spLocks noChangeArrowheads="1"/>
          </p:cNvSpPr>
          <p:nvPr/>
        </p:nvSpPr>
        <p:spPr bwMode="auto">
          <a:xfrm>
            <a:off x="3351214" y="2089051"/>
            <a:ext cx="522287" cy="5847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F2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ea typeface="HY산B"/>
                <a:cs typeface="Times New Roman" panose="02020603050405020304" pitchFamily="18" charset="0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Times New Roman" panose="02020603050405020304" pitchFamily="18" charset="0"/>
              <a:ea typeface="HY산B"/>
              <a:cs typeface="Times New Roman" panose="02020603050405020304" pitchFamily="18" charset="0"/>
            </a:endParaRPr>
          </a:p>
        </p:txBody>
      </p:sp>
      <p:sp>
        <p:nvSpPr>
          <p:cNvPr id="9228" name="Text Box 86"/>
          <p:cNvSpPr txBox="1">
            <a:spLocks noChangeArrowheads="1"/>
          </p:cNvSpPr>
          <p:nvPr/>
        </p:nvSpPr>
        <p:spPr bwMode="auto">
          <a:xfrm>
            <a:off x="3351214" y="3725863"/>
            <a:ext cx="447675" cy="5847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F2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>
                <a:solidFill>
                  <a:schemeClr val="bg1"/>
                </a:solidFill>
                <a:latin typeface="Times New Roman" panose="02020603050405020304" pitchFamily="18" charset="0"/>
                <a:ea typeface="HY산B"/>
                <a:cs typeface="Times New Roman" panose="02020603050405020304" pitchFamily="18" charset="0"/>
              </a:rPr>
              <a:t>2</a:t>
            </a:r>
            <a:endParaRPr lang="ko-KR" altLang="en-US" sz="3200">
              <a:solidFill>
                <a:schemeClr val="bg1"/>
              </a:solidFill>
              <a:latin typeface="Times New Roman" panose="02020603050405020304" pitchFamily="18" charset="0"/>
              <a:ea typeface="HY산B"/>
              <a:cs typeface="Times New Roman" panose="02020603050405020304" pitchFamily="18" charset="0"/>
            </a:endParaRPr>
          </a:p>
        </p:txBody>
      </p:sp>
      <p:sp>
        <p:nvSpPr>
          <p:cNvPr id="9229" name="Text Box 86"/>
          <p:cNvSpPr txBox="1">
            <a:spLocks noChangeArrowheads="1"/>
          </p:cNvSpPr>
          <p:nvPr/>
        </p:nvSpPr>
        <p:spPr bwMode="auto">
          <a:xfrm>
            <a:off x="2192338" y="5209439"/>
            <a:ext cx="523875" cy="5847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F2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ea typeface="HY산B"/>
                <a:cs typeface="Times New Roman" panose="02020603050405020304" pitchFamily="18" charset="0"/>
              </a:rPr>
              <a:t>3</a:t>
            </a:r>
            <a:endParaRPr lang="ko-KR" altLang="en-US" sz="3200" dirty="0">
              <a:solidFill>
                <a:schemeClr val="bg1"/>
              </a:solidFill>
              <a:latin typeface="Times New Roman" panose="02020603050405020304" pitchFamily="18" charset="0"/>
              <a:ea typeface="HY산B"/>
              <a:cs typeface="Times New Roman" panose="02020603050405020304" pitchFamily="18" charset="0"/>
            </a:endParaRPr>
          </a:p>
        </p:txBody>
      </p:sp>
      <p:sp>
        <p:nvSpPr>
          <p:cNvPr id="26" name="직사각형 36"/>
          <p:cNvSpPr/>
          <p:nvPr/>
        </p:nvSpPr>
        <p:spPr>
          <a:xfrm>
            <a:off x="3532512" y="5345796"/>
            <a:ext cx="5022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ru-RU" altLang="ko-KR" sz="14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Ведутся  переговоры  с университетами</a:t>
            </a:r>
            <a:r>
              <a:rPr lang="ru-RU" altLang="ko-KR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НИУ </a:t>
            </a:r>
            <a:r>
              <a:rPr lang="ru-RU" sz="14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БелГУ</a:t>
            </a:r>
            <a:r>
              <a:rPr lang="ru-RU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(</a:t>
            </a:r>
            <a:r>
              <a:rPr lang="en-US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QS EECA 2021</a:t>
            </a:r>
            <a:r>
              <a:rPr lang="ru-RU" sz="14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= 168, РФ)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Алтайский государственный университет (</a:t>
            </a:r>
            <a:r>
              <a:rPr lang="en-US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THE Impact Rankings 2020 = 95</a:t>
            </a:r>
            <a:r>
              <a:rPr lang="ru-RU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, РФ</a:t>
            </a:r>
            <a:r>
              <a:rPr lang="en-US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)</a:t>
            </a:r>
            <a:endParaRPr lang="ru-RU" altLang="ko-KR" sz="1400" b="1" dirty="0"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</p:txBody>
      </p:sp>
      <p:sp>
        <p:nvSpPr>
          <p:cNvPr id="27" name="직사각형 27"/>
          <p:cNvSpPr/>
          <p:nvPr/>
        </p:nvSpPr>
        <p:spPr>
          <a:xfrm>
            <a:off x="673101" y="3246059"/>
            <a:ext cx="1871663" cy="11387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С ВУЗами </a:t>
            </a:r>
          </a:p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TO</a:t>
            </a:r>
            <a:r>
              <a:rPr lang="ru-RU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П – 200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QS WUR)</a:t>
            </a:r>
            <a:endParaRPr lang="ru-RU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8" name="Line 95"/>
          <p:cNvSpPr>
            <a:spLocks noChangeShapeType="1"/>
          </p:cNvSpPr>
          <p:nvPr/>
        </p:nvSpPr>
        <p:spPr bwMode="auto">
          <a:xfrm>
            <a:off x="35242" y="1412776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233" name="Text Box 118"/>
          <p:cNvSpPr txBox="1">
            <a:spLocks noChangeArrowheads="1"/>
          </p:cNvSpPr>
          <p:nvPr/>
        </p:nvSpPr>
        <p:spPr bwMode="auto">
          <a:xfrm>
            <a:off x="-12700" y="27469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Новые совместные образовательные программы и программы двойного диплома </a:t>
            </a:r>
          </a:p>
          <a:p>
            <a:pPr algn="ctr"/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с вузами, входящими в Топ-200 в мировых рейтингах QS WUR, THE WUR </a:t>
            </a:r>
          </a:p>
          <a:p>
            <a:pPr algn="ctr"/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и QS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by</a:t>
            </a:r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Subject</a:t>
            </a:r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, THE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by</a:t>
            </a:r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Subject</a:t>
            </a:r>
            <a:endParaRPr lang="ru-RU" altLang="ko-KR" b="1" dirty="0">
              <a:solidFill>
                <a:srgbClr val="0070C0"/>
              </a:solidFill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5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정지선 작업물\08.04월\PTMAKER\작업한 파일\221_한국인포서비스_TM사업3부KTF고객채널위탁운영제안요약서\PNG\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491" y="1804634"/>
            <a:ext cx="3230981" cy="35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:\정지선 작업물\08.04월\PTMAKER\작업한 파일\221_한국인포서비스_TM사업3부KTF고객채널위탁운영제안요약서\PNG\1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50" y="3103527"/>
            <a:ext cx="6238541" cy="19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:\정지선 작업물\08.04월\PTMAKER\작업한 파일\221_한국인포서비스_TM사업3부KTF고객채널위탁운영제안요약서\PNG\1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84" y="1373405"/>
            <a:ext cx="7189757" cy="19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정지선 작업물\08.04월\PTMAKER\작업한 파일\221_한국인포서비스_TM사업3부KTF고객채널위탁운영제안요약서\PNG\1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85" y="4610636"/>
            <a:ext cx="6894298" cy="20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정지선 작업물\08.04월\PTMAKER\작업한 파일\221_한국인포서비스_TM사업3부KTF고객채널위탁운영제안요약서\PNG\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2" y="4974797"/>
            <a:ext cx="1285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정지선 작업물\08.04월\PTMAKER\작업한 파일\221_한국인포서비스_TM사업3부KTF고객채널위탁운영제안요약서\PNG\2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26" y="1402530"/>
            <a:ext cx="127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C:\정지선 작업물\08.04월\PTMAKER\작업한 파일\221_한국인포서비스_TM사업3부KTF고객채널위탁운영제안요약서\PNG\2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85" y="3309859"/>
            <a:ext cx="127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3798889" y="3360499"/>
            <a:ext cx="521565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67A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ru-RU" altLang="ko-KR" sz="12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Входящая академическая мобильность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Университет Париж VII имени Дени Дидро (Франция)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Монгольская академия наук (Монголия)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Белгородский государственный национальный исследовательский университет (</a:t>
            </a:r>
            <a:r>
              <a:rPr lang="en-US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QS EECA 2021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= 168, РФ)</a:t>
            </a:r>
            <a:endParaRPr lang="ru-RU" altLang="ko-KR" sz="1200" b="1" dirty="0"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  <a:p>
            <a:pPr marL="285750" indent="-285750">
              <a:defRPr/>
            </a:pPr>
            <a:r>
              <a:rPr lang="ru-RU" altLang="ko-KR" sz="12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Ведутся  переговоры с университетами: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Уральский федеральный университет 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QS Ranking – 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331, РФ)</a:t>
            </a:r>
          </a:p>
        </p:txBody>
      </p:sp>
      <p:sp>
        <p:nvSpPr>
          <p:cNvPr id="22" name="Rectangle 87"/>
          <p:cNvSpPr>
            <a:spLocks noChangeArrowheads="1"/>
          </p:cNvSpPr>
          <p:nvPr/>
        </p:nvSpPr>
        <p:spPr bwMode="auto">
          <a:xfrm>
            <a:off x="3644032" y="1370208"/>
            <a:ext cx="526007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67A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ru-RU" altLang="ko-KR" sz="12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Организация совместных летних и зимних школ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Университет Адама Мицкевича 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(Польша)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ko-KR" sz="12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Утрехтский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университет (</a:t>
            </a:r>
            <a:r>
              <a:rPr lang="en-US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QS Ranking – 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131, Нидерланды)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Alliance of the Silk Road (UASR) Tourism Sub-Alliance members</a:t>
            </a:r>
            <a:endParaRPr lang="ru-RU" altLang="ko-K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  <a:p>
            <a:pPr marL="285750" indent="-285750">
              <a:defRPr/>
            </a:pPr>
            <a:r>
              <a:rPr lang="ru-RU" altLang="ko-KR" sz="12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Ведутся  переговоры с университетами: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Уральский федеральный университет 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QS Ranking – 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331, РФ)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Крымский федеральный университет имени В.И. Вернадского (35 место в категории «Классические университеты РФ», РФ)</a:t>
            </a:r>
          </a:p>
        </p:txBody>
      </p:sp>
      <p:sp>
        <p:nvSpPr>
          <p:cNvPr id="10251" name="Text Box 86"/>
          <p:cNvSpPr txBox="1">
            <a:spLocks noChangeArrowheads="1"/>
          </p:cNvSpPr>
          <p:nvPr/>
        </p:nvSpPr>
        <p:spPr bwMode="auto">
          <a:xfrm>
            <a:off x="2553906" y="1956717"/>
            <a:ext cx="522287" cy="5847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F2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ea typeface="HY산B"/>
                <a:cs typeface="Times New Roman" panose="02020603050405020304" pitchFamily="18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HY산B"/>
              <a:cs typeface="Times New Roman" panose="02020603050405020304" pitchFamily="18" charset="0"/>
            </a:endParaRPr>
          </a:p>
        </p:txBody>
      </p:sp>
      <p:sp>
        <p:nvSpPr>
          <p:cNvPr id="10252" name="Text Box 86"/>
          <p:cNvSpPr txBox="1">
            <a:spLocks noChangeArrowheads="1"/>
          </p:cNvSpPr>
          <p:nvPr/>
        </p:nvSpPr>
        <p:spPr bwMode="auto">
          <a:xfrm>
            <a:off x="2564326" y="3662971"/>
            <a:ext cx="447675" cy="5847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F2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ea typeface="HY산B"/>
                <a:cs typeface="Times New Roman" panose="02020603050405020304" pitchFamily="18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HY산B"/>
              <a:cs typeface="Times New Roman" panose="02020603050405020304" pitchFamily="18" charset="0"/>
            </a:endParaRPr>
          </a:p>
        </p:txBody>
      </p:sp>
      <p:sp>
        <p:nvSpPr>
          <p:cNvPr id="10253" name="Text Box 86"/>
          <p:cNvSpPr txBox="1">
            <a:spLocks noChangeArrowheads="1"/>
          </p:cNvSpPr>
          <p:nvPr/>
        </p:nvSpPr>
        <p:spPr bwMode="auto">
          <a:xfrm>
            <a:off x="2526227" y="5184270"/>
            <a:ext cx="523875" cy="5847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F2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ea typeface="HY산B"/>
                <a:cs typeface="Times New Roman" panose="02020603050405020304" pitchFamily="18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HY산B"/>
              <a:cs typeface="Times New Roman" panose="02020603050405020304" pitchFamily="18" charset="0"/>
            </a:endParaRPr>
          </a:p>
        </p:txBody>
      </p:sp>
      <p:sp>
        <p:nvSpPr>
          <p:cNvPr id="27" name="직사각형 27"/>
          <p:cNvSpPr/>
          <p:nvPr/>
        </p:nvSpPr>
        <p:spPr>
          <a:xfrm>
            <a:off x="131114" y="3271942"/>
            <a:ext cx="1477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Зарубежные партнеры</a:t>
            </a:r>
            <a:endParaRPr lang="ru-RU" altLang="ko-K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8" name="Line 95"/>
          <p:cNvSpPr>
            <a:spLocks noChangeShapeType="1"/>
          </p:cNvSpPr>
          <p:nvPr/>
        </p:nvSpPr>
        <p:spPr bwMode="auto">
          <a:xfrm>
            <a:off x="-78475" y="1124744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257" name="Прямоугольник 1"/>
          <p:cNvSpPr>
            <a:spLocks noChangeArrowheads="1"/>
          </p:cNvSpPr>
          <p:nvPr/>
        </p:nvSpPr>
        <p:spPr bwMode="auto">
          <a:xfrm>
            <a:off x="3584576" y="4783139"/>
            <a:ext cx="485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0258" name="Прямоугольник 2"/>
          <p:cNvSpPr>
            <a:spLocks noChangeArrowheads="1"/>
          </p:cNvSpPr>
          <p:nvPr/>
        </p:nvSpPr>
        <p:spPr bwMode="auto">
          <a:xfrm>
            <a:off x="3533598" y="5119297"/>
            <a:ext cx="54809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u="sng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Формирование перечня новых СОП </a:t>
            </a:r>
          </a:p>
          <a:p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Ведутся переговоры </a:t>
            </a:r>
            <a:r>
              <a:rPr lang="ru-RU" altLang="ko-KR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с университетами: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ru-RU" sz="12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Бакалавриат</a:t>
            </a:r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в рамках «Атласа новых профессий» с 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Алтайским государственным университетом (</a:t>
            </a:r>
            <a:r>
              <a:rPr lang="en-US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THE Impact Rankings 2020 = 95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, РФ)</a:t>
            </a:r>
            <a:endParaRPr lang="ru-RU" altLang="ko-KR" sz="1200" b="1" dirty="0"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Докторантура (</a:t>
            </a:r>
            <a:r>
              <a:rPr lang="ru-RU" altLang="ru-RU" sz="12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Майжер-Майнер</a:t>
            </a:r>
            <a:r>
              <a:rPr lang="ru-RU" alt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) с 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НИУ </a:t>
            </a:r>
            <a:r>
              <a:rPr lang="ru-RU" sz="1200" b="1" dirty="0" err="1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БелГУ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(</a:t>
            </a:r>
            <a:r>
              <a:rPr lang="en-US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QS EECA 2021</a:t>
            </a:r>
            <a:r>
              <a:rPr lang="ru-RU" sz="1200" b="1" dirty="0">
                <a:latin typeface="Times New Roman" panose="02020603050405020304" pitchFamily="18" charset="0"/>
                <a:ea typeface="HY동녘B" pitchFamily="18" charset="-127"/>
                <a:cs typeface="Times New Roman" panose="02020603050405020304" pitchFamily="18" charset="0"/>
              </a:rPr>
              <a:t> = 168, РФ)</a:t>
            </a:r>
            <a:endParaRPr lang="ru-RU" altLang="ru-RU" sz="1200" b="1" dirty="0">
              <a:latin typeface="Times New Roman" panose="02020603050405020304" pitchFamily="18" charset="0"/>
              <a:ea typeface="HY동녘B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Text Box 118"/>
          <p:cNvSpPr txBox="1">
            <a:spLocks noChangeArrowheads="1"/>
          </p:cNvSpPr>
          <p:nvPr/>
        </p:nvSpPr>
        <p:spPr bwMode="auto">
          <a:xfrm>
            <a:off x="-156472" y="4266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Новые совместные образовательные программы и программы двойного диплома </a:t>
            </a:r>
          </a:p>
          <a:p>
            <a:pPr algn="ctr"/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с вузами, входящими в Топ-200 в мировых рейтингах QS WUR, THE WUR </a:t>
            </a:r>
          </a:p>
          <a:p>
            <a:pPr algn="ctr"/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и QS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by</a:t>
            </a:r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Subject</a:t>
            </a:r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, THE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by</a:t>
            </a:r>
            <a:r>
              <a:rPr lang="ru-RU" altLang="ko-KR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b="1" dirty="0" err="1">
                <a:solidFill>
                  <a:srgbClr val="0070C0"/>
                </a:solidFill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Subject</a:t>
            </a:r>
            <a:endParaRPr lang="ru-RU" altLang="ko-KR" b="1" dirty="0">
              <a:solidFill>
                <a:srgbClr val="0070C0"/>
              </a:solidFill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9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-108520" y="168916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Преподаватели, привлеченные из-за рубежа </a:t>
            </a:r>
            <a:endParaRPr lang="en-US" alt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менее 1 семестра и на семестр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54" descr="E:\PTmaker\PSD작업\다이어그램\목록형\목록형_208\b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2017714"/>
            <a:ext cx="5976938" cy="1165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22"/>
          <p:cNvGrpSpPr/>
          <p:nvPr/>
        </p:nvGrpSpPr>
        <p:grpSpPr bwMode="auto">
          <a:xfrm>
            <a:off x="107950" y="2125663"/>
            <a:ext cx="1943100" cy="1873250"/>
            <a:chOff x="251520" y="3212976"/>
            <a:chExt cx="2088232" cy="2088232"/>
          </a:xfrm>
        </p:grpSpPr>
        <p:pic>
          <p:nvPicPr>
            <p:cNvPr id="11282" name="Picture 2" descr="E:\PTmaker\PTmaker_다이어그램\02_문서별포멧\2차_다이어그램\04_제안서\47_개발절차\png\개발절차_03\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12976"/>
              <a:ext cx="2088232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29610" y="3871300"/>
              <a:ext cx="1557643" cy="8234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400" b="1" dirty="0">
                  <a:latin typeface="Times New Roman" panose="02020603050405020304" pitchFamily="18" charset="0"/>
                  <a:ea typeface="HY견고딕" pitchFamily="18" charset="-127"/>
                  <a:cs typeface="Times New Roman" panose="02020603050405020304" pitchFamily="18" charset="0"/>
                </a:rPr>
                <a:t>Иностранные привлеченные профессора</a:t>
              </a:r>
              <a:endParaRPr lang="en-US" altLang="ko-KR" sz="14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261" descr="E:\PTmaker\PSD작업\다이어그램\목록형\목록형_208\t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4455"/>
            <a:ext cx="16938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76309" y="1917969"/>
            <a:ext cx="1755312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altLang="ko-KR" sz="11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в рамках </a:t>
            </a:r>
            <a:r>
              <a:rPr lang="ru-RU" altLang="ko-KR" sz="14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обменных</a:t>
            </a:r>
            <a:r>
              <a:rPr lang="ru-RU" altLang="ko-KR" sz="11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программ, </a:t>
            </a:r>
          </a:p>
          <a:p>
            <a:pPr algn="ctr">
              <a:lnSpc>
                <a:spcPct val="70000"/>
              </a:lnSpc>
              <a:defRPr/>
            </a:pPr>
            <a:r>
              <a:rPr lang="ru-RU" altLang="ko-KR" sz="11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финансируемых международными </a:t>
            </a:r>
          </a:p>
          <a:p>
            <a:pPr algn="ctr">
              <a:lnSpc>
                <a:spcPct val="70000"/>
              </a:lnSpc>
              <a:defRPr/>
            </a:pPr>
            <a:r>
              <a:rPr lang="ru-RU" altLang="ko-KR" sz="11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агентствами и организациями</a:t>
            </a:r>
            <a:endParaRPr lang="en-US" altLang="ko-KR" sz="1100" b="1" dirty="0"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0788" y="3502025"/>
            <a:ext cx="14398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현대적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정의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" name="Line 95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766675" y="2174556"/>
            <a:ext cx="4058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altLang="ko-KR" sz="1200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</a:t>
            </a: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Селе 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Балинт</a:t>
            </a:r>
            <a:endParaRPr lang="ru-RU" altLang="ko-KR" sz="1200" b="1" dirty="0"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Тамаш</a:t>
            </a: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Реги</a:t>
            </a:r>
            <a:endParaRPr lang="ru-RU" altLang="ko-KR" sz="1200" b="1" dirty="0"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Тамара 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Ратц</a:t>
            </a:r>
            <a:endParaRPr lang="ru-RU" sz="1200" b="1" dirty="0"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</p:txBody>
      </p:sp>
      <p:pic>
        <p:nvPicPr>
          <p:cNvPr id="44" name="Picture 254" descr="E:\PTmaker\PSD작업\다이어그램\목록형\목록형_208\b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1" y="3362326"/>
            <a:ext cx="6715133" cy="118250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2" descr="E:\PTmaker\PSD작업\다이어그램\목록형\목록형_208\t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63175"/>
            <a:ext cx="16859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0727" y="3555923"/>
            <a:ext cx="1692275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altLang="ko-KR" sz="11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в рамках совместно выполняемых </a:t>
            </a:r>
          </a:p>
          <a:p>
            <a:pPr algn="ctr">
              <a:lnSpc>
                <a:spcPct val="70000"/>
              </a:lnSpc>
              <a:defRPr/>
            </a:pPr>
            <a:r>
              <a:rPr lang="ru-RU" altLang="ko-KR" sz="11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программ научных исследований</a:t>
            </a:r>
          </a:p>
        </p:txBody>
      </p:sp>
      <p:sp>
        <p:nvSpPr>
          <p:cNvPr id="11277" name="Прямоугольник 44"/>
          <p:cNvSpPr>
            <a:spLocks noChangeArrowheads="1"/>
          </p:cNvSpPr>
          <p:nvPr/>
        </p:nvSpPr>
        <p:spPr bwMode="auto">
          <a:xfrm>
            <a:off x="3327400" y="3434737"/>
            <a:ext cx="5601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Давид 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Денес</a:t>
            </a: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Лорант</a:t>
            </a: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(Университет прикладных наук Яноша </a:t>
            </a:r>
            <a:r>
              <a:rPr lang="ru-RU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Кодолани</a:t>
            </a:r>
            <a:r>
              <a:rPr lang="ru-RU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, Венгрия)</a:t>
            </a:r>
          </a:p>
          <a:p>
            <a:pPr>
              <a:buFontTx/>
              <a:buChar char="-"/>
            </a:pP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Жолт</a:t>
            </a: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Хустъи</a:t>
            </a: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(</a:t>
            </a:r>
            <a:r>
              <a:rPr lang="ru-RU" altLang="ko-KR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Печьский</a:t>
            </a:r>
            <a:r>
              <a:rPr lang="ru-RU" altLang="ko-KR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университет, Венгрия)</a:t>
            </a:r>
          </a:p>
          <a:p>
            <a:pPr>
              <a:buFontTx/>
              <a:buChar char="-"/>
            </a:pPr>
            <a:r>
              <a:rPr lang="ru-RU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Климова Татьяна </a:t>
            </a:r>
            <a:r>
              <a:rPr lang="ru-RU" sz="12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Брониславовна</a:t>
            </a:r>
            <a:r>
              <a:rPr lang="ru-RU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(Белгородский государственный национальный исследовательский университет (</a:t>
            </a:r>
            <a:r>
              <a:rPr lang="en-US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QS EECA 2021</a:t>
            </a:r>
            <a:r>
              <a:rPr lang="ru-RU" sz="12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= 168, РФ)</a:t>
            </a:r>
          </a:p>
          <a:p>
            <a:pPr>
              <a:buFontTx/>
              <a:buChar char="-"/>
            </a:pPr>
            <a:endParaRPr lang="ru-RU" altLang="ko-KR" sz="1200" b="1" dirty="0"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</p:txBody>
      </p:sp>
      <p:pic>
        <p:nvPicPr>
          <p:cNvPr id="46" name="Picture 254" descr="E:\PTmaker\PSD작업\다이어그램\목록형\목록형_208\b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8" y="4737580"/>
            <a:ext cx="7723188" cy="13700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0" descr="E:\PTmaker\PSD작업\다이어그램\목록형\목록형_208\t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721225"/>
            <a:ext cx="16652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553" y="4955938"/>
            <a:ext cx="1318311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altLang="ko-KR" sz="1100" b="1" dirty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в рамках внебюджетных средств</a:t>
            </a:r>
          </a:p>
        </p:txBody>
      </p:sp>
      <p:sp>
        <p:nvSpPr>
          <p:cNvPr id="11281" name="Прямоугольник 46"/>
          <p:cNvSpPr>
            <a:spLocks noChangeArrowheads="1"/>
          </p:cNvSpPr>
          <p:nvPr/>
        </p:nvSpPr>
        <p:spPr bwMode="auto">
          <a:xfrm>
            <a:off x="1986958" y="4792483"/>
            <a:ext cx="65912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ru-RU" sz="11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Линн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Миннаэрт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(Нью-Йоркский университет, </a:t>
            </a:r>
            <a:r>
              <a:rPr lang="en-US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QS Ranking – </a:t>
            </a:r>
            <a:r>
              <a:rPr lang="ru-RU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35, США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Кружалин Виктор Иванович (</a:t>
            </a:r>
            <a:r>
              <a:rPr lang="ru-RU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МГУ имени М.В. Ломоносова, </a:t>
            </a:r>
            <a:r>
              <a:rPr lang="en-US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QS Ranking – </a:t>
            </a:r>
            <a:r>
              <a:rPr lang="ru-RU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74, РФ)</a:t>
            </a:r>
            <a:endParaRPr lang="en-US" sz="1100" b="1" dirty="0"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Мирослав Мика</a:t>
            </a:r>
            <a:r>
              <a:rPr lang="en-US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(</a:t>
            </a:r>
            <a:r>
              <a:rPr lang="ru-RU" sz="11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Ягеллонский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университет</a:t>
            </a:r>
            <a:r>
              <a:rPr lang="en-US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, </a:t>
            </a:r>
            <a:r>
              <a:rPr lang="en-US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QS Ranking – </a:t>
            </a:r>
            <a:r>
              <a:rPr lang="ru-RU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326, Польша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11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Левент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 Алтынай (Университет Оксфорд Брукс, </a:t>
            </a:r>
            <a:r>
              <a:rPr lang="en-US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QS Ranking – </a:t>
            </a:r>
            <a:r>
              <a:rPr lang="ru-RU" altLang="ko-KR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383, 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Великобритания)</a:t>
            </a:r>
          </a:p>
          <a:p>
            <a:pPr>
              <a:buFontTx/>
              <a:buChar char="-"/>
            </a:pPr>
            <a:r>
              <a:rPr lang="en-US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Дунец Александр Николаевич (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Алтайский государственный университет, </a:t>
            </a:r>
            <a:r>
              <a:rPr lang="en-US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THE Impact Rankings 2020 = 95</a:t>
            </a:r>
            <a:r>
              <a:rPr lang="ru-RU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, РФ</a:t>
            </a:r>
            <a:r>
              <a:rPr lang="en-US" sz="11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3020" y="2135442"/>
            <a:ext cx="2399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(</a:t>
            </a:r>
            <a:r>
              <a:rPr lang="ru-RU" altLang="ko-KR" sz="14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Erasmus</a:t>
            </a:r>
            <a:r>
              <a:rPr lang="ru-RU" altLang="ko-KR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+, </a:t>
            </a:r>
            <a:r>
              <a:rPr lang="ru-RU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Университет прикладных наук Яноша </a:t>
            </a:r>
            <a:r>
              <a:rPr lang="ru-RU" sz="1400" b="1" dirty="0" err="1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Кодолани</a:t>
            </a:r>
            <a:r>
              <a:rPr lang="ru-RU" sz="1400" b="1" dirty="0">
                <a:latin typeface="Times New Roman" panose="02020603050405020304" pitchFamily="18" charset="0"/>
                <a:ea typeface="HY견고딕"/>
                <a:cs typeface="Times New Roman" panose="02020603050405020304" pitchFamily="18" charset="0"/>
              </a:rPr>
              <a:t>, Венгрия)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4932040" y="2064206"/>
            <a:ext cx="170980" cy="8099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8478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1288" y="890641"/>
            <a:ext cx="1458162" cy="50020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C:\Users\Администратор\Pictures\UNDP 2019 _ Photo\ГНПП Кольсай\ГНПП Кольсай Кольдерi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94" y="1966339"/>
            <a:ext cx="1404156" cy="936104"/>
          </a:xfrm>
          <a:prstGeom prst="rect">
            <a:avLst/>
          </a:prstGeom>
          <a:noFill/>
        </p:spPr>
      </p:pic>
      <p:pic>
        <p:nvPicPr>
          <p:cNvPr id="8" name="Рисунок 7" descr="20190804_14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7" y="913221"/>
            <a:ext cx="1404157" cy="1053117"/>
          </a:xfrm>
          <a:prstGeom prst="rect">
            <a:avLst/>
          </a:prstGeom>
        </p:spPr>
      </p:pic>
      <p:pic>
        <p:nvPicPr>
          <p:cNvPr id="9" name="Рисунок 8" descr="20190823_084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294" y="2902442"/>
            <a:ext cx="1404156" cy="1053117"/>
          </a:xfrm>
          <a:prstGeom prst="rect">
            <a:avLst/>
          </a:prstGeom>
        </p:spPr>
      </p:pic>
      <p:pic>
        <p:nvPicPr>
          <p:cNvPr id="10" name="Рисунок 9" descr="Сырдарья-Туркестанский ГНПП (24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294" y="3955560"/>
            <a:ext cx="1404156" cy="936937"/>
          </a:xfrm>
          <a:prstGeom prst="rect">
            <a:avLst/>
          </a:prstGeom>
        </p:spPr>
      </p:pic>
      <p:pic>
        <p:nvPicPr>
          <p:cNvPr id="11" name="Рисунок 10" descr="ГНПП Чарын (17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294" y="4891664"/>
            <a:ext cx="1404156" cy="9369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29449" y="3034037"/>
            <a:ext cx="761455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 за внимание!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5509" y="5433638"/>
            <a:ext cx="1540305" cy="38194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8442" y="913221"/>
            <a:ext cx="804692" cy="769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_кафедры_Туризма.png">
            <a:extLst>
              <a:ext uri="{FF2B5EF4-FFF2-40B4-BE49-F238E27FC236}">
                <a16:creationId xmlns:a16="http://schemas.microsoft.com/office/drawing/2014/main" id="{94D09AE0-DCA7-440D-96EB-660FC81F2C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740"/>
            <a:ext cx="899592" cy="8645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F08D0-3305-4521-ABE0-5130B394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C6C9-9156-4ACE-880A-F1B1B8A8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08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Цель и миссия: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подготовка высококвалифицированных и конкурентоспособных специалистов с инновационным мышлением для индустрии туризма.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Задачи: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latin typeface="+mn-lt"/>
                <a:cs typeface="Times New Roman" panose="02020603050405020304" pitchFamily="18" charset="0"/>
              </a:rPr>
              <a:t>1) обеспечение лидерства в образовательной, научной и социальной сферах подготовки конкурентоспособных туристских кадров;</a:t>
            </a:r>
            <a:br>
              <a:rPr lang="ru-RU" sz="1800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latin typeface="+mn-lt"/>
                <a:cs typeface="Times New Roman" panose="02020603050405020304" pitchFamily="18" charset="0"/>
              </a:rPr>
              <a:t>2) вхождение в топ 100 рейтинга QS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Subject </a:t>
            </a:r>
            <a:r>
              <a:rPr lang="ru-RU" sz="1800" dirty="0" err="1">
                <a:latin typeface="+mn-lt"/>
                <a:cs typeface="Times New Roman" panose="02020603050405020304" pitchFamily="18" charset="0"/>
              </a:rPr>
              <a:t>Ran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q</a:t>
            </a:r>
            <a:r>
              <a:rPr lang="ru-RU" sz="1800" dirty="0" err="1">
                <a:latin typeface="+mn-lt"/>
                <a:cs typeface="Times New Roman" panose="02020603050405020304" pitchFamily="18" charset="0"/>
              </a:rPr>
              <a:t>ing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(198 место в 2021 году).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Потенциал.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Кадры:</a:t>
            </a:r>
            <a:r>
              <a:rPr 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cs typeface="Times New Roman" panose="02020603050405020304" pitchFamily="18" charset="0"/>
              </a:rPr>
              <a:t>Штат кафедры:  </a:t>
            </a:r>
            <a:r>
              <a:rPr lang="ru-RU" sz="1600" dirty="0">
                <a:cs typeface="Times New Roman" panose="02020603050405020304" pitchFamily="18" charset="0"/>
              </a:rPr>
              <a:t>53,78 единиц </a:t>
            </a:r>
            <a:r>
              <a:rPr lang="en-US" sz="1600" dirty="0">
                <a:cs typeface="Times New Roman" panose="02020603050405020304" pitchFamily="18" charset="0"/>
              </a:rPr>
              <a:t>(36 </a:t>
            </a:r>
            <a:r>
              <a:rPr lang="ru-RU" sz="1600" dirty="0">
                <a:cs typeface="Times New Roman" panose="02020603050405020304" pitchFamily="18" charset="0"/>
              </a:rPr>
              <a:t>штатных ППС</a:t>
            </a:r>
            <a:r>
              <a:rPr lang="en-US" sz="1600" dirty="0">
                <a:cs typeface="Times New Roman" panose="02020603050405020304" pitchFamily="18" charset="0"/>
              </a:rPr>
              <a:t>) </a:t>
            </a:r>
            <a:r>
              <a:rPr lang="ru-RU" sz="1600" dirty="0">
                <a:cs typeface="Times New Roman" panose="02020603050405020304" pitchFamily="18" charset="0"/>
              </a:rPr>
              <a:t>на 2020-2021 </a:t>
            </a:r>
            <a:r>
              <a:rPr lang="ru-RU" sz="1600" dirty="0" err="1">
                <a:cs typeface="Times New Roman" panose="02020603050405020304" pitchFamily="18" charset="0"/>
              </a:rPr>
              <a:t>уч.год</a:t>
            </a:r>
            <a:r>
              <a:rPr lang="ru-RU" sz="1600" dirty="0">
                <a:cs typeface="Times New Roman" panose="02020603050405020304" pitchFamily="18" charset="0"/>
              </a:rPr>
              <a:t>.</a:t>
            </a:r>
          </a:p>
          <a:p>
            <a:pPr marL="898525" indent="17780" algn="just"/>
            <a:r>
              <a:rPr lang="ru-RU" sz="1600" b="1" dirty="0" err="1">
                <a:cs typeface="Times New Roman" panose="02020603050405020304" pitchFamily="18" charset="0"/>
              </a:rPr>
              <a:t>Остепененность</a:t>
            </a:r>
            <a:r>
              <a:rPr lang="ru-RU" sz="1600" dirty="0">
                <a:cs typeface="Times New Roman" panose="02020603050405020304" pitchFamily="18" charset="0"/>
              </a:rPr>
              <a:t>: 68,3%;           </a:t>
            </a:r>
          </a:p>
          <a:p>
            <a:pPr marL="898525" indent="17780" algn="just"/>
            <a:r>
              <a:rPr lang="ru-RU" sz="1600" b="1" dirty="0">
                <a:cs typeface="Times New Roman" panose="02020603050405020304" pitchFamily="18" charset="0"/>
              </a:rPr>
              <a:t>ОП</a:t>
            </a:r>
            <a:r>
              <a:rPr lang="ru-RU" sz="1600" dirty="0">
                <a:cs typeface="Times New Roman" panose="02020603050405020304" pitchFamily="18" charset="0"/>
              </a:rPr>
              <a:t>-10.</a:t>
            </a:r>
          </a:p>
          <a:p>
            <a:pPr marL="898525" indent="17780" algn="just"/>
            <a:r>
              <a:rPr lang="ru-RU" sz="1600" b="1" dirty="0">
                <a:cs typeface="Times New Roman" panose="02020603050405020304" pitchFamily="18" charset="0"/>
              </a:rPr>
              <a:t>Выпускники зарубежных вузов </a:t>
            </a:r>
            <a:r>
              <a:rPr lang="ru-RU" sz="1600" dirty="0">
                <a:cs typeface="Times New Roman" panose="02020603050405020304" pitchFamily="18" charset="0"/>
              </a:rPr>
              <a:t>– 6 преподавателей.</a:t>
            </a:r>
          </a:p>
          <a:p>
            <a:pPr marL="898525" indent="17780" algn="just"/>
            <a:r>
              <a:rPr lang="ru-RU" sz="1600" b="1" dirty="0">
                <a:cs typeface="Times New Roman" panose="02020603050405020304" pitchFamily="18" charset="0"/>
              </a:rPr>
              <a:t>Привлеченные специалисты туриндустрии  </a:t>
            </a:r>
            <a:r>
              <a:rPr lang="ru-RU" sz="1600" dirty="0">
                <a:cs typeface="Times New Roman" panose="02020603050405020304" pitchFamily="18" charset="0"/>
              </a:rPr>
              <a:t>– 8 преподавателей (18,2%).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898525" indent="17780" algn="just"/>
            <a:r>
              <a:rPr lang="ru-RU" sz="1600" b="1" dirty="0">
                <a:cs typeface="Times New Roman" panose="02020603050405020304" pitchFamily="18" charset="0"/>
              </a:rPr>
              <a:t>Лучшие преподаватели вуза </a:t>
            </a:r>
            <a:r>
              <a:rPr lang="ru-RU" sz="1600" dirty="0">
                <a:cs typeface="Times New Roman" panose="02020603050405020304" pitchFamily="18" charset="0"/>
              </a:rPr>
              <a:t>- 5.</a:t>
            </a:r>
          </a:p>
          <a:p>
            <a:pPr marL="898525" indent="17780" algn="just"/>
            <a:r>
              <a:rPr lang="ru-RU" sz="1600" b="1" dirty="0">
                <a:cs typeface="Times New Roman" panose="02020603050405020304" pitchFamily="18" charset="0"/>
              </a:rPr>
              <a:t>Преподаватели со знанием английского языка </a:t>
            </a:r>
            <a:r>
              <a:rPr lang="ru-RU" sz="1600" dirty="0">
                <a:cs typeface="Times New Roman" panose="02020603050405020304" pitchFamily="18" charset="0"/>
              </a:rPr>
              <a:t>– 20.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Партнеры: </a:t>
            </a:r>
            <a:r>
              <a:rPr lang="ru-RU" sz="1800" dirty="0">
                <a:cs typeface="Times New Roman" panose="02020603050405020304" pitchFamily="18" charset="0"/>
              </a:rPr>
              <a:t>более 80 баз практик; членство в профессиональных организациях (КТА, </a:t>
            </a:r>
            <a:r>
              <a:rPr lang="ru-RU" sz="1800" dirty="0" err="1">
                <a:cs typeface="Times New Roman" panose="02020603050405020304" pitchFamily="18" charset="0"/>
              </a:rPr>
              <a:t>КАГиР</a:t>
            </a:r>
            <a:r>
              <a:rPr lang="ru-RU" sz="1800" dirty="0">
                <a:cs typeface="Times New Roman" panose="02020603050405020304" pitchFamily="18" charset="0"/>
              </a:rPr>
              <a:t>, ФСТ), международных туристских организациях (</a:t>
            </a:r>
            <a:r>
              <a:rPr lang="en-US" sz="1800" dirty="0" err="1">
                <a:cs typeface="Times New Roman" panose="02020603050405020304" pitchFamily="18" charset="0"/>
              </a:rPr>
              <a:t>NetWork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TedQual.UNWTO</a:t>
            </a:r>
            <a:r>
              <a:rPr lang="en-US" sz="1800" dirty="0">
                <a:cs typeface="Times New Roman" panose="02020603050405020304" pitchFamily="18" charset="0"/>
              </a:rPr>
              <a:t>, WTFL (Young Talents), Sub-</a:t>
            </a:r>
            <a:r>
              <a:rPr lang="en-US" sz="1800" dirty="0" err="1">
                <a:cs typeface="Times New Roman" panose="02020603050405020304" pitchFamily="18" charset="0"/>
              </a:rPr>
              <a:t>Aliance</a:t>
            </a:r>
            <a:r>
              <a:rPr lang="en-US" sz="1800" dirty="0">
                <a:cs typeface="Times New Roman" panose="02020603050405020304" pitchFamily="18" charset="0"/>
              </a:rPr>
              <a:t> of  </a:t>
            </a:r>
            <a:r>
              <a:rPr lang="ru-RU" sz="1800" dirty="0">
                <a:cs typeface="Times New Roman" panose="02020603050405020304" pitchFamily="18" charset="0"/>
              </a:rPr>
              <a:t>University Alliance </a:t>
            </a:r>
            <a:r>
              <a:rPr lang="ru-RU" sz="1800" dirty="0" err="1">
                <a:cs typeface="Times New Roman" panose="02020603050405020304" pitchFamily="18" charset="0"/>
              </a:rPr>
              <a:t>of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cs typeface="Times New Roman" panose="02020603050405020304" pitchFamily="18" charset="0"/>
              </a:rPr>
              <a:t>the</a:t>
            </a:r>
            <a:r>
              <a:rPr lang="ru-RU" sz="1800" dirty="0">
                <a:cs typeface="Times New Roman" panose="02020603050405020304" pitchFamily="18" charset="0"/>
              </a:rPr>
              <a:t> Silk Road</a:t>
            </a:r>
            <a:r>
              <a:rPr lang="en-US" sz="1800" dirty="0">
                <a:cs typeface="Times New Roman" panose="02020603050405020304" pitchFamily="18" charset="0"/>
              </a:rPr>
              <a:t> (UASR)</a:t>
            </a:r>
            <a:r>
              <a:rPr lang="ru-RU" sz="1800" dirty="0">
                <a:cs typeface="Times New Roman" panose="02020603050405020304" pitchFamily="18" charset="0"/>
              </a:rPr>
              <a:t>, программа «Культурный Шелковый путь» в рамках 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Сетевого университета стран СНГ и др.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Международные программы: </a:t>
            </a:r>
            <a:r>
              <a:rPr lang="en-US" sz="1800" dirty="0">
                <a:cs typeface="Times New Roman" panose="02020603050405020304" pitchFamily="18" charset="0"/>
              </a:rPr>
              <a:t>Erasmus+,  </a:t>
            </a:r>
            <a:r>
              <a:rPr lang="en-US" sz="1800" dirty="0" err="1">
                <a:cs typeface="Times New Roman" panose="02020603050405020304" pitchFamily="18" charset="0"/>
              </a:rPr>
              <a:t>Mevlana</a:t>
            </a:r>
            <a:r>
              <a:rPr lang="en-US" sz="1800" dirty="0">
                <a:cs typeface="Times New Roman" panose="02020603050405020304" pitchFamily="18" charset="0"/>
              </a:rPr>
              <a:t>, </a:t>
            </a:r>
            <a:r>
              <a:rPr lang="ru-RU" sz="1800" dirty="0">
                <a:cs typeface="Times New Roman" panose="02020603050405020304" pitchFamily="18" charset="0"/>
              </a:rPr>
              <a:t> СОП с </a:t>
            </a:r>
            <a:r>
              <a:rPr lang="ru-RU" sz="1800" dirty="0" err="1">
                <a:cs typeface="Times New Roman" panose="02020603050405020304" pitchFamily="18" charset="0"/>
              </a:rPr>
              <a:t>БелГУ</a:t>
            </a:r>
            <a:r>
              <a:rPr lang="ru-RU" sz="1800" dirty="0">
                <a:cs typeface="Times New Roman" panose="02020603050405020304" pitchFamily="18" charset="0"/>
              </a:rPr>
              <a:t> и  РУДН (РФ), научные стажировки в МГУ, </a:t>
            </a:r>
            <a:r>
              <a:rPr lang="ru-RU" sz="1800" dirty="0" err="1">
                <a:cs typeface="Times New Roman" panose="02020603050405020304" pitchFamily="18" charset="0"/>
              </a:rPr>
              <a:t>УрФУ</a:t>
            </a:r>
            <a:r>
              <a:rPr lang="en-US" sz="1800" dirty="0">
                <a:cs typeface="Times New Roman" panose="02020603050405020304" pitchFamily="18" charset="0"/>
              </a:rPr>
              <a:t> (</a:t>
            </a:r>
            <a:r>
              <a:rPr lang="ru-RU" sz="1800" dirty="0">
                <a:cs typeface="Times New Roman" panose="02020603050405020304" pitchFamily="18" charset="0"/>
              </a:rPr>
              <a:t>РФ</a:t>
            </a:r>
            <a:r>
              <a:rPr lang="en-US" sz="1800" dirty="0">
                <a:cs typeface="Times New Roman" panose="02020603050405020304" pitchFamily="18" charset="0"/>
              </a:rPr>
              <a:t>)</a:t>
            </a:r>
            <a:r>
              <a:rPr lang="ru-RU" sz="1800" dirty="0"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cs typeface="Times New Roman" panose="02020603050405020304" pitchFamily="18" charset="0"/>
              </a:rPr>
              <a:t>PolyU</a:t>
            </a:r>
            <a:r>
              <a:rPr lang="en-US" sz="1800" dirty="0">
                <a:cs typeface="Times New Roman" panose="02020603050405020304" pitchFamily="18" charset="0"/>
              </a:rPr>
              <a:t> (</a:t>
            </a:r>
            <a:r>
              <a:rPr lang="ru-RU" sz="1800" dirty="0">
                <a:cs typeface="Times New Roman" panose="02020603050405020304" pitchFamily="18" charset="0"/>
              </a:rPr>
              <a:t>Гонконг), </a:t>
            </a:r>
            <a:r>
              <a:rPr lang="ru-RU" sz="1800" dirty="0" err="1">
                <a:cs typeface="Times New Roman" panose="02020603050405020304" pitchFamily="18" charset="0"/>
              </a:rPr>
              <a:t>Ягеллонском</a:t>
            </a:r>
            <a:r>
              <a:rPr lang="ru-RU" sz="1800" dirty="0">
                <a:cs typeface="Times New Roman" panose="02020603050405020304" pitchFamily="18" charset="0"/>
              </a:rPr>
              <a:t> университете (Польша), </a:t>
            </a:r>
            <a:r>
              <a:rPr lang="en-US" sz="1800" dirty="0">
                <a:cs typeface="Times New Roman" panose="02020603050405020304" pitchFamily="18" charset="0"/>
              </a:rPr>
              <a:t>University of Surrey, University of Westminster (GB)</a:t>
            </a:r>
            <a:r>
              <a:rPr lang="ru-RU" sz="1800" dirty="0"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cs typeface="Times New Roman" panose="02020603050405020304" pitchFamily="18" charset="0"/>
              </a:rPr>
              <a:t>др</a:t>
            </a:r>
            <a:r>
              <a:rPr lang="en-US" sz="1800" dirty="0">
                <a:cs typeface="Times New Roman" panose="02020603050405020304" pitchFamily="18" charset="0"/>
              </a:rPr>
              <a:t>.</a:t>
            </a:r>
            <a:endParaRPr lang="ru-KZ" sz="1800" dirty="0"/>
          </a:p>
        </p:txBody>
      </p:sp>
    </p:spTree>
    <p:extLst>
      <p:ext uri="{BB962C8B-B14F-4D97-AF65-F5344CB8AC3E}">
        <p14:creationId xmlns:p14="http://schemas.microsoft.com/office/powerpoint/2010/main" val="172038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BF6F2-21A6-46CE-820F-6E9C181A5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42" t="9348" r="3781" b="6858"/>
          <a:stretch/>
        </p:blipFill>
        <p:spPr>
          <a:xfrm>
            <a:off x="179512" y="404664"/>
            <a:ext cx="5730450" cy="34563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0A39B-A8F7-4CC2-AE33-5CB7FF2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</a:rPr>
              <a:t>Динамика численности ППС за 5 лет </a:t>
            </a:r>
            <a:endParaRPr lang="ru-KZ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9F66C92-B7D4-4E31-8CFE-DDCBB6B41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136928"/>
              </p:ext>
            </p:extLst>
          </p:nvPr>
        </p:nvGraphicFramePr>
        <p:xfrm>
          <a:off x="179512" y="3933056"/>
          <a:ext cx="3457226" cy="265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25652D1-1DCF-45B2-A5F6-FFE055B6B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25941"/>
              </p:ext>
            </p:extLst>
          </p:nvPr>
        </p:nvGraphicFramePr>
        <p:xfrm>
          <a:off x="3779912" y="3156704"/>
          <a:ext cx="5256584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0CE41DA-3657-45CD-A2D7-9FC6294AABAF}"/>
              </a:ext>
            </a:extLst>
          </p:cNvPr>
          <p:cNvSpPr txBox="1">
            <a:spLocks/>
          </p:cNvSpPr>
          <p:nvPr/>
        </p:nvSpPr>
        <p:spPr>
          <a:xfrm>
            <a:off x="6251121" y="2492896"/>
            <a:ext cx="2468960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ИПК и стажировки ППС за 5 лет </a:t>
            </a:r>
            <a:endParaRPr lang="ru-KZ" sz="18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Герб_кафедры_Туризма.png">
            <a:extLst>
              <a:ext uri="{FF2B5EF4-FFF2-40B4-BE49-F238E27FC236}">
                <a16:creationId xmlns:a16="http://schemas.microsoft.com/office/drawing/2014/main" id="{DEDB340E-CAE6-446A-88C5-91584F0FCA0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7107" y="307430"/>
            <a:ext cx="899592" cy="8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6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478693"/>
              </p:ext>
            </p:extLst>
          </p:nvPr>
        </p:nvGraphicFramePr>
        <p:xfrm>
          <a:off x="3042084" y="3601417"/>
          <a:ext cx="6048671" cy="3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59046"/>
              </p:ext>
            </p:extLst>
          </p:nvPr>
        </p:nvGraphicFramePr>
        <p:xfrm>
          <a:off x="5796136" y="58315"/>
          <a:ext cx="3347864" cy="339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534429"/>
              </p:ext>
            </p:extLst>
          </p:nvPr>
        </p:nvGraphicFramePr>
        <p:xfrm>
          <a:off x="0" y="-1"/>
          <a:ext cx="6084168" cy="351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39414"/>
              </p:ext>
            </p:extLst>
          </p:nvPr>
        </p:nvGraphicFramePr>
        <p:xfrm>
          <a:off x="0" y="3556792"/>
          <a:ext cx="3227833" cy="3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420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118993"/>
              </p:ext>
            </p:extLst>
          </p:nvPr>
        </p:nvGraphicFramePr>
        <p:xfrm>
          <a:off x="98056" y="260648"/>
          <a:ext cx="525658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055412"/>
              </p:ext>
            </p:extLst>
          </p:nvPr>
        </p:nvGraphicFramePr>
        <p:xfrm>
          <a:off x="4905384" y="2852936"/>
          <a:ext cx="41405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473179"/>
              </p:ext>
            </p:extLst>
          </p:nvPr>
        </p:nvGraphicFramePr>
        <p:xfrm>
          <a:off x="4860032" y="24011"/>
          <a:ext cx="410445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499DC290-85B6-4A5E-8279-041E042501BC}"/>
              </a:ext>
            </a:extLst>
          </p:cNvPr>
          <p:cNvSpPr txBox="1">
            <a:spLocks/>
          </p:cNvSpPr>
          <p:nvPr/>
        </p:nvSpPr>
        <p:spPr>
          <a:xfrm>
            <a:off x="211052" y="212809"/>
            <a:ext cx="3856892" cy="8206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400" b="1" dirty="0"/>
              <a:t>Все ОП кафедры на 3-х языках.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/>
              <a:t>Программы двойного диплома: 7М11102 (РУДН); 7М11103 (</a:t>
            </a:r>
            <a:r>
              <a:rPr lang="ru-RU" sz="1400" b="1" dirty="0" err="1"/>
              <a:t>БелГУ</a:t>
            </a:r>
            <a:r>
              <a:rPr lang="ru-RU" sz="1400" b="1" dirty="0"/>
              <a:t>); 7М11106 (</a:t>
            </a:r>
            <a:r>
              <a:rPr lang="ru-RU" sz="1400" b="1" dirty="0" err="1"/>
              <a:t>РДиГБ</a:t>
            </a:r>
            <a:r>
              <a:rPr lang="ru-RU" sz="1400" b="1" dirty="0"/>
              <a:t>, </a:t>
            </a:r>
            <a:r>
              <a:rPr lang="ru-RU" sz="1400" b="1" dirty="0" err="1"/>
              <a:t>БелГУ</a:t>
            </a:r>
            <a:r>
              <a:rPr lang="ru-RU" sz="1400" b="1" dirty="0"/>
              <a:t>).</a:t>
            </a:r>
            <a:endParaRPr lang="ru-KZ" sz="1400" b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1B4AEB6-7E58-4650-B03D-94F040780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502162"/>
              </p:ext>
            </p:extLst>
          </p:nvPr>
        </p:nvGraphicFramePr>
        <p:xfrm>
          <a:off x="217093" y="4293096"/>
          <a:ext cx="43559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BF7FDCA-8F29-4D7C-BA4C-866202AD9C41}"/>
              </a:ext>
            </a:extLst>
          </p:cNvPr>
          <p:cNvSpPr txBox="1">
            <a:spLocks/>
          </p:cNvSpPr>
          <p:nvPr/>
        </p:nvSpPr>
        <p:spPr>
          <a:xfrm>
            <a:off x="296871" y="3794610"/>
            <a:ext cx="4608513" cy="70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 деятельности за 5 лет</a:t>
            </a:r>
            <a:b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образовательных программ, аккредитованных международными агентствами</a:t>
            </a:r>
            <a: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1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19559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</a:rPr>
              <a:t>Основные научные направления кафедры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655898"/>
              </p:ext>
            </p:extLst>
          </p:nvPr>
        </p:nvGraphicFramePr>
        <p:xfrm>
          <a:off x="158932" y="764704"/>
          <a:ext cx="8826136" cy="559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86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даптированные книги на немецком язы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51" y="4293096"/>
            <a:ext cx="1646026" cy="1124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95902" y="833748"/>
            <a:ext cx="3807426" cy="603486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 деятельности за 5 лет</a:t>
            </a:r>
            <a:b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цитируемости - индекс </a:t>
            </a:r>
            <a:r>
              <a:rPr lang="ru-RU" altLang="ru-RU" sz="1200" b="1" i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Хирша</a:t>
            </a:r>
            <a: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200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07164"/>
              </p:ext>
            </p:extLst>
          </p:nvPr>
        </p:nvGraphicFramePr>
        <p:xfrm>
          <a:off x="303391" y="1178740"/>
          <a:ext cx="4397937" cy="220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29389" y="920245"/>
            <a:ext cx="3842583" cy="5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 деятельности за 5 лет</a:t>
            </a:r>
            <a:b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в журналах, входящих в базы </a:t>
            </a:r>
            <a:r>
              <a:rPr lang="ru-RU" altLang="ru-RU" sz="1200" b="1" i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altLang="ru-RU" sz="12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ru-RU" sz="1200" b="1" i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WoS</a:t>
            </a:r>
            <a: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2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07090"/>
              </p:ext>
            </p:extLst>
          </p:nvPr>
        </p:nvGraphicFramePr>
        <p:xfrm>
          <a:off x="4557362" y="1181364"/>
          <a:ext cx="4586638" cy="220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CDCC1FD-CBC1-4FFE-BA3B-CFE8AD99C87E}"/>
              </a:ext>
            </a:extLst>
          </p:cNvPr>
          <p:cNvSpPr txBox="1">
            <a:spLocks/>
          </p:cNvSpPr>
          <p:nvPr/>
        </p:nvSpPr>
        <p:spPr>
          <a:xfrm>
            <a:off x="302042" y="99178"/>
            <a:ext cx="4990037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</a:rPr>
              <a:t>Публикационная активность</a:t>
            </a:r>
            <a:endParaRPr lang="ru-K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14549DE-03A9-4D6D-AAA2-DEAD24DD8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196630"/>
              </p:ext>
            </p:extLst>
          </p:nvPr>
        </p:nvGraphicFramePr>
        <p:xfrm>
          <a:off x="107505" y="4149080"/>
          <a:ext cx="4254375" cy="213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1FBD3F5-45B4-4256-BF14-1345D3F0C9DE}"/>
              </a:ext>
            </a:extLst>
          </p:cNvPr>
          <p:cNvSpPr txBox="1">
            <a:spLocks/>
          </p:cNvSpPr>
          <p:nvPr/>
        </p:nvSpPr>
        <p:spPr>
          <a:xfrm>
            <a:off x="107504" y="3429000"/>
            <a:ext cx="425437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</a:t>
            </a:r>
            <a:r>
              <a:rPr lang="en-US" altLang="ru-RU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1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 полученных патентов и иных охранных документов (авторские права) </a:t>
            </a:r>
            <a:r>
              <a:rPr lang="ru-RU" altLang="ru-RU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 за 5 лет</a:t>
            </a:r>
            <a:endParaRPr lang="ru-RU" altLang="ru-RU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8215343"/>
              </p:ext>
            </p:extLst>
          </p:nvPr>
        </p:nvGraphicFramePr>
        <p:xfrm>
          <a:off x="4701328" y="3670373"/>
          <a:ext cx="433516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4580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0613EF-189A-4944-9E50-F9B2A1AB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435" y="3838686"/>
            <a:ext cx="4464496" cy="650453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 деятельности </a:t>
            </a:r>
            <a:b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5 лет</a:t>
            </a:r>
            <a:r>
              <a:rPr lang="en-US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привлеченных инвестиций, млн тенге</a:t>
            </a:r>
            <a: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8060951-A0C6-442F-BF67-9EACF58DC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54729"/>
              </p:ext>
            </p:extLst>
          </p:nvPr>
        </p:nvGraphicFramePr>
        <p:xfrm>
          <a:off x="4476435" y="4189633"/>
          <a:ext cx="461413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E76DC54-3184-47DA-A7CE-345EFA507286}"/>
              </a:ext>
            </a:extLst>
          </p:cNvPr>
          <p:cNvSpPr txBox="1">
            <a:spLocks/>
          </p:cNvSpPr>
          <p:nvPr/>
        </p:nvSpPr>
        <p:spPr>
          <a:xfrm>
            <a:off x="4682889" y="687973"/>
            <a:ext cx="4176465" cy="689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 деятельности за 5 лет</a:t>
            </a:r>
            <a:r>
              <a:rPr lang="en-US" altLang="ru-RU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1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проектов совместно с вузами и НИИ, предприятиями и бизнес-структурами</a:t>
            </a:r>
            <a:endParaRPr lang="ru-RU" altLang="ru-RU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C98EDE5-893C-4420-A56F-DD81EEF90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954473"/>
              </p:ext>
            </p:extLst>
          </p:nvPr>
        </p:nvGraphicFramePr>
        <p:xfrm>
          <a:off x="4355976" y="1171237"/>
          <a:ext cx="4704481" cy="239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B725E16-7961-49DA-85D2-0A9C62077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41177"/>
              </p:ext>
            </p:extLst>
          </p:nvPr>
        </p:nvGraphicFramePr>
        <p:xfrm>
          <a:off x="194295" y="1087861"/>
          <a:ext cx="4464497" cy="260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29C504B-FF7A-4302-8982-A7B357D8B5C7}"/>
              </a:ext>
            </a:extLst>
          </p:cNvPr>
          <p:cNvSpPr txBox="1">
            <a:spLocks/>
          </p:cNvSpPr>
          <p:nvPr/>
        </p:nvSpPr>
        <p:spPr>
          <a:xfrm>
            <a:off x="311112" y="790257"/>
            <a:ext cx="4176463" cy="62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 деятельности за 5 лет</a:t>
            </a:r>
            <a:b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научных проектов</a:t>
            </a:r>
            <a:r>
              <a:rPr lang="ru-RU" alt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0F35F0-8E0E-414E-B57E-7C2E4A245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44" y="4356864"/>
            <a:ext cx="4305091" cy="238983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DA36AFA-EE57-42D8-9691-DCA96269FDD4}"/>
              </a:ext>
            </a:extLst>
          </p:cNvPr>
          <p:cNvSpPr>
            <a:spLocks noGrp="1"/>
          </p:cNvSpPr>
          <p:nvPr/>
        </p:nvSpPr>
        <p:spPr bwMode="auto">
          <a:xfrm>
            <a:off x="234453" y="3865643"/>
            <a:ext cx="4253122" cy="7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научной и инновационной деятельности за 5 лет</a:t>
            </a:r>
            <a:r>
              <a:rPr lang="en-US" alt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полученных доходов от научной деятельности, инновационных разработок и </a:t>
            </a:r>
            <a:r>
              <a:rPr lang="ru-RU" altLang="ru-RU" b="1" i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коммерциализированных</a:t>
            </a:r>
            <a:r>
              <a:rPr lang="ru-RU" altLang="ru-RU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проектов, млн тенге</a:t>
            </a:r>
            <a:endParaRPr lang="ru-RU" alt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36B4555-EF5F-49AB-B724-8B06F3825367}"/>
              </a:ext>
            </a:extLst>
          </p:cNvPr>
          <p:cNvSpPr txBox="1">
            <a:spLocks/>
          </p:cNvSpPr>
          <p:nvPr/>
        </p:nvSpPr>
        <p:spPr>
          <a:xfrm>
            <a:off x="128766" y="240466"/>
            <a:ext cx="44644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C00000"/>
                </a:solidFill>
              </a:rPr>
              <a:t>Объем финансирования-104 млн. </a:t>
            </a:r>
            <a:r>
              <a:rPr lang="ru-RU" sz="1600" b="1" dirty="0" err="1">
                <a:solidFill>
                  <a:srgbClr val="C00000"/>
                </a:solidFill>
              </a:rPr>
              <a:t>тг</a:t>
            </a:r>
            <a:r>
              <a:rPr lang="ru-RU" sz="1600" b="1" dirty="0">
                <a:solidFill>
                  <a:srgbClr val="C00000"/>
                </a:solidFill>
              </a:rPr>
              <a:t>,</a:t>
            </a:r>
            <a:r>
              <a:rPr lang="en-US" sz="1600" b="1" dirty="0">
                <a:solidFill>
                  <a:srgbClr val="C00000"/>
                </a:solidFill>
              </a:rPr>
              <a:t> 2021</a:t>
            </a:r>
            <a:r>
              <a:rPr lang="ru-RU" sz="1600" b="1" dirty="0">
                <a:solidFill>
                  <a:srgbClr val="C00000"/>
                </a:solidFill>
              </a:rPr>
              <a:t>г. </a:t>
            </a:r>
            <a:endParaRPr lang="ru-KZ" sz="1600" b="1" dirty="0">
              <a:solidFill>
                <a:srgbClr val="C00000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EE2EAC0-623F-414B-9A79-C441CCCA596A}"/>
              </a:ext>
            </a:extLst>
          </p:cNvPr>
          <p:cNvSpPr txBox="1">
            <a:spLocks/>
          </p:cNvSpPr>
          <p:nvPr/>
        </p:nvSpPr>
        <p:spPr>
          <a:xfrm>
            <a:off x="4682889" y="178433"/>
            <a:ext cx="431804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C00000"/>
                </a:solidFill>
              </a:rPr>
              <a:t>Проекты: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ГФ-3, ФН-1; Хоздоговор-5; Международный проект-1</a:t>
            </a:r>
            <a:endParaRPr lang="ru-KZ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198685"/>
              </p:ext>
            </p:extLst>
          </p:nvPr>
        </p:nvGraphicFramePr>
        <p:xfrm>
          <a:off x="179512" y="4053864"/>
          <a:ext cx="8784976" cy="252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5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30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Пути решения и механизмы реализации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018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специализированных учебных классов, кроме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Sabre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оборудованного  программой бронирования и резервирования за счет LTD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Sabre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  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учебных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спецклассов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«Гостиница», «Ресторан»,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Скалодром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», GDS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Fidelio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799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Необходимость проведения занятий с посещением достопримечательностей и экскурсий по дисциплинам: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Экскурсоведение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«Музееведение», «Техника и тактика активных видов туризма» и др. 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Заложить на каждого студента и ППС расходы на входные билеты (абонемент на канатную дорогу Медео-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Чимбулак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еженедельной основе обеспечить автобусом (вместимость 25-30 человек)  и водителем для учебных экскурсий по окрестностям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г.Алматы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8DD1141-95CC-4E19-91FA-672370237CFB}"/>
              </a:ext>
            </a:extLst>
          </p:cNvPr>
          <p:cNvSpPr txBox="1">
            <a:spLocks/>
          </p:cNvSpPr>
          <p:nvPr/>
        </p:nvSpPr>
        <p:spPr>
          <a:xfrm>
            <a:off x="323528" y="341955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ИМЕЮЩИЕСЯ ПРОБЛЕМЫ И ПУТИ РЕШЕНИЯ:</a:t>
            </a:r>
            <a:endParaRPr lang="ru-KZ" sz="24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D599595-39CB-4880-8854-046E2FFD6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45952"/>
              </p:ext>
            </p:extLst>
          </p:nvPr>
        </p:nvGraphicFramePr>
        <p:xfrm>
          <a:off x="314350" y="887351"/>
          <a:ext cx="8515299" cy="258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052">
                  <a:extLst>
                    <a:ext uri="{9D8B030D-6E8A-4147-A177-3AD203B41FA5}">
                      <a16:colId xmlns:a16="http://schemas.microsoft.com/office/drawing/2014/main" val="4040914030"/>
                    </a:ext>
                  </a:extLst>
                </a:gridCol>
                <a:gridCol w="6135247">
                  <a:extLst>
                    <a:ext uri="{9D8B030D-6E8A-4147-A177-3AD203B41FA5}">
                      <a16:colId xmlns:a16="http://schemas.microsoft.com/office/drawing/2014/main" val="3422140258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pPr algn="l"/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FEYDEY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International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S.A. (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Switzerland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&amp;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Swiss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American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Education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Group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), Анатолийский Университет и Ассоциация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отельеров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Антальи (Турция), МГУ, СПбГУ, РУДН, НИУ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БелГУ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УрФУ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АлтГУ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, Восточный федеральный университет имени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М.К.Аммосова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(РФ), Комитет индустрии туризма при Министерстве культуры и спорта РК, Казахстанская туристская ассоциация и Казахстанская ассоциация гостиниц и ресторанов, АО НК «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Kazakh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Tourism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», ГУ «Управление туризма и внешних связей города Алматы», ГНПП РК, ТОО «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KazTour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», ТОО «Фараб», Туроператор «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Kompas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», Ассоциация турагентств Казахстана «АТАК»,  ТОО «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Кэпитал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тауэр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Девелопмент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»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The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5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Ritz-Carlton</a:t>
                      </a:r>
                      <a:r>
                        <a:rPr lang="ru-RU" sz="15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, ВУЗы и колледжи РК и др.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22430"/>
                  </a:ext>
                </a:extLst>
              </a:tr>
            </a:tbl>
          </a:graphicData>
        </a:graphic>
      </p:graphicFrame>
      <p:pic>
        <p:nvPicPr>
          <p:cNvPr id="10" name="Рисунок 9" descr="C:\Users\DELL\Desktop\ОП 2019\ОП 2021 переделка ТУРИЗМ\КазТУР.jpg">
            <a:extLst>
              <a:ext uri="{FF2B5EF4-FFF2-40B4-BE49-F238E27FC236}">
                <a16:creationId xmlns:a16="http://schemas.microsoft.com/office/drawing/2014/main" id="{08D7A68B-F997-462A-9483-CAE0DD6F52BA}"/>
              </a:ext>
            </a:extLst>
          </p:cNvPr>
          <p:cNvPicPr/>
          <p:nvPr/>
        </p:nvPicPr>
        <p:blipFill>
          <a:blip r:embed="rId2" cstate="print"/>
          <a:srcRect l="23064" t="16962" r="31446" b="25037"/>
          <a:stretch>
            <a:fillRect/>
          </a:stretch>
        </p:blipFill>
        <p:spPr bwMode="auto">
          <a:xfrm>
            <a:off x="1062262" y="2430536"/>
            <a:ext cx="54006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8B84F2-096B-40FF-981C-22DE460E550D}"/>
              </a:ext>
            </a:extLst>
          </p:cNvPr>
          <p:cNvSpPr txBox="1"/>
          <p:nvPr/>
        </p:nvSpPr>
        <p:spPr>
          <a:xfrm>
            <a:off x="1658096" y="244357"/>
            <a:ext cx="5409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НАШИ ПАРТНЕРЫ</a:t>
            </a:r>
          </a:p>
        </p:txBody>
      </p:sp>
      <p:pic>
        <p:nvPicPr>
          <p:cNvPr id="12" name="Google Shape;188;p6" descr="The Hong Kong Polytechnic University (PolyU)">
            <a:extLst>
              <a:ext uri="{FF2B5EF4-FFF2-40B4-BE49-F238E27FC236}">
                <a16:creationId xmlns:a16="http://schemas.microsoft.com/office/drawing/2014/main" id="{DB066B9A-5213-4DDB-8544-EB7D1877AB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800" t="1823" r="24587" b="1831"/>
          <a:stretch/>
        </p:blipFill>
        <p:spPr>
          <a:xfrm>
            <a:off x="423322" y="979633"/>
            <a:ext cx="426578" cy="36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7;p6" descr="Логотип МГУ / Разное / TopLogos.ru">
            <a:extLst>
              <a:ext uri="{FF2B5EF4-FFF2-40B4-BE49-F238E27FC236}">
                <a16:creationId xmlns:a16="http://schemas.microsoft.com/office/drawing/2014/main" id="{73DF799E-AE2C-41C4-A939-9622CE6391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643" y="1033844"/>
            <a:ext cx="395370" cy="36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B03A0A-CBB3-4D02-A1E2-07A0A5CB2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39" y="975229"/>
            <a:ext cx="573071" cy="370352"/>
          </a:xfrm>
          <a:prstGeom prst="rect">
            <a:avLst/>
          </a:prstGeom>
        </p:spPr>
      </p:pic>
      <p:pic>
        <p:nvPicPr>
          <p:cNvPr id="15" name="Рисунок 14" descr="http://www.kaztour-association.com/logo_r.png">
            <a:extLst>
              <a:ext uri="{FF2B5EF4-FFF2-40B4-BE49-F238E27FC236}">
                <a16:creationId xmlns:a16="http://schemas.microsoft.com/office/drawing/2014/main" id="{C69D2EBA-D341-4A8B-855F-D538AAE7147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6"/>
          <a:stretch/>
        </p:blipFill>
        <p:spPr bwMode="auto">
          <a:xfrm>
            <a:off x="1635393" y="1556420"/>
            <a:ext cx="707231" cy="501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alyiya\Desktop\kag.png">
            <a:extLst>
              <a:ext uri="{FF2B5EF4-FFF2-40B4-BE49-F238E27FC236}">
                <a16:creationId xmlns:a16="http://schemas.microsoft.com/office/drawing/2014/main" id="{40017229-E7CB-4A1A-A160-640EBBE19AC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41" y="2214367"/>
            <a:ext cx="774542" cy="70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34C964-50D3-4EA5-BFB5-32189BE66CB1}"/>
              </a:ext>
            </a:extLst>
          </p:cNvPr>
          <p:cNvPicPr/>
          <p:nvPr/>
        </p:nvPicPr>
        <p:blipFill rotWithShape="1">
          <a:blip r:embed="rId8"/>
          <a:srcRect l="39444" t="12258" r="39391" b="10775"/>
          <a:stretch/>
        </p:blipFill>
        <p:spPr bwMode="auto">
          <a:xfrm>
            <a:off x="1141770" y="1581975"/>
            <a:ext cx="440175" cy="674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41D632-938F-47CB-BA84-81633FEA7DFA}"/>
              </a:ext>
            </a:extLst>
          </p:cNvPr>
          <p:cNvPicPr/>
          <p:nvPr/>
        </p:nvPicPr>
        <p:blipFill rotWithShape="1">
          <a:blip r:embed="rId9"/>
          <a:srcRect l="35112" t="20220" r="53330" b="67637"/>
          <a:stretch/>
        </p:blipFill>
        <p:spPr bwMode="auto">
          <a:xfrm>
            <a:off x="386799" y="1569655"/>
            <a:ext cx="647570" cy="674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oogle Shape;186;p6">
            <a:extLst>
              <a:ext uri="{FF2B5EF4-FFF2-40B4-BE49-F238E27FC236}">
                <a16:creationId xmlns:a16="http://schemas.microsoft.com/office/drawing/2014/main" id="{2D95324A-4520-438B-BCA3-DC63B8C3897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26087" r="24008" b="4813"/>
          <a:stretch/>
        </p:blipFill>
        <p:spPr>
          <a:xfrm>
            <a:off x="438807" y="2441557"/>
            <a:ext cx="411093" cy="42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90;p6" descr="Институт географии Республики Казахстан">
            <a:extLst>
              <a:ext uri="{FF2B5EF4-FFF2-40B4-BE49-F238E27FC236}">
                <a16:creationId xmlns:a16="http://schemas.microsoft.com/office/drawing/2014/main" id="{128D139C-59B6-4685-8CBA-38DAF40CCF3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3321" y="3108728"/>
            <a:ext cx="2002961" cy="27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1440</TotalTime>
  <Words>2022</Words>
  <Application>Microsoft Office PowerPoint</Application>
  <PresentationFormat>Экран (4:3)</PresentationFormat>
  <Paragraphs>240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맑은 고딕</vt:lpstr>
      <vt:lpstr>Arial</vt:lpstr>
      <vt:lpstr>Arial Black</vt:lpstr>
      <vt:lpstr>Arial Narrow</vt:lpstr>
      <vt:lpstr>Arvo</vt:lpstr>
      <vt:lpstr>Calibri</vt:lpstr>
      <vt:lpstr>HY견고딕</vt:lpstr>
      <vt:lpstr>HY동녘B</vt:lpstr>
      <vt:lpstr>HY산B</vt:lpstr>
      <vt:lpstr>Times New Roman</vt:lpstr>
      <vt:lpstr>Тема Office</vt:lpstr>
      <vt:lpstr>АНАЛИЗ ТЕКУЩЕГО СОСТОЯНИЯ И  ПЛАН РАЗВИТИЯ КАФЕДРЫ РЕКРЕАЦИОННОЙ ГЕОГРАФИИ И ТУРИЗМА </vt:lpstr>
      <vt:lpstr>Презентация PowerPoint</vt:lpstr>
      <vt:lpstr>Динамика численности ППС за 5 лет </vt:lpstr>
      <vt:lpstr>Презентация PowerPoint</vt:lpstr>
      <vt:lpstr>Презентация PowerPoint</vt:lpstr>
      <vt:lpstr>Презентация PowerPoint</vt:lpstr>
      <vt:lpstr>Динамика развития научной и инновационной деятельности за 5 лет Показатель цитируемости - индекс Хирша </vt:lpstr>
      <vt:lpstr>Динамика развития научной и инновационной деятельности  за 5 лет Объем привлеченных инвестиций, млн тенге </vt:lpstr>
      <vt:lpstr>Презентация PowerPoint</vt:lpstr>
      <vt:lpstr>ПЕРСПЕКТИВЫ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карта кафедры рекреационной географии и туризма в условиях перехода в НАО</dc:title>
  <dc:creator>Пользователь Windows</dc:creator>
  <cp:lastModifiedBy>HP</cp:lastModifiedBy>
  <cp:revision>297</cp:revision>
  <cp:lastPrinted>2021-07-22T08:58:41Z</cp:lastPrinted>
  <dcterms:created xsi:type="dcterms:W3CDTF">2019-12-22T09:04:42Z</dcterms:created>
  <dcterms:modified xsi:type="dcterms:W3CDTF">2021-11-29T07:37:40Z</dcterms:modified>
</cp:coreProperties>
</file>