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97" r:id="rId3"/>
    <p:sldId id="294" r:id="rId4"/>
    <p:sldId id="282" r:id="rId5"/>
    <p:sldId id="284" r:id="rId6"/>
    <p:sldId id="257" r:id="rId7"/>
    <p:sldId id="279" r:id="rId8"/>
    <p:sldId id="291" r:id="rId9"/>
    <p:sldId id="299" r:id="rId10"/>
    <p:sldId id="28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EAEAEA"/>
    <a:srgbClr val="99CCFF"/>
    <a:srgbClr val="FFFF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1" autoAdjust="0"/>
    <p:restoredTop sz="94792" autoAdjust="0"/>
  </p:normalViewPr>
  <p:slideViewPr>
    <p:cSldViewPr>
      <p:cViewPr varScale="1">
        <p:scale>
          <a:sx n="110" d="100"/>
          <a:sy n="110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0" name="Oval 38"/>
          <p:cNvSpPr>
            <a:spLocks noChangeArrowheads="1"/>
          </p:cNvSpPr>
          <p:nvPr/>
        </p:nvSpPr>
        <p:spPr bwMode="gray">
          <a:xfrm>
            <a:off x="684213" y="333375"/>
            <a:ext cx="5905500" cy="5761038"/>
          </a:xfrm>
          <a:prstGeom prst="ellipse">
            <a:avLst/>
          </a:prstGeom>
          <a:gradFill rotWithShape="1">
            <a:gsLst>
              <a:gs pos="0">
                <a:schemeClr val="bg2">
                  <a:alpha val="48000"/>
                </a:schemeClr>
              </a:gs>
              <a:gs pos="100000">
                <a:schemeClr val="bg2">
                  <a:gamma/>
                  <a:tint val="0"/>
                  <a:invGamma/>
                  <a:alpha val="80000"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ltGray">
          <a:xfrm>
            <a:off x="0" y="4437063"/>
            <a:ext cx="9144000" cy="17287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2" name="Oval 40" descr="a"/>
          <p:cNvSpPr>
            <a:spLocks noChangeArrowheads="1"/>
          </p:cNvSpPr>
          <p:nvPr/>
        </p:nvSpPr>
        <p:spPr bwMode="gray">
          <a:xfrm>
            <a:off x="971550" y="1628775"/>
            <a:ext cx="3529013" cy="3671888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3" name="Oval 41" descr="b"/>
          <p:cNvSpPr>
            <a:spLocks noChangeArrowheads="1"/>
          </p:cNvSpPr>
          <p:nvPr/>
        </p:nvSpPr>
        <p:spPr bwMode="gray">
          <a:xfrm>
            <a:off x="323850" y="1268413"/>
            <a:ext cx="1438275" cy="151130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4" name="Oval 42" descr="d"/>
          <p:cNvSpPr>
            <a:spLocks noChangeArrowheads="1"/>
          </p:cNvSpPr>
          <p:nvPr/>
        </p:nvSpPr>
        <p:spPr bwMode="gray">
          <a:xfrm>
            <a:off x="1258888" y="260350"/>
            <a:ext cx="935037" cy="936625"/>
          </a:xfrm>
          <a:prstGeom prst="ellips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5" name="Oval 43"/>
          <p:cNvSpPr>
            <a:spLocks noChangeArrowheads="1"/>
          </p:cNvSpPr>
          <p:nvPr/>
        </p:nvSpPr>
        <p:spPr bwMode="gray">
          <a:xfrm>
            <a:off x="4211638" y="2636838"/>
            <a:ext cx="1223962" cy="1223962"/>
          </a:xfrm>
          <a:prstGeom prst="ellipse">
            <a:avLst/>
          </a:prstGeom>
          <a:solidFill>
            <a:srgbClr val="1BABE5">
              <a:alpha val="10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6" name="Oval 44" descr="c"/>
          <p:cNvSpPr>
            <a:spLocks noChangeArrowheads="1"/>
          </p:cNvSpPr>
          <p:nvPr/>
        </p:nvSpPr>
        <p:spPr bwMode="gray">
          <a:xfrm>
            <a:off x="3851275" y="3500438"/>
            <a:ext cx="1582738" cy="1582737"/>
          </a:xfrm>
          <a:prstGeom prst="ellipse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581400" y="6400800"/>
            <a:ext cx="2209800" cy="24447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934075" y="6391275"/>
            <a:ext cx="1933575" cy="244475"/>
          </a:xfrm>
        </p:spPr>
        <p:txBody>
          <a:bodyPr/>
          <a:lstStyle>
            <a:lvl1pPr>
              <a:defRPr sz="1200" b="1" i="1">
                <a:solidFill>
                  <a:schemeClr val="tx2"/>
                </a:solidFill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81000" y="6400800"/>
            <a:ext cx="2133600" cy="244475"/>
          </a:xfrm>
        </p:spPr>
        <p:txBody>
          <a:bodyPr/>
          <a:lstStyle>
            <a:lvl1pPr algn="l">
              <a:defRPr sz="1200"/>
            </a:lvl1pPr>
          </a:lstStyle>
          <a:p>
            <a:fld id="{D0A5F310-D6FE-42CF-937A-C3A672BDE6E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7762875" y="62865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i="1"/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67200" y="1219200"/>
            <a:ext cx="4495800" cy="1752600"/>
          </a:xfrm>
        </p:spPr>
        <p:txBody>
          <a:bodyPr/>
          <a:lstStyle>
            <a:lvl1pPr algn="r">
              <a:defRPr sz="48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486400"/>
            <a:ext cx="7620000" cy="304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252E2F-F538-4272-8EE8-80AECFC4ABB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57975" y="609600"/>
            <a:ext cx="2066925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48375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9B8AC9-E29D-4705-BE2D-04487D3B951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0198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267700" cy="46482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553200" y="65532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4191000" y="6534150"/>
            <a:ext cx="838200" cy="261938"/>
          </a:xfrm>
        </p:spPr>
        <p:txBody>
          <a:bodyPr/>
          <a:lstStyle>
            <a:lvl1pPr>
              <a:defRPr/>
            </a:lvl1pPr>
          </a:lstStyle>
          <a:p>
            <a:fld id="{88382EF9-DCFE-448A-BC92-4AB1353932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381000" y="6534150"/>
            <a:ext cx="1905000" cy="26193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A81FF9-BE94-4008-93F2-C3C5B9C2D39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771DCE-838B-49E2-9C2C-4E3E08C3AC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576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67250" y="1676400"/>
            <a:ext cx="40576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FE4D67-4B23-41E6-88A5-3D02513E0E3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64F22C-8C2B-47FC-9F81-4E35515FA6E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F94C89-CBAA-4A12-BBA8-EDDF2201E1B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51530B-3046-4699-9505-0EF3D23B81E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E878BC-3929-4836-8989-B30067F12F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B8AB90-38B8-4038-99EC-075F0FCEB3B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Oval 105"/>
          <p:cNvSpPr>
            <a:spLocks noChangeArrowheads="1"/>
          </p:cNvSpPr>
          <p:nvPr/>
        </p:nvSpPr>
        <p:spPr bwMode="gray">
          <a:xfrm>
            <a:off x="179388" y="0"/>
            <a:ext cx="6804025" cy="6858000"/>
          </a:xfrm>
          <a:prstGeom prst="ellipse">
            <a:avLst/>
          </a:prstGeom>
          <a:gradFill rotWithShape="1">
            <a:gsLst>
              <a:gs pos="0">
                <a:schemeClr val="bg2">
                  <a:alpha val="44000"/>
                </a:schemeClr>
              </a:gs>
              <a:gs pos="100000">
                <a:schemeClr val="bg2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0" name="Rectangle 106"/>
          <p:cNvSpPr>
            <a:spLocks noChangeArrowheads="1"/>
          </p:cNvSpPr>
          <p:nvPr/>
        </p:nvSpPr>
        <p:spPr bwMode="gray">
          <a:xfrm>
            <a:off x="0" y="549275"/>
            <a:ext cx="9144000" cy="6477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" name="Oval 107" descr="b"/>
          <p:cNvSpPr>
            <a:spLocks noChangeArrowheads="1"/>
          </p:cNvSpPr>
          <p:nvPr/>
        </p:nvSpPr>
        <p:spPr bwMode="gray">
          <a:xfrm>
            <a:off x="1116013" y="58738"/>
            <a:ext cx="865187" cy="892175"/>
          </a:xfrm>
          <a:prstGeom prst="ellipse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32" name="Oval 108" descr="c"/>
          <p:cNvSpPr>
            <a:spLocks noChangeArrowheads="1"/>
          </p:cNvSpPr>
          <p:nvPr/>
        </p:nvSpPr>
        <p:spPr bwMode="gray">
          <a:xfrm>
            <a:off x="8101013" y="106363"/>
            <a:ext cx="790575" cy="830262"/>
          </a:xfrm>
          <a:prstGeom prst="ellipse">
            <a:avLst/>
          </a:prstGeom>
          <a:blipFill dpi="0" rotWithShape="1">
            <a:blip r:embed="rId15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33" name="Oval 109" descr="a"/>
          <p:cNvSpPr>
            <a:spLocks noChangeArrowheads="1"/>
          </p:cNvSpPr>
          <p:nvPr/>
        </p:nvSpPr>
        <p:spPr bwMode="gray">
          <a:xfrm>
            <a:off x="179388" y="333375"/>
            <a:ext cx="1152525" cy="1223963"/>
          </a:xfrm>
          <a:prstGeom prst="ellipse">
            <a:avLst/>
          </a:prstGeom>
          <a:blipFill dpi="0" rotWithShape="1">
            <a:blip r:embed="rId16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76400"/>
            <a:ext cx="82677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5532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534150"/>
            <a:ext cx="838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/>
            </a:lvl1pPr>
          </a:lstStyle>
          <a:p>
            <a:fld id="{3F7A0157-0EEB-4E65-A711-1956A6DD86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2057400" y="609600"/>
            <a:ext cx="6019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81000" y="6534150"/>
            <a:ext cx="1905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987824" y="260648"/>
            <a:ext cx="5847184" cy="2351112"/>
          </a:xfrm>
        </p:spPr>
        <p:txBody>
          <a:bodyPr/>
          <a:lstStyle/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КАФЕДР</a:t>
            </a:r>
            <a:r>
              <a:rPr lang="kk-KZ" sz="40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ЮНЕСКО ПО УСТОЙЧИВОМУ РАЗВИТИЮ</a:t>
            </a:r>
            <a:endParaRPr lang="en-US" sz="4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adylhan1975\Рабочий стол\НАУКА 2014-2015\НАУКА 2013\САЙТ МАТЕРИАЛЫ\Логотипы_У_Ф_К\кафедра энергоэколог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348880"/>
            <a:ext cx="2606878" cy="19425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609600"/>
            <a:ext cx="6552728" cy="487363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Действующие клубы на кафедре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947" name="Group 3"/>
          <p:cNvGrpSpPr>
            <a:grpSpLocks/>
          </p:cNvGrpSpPr>
          <p:nvPr/>
        </p:nvGrpSpPr>
        <p:grpSpPr bwMode="auto">
          <a:xfrm>
            <a:off x="970906" y="2438400"/>
            <a:ext cx="7273502" cy="3379514"/>
            <a:chOff x="996" y="1536"/>
            <a:chExt cx="4432" cy="1963"/>
          </a:xfrm>
        </p:grpSpPr>
        <p:sp>
          <p:nvSpPr>
            <p:cNvPr id="82948" name="AutoShape 4"/>
            <p:cNvSpPr>
              <a:spLocks noChangeArrowheads="1"/>
            </p:cNvSpPr>
            <p:nvPr/>
          </p:nvSpPr>
          <p:spPr bwMode="gray">
            <a:xfrm>
              <a:off x="2259" y="2000"/>
              <a:ext cx="293" cy="335"/>
            </a:xfrm>
            <a:prstGeom prst="chevron">
              <a:avLst>
                <a:gd name="adj" fmla="val 52514"/>
              </a:avLst>
            </a:prstGeom>
            <a:solidFill>
              <a:schemeClr val="accent1"/>
            </a:soli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49" name="AutoShape 5"/>
            <p:cNvSpPr>
              <a:spLocks noChangeArrowheads="1"/>
            </p:cNvSpPr>
            <p:nvPr/>
          </p:nvSpPr>
          <p:spPr bwMode="gray">
            <a:xfrm>
              <a:off x="3843" y="2000"/>
              <a:ext cx="292" cy="335"/>
            </a:xfrm>
            <a:prstGeom prst="chevron">
              <a:avLst>
                <a:gd name="adj" fmla="val 52514"/>
              </a:avLst>
            </a:prstGeom>
            <a:solidFill>
              <a:schemeClr val="hlink"/>
            </a:soli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50" name="Oval 6"/>
            <p:cNvSpPr>
              <a:spLocks noChangeArrowheads="1"/>
            </p:cNvSpPr>
            <p:nvPr/>
          </p:nvSpPr>
          <p:spPr bwMode="gray">
            <a:xfrm>
              <a:off x="4177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1" name="Oval 7"/>
            <p:cNvSpPr>
              <a:spLocks noChangeArrowheads="1"/>
            </p:cNvSpPr>
            <p:nvPr/>
          </p:nvSpPr>
          <p:spPr bwMode="gray">
            <a:xfrm>
              <a:off x="4177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32001"/>
                  </a:schemeClr>
                </a:gs>
                <a:gs pos="100000">
                  <a:schemeClr val="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2" name="Oval 8"/>
            <p:cNvSpPr>
              <a:spLocks noChangeArrowheads="1"/>
            </p:cNvSpPr>
            <p:nvPr/>
          </p:nvSpPr>
          <p:spPr bwMode="gray">
            <a:xfrm>
              <a:off x="4259" y="1622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3" name="Oval 9"/>
            <p:cNvSpPr>
              <a:spLocks noChangeArrowheads="1"/>
            </p:cNvSpPr>
            <p:nvPr/>
          </p:nvSpPr>
          <p:spPr bwMode="gray">
            <a:xfrm>
              <a:off x="4277" y="1628"/>
              <a:ext cx="1088" cy="109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4" name="Oval 10"/>
            <p:cNvSpPr>
              <a:spLocks noChangeArrowheads="1"/>
            </p:cNvSpPr>
            <p:nvPr/>
          </p:nvSpPr>
          <p:spPr bwMode="gray">
            <a:xfrm>
              <a:off x="4317" y="1676"/>
              <a:ext cx="980" cy="983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5" name="Oval 11"/>
            <p:cNvSpPr>
              <a:spLocks noChangeArrowheads="1"/>
            </p:cNvSpPr>
            <p:nvPr/>
          </p:nvSpPr>
          <p:spPr bwMode="gray">
            <a:xfrm>
              <a:off x="1008" y="1536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6" name="Oval 12"/>
            <p:cNvSpPr>
              <a:spLocks noChangeArrowheads="1"/>
            </p:cNvSpPr>
            <p:nvPr/>
          </p:nvSpPr>
          <p:spPr bwMode="gray">
            <a:xfrm>
              <a:off x="1008" y="1536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32001"/>
                  </a:schemeClr>
                </a:gs>
                <a:gs pos="100000">
                  <a:schemeClr val="fol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7" name="Oval 13"/>
            <p:cNvSpPr>
              <a:spLocks noChangeArrowheads="1"/>
            </p:cNvSpPr>
            <p:nvPr/>
          </p:nvSpPr>
          <p:spPr bwMode="gray">
            <a:xfrm>
              <a:off x="1090" y="1618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54118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8" name="Oval 14"/>
            <p:cNvSpPr>
              <a:spLocks noChangeArrowheads="1"/>
            </p:cNvSpPr>
            <p:nvPr/>
          </p:nvSpPr>
          <p:spPr bwMode="gray">
            <a:xfrm>
              <a:off x="1091" y="1620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63529"/>
                    <a:invGamma/>
                  </a:schemeClr>
                </a:gs>
                <a:gs pos="100000">
                  <a:schemeClr val="folHlink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9" name="Oval 15"/>
            <p:cNvSpPr>
              <a:spLocks noChangeArrowheads="1"/>
            </p:cNvSpPr>
            <p:nvPr/>
          </p:nvSpPr>
          <p:spPr bwMode="gray">
            <a:xfrm>
              <a:off x="1144" y="1673"/>
              <a:ext cx="979" cy="983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82960" name="Group 16"/>
            <p:cNvGrpSpPr>
              <a:grpSpLocks/>
            </p:cNvGrpSpPr>
            <p:nvPr/>
          </p:nvGrpSpPr>
          <p:grpSpPr bwMode="auto">
            <a:xfrm>
              <a:off x="1171" y="1662"/>
              <a:ext cx="952" cy="960"/>
              <a:chOff x="4182" y="1672"/>
              <a:chExt cx="1259" cy="1262"/>
            </a:xfrm>
          </p:grpSpPr>
          <p:sp>
            <p:nvSpPr>
              <p:cNvPr id="82961" name="Oval 17"/>
              <p:cNvSpPr>
                <a:spLocks noChangeArrowheads="1"/>
              </p:cNvSpPr>
              <p:nvPr/>
            </p:nvSpPr>
            <p:spPr bwMode="gray">
              <a:xfrm>
                <a:off x="4189" y="1672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62" name="Oval 18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63" name="Oval 19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64" name="Oval 20"/>
              <p:cNvSpPr>
                <a:spLocks noChangeArrowheads="1"/>
              </p:cNvSpPr>
              <p:nvPr/>
            </p:nvSpPr>
            <p:spPr bwMode="gray">
              <a:xfrm>
                <a:off x="4264" y="1756"/>
                <a:ext cx="1033" cy="925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82965" name="Oval 21"/>
            <p:cNvSpPr>
              <a:spLocks noChangeArrowheads="1"/>
            </p:cNvSpPr>
            <p:nvPr/>
          </p:nvSpPr>
          <p:spPr bwMode="gray">
            <a:xfrm>
              <a:off x="2593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66" name="Oval 22"/>
            <p:cNvSpPr>
              <a:spLocks noChangeArrowheads="1"/>
            </p:cNvSpPr>
            <p:nvPr/>
          </p:nvSpPr>
          <p:spPr bwMode="gray">
            <a:xfrm>
              <a:off x="2593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32001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67" name="Oval 23"/>
            <p:cNvSpPr>
              <a:spLocks noChangeArrowheads="1"/>
            </p:cNvSpPr>
            <p:nvPr/>
          </p:nvSpPr>
          <p:spPr bwMode="gray">
            <a:xfrm>
              <a:off x="2675" y="1622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5411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68" name="Oval 24"/>
            <p:cNvSpPr>
              <a:spLocks noChangeArrowheads="1"/>
            </p:cNvSpPr>
            <p:nvPr/>
          </p:nvSpPr>
          <p:spPr bwMode="gray">
            <a:xfrm>
              <a:off x="2676" y="1624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63529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69" name="Oval 25"/>
            <p:cNvSpPr>
              <a:spLocks noChangeArrowheads="1"/>
            </p:cNvSpPr>
            <p:nvPr/>
          </p:nvSpPr>
          <p:spPr bwMode="gray">
            <a:xfrm>
              <a:off x="2729" y="1676"/>
              <a:ext cx="979" cy="983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82970" name="Group 26"/>
            <p:cNvGrpSpPr>
              <a:grpSpLocks/>
            </p:cNvGrpSpPr>
            <p:nvPr/>
          </p:nvGrpSpPr>
          <p:grpSpPr bwMode="auto">
            <a:xfrm>
              <a:off x="2745" y="1687"/>
              <a:ext cx="947" cy="952"/>
              <a:chOff x="4166" y="1706"/>
              <a:chExt cx="1252" cy="1252"/>
            </a:xfrm>
          </p:grpSpPr>
          <p:sp>
            <p:nvSpPr>
              <p:cNvPr id="82971" name="Oval 27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2" name="Oval 28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3" name="Oval 29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4" name="Oval 30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grpSp>
          <p:nvGrpSpPr>
            <p:cNvPr id="82975" name="Group 31"/>
            <p:cNvGrpSpPr>
              <a:grpSpLocks/>
            </p:cNvGrpSpPr>
            <p:nvPr/>
          </p:nvGrpSpPr>
          <p:grpSpPr bwMode="auto">
            <a:xfrm>
              <a:off x="4335" y="1687"/>
              <a:ext cx="948" cy="952"/>
              <a:chOff x="4166" y="1706"/>
              <a:chExt cx="1252" cy="1252"/>
            </a:xfrm>
          </p:grpSpPr>
          <p:sp>
            <p:nvSpPr>
              <p:cNvPr id="82976" name="Oval 32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7" name="Oval 33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8" name="Oval 34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9" name="Oval 35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82980" name="AutoShape 36"/>
            <p:cNvSpPr>
              <a:spLocks noChangeArrowheads="1"/>
            </p:cNvSpPr>
            <p:nvPr/>
          </p:nvSpPr>
          <p:spPr bwMode="gray">
            <a:xfrm>
              <a:off x="996" y="3199"/>
              <a:ext cx="1192" cy="3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82981" name="AutoShape 37"/>
            <p:cNvSpPr>
              <a:spLocks noChangeArrowheads="1"/>
            </p:cNvSpPr>
            <p:nvPr/>
          </p:nvSpPr>
          <p:spPr bwMode="gray">
            <a:xfrm>
              <a:off x="2620" y="3199"/>
              <a:ext cx="1191" cy="3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kk-KZ" dirty="0" smtClean="0"/>
                <a:t>Жуманова Г.С.</a:t>
              </a:r>
              <a:endPara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82982" name="AutoShape 38"/>
            <p:cNvSpPr>
              <a:spLocks noChangeArrowheads="1"/>
            </p:cNvSpPr>
            <p:nvPr/>
          </p:nvSpPr>
          <p:spPr bwMode="gray">
            <a:xfrm>
              <a:off x="4199" y="3199"/>
              <a:ext cx="1191" cy="3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82983" name="Text Box 39"/>
            <p:cNvSpPr txBox="1">
              <a:spLocks noChangeArrowheads="1"/>
            </p:cNvSpPr>
            <p:nvPr/>
          </p:nvSpPr>
          <p:spPr bwMode="gray">
            <a:xfrm>
              <a:off x="1041" y="1979"/>
              <a:ext cx="1225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ru-RU" dirty="0" err="1" smtClean="0">
                  <a:solidFill>
                    <a:schemeClr val="tx2">
                      <a:lumMod val="75000"/>
                    </a:schemeClr>
                  </a:solidFill>
                </a:rPr>
                <a:t>Энергоэколог</a:t>
              </a:r>
              <a:endParaRPr lang="en-US" b="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2984" name="Text Box 40"/>
            <p:cNvSpPr txBox="1">
              <a:spLocks noChangeArrowheads="1"/>
            </p:cNvSpPr>
            <p:nvPr/>
          </p:nvSpPr>
          <p:spPr bwMode="gray">
            <a:xfrm>
              <a:off x="2781" y="2039"/>
              <a:ext cx="888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kk-KZ" dirty="0" smtClean="0">
                  <a:solidFill>
                    <a:schemeClr val="tx2">
                      <a:lumMod val="75000"/>
                    </a:schemeClr>
                  </a:solidFill>
                </a:rPr>
                <a:t>Спасатель</a:t>
              </a:r>
              <a:endParaRPr lang="en-US" b="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2985" name="Text Box 41"/>
            <p:cNvSpPr txBox="1">
              <a:spLocks noChangeArrowheads="1"/>
            </p:cNvSpPr>
            <p:nvPr/>
          </p:nvSpPr>
          <p:spPr bwMode="gray">
            <a:xfrm>
              <a:off x="4353" y="1979"/>
              <a:ext cx="887" cy="4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dirty="0" smtClean="0">
                  <a:solidFill>
                    <a:schemeClr val="tx2">
                      <a:lumMod val="75000"/>
                    </a:schemeClr>
                  </a:solidFill>
                </a:rPr>
                <a:t>Память </a:t>
              </a:r>
            </a:p>
            <a:p>
              <a:pPr algn="ctr" eaLnBrk="0" hangingPunct="0"/>
              <a:r>
                <a:rPr lang="ru-RU" dirty="0" smtClean="0">
                  <a:solidFill>
                    <a:schemeClr val="tx2">
                      <a:lumMod val="75000"/>
                    </a:schemeClr>
                  </a:solidFill>
                </a:rPr>
                <a:t>поколений</a:t>
              </a:r>
              <a:endParaRPr lang="en-US" b="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44" name="Скругленный прямоугольник 43"/>
          <p:cNvSpPr/>
          <p:nvPr/>
        </p:nvSpPr>
        <p:spPr bwMode="auto">
          <a:xfrm>
            <a:off x="2771800" y="4725144"/>
            <a:ext cx="3888432" cy="36004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Руководители клубов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043608" y="5373216"/>
            <a:ext cx="1800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Оразбаев А.Е.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6228184" y="5373216"/>
            <a:ext cx="1890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Тажибаева Т.Л.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476672"/>
            <a:ext cx="7272808" cy="864096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Стратегические цели деятельности кафедры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5475" name="Group 3"/>
          <p:cNvGrpSpPr>
            <a:grpSpLocks/>
          </p:cNvGrpSpPr>
          <p:nvPr/>
        </p:nvGrpSpPr>
        <p:grpSpPr bwMode="auto">
          <a:xfrm>
            <a:off x="179512" y="1988840"/>
            <a:ext cx="2088232" cy="4668100"/>
            <a:chOff x="720" y="1296"/>
            <a:chExt cx="1361" cy="2631"/>
          </a:xfrm>
        </p:grpSpPr>
        <p:sp>
          <p:nvSpPr>
            <p:cNvPr id="105476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1" cy="2437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7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40" cy="1751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8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108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9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482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105483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484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5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6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7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488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1</a:t>
              </a:r>
              <a:endParaRPr lang="en-US" b="0"/>
            </a:p>
          </p:txBody>
        </p:sp>
        <p:sp>
          <p:nvSpPr>
            <p:cNvPr id="105489" name="Text Box 17"/>
            <p:cNvSpPr txBox="1">
              <a:spLocks noChangeArrowheads="1"/>
            </p:cNvSpPr>
            <p:nvPr/>
          </p:nvSpPr>
          <p:spPr bwMode="gray">
            <a:xfrm>
              <a:off x="720" y="1702"/>
              <a:ext cx="1296" cy="21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Сохранение и укрепление ведущей роли 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КазНУ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 им. 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аль-Фараби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   в подготовке конкурентоспособных  и востребованных  на рынке труда специалистов по специальностям: Экология, </a:t>
              </a:r>
              <a:r>
                <a:rPr lang="ru-RU" sz="1500" dirty="0" err="1" smtClean="0">
                  <a:latin typeface="Times New Roman" pitchFamily="18" charset="0"/>
                  <a:cs typeface="Times New Roman" pitchFamily="18" charset="0"/>
                </a:rPr>
                <a:t>БЖиЗОС</a:t>
              </a:r>
              <a:r>
                <a:rPr lang="kk-KZ" sz="1500" b="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,</a:t>
              </a:r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 Геоэкология и управление природопользованием </a:t>
              </a:r>
              <a:endParaRPr lang="en-US" sz="1500" b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2411760" y="1988840"/>
            <a:ext cx="2163763" cy="4176713"/>
            <a:chOff x="2208" y="1296"/>
            <a:chExt cx="1363" cy="2631"/>
          </a:xfrm>
        </p:grpSpPr>
        <p:sp>
          <p:nvSpPr>
            <p:cNvPr id="105491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2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294" cy="2432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3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108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4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5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05496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7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8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9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500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2</a:t>
              </a:r>
              <a:endParaRPr lang="en-US" b="0"/>
            </a:p>
          </p:txBody>
        </p:sp>
        <p:sp>
          <p:nvSpPr>
            <p:cNvPr id="105501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1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0"/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Повышение качества образования  путем внедрения в процесс обучения результатов научных исследований и современных технологий  обучения </a:t>
              </a:r>
              <a:endParaRPr lang="ru-RU" sz="15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5504" name="Group 32"/>
          <p:cNvGrpSpPr>
            <a:grpSpLocks/>
          </p:cNvGrpSpPr>
          <p:nvPr/>
        </p:nvGrpSpPr>
        <p:grpSpPr bwMode="auto">
          <a:xfrm>
            <a:off x="4650358" y="1916832"/>
            <a:ext cx="2163763" cy="4176713"/>
            <a:chOff x="3696" y="1296"/>
            <a:chExt cx="1363" cy="2631"/>
          </a:xfrm>
        </p:grpSpPr>
        <p:sp>
          <p:nvSpPr>
            <p:cNvPr id="105505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6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290" cy="243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7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108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8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509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105510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511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2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3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4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515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3</a:t>
              </a:r>
              <a:endParaRPr lang="en-US" b="0"/>
            </a:p>
          </p:txBody>
        </p:sp>
        <p:sp>
          <p:nvSpPr>
            <p:cNvPr id="105516" name="Text Box 44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6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0"/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Интеграция кафедры в мировое научно-образовательное пространство</a:t>
              </a:r>
              <a:endParaRPr lang="ru-RU" sz="15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Group 18"/>
          <p:cNvGrpSpPr>
            <a:grpSpLocks/>
          </p:cNvGrpSpPr>
          <p:nvPr/>
        </p:nvGrpSpPr>
        <p:grpSpPr bwMode="auto">
          <a:xfrm>
            <a:off x="6977062" y="1916832"/>
            <a:ext cx="2166938" cy="4103688"/>
            <a:chOff x="2208" y="1296"/>
            <a:chExt cx="1365" cy="2585"/>
          </a:xfrm>
        </p:grpSpPr>
        <p:sp>
          <p:nvSpPr>
            <p:cNvPr id="49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44" cy="238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104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54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5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6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7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8" name="Text Box 28"/>
            <p:cNvSpPr txBox="1">
              <a:spLocks noChangeArrowheads="1"/>
            </p:cNvSpPr>
            <p:nvPr/>
          </p:nvSpPr>
          <p:spPr bwMode="gray">
            <a:xfrm>
              <a:off x="2763" y="1354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kk-KZ" sz="2400" b="0" dirty="0" smtClean="0">
                  <a:solidFill>
                    <a:srgbClr val="000000"/>
                  </a:solidFill>
                </a:rPr>
                <a:t>4</a:t>
              </a:r>
              <a:endParaRPr lang="en-US" b="0" dirty="0"/>
            </a:p>
          </p:txBody>
        </p:sp>
        <p:sp>
          <p:nvSpPr>
            <p:cNvPr id="59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64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500" dirty="0" smtClean="0">
                  <a:latin typeface="Times New Roman" pitchFamily="18" charset="0"/>
                  <a:cs typeface="Times New Roman" pitchFamily="18" charset="0"/>
                </a:rPr>
                <a:t>Интернациональное и патриотическое воспитание молодежи</a:t>
              </a:r>
              <a:endParaRPr lang="en-US" sz="1500" b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548680"/>
            <a:ext cx="6019800" cy="648072"/>
          </a:xfrm>
        </p:spPr>
        <p:txBody>
          <a:bodyPr/>
          <a:lstStyle/>
          <a:p>
            <a:r>
              <a:rPr lang="ru-RU" sz="3000" dirty="0" smtClean="0"/>
              <a:t>Коллектив кафедры</a:t>
            </a:r>
            <a:endParaRPr lang="en-US" sz="3000" dirty="0"/>
          </a:p>
        </p:txBody>
      </p:sp>
      <p:grpSp>
        <p:nvGrpSpPr>
          <p:cNvPr id="92196" name="Group 36"/>
          <p:cNvGrpSpPr>
            <a:grpSpLocks/>
          </p:cNvGrpSpPr>
          <p:nvPr/>
        </p:nvGrpSpPr>
        <p:grpSpPr bwMode="auto">
          <a:xfrm>
            <a:off x="969963" y="1836738"/>
            <a:ext cx="4279901" cy="4013199"/>
            <a:chOff x="611" y="981"/>
            <a:chExt cx="2696" cy="2528"/>
          </a:xfrm>
        </p:grpSpPr>
        <p:sp>
          <p:nvSpPr>
            <p:cNvPr id="92197" name="AutoShape 37"/>
            <p:cNvSpPr>
              <a:spLocks noChangeArrowheads="1"/>
            </p:cNvSpPr>
            <p:nvPr/>
          </p:nvSpPr>
          <p:spPr bwMode="gray">
            <a:xfrm rot="16200000">
              <a:off x="2390" y="1779"/>
              <a:ext cx="982" cy="852"/>
            </a:xfrm>
            <a:prstGeom prst="hexagon">
              <a:avLst>
                <a:gd name="adj" fmla="val 28815"/>
                <a:gd name="vf" fmla="val 11547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198" name="AutoShape 38"/>
            <p:cNvSpPr>
              <a:spLocks noChangeArrowheads="1"/>
            </p:cNvSpPr>
            <p:nvPr/>
          </p:nvSpPr>
          <p:spPr bwMode="gray">
            <a:xfrm rot="16200000">
              <a:off x="1960" y="1045"/>
              <a:ext cx="981" cy="853"/>
            </a:xfrm>
            <a:prstGeom prst="hexagon">
              <a:avLst>
                <a:gd name="adj" fmla="val 28751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tint val="7372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7372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199" name="AutoShape 39"/>
            <p:cNvSpPr>
              <a:spLocks noChangeArrowheads="1"/>
            </p:cNvSpPr>
            <p:nvPr/>
          </p:nvSpPr>
          <p:spPr bwMode="gray">
            <a:xfrm rot="16200000">
              <a:off x="1963" y="2520"/>
              <a:ext cx="981" cy="852"/>
            </a:xfrm>
            <a:prstGeom prst="hexagon">
              <a:avLst>
                <a:gd name="adj" fmla="val 28785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tint val="7372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7372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r>
                <a:rPr lang="ru-RU" sz="2000" dirty="0" smtClean="0"/>
                <a:t> география</a:t>
              </a:r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0" name="AutoShape 40"/>
            <p:cNvSpPr>
              <a:spLocks noChangeArrowheads="1"/>
            </p:cNvSpPr>
            <p:nvPr/>
          </p:nvSpPr>
          <p:spPr bwMode="gray">
            <a:xfrm rot="16200000">
              <a:off x="1537" y="1781"/>
              <a:ext cx="980" cy="853"/>
            </a:xfrm>
            <a:prstGeom prst="hexagon">
              <a:avLst>
                <a:gd name="adj" fmla="val 28722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ru-RU" sz="2400" dirty="0" smtClean="0"/>
            </a:p>
            <a:p>
              <a:pPr algn="ctr" eaLnBrk="0" hangingPunct="0"/>
              <a:r>
                <a:rPr lang="ru-RU" sz="2400" dirty="0" smtClean="0"/>
                <a:t>экология</a:t>
              </a:r>
            </a:p>
            <a:p>
              <a:pPr algn="ctr" eaLnBrk="0" hangingPunct="0"/>
              <a:endParaRPr lang="en-US" altLang="ko-KR" sz="24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1" name="AutoShape 41"/>
            <p:cNvSpPr>
              <a:spLocks noChangeArrowheads="1"/>
            </p:cNvSpPr>
            <p:nvPr/>
          </p:nvSpPr>
          <p:spPr bwMode="gray">
            <a:xfrm rot="16200000">
              <a:off x="1077" y="1016"/>
              <a:ext cx="981" cy="913"/>
            </a:xfrm>
            <a:prstGeom prst="hexagon">
              <a:avLst>
                <a:gd name="adj" fmla="val 28785"/>
                <a:gd name="vf" fmla="val 11547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2" name="AutoShape 42"/>
            <p:cNvSpPr>
              <a:spLocks noChangeArrowheads="1"/>
            </p:cNvSpPr>
            <p:nvPr/>
          </p:nvSpPr>
          <p:spPr bwMode="gray">
            <a:xfrm rot="16200000">
              <a:off x="1092" y="2593"/>
              <a:ext cx="981" cy="852"/>
            </a:xfrm>
            <a:prstGeom prst="hexagon">
              <a:avLst>
                <a:gd name="adj" fmla="val 28785"/>
                <a:gd name="vf" fmla="val 11547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r>
                <a:rPr lang="ru-RU" sz="2000" dirty="0" smtClean="0"/>
                <a:t>биология</a:t>
              </a:r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3" name="AutoShape 43"/>
            <p:cNvSpPr>
              <a:spLocks noChangeArrowheads="1"/>
            </p:cNvSpPr>
            <p:nvPr/>
          </p:nvSpPr>
          <p:spPr bwMode="gray">
            <a:xfrm rot="16200000">
              <a:off x="597" y="1727"/>
              <a:ext cx="982" cy="953"/>
            </a:xfrm>
            <a:prstGeom prst="hexagon">
              <a:avLst>
                <a:gd name="adj" fmla="val 28815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tint val="7372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7372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r>
                <a:rPr lang="ru-RU" sz="2000" dirty="0" smtClean="0"/>
                <a:t>философия</a:t>
              </a:r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</p:grpSp>
      <p:sp>
        <p:nvSpPr>
          <p:cNvPr id="13" name="Стрелка вправо 12"/>
          <p:cNvSpPr/>
          <p:nvPr/>
        </p:nvSpPr>
        <p:spPr bwMode="auto">
          <a:xfrm rot="10800000">
            <a:off x="4932040" y="2348880"/>
            <a:ext cx="3960440" cy="4248472"/>
          </a:xfrm>
          <a:prstGeom prst="rightArrow">
            <a:avLst>
              <a:gd name="adj1" fmla="val 59220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68144" y="3429000"/>
            <a:ext cx="29158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Кафедра представляет собой своеобразный коллектив, преподаватели и научные сотрудники которой  имеют смежные  специальности, опыт работы и научные разработки  в различных областях: 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067944" y="3645024"/>
            <a:ext cx="10801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химия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347864" y="2420888"/>
            <a:ext cx="11224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физика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547664" y="2420888"/>
            <a:ext cx="16588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математика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60648"/>
            <a:ext cx="6019800" cy="836315"/>
          </a:xfrm>
        </p:spPr>
        <p:txBody>
          <a:bodyPr/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Учебно-методическая деятельность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9875" name="Group 3"/>
          <p:cNvGrpSpPr>
            <a:grpSpLocks/>
          </p:cNvGrpSpPr>
          <p:nvPr/>
        </p:nvGrpSpPr>
        <p:grpSpPr bwMode="auto">
          <a:xfrm>
            <a:off x="683568" y="1700808"/>
            <a:ext cx="8064896" cy="3744416"/>
            <a:chOff x="528" y="1248"/>
            <a:chExt cx="4656" cy="1821"/>
          </a:xfrm>
        </p:grpSpPr>
        <p:grpSp>
          <p:nvGrpSpPr>
            <p:cNvPr id="79876" name="Group 4"/>
            <p:cNvGrpSpPr>
              <a:grpSpLocks/>
            </p:cNvGrpSpPr>
            <p:nvPr/>
          </p:nvGrpSpPr>
          <p:grpSpPr bwMode="auto">
            <a:xfrm>
              <a:off x="1824" y="1248"/>
              <a:ext cx="2014" cy="1821"/>
              <a:chOff x="1872" y="1824"/>
              <a:chExt cx="2014" cy="1821"/>
            </a:xfrm>
          </p:grpSpPr>
          <p:sp>
            <p:nvSpPr>
              <p:cNvPr id="79877" name="AutoShape 5"/>
              <p:cNvSpPr>
                <a:spLocks noChangeArrowheads="1"/>
              </p:cNvSpPr>
              <p:nvPr/>
            </p:nvSpPr>
            <p:spPr bwMode="gray">
              <a:xfrm rot="16200000" flipH="1">
                <a:off x="1820" y="2528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78" name="AutoShape 6"/>
              <p:cNvSpPr>
                <a:spLocks noChangeArrowheads="1"/>
              </p:cNvSpPr>
              <p:nvPr/>
            </p:nvSpPr>
            <p:spPr bwMode="gray">
              <a:xfrm rot="5400000" flipH="1">
                <a:off x="3628" y="2494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79" name="AutoShape 7"/>
              <p:cNvSpPr>
                <a:spLocks noChangeArrowheads="1"/>
              </p:cNvSpPr>
              <p:nvPr/>
            </p:nvSpPr>
            <p:spPr bwMode="gray">
              <a:xfrm rot="10800000" flipH="1">
                <a:off x="2725" y="3439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80" name="Oval 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81" name="Oval 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82" name="Oval 10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9883" name="Oval 11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9884" name="Oval 12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9885" name="Oval 13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  <p:sp>
          <p:nvSpPr>
            <p:cNvPr id="79887" name="AutoShape 15"/>
            <p:cNvSpPr>
              <a:spLocks noChangeArrowheads="1"/>
            </p:cNvSpPr>
            <p:nvPr/>
          </p:nvSpPr>
          <p:spPr bwMode="gray">
            <a:xfrm>
              <a:off x="528" y="1920"/>
              <a:ext cx="1152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88" name="AutoShape 16"/>
            <p:cNvSpPr>
              <a:spLocks noChangeArrowheads="1"/>
            </p:cNvSpPr>
            <p:nvPr/>
          </p:nvSpPr>
          <p:spPr bwMode="gray">
            <a:xfrm>
              <a:off x="528" y="1584"/>
              <a:ext cx="1152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0" name="AutoShape 18"/>
            <p:cNvSpPr>
              <a:spLocks noChangeArrowheads="1"/>
            </p:cNvSpPr>
            <p:nvPr/>
          </p:nvSpPr>
          <p:spPr bwMode="gray">
            <a:xfrm>
              <a:off x="3984" y="1920"/>
              <a:ext cx="120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1" name="AutoShape 19"/>
            <p:cNvSpPr>
              <a:spLocks noChangeArrowheads="1"/>
            </p:cNvSpPr>
            <p:nvPr/>
          </p:nvSpPr>
          <p:spPr bwMode="gray">
            <a:xfrm>
              <a:off x="3984" y="1584"/>
              <a:ext cx="120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gray">
            <a:xfrm>
              <a:off x="2092" y="1920"/>
              <a:ext cx="1498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400" dirty="0" err="1" smtClean="0"/>
                <a:t>Бакалавриат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79894" name="Text Box 22"/>
            <p:cNvSpPr txBox="1">
              <a:spLocks noChangeArrowheads="1"/>
            </p:cNvSpPr>
            <p:nvPr/>
          </p:nvSpPr>
          <p:spPr bwMode="gray">
            <a:xfrm>
              <a:off x="629" y="1683"/>
              <a:ext cx="867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dirty="0" smtClean="0"/>
                <a:t>5</a:t>
              </a:r>
              <a:r>
                <a:rPr lang="en-US" dirty="0" smtClean="0"/>
                <a:t>B</a:t>
              </a:r>
              <a:r>
                <a:rPr lang="ru-RU" dirty="0" smtClean="0"/>
                <a:t>060800</a:t>
              </a:r>
              <a:endParaRPr lang="en-US" b="0" dirty="0">
                <a:solidFill>
                  <a:schemeClr val="bg1"/>
                </a:solidFill>
              </a:endParaRPr>
            </a:p>
          </p:txBody>
        </p:sp>
        <p:sp>
          <p:nvSpPr>
            <p:cNvPr id="79895" name="Text Box 23"/>
            <p:cNvSpPr txBox="1">
              <a:spLocks noChangeArrowheads="1"/>
            </p:cNvSpPr>
            <p:nvPr/>
          </p:nvSpPr>
          <p:spPr bwMode="gray">
            <a:xfrm>
              <a:off x="607" y="2019"/>
              <a:ext cx="91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dirty="0" smtClean="0"/>
                <a:t> 5B073100</a:t>
              </a:r>
              <a:endParaRPr lang="en-US" b="0" dirty="0">
                <a:solidFill>
                  <a:schemeClr val="bg1"/>
                </a:solidFill>
              </a:endParaRPr>
            </a:p>
          </p:txBody>
        </p:sp>
        <p:sp>
          <p:nvSpPr>
            <p:cNvPr id="79896" name="Text Box 24"/>
            <p:cNvSpPr txBox="1">
              <a:spLocks noChangeArrowheads="1"/>
            </p:cNvSpPr>
            <p:nvPr/>
          </p:nvSpPr>
          <p:spPr bwMode="gray">
            <a:xfrm>
              <a:off x="844" y="2355"/>
              <a:ext cx="437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0" dirty="0">
                  <a:solidFill>
                    <a:schemeClr val="bg1"/>
                  </a:solidFill>
                </a:rPr>
                <a:t>Text</a:t>
              </a:r>
            </a:p>
          </p:txBody>
        </p:sp>
        <p:sp>
          <p:nvSpPr>
            <p:cNvPr id="79897" name="Text Box 25"/>
            <p:cNvSpPr txBox="1">
              <a:spLocks noChangeArrowheads="1"/>
            </p:cNvSpPr>
            <p:nvPr/>
          </p:nvSpPr>
          <p:spPr bwMode="gray">
            <a:xfrm>
              <a:off x="4167" y="1683"/>
              <a:ext cx="870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dirty="0" smtClean="0"/>
                <a:t>Экология</a:t>
              </a:r>
              <a:endParaRPr lang="en-US" b="0" dirty="0">
                <a:solidFill>
                  <a:schemeClr val="bg1"/>
                </a:solidFill>
              </a:endParaRPr>
            </a:p>
          </p:txBody>
        </p:sp>
        <p:sp>
          <p:nvSpPr>
            <p:cNvPr id="79898" name="Text Box 26"/>
            <p:cNvSpPr txBox="1">
              <a:spLocks noChangeArrowheads="1"/>
            </p:cNvSpPr>
            <p:nvPr/>
          </p:nvSpPr>
          <p:spPr bwMode="gray">
            <a:xfrm>
              <a:off x="4191" y="2019"/>
              <a:ext cx="82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kk-KZ" dirty="0" smtClean="0"/>
                <a:t>БЖиЗОС</a:t>
              </a:r>
              <a:endParaRPr lang="en-US" dirty="0"/>
            </a:p>
          </p:txBody>
        </p:sp>
        <p:sp>
          <p:nvSpPr>
            <p:cNvPr id="79899" name="Text Box 27"/>
            <p:cNvSpPr txBox="1">
              <a:spLocks noChangeArrowheads="1"/>
            </p:cNvSpPr>
            <p:nvPr/>
          </p:nvSpPr>
          <p:spPr bwMode="gray">
            <a:xfrm>
              <a:off x="4384" y="2355"/>
              <a:ext cx="436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0">
                  <a:solidFill>
                    <a:schemeClr val="bg1"/>
                  </a:solidFill>
                </a:rPr>
                <a:t>Text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AutoShape 3"/>
          <p:cNvSpPr>
            <a:spLocks noChangeArrowheads="1"/>
          </p:cNvSpPr>
          <p:nvPr/>
        </p:nvSpPr>
        <p:spPr bwMode="ltGray">
          <a:xfrm>
            <a:off x="0" y="764704"/>
            <a:ext cx="6261100" cy="4495800"/>
          </a:xfrm>
          <a:prstGeom prst="rightArrow">
            <a:avLst>
              <a:gd name="adj1" fmla="val 79306"/>
              <a:gd name="adj2" fmla="val 34494"/>
            </a:avLst>
          </a:prstGeom>
          <a:gradFill rotWithShape="1">
            <a:gsLst>
              <a:gs pos="0">
                <a:srgbClr val="EAEAEA"/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1924" name="AutoShape 4"/>
          <p:cNvSpPr>
            <a:spLocks noChangeArrowheads="1"/>
          </p:cNvSpPr>
          <p:nvPr/>
        </p:nvSpPr>
        <p:spPr bwMode="blackWhite">
          <a:xfrm>
            <a:off x="251520" y="1340768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6M060800-Экология,</a:t>
            </a:r>
            <a:r>
              <a:rPr lang="kk-KZ" dirty="0" smtClean="0"/>
              <a:t> 2 года,</a:t>
            </a:r>
            <a:r>
              <a:rPr lang="ru-RU" dirty="0" smtClean="0"/>
              <a:t> </a:t>
            </a:r>
          </a:p>
          <a:p>
            <a:pPr algn="ctr" eaLnBrk="0" hangingPunct="0"/>
            <a:r>
              <a:rPr lang="ru-RU" dirty="0" smtClean="0"/>
              <a:t>магистр естественных наук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1925" name="AutoShape 5"/>
          <p:cNvSpPr>
            <a:spLocks noChangeArrowheads="1"/>
          </p:cNvSpPr>
          <p:nvPr/>
        </p:nvSpPr>
        <p:spPr bwMode="blackWhite">
          <a:xfrm>
            <a:off x="251520" y="2492896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699D5F">
                  <a:gamma/>
                  <a:tint val="69804"/>
                  <a:invGamma/>
                </a:srgb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dirty="0" smtClean="0"/>
          </a:p>
          <a:p>
            <a:pPr algn="ctr" eaLnBrk="0" hangingPunct="0"/>
            <a:r>
              <a:rPr lang="ru-RU" dirty="0" smtClean="0"/>
              <a:t>6M073100-БЖиЗОС, </a:t>
            </a:r>
            <a:r>
              <a:rPr lang="kk-KZ" dirty="0" smtClean="0"/>
              <a:t>2 года,</a:t>
            </a:r>
            <a:r>
              <a:rPr lang="ru-RU" dirty="0" smtClean="0"/>
              <a:t> </a:t>
            </a:r>
          </a:p>
          <a:p>
            <a:pPr algn="ctr" eaLnBrk="0" hangingPunct="0"/>
            <a:r>
              <a:rPr lang="ru-RU" dirty="0" smtClean="0"/>
              <a:t>магистр технических наук</a:t>
            </a:r>
            <a:endParaRPr lang="kk-KZ" dirty="0" smtClean="0"/>
          </a:p>
          <a:p>
            <a:pPr algn="ctr" eaLnBrk="0" hangingPunct="0"/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1926" name="AutoShape 6"/>
          <p:cNvSpPr>
            <a:spLocks noChangeArrowheads="1"/>
          </p:cNvSpPr>
          <p:nvPr/>
        </p:nvSpPr>
        <p:spPr bwMode="blackWhite">
          <a:xfrm>
            <a:off x="251520" y="3645024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6M091100-Геоэкология и управление </a:t>
            </a:r>
          </a:p>
          <a:p>
            <a:pPr algn="ctr" eaLnBrk="0" hangingPunct="0"/>
            <a:r>
              <a:rPr lang="ru-RU" dirty="0" smtClean="0"/>
              <a:t>Природопользованием,  </a:t>
            </a:r>
            <a:r>
              <a:rPr lang="kk-KZ" dirty="0" smtClean="0"/>
              <a:t>2 года,</a:t>
            </a:r>
            <a:r>
              <a:rPr lang="ru-RU" dirty="0" smtClean="0"/>
              <a:t> </a:t>
            </a:r>
          </a:p>
          <a:p>
            <a:pPr algn="ctr" eaLnBrk="0" hangingPunct="0"/>
            <a:r>
              <a:rPr lang="ru-RU" dirty="0" smtClean="0"/>
              <a:t>магистр наук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6372200" y="2204864"/>
            <a:ext cx="2514600" cy="1295400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400" dirty="0" smtClean="0"/>
              <a:t>Магистратура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ltGray">
          <a:xfrm>
            <a:off x="323528" y="5085184"/>
            <a:ext cx="5859760" cy="1623864"/>
          </a:xfrm>
          <a:prstGeom prst="rightArrow">
            <a:avLst>
              <a:gd name="adj1" fmla="val 79306"/>
              <a:gd name="adj2" fmla="val 80719"/>
            </a:avLst>
          </a:prstGeom>
          <a:gradFill rotWithShape="1">
            <a:gsLst>
              <a:gs pos="0">
                <a:srgbClr val="EAEAEA"/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6300192" y="5229200"/>
            <a:ext cx="2514600" cy="1295400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400" dirty="0" smtClean="0"/>
              <a:t>Докторантура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blackWhite">
          <a:xfrm>
            <a:off x="323528" y="5445224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</a:t>
            </a:r>
            <a:r>
              <a:rPr lang="en-US" dirty="0" smtClean="0"/>
              <a:t>D</a:t>
            </a:r>
            <a:r>
              <a:rPr lang="ru-RU" dirty="0" smtClean="0"/>
              <a:t>060800-Экология,</a:t>
            </a:r>
            <a:r>
              <a:rPr lang="kk-KZ" dirty="0" smtClean="0"/>
              <a:t> </a:t>
            </a:r>
            <a:r>
              <a:rPr lang="en-US" dirty="0" smtClean="0"/>
              <a:t>3</a:t>
            </a:r>
            <a:r>
              <a:rPr lang="kk-KZ" dirty="0" smtClean="0"/>
              <a:t> года,</a:t>
            </a:r>
            <a:r>
              <a:rPr lang="ru-RU" dirty="0" smtClean="0"/>
              <a:t> </a:t>
            </a:r>
          </a:p>
          <a:p>
            <a:pPr algn="ctr" eaLnBrk="0" hangingPunct="0"/>
            <a:r>
              <a:rPr lang="kk-KZ" dirty="0" smtClean="0"/>
              <a:t>доктор</a:t>
            </a:r>
            <a:r>
              <a:rPr lang="ru-RU" dirty="0" smtClean="0"/>
              <a:t> естественных наук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60648"/>
            <a:ext cx="6019800" cy="836315"/>
          </a:xfrm>
        </p:spPr>
        <p:txBody>
          <a:bodyPr/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Учебно-методическая деятельность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609600"/>
            <a:ext cx="6696744" cy="487363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Научные  направления кафедры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b="0"/>
          </a:p>
        </p:txBody>
      </p:sp>
      <p:sp>
        <p:nvSpPr>
          <p:cNvPr id="40998" name="AutoShape 38"/>
          <p:cNvSpPr>
            <a:spLocks noChangeArrowheads="1"/>
          </p:cNvSpPr>
          <p:nvPr/>
        </p:nvSpPr>
        <p:spPr bwMode="ltGray">
          <a:xfrm rot="5400000">
            <a:off x="-1116570" y="1700746"/>
            <a:ext cx="4824412" cy="439248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0999" name="Group 39"/>
          <p:cNvGrpSpPr>
            <a:grpSpLocks/>
          </p:cNvGrpSpPr>
          <p:nvPr/>
        </p:nvGrpSpPr>
        <p:grpSpPr bwMode="auto">
          <a:xfrm>
            <a:off x="3563888" y="4077072"/>
            <a:ext cx="5010150" cy="720080"/>
            <a:chOff x="891" y="1175"/>
            <a:chExt cx="3156" cy="320"/>
          </a:xfrm>
        </p:grpSpPr>
        <p:grpSp>
          <p:nvGrpSpPr>
            <p:cNvPr id="41000" name="Group 40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01" name="Oval 41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02" name="AutoShape 42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03" name="Oval 43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04" name="Oval 44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05" name="Group 45"/>
          <p:cNvGrpSpPr>
            <a:grpSpLocks/>
          </p:cNvGrpSpPr>
          <p:nvPr/>
        </p:nvGrpSpPr>
        <p:grpSpPr bwMode="auto">
          <a:xfrm>
            <a:off x="2771800" y="5877272"/>
            <a:ext cx="5000625" cy="720080"/>
            <a:chOff x="891" y="1175"/>
            <a:chExt cx="3150" cy="320"/>
          </a:xfrm>
        </p:grpSpPr>
        <p:grpSp>
          <p:nvGrpSpPr>
            <p:cNvPr id="41006" name="Group 46"/>
            <p:cNvGrpSpPr>
              <a:grpSpLocks/>
            </p:cNvGrpSpPr>
            <p:nvPr/>
          </p:nvGrpSpPr>
          <p:grpSpPr bwMode="auto">
            <a:xfrm>
              <a:off x="891" y="1175"/>
              <a:ext cx="3150" cy="320"/>
              <a:chOff x="1258" y="1081"/>
              <a:chExt cx="3150" cy="320"/>
            </a:xfrm>
          </p:grpSpPr>
          <p:sp>
            <p:nvSpPr>
              <p:cNvPr id="41007" name="Oval 47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08" name="AutoShape 48"/>
              <p:cNvSpPr>
                <a:spLocks noChangeArrowheads="1"/>
              </p:cNvSpPr>
              <p:nvPr/>
            </p:nvSpPr>
            <p:spPr bwMode="gray">
              <a:xfrm>
                <a:off x="1485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09" name="Oval 49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0" name="Oval 50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3203848" y="4869160"/>
            <a:ext cx="5010150" cy="864096"/>
            <a:chOff x="1258" y="1081"/>
            <a:chExt cx="3156" cy="320"/>
          </a:xfrm>
        </p:grpSpPr>
        <p:sp>
          <p:nvSpPr>
            <p:cNvPr id="41012" name="Oval 52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3" name="AutoShape 53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14" name="Oval 54"/>
          <p:cNvSpPr>
            <a:spLocks noChangeArrowheads="1"/>
          </p:cNvSpPr>
          <p:nvPr/>
        </p:nvSpPr>
        <p:spPr bwMode="gray">
          <a:xfrm>
            <a:off x="3275856" y="5157192"/>
            <a:ext cx="334962" cy="334963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15" name="Oval 55"/>
          <p:cNvSpPr>
            <a:spLocks noChangeArrowheads="1"/>
          </p:cNvSpPr>
          <p:nvPr/>
        </p:nvSpPr>
        <p:spPr bwMode="gray">
          <a:xfrm flipV="1">
            <a:off x="2024062" y="4365104"/>
            <a:ext cx="891753" cy="210071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16" name="Group 56"/>
          <p:cNvGrpSpPr>
            <a:grpSpLocks/>
          </p:cNvGrpSpPr>
          <p:nvPr/>
        </p:nvGrpSpPr>
        <p:grpSpPr bwMode="auto">
          <a:xfrm>
            <a:off x="3347864" y="1988840"/>
            <a:ext cx="5010150" cy="508000"/>
            <a:chOff x="1258" y="1081"/>
            <a:chExt cx="3156" cy="320"/>
          </a:xfrm>
        </p:grpSpPr>
        <p:sp>
          <p:nvSpPr>
            <p:cNvPr id="41017" name="Oval 57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8" name="AutoShape 58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19" name="Oval 59"/>
          <p:cNvSpPr>
            <a:spLocks noChangeArrowheads="1"/>
          </p:cNvSpPr>
          <p:nvPr/>
        </p:nvSpPr>
        <p:spPr bwMode="gray">
          <a:xfrm>
            <a:off x="3419872" y="2060848"/>
            <a:ext cx="334962" cy="334962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20" name="Oval 60"/>
          <p:cNvSpPr>
            <a:spLocks noChangeArrowheads="1"/>
          </p:cNvSpPr>
          <p:nvPr/>
        </p:nvSpPr>
        <p:spPr bwMode="gray">
          <a:xfrm>
            <a:off x="3419872" y="2132856"/>
            <a:ext cx="241300" cy="242887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21" name="Group 61"/>
          <p:cNvGrpSpPr>
            <a:grpSpLocks/>
          </p:cNvGrpSpPr>
          <p:nvPr/>
        </p:nvGrpSpPr>
        <p:grpSpPr bwMode="auto">
          <a:xfrm>
            <a:off x="2699792" y="1196752"/>
            <a:ext cx="5010150" cy="724024"/>
            <a:chOff x="891" y="1175"/>
            <a:chExt cx="3156" cy="320"/>
          </a:xfrm>
        </p:grpSpPr>
        <p:grpSp>
          <p:nvGrpSpPr>
            <p:cNvPr id="41022" name="Group 62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23" name="Oval 63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24" name="AutoShape 64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25" name="Oval 65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26" name="Oval 66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3275856" y="1196752"/>
            <a:ext cx="432048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Разработка энерго – и ресурсо – сберегающих технологий;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3923928" y="2060848"/>
            <a:ext cx="460517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Альтернативной устойчивой энергии;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3347864" y="5780782"/>
            <a:ext cx="4176465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Управление и экономика природопользования;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3779912" y="4869160"/>
            <a:ext cx="4692054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Решение теоретических и прикладных</a:t>
            </a: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проблем водопользования и</a:t>
            </a: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водных ресурсов;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41029" name="Text Box 69"/>
          <p:cNvSpPr txBox="1">
            <a:spLocks noChangeArrowheads="1"/>
          </p:cNvSpPr>
          <p:nvPr/>
        </p:nvSpPr>
        <p:spPr bwMode="auto">
          <a:xfrm>
            <a:off x="4139952" y="4077072"/>
            <a:ext cx="4677243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Изучение и прогнозирование</a:t>
            </a:r>
            <a:endParaRPr lang="en-US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различных геологических процессов;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41031" name="Text Box 71"/>
          <p:cNvSpPr txBox="1">
            <a:spLocks noChangeArrowheads="1"/>
          </p:cNvSpPr>
          <p:nvPr/>
        </p:nvSpPr>
        <p:spPr bwMode="gray">
          <a:xfrm>
            <a:off x="0" y="1916832"/>
            <a:ext cx="309634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соответствии с «Глобальной энергоэкологической стратегий устойчивого развития в ХХІ веке», Стратегией «Казахстан - 2050» и Концепцией перехода Казахстана к «зеленой экономике» важнейшими научными  направлениями кафедры являются:</a:t>
            </a:r>
            <a:endParaRPr lang="ru-RU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/>
          </a:p>
        </p:txBody>
      </p:sp>
      <p:grpSp>
        <p:nvGrpSpPr>
          <p:cNvPr id="41" name="Group 39"/>
          <p:cNvGrpSpPr>
            <a:grpSpLocks/>
          </p:cNvGrpSpPr>
          <p:nvPr/>
        </p:nvGrpSpPr>
        <p:grpSpPr bwMode="auto">
          <a:xfrm>
            <a:off x="3779912" y="2564904"/>
            <a:ext cx="5010150" cy="648072"/>
            <a:chOff x="891" y="1175"/>
            <a:chExt cx="3156" cy="320"/>
          </a:xfrm>
        </p:grpSpPr>
        <p:grpSp>
          <p:nvGrpSpPr>
            <p:cNvPr id="42" name="Group 40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5" name="Oval 41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6" name="AutoShape 42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3" name="Oval 43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" name="Oval 44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7" name="Group 51"/>
          <p:cNvGrpSpPr>
            <a:grpSpLocks/>
          </p:cNvGrpSpPr>
          <p:nvPr/>
        </p:nvGrpSpPr>
        <p:grpSpPr bwMode="auto">
          <a:xfrm>
            <a:off x="3491880" y="3356992"/>
            <a:ext cx="5010150" cy="648072"/>
            <a:chOff x="1258" y="1081"/>
            <a:chExt cx="3156" cy="320"/>
          </a:xfrm>
        </p:grpSpPr>
        <p:sp>
          <p:nvSpPr>
            <p:cNvPr id="48" name="Oval 52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AutoShape 53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0" name="Oval 54"/>
          <p:cNvSpPr>
            <a:spLocks noChangeArrowheads="1"/>
          </p:cNvSpPr>
          <p:nvPr/>
        </p:nvSpPr>
        <p:spPr bwMode="gray">
          <a:xfrm>
            <a:off x="3563888" y="3501008"/>
            <a:ext cx="334962" cy="334963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Text Box 69"/>
          <p:cNvSpPr txBox="1">
            <a:spLocks noChangeArrowheads="1"/>
          </p:cNvSpPr>
          <p:nvPr/>
        </p:nvSpPr>
        <p:spPr bwMode="auto">
          <a:xfrm>
            <a:off x="4345635" y="2492896"/>
            <a:ext cx="4798365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Организация безопасности жизни </a:t>
            </a:r>
            <a:endParaRPr lang="en-US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человека и защита окружающей среды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52" name="Text Box 69"/>
          <p:cNvSpPr txBox="1">
            <a:spLocks noChangeArrowheads="1"/>
          </p:cNvSpPr>
          <p:nvPr/>
        </p:nvSpPr>
        <p:spPr bwMode="auto">
          <a:xfrm>
            <a:off x="4067944" y="3356992"/>
            <a:ext cx="4608512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Экологическая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безопасность</a:t>
            </a:r>
            <a:endParaRPr 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пищевых продуктов 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692696"/>
            <a:ext cx="6019800" cy="487363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Проекты кафедры</a:t>
            </a:r>
            <a:r>
              <a:rPr lang="en-US" sz="2000" dirty="0" smtClean="0">
                <a:solidFill>
                  <a:srgbClr val="000000"/>
                </a:solidFill>
              </a:rPr>
              <a:t/>
            </a:r>
            <a:br>
              <a:rPr lang="en-US" sz="2000" dirty="0" smtClean="0">
                <a:solidFill>
                  <a:srgbClr val="000000"/>
                </a:solidFill>
              </a:rPr>
            </a:br>
            <a:endParaRPr lang="en-US" sz="2000" dirty="0"/>
          </a:p>
        </p:txBody>
      </p:sp>
      <p:sp>
        <p:nvSpPr>
          <p:cNvPr id="76803" name="AutoShape 3"/>
          <p:cNvSpPr>
            <a:spLocks noChangeArrowheads="1"/>
          </p:cNvSpPr>
          <p:nvPr/>
        </p:nvSpPr>
        <p:spPr bwMode="auto">
          <a:xfrm>
            <a:off x="5796136" y="2348880"/>
            <a:ext cx="3096344" cy="40324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ru-RU" b="0">
              <a:latin typeface="Verdana" pitchFamily="34" charset="0"/>
            </a:endParaRP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251520" y="2348880"/>
            <a:ext cx="2664296" cy="396044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ru-RU" b="0">
              <a:latin typeface="Verdana" pitchFamily="34" charset="0"/>
            </a:endParaRP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467544" y="2708920"/>
            <a:ext cx="237626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Инновационные прорывные проекты</a:t>
            </a:r>
          </a:p>
          <a:p>
            <a:pPr eaLnBrk="0" hangingPunct="0"/>
            <a:r>
              <a:rPr lang="kk-KZ" sz="1600" b="0" dirty="0" smtClean="0">
                <a:latin typeface="Times New Roman" pitchFamily="18" charset="0"/>
                <a:cs typeface="Times New Roman" pitchFamily="18" charset="0"/>
              </a:rPr>
              <a:t>«Зеленый мост через поколения», «Внедрение принципов зеленого офиса в учебных заведениях Казахстана»</a:t>
            </a:r>
            <a:endParaRPr lang="en-US" sz="16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7" name="Freeform 7"/>
          <p:cNvSpPr>
            <a:spLocks/>
          </p:cNvSpPr>
          <p:nvPr/>
        </p:nvSpPr>
        <p:spPr bwMode="gray">
          <a:xfrm>
            <a:off x="3222625" y="3408363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08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4051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09" name="Freeform 9"/>
          <p:cNvSpPr>
            <a:spLocks/>
          </p:cNvSpPr>
          <p:nvPr/>
        </p:nvSpPr>
        <p:spPr bwMode="gray">
          <a:xfrm flipH="1">
            <a:off x="4875213" y="3408363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6810" name="Group 10"/>
          <p:cNvGrpSpPr>
            <a:grpSpLocks/>
          </p:cNvGrpSpPr>
          <p:nvPr/>
        </p:nvGrpSpPr>
        <p:grpSpPr bwMode="auto">
          <a:xfrm>
            <a:off x="2483768" y="1268760"/>
            <a:ext cx="3960440" cy="1296144"/>
            <a:chOff x="1997" y="1314"/>
            <a:chExt cx="1889" cy="1009"/>
          </a:xfrm>
        </p:grpSpPr>
        <p:grpSp>
          <p:nvGrpSpPr>
            <p:cNvPr id="76811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6812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6813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6814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6815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6816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6817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3059832" y="1340768"/>
            <a:ext cx="277909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kk-KZ" sz="2400" dirty="0" smtClean="0"/>
              <a:t>Инновационные </a:t>
            </a:r>
          </a:p>
          <a:p>
            <a:pPr algn="ctr" eaLnBrk="0" hangingPunct="0"/>
            <a:r>
              <a:rPr lang="kk-KZ" sz="2400" dirty="0" smtClean="0">
                <a:solidFill>
                  <a:srgbClr val="000000"/>
                </a:solidFill>
              </a:rPr>
              <a:t>проекты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6012160" y="2348880"/>
            <a:ext cx="266429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/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Инновационно-образовательные проекты</a:t>
            </a:r>
          </a:p>
          <a:p>
            <a:pPr lvl="0"/>
            <a:r>
              <a:rPr lang="kk-KZ" sz="1600" b="0" dirty="0" smtClean="0">
                <a:latin typeface="Times New Roman" pitchFamily="18" charset="0"/>
                <a:cs typeface="Times New Roman" pitchFamily="18" charset="0"/>
              </a:rPr>
              <a:t>Университет ШОС (направление природопользование);</a:t>
            </a:r>
            <a:endParaRPr lang="ru-RU" sz="16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b="0" dirty="0" smtClean="0">
                <a:latin typeface="Times New Roman" pitchFamily="18" charset="0"/>
                <a:cs typeface="Times New Roman" pitchFamily="18" charset="0"/>
              </a:rPr>
              <a:t>Международный университет природы, общества и человека (подготовка кадров в области проектирования и управления устойчивым инновационным и энергоэкологическим развитием в регионах, отраслях и предприятиях РК)</a:t>
            </a:r>
          </a:p>
          <a:p>
            <a:endParaRPr lang="en-US" sz="14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Международные проекты</a:t>
            </a:r>
            <a:endParaRPr lang="en-US" dirty="0"/>
          </a:p>
        </p:txBody>
      </p:sp>
      <p:sp>
        <p:nvSpPr>
          <p:cNvPr id="89093" name="AutoShape 5"/>
          <p:cNvSpPr>
            <a:spLocks noChangeArrowheads="1"/>
          </p:cNvSpPr>
          <p:nvPr/>
        </p:nvSpPr>
        <p:spPr bwMode="auto">
          <a:xfrm>
            <a:off x="5652120" y="3068960"/>
            <a:ext cx="2376264" cy="3312368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89094" name="AutoShape 6"/>
          <p:cNvSpPr>
            <a:spLocks noChangeArrowheads="1"/>
          </p:cNvSpPr>
          <p:nvPr/>
        </p:nvSpPr>
        <p:spPr bwMode="auto">
          <a:xfrm>
            <a:off x="899592" y="3140968"/>
            <a:ext cx="2448272" cy="3384376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grpSp>
        <p:nvGrpSpPr>
          <p:cNvPr id="89095" name="Group 7"/>
          <p:cNvGrpSpPr>
            <a:grpSpLocks/>
          </p:cNvGrpSpPr>
          <p:nvPr/>
        </p:nvGrpSpPr>
        <p:grpSpPr bwMode="auto">
          <a:xfrm>
            <a:off x="1043608" y="1556792"/>
            <a:ext cx="6956675" cy="1285258"/>
            <a:chOff x="-421" y="771"/>
            <a:chExt cx="4814" cy="988"/>
          </a:xfrm>
        </p:grpSpPr>
        <p:sp>
          <p:nvSpPr>
            <p:cNvPr id="89096" name="Rectangle 8"/>
            <p:cNvSpPr>
              <a:spLocks noChangeArrowheads="1"/>
            </p:cNvSpPr>
            <p:nvPr/>
          </p:nvSpPr>
          <p:spPr bwMode="gray">
            <a:xfrm rot="3419336">
              <a:off x="-426" y="776"/>
              <a:ext cx="988" cy="97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89097" name="Group 9"/>
            <p:cNvGrpSpPr>
              <a:grpSpLocks/>
            </p:cNvGrpSpPr>
            <p:nvPr/>
          </p:nvGrpSpPr>
          <p:grpSpPr bwMode="auto">
            <a:xfrm>
              <a:off x="811" y="1207"/>
              <a:ext cx="1993" cy="219"/>
              <a:chOff x="1639" y="3245"/>
              <a:chExt cx="1495" cy="562"/>
            </a:xfrm>
          </p:grpSpPr>
          <p:sp>
            <p:nvSpPr>
              <p:cNvPr id="89098" name="Oval 10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099" name="Rectangle 11"/>
              <p:cNvSpPr>
                <a:spLocks noChangeArrowheads="1"/>
              </p:cNvSpPr>
              <p:nvPr/>
            </p:nvSpPr>
            <p:spPr bwMode="gray">
              <a:xfrm flipV="1">
                <a:off x="1639" y="3245"/>
                <a:ext cx="1495" cy="56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9102" name="Rectangle 14"/>
            <p:cNvSpPr>
              <a:spLocks noChangeArrowheads="1"/>
            </p:cNvSpPr>
            <p:nvPr/>
          </p:nvSpPr>
          <p:spPr bwMode="gray">
            <a:xfrm rot="3419336">
              <a:off x="2945" y="652"/>
              <a:ext cx="905" cy="1145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89107" name="Oval 19"/>
            <p:cNvSpPr>
              <a:spLocks noChangeArrowheads="1"/>
            </p:cNvSpPr>
            <p:nvPr/>
          </p:nvSpPr>
          <p:spPr bwMode="gray">
            <a:xfrm>
              <a:off x="3029" y="1324"/>
              <a:ext cx="27" cy="27"/>
            </a:xfrm>
            <a:prstGeom prst="ellipse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13" name="Oval 25"/>
            <p:cNvSpPr>
              <a:spLocks noChangeArrowheads="1"/>
            </p:cNvSpPr>
            <p:nvPr/>
          </p:nvSpPr>
          <p:spPr bwMode="gray">
            <a:xfrm>
              <a:off x="4358" y="1327"/>
              <a:ext cx="35" cy="27"/>
            </a:xfrm>
            <a:prstGeom prst="ellipse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9118" name="Rectangle 30"/>
          <p:cNvSpPr>
            <a:spLocks noChangeArrowheads="1"/>
          </p:cNvSpPr>
          <p:nvPr/>
        </p:nvSpPr>
        <p:spPr bwMode="gray">
          <a:xfrm>
            <a:off x="971600" y="1988840"/>
            <a:ext cx="1728192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ТажибаеваТ.Л.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9119" name="Rectangle 31"/>
          <p:cNvSpPr>
            <a:spLocks noChangeArrowheads="1"/>
          </p:cNvSpPr>
          <p:nvPr/>
        </p:nvSpPr>
        <p:spPr bwMode="auto">
          <a:xfrm>
            <a:off x="971600" y="3284984"/>
            <a:ext cx="216024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/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Контракт НТЦ БЯТ РК с Тихоокеанской Северо-Западной Национальной лабораторией США № 8475 –А-К1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Международная программа между Комитетом атомной энергии МИНТ РК и Министерством энергетики США</a:t>
            </a:r>
            <a:endParaRPr lang="en-US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120" name="Rectangle 32"/>
          <p:cNvSpPr>
            <a:spLocks noChangeArrowheads="1"/>
          </p:cNvSpPr>
          <p:nvPr/>
        </p:nvSpPr>
        <p:spPr bwMode="auto">
          <a:xfrm>
            <a:off x="5724128" y="3284984"/>
            <a:ext cx="216024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R="0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TEMPUS 2012 I-WEB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IWEB-Integrating Water cycle Management: Capability, Capacity and Impact in Education and Business Workshop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915816" y="2060848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Руководители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k-KZ" dirty="0" smtClean="0">
                <a:solidFill>
                  <a:schemeClr val="tx2">
                    <a:lumMod val="75000"/>
                  </a:schemeClr>
                </a:solidFill>
              </a:rPr>
              <a:t>проектов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724128" y="1988840"/>
            <a:ext cx="1944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Минжанова Т.Л.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kk-KZ" dirty="0" smtClean="0"/>
              <a:t>Лаборатории кафедры</a:t>
            </a:r>
            <a:endParaRPr lang="en-US" dirty="0"/>
          </a:p>
        </p:txBody>
      </p:sp>
      <p:grpSp>
        <p:nvGrpSpPr>
          <p:cNvPr id="108547" name="Group 3"/>
          <p:cNvGrpSpPr>
            <a:grpSpLocks/>
          </p:cNvGrpSpPr>
          <p:nvPr/>
        </p:nvGrpSpPr>
        <p:grpSpPr bwMode="auto">
          <a:xfrm>
            <a:off x="0" y="1556792"/>
            <a:ext cx="8964487" cy="5112568"/>
            <a:chOff x="480" y="1224"/>
            <a:chExt cx="4608" cy="2556"/>
          </a:xfrm>
        </p:grpSpPr>
        <p:sp>
          <p:nvSpPr>
            <p:cNvPr id="108548" name="Freeform 4"/>
            <p:cNvSpPr>
              <a:spLocks noEditPoints="1"/>
            </p:cNvSpPr>
            <p:nvPr/>
          </p:nvSpPr>
          <p:spPr bwMode="gray">
            <a:xfrm rot="20241944">
              <a:off x="883" y="1655"/>
              <a:ext cx="3975" cy="1748"/>
            </a:xfrm>
            <a:custGeom>
              <a:avLst/>
              <a:gdLst/>
              <a:ahLst/>
              <a:cxnLst>
                <a:cxn ang="0">
                  <a:pos x="1692" y="12"/>
                </a:cxn>
                <a:cxn ang="0">
                  <a:pos x="1234" y="74"/>
                </a:cxn>
                <a:cxn ang="0">
                  <a:pos x="828" y="182"/>
                </a:cxn>
                <a:cxn ang="0">
                  <a:pos x="486" y="330"/>
                </a:cxn>
                <a:cxn ang="0">
                  <a:pos x="226" y="510"/>
                </a:cxn>
                <a:cxn ang="0">
                  <a:pos x="58" y="718"/>
                </a:cxn>
                <a:cxn ang="0">
                  <a:pos x="0" y="944"/>
                </a:cxn>
                <a:cxn ang="0">
                  <a:pos x="58" y="1170"/>
                </a:cxn>
                <a:cxn ang="0">
                  <a:pos x="226" y="1378"/>
                </a:cxn>
                <a:cxn ang="0">
                  <a:pos x="486" y="1558"/>
                </a:cxn>
                <a:cxn ang="0">
                  <a:pos x="828" y="1706"/>
                </a:cxn>
                <a:cxn ang="0">
                  <a:pos x="1234" y="1814"/>
                </a:cxn>
                <a:cxn ang="0">
                  <a:pos x="1692" y="1876"/>
                </a:cxn>
                <a:cxn ang="0">
                  <a:pos x="2186" y="1884"/>
                </a:cxn>
                <a:cxn ang="0">
                  <a:pos x="2658" y="1840"/>
                </a:cxn>
                <a:cxn ang="0">
                  <a:pos x="3084" y="1746"/>
                </a:cxn>
                <a:cxn ang="0">
                  <a:pos x="3448" y="1612"/>
                </a:cxn>
                <a:cxn ang="0">
                  <a:pos x="3738" y="1442"/>
                </a:cxn>
                <a:cxn ang="0">
                  <a:pos x="3938" y="1242"/>
                </a:cxn>
                <a:cxn ang="0">
                  <a:pos x="4034" y="1022"/>
                </a:cxn>
                <a:cxn ang="0">
                  <a:pos x="4014" y="790"/>
                </a:cxn>
                <a:cxn ang="0">
                  <a:pos x="3882" y="576"/>
                </a:cxn>
                <a:cxn ang="0">
                  <a:pos x="3650" y="386"/>
                </a:cxn>
                <a:cxn ang="0">
                  <a:pos x="3334" y="228"/>
                </a:cxn>
                <a:cxn ang="0">
                  <a:pos x="2948" y="106"/>
                </a:cxn>
                <a:cxn ang="0">
                  <a:pos x="2506" y="28"/>
                </a:cxn>
                <a:cxn ang="0">
                  <a:pos x="2020" y="0"/>
                </a:cxn>
                <a:cxn ang="0">
                  <a:pos x="1606" y="1736"/>
                </a:cxn>
                <a:cxn ang="0">
                  <a:pos x="1164" y="1678"/>
                </a:cxn>
                <a:cxn ang="0">
                  <a:pos x="776" y="1576"/>
                </a:cxn>
                <a:cxn ang="0">
                  <a:pos x="458" y="1436"/>
                </a:cxn>
                <a:cxn ang="0">
                  <a:pos x="224" y="1266"/>
                </a:cxn>
                <a:cxn ang="0">
                  <a:pos x="88" y="1074"/>
                </a:cxn>
                <a:cxn ang="0">
                  <a:pos x="68" y="864"/>
                </a:cxn>
                <a:cxn ang="0">
                  <a:pos x="166" y="664"/>
                </a:cxn>
                <a:cxn ang="0">
                  <a:pos x="370" y="486"/>
                </a:cxn>
                <a:cxn ang="0">
                  <a:pos x="662" y="336"/>
                </a:cxn>
                <a:cxn ang="0">
                  <a:pos x="1028" y="222"/>
                </a:cxn>
                <a:cxn ang="0">
                  <a:pos x="1454" y="148"/>
                </a:cxn>
                <a:cxn ang="0">
                  <a:pos x="1922" y="120"/>
                </a:cxn>
                <a:cxn ang="0">
                  <a:pos x="2392" y="148"/>
                </a:cxn>
                <a:cxn ang="0">
                  <a:pos x="2818" y="222"/>
                </a:cxn>
                <a:cxn ang="0">
                  <a:pos x="3184" y="336"/>
                </a:cxn>
                <a:cxn ang="0">
                  <a:pos x="3476" y="486"/>
                </a:cxn>
                <a:cxn ang="0">
                  <a:pos x="3680" y="664"/>
                </a:cxn>
                <a:cxn ang="0">
                  <a:pos x="3778" y="864"/>
                </a:cxn>
                <a:cxn ang="0">
                  <a:pos x="3758" y="1074"/>
                </a:cxn>
                <a:cxn ang="0">
                  <a:pos x="3622" y="1266"/>
                </a:cxn>
                <a:cxn ang="0">
                  <a:pos x="3388" y="1436"/>
                </a:cxn>
                <a:cxn ang="0">
                  <a:pos x="3070" y="1576"/>
                </a:cxn>
                <a:cxn ang="0">
                  <a:pos x="2682" y="1678"/>
                </a:cxn>
                <a:cxn ang="0">
                  <a:pos x="2240" y="1736"/>
                </a:cxn>
              </a:cxnLst>
              <a:rect l="0" t="0" r="r" b="b"/>
              <a:pathLst>
                <a:path w="4040" h="1888">
                  <a:moveTo>
                    <a:pt x="2020" y="0"/>
                  </a:moveTo>
                  <a:lnTo>
                    <a:pt x="1854" y="4"/>
                  </a:lnTo>
                  <a:lnTo>
                    <a:pt x="1692" y="12"/>
                  </a:lnTo>
                  <a:lnTo>
                    <a:pt x="1534" y="28"/>
                  </a:lnTo>
                  <a:lnTo>
                    <a:pt x="1382" y="48"/>
                  </a:lnTo>
                  <a:lnTo>
                    <a:pt x="1234" y="74"/>
                  </a:lnTo>
                  <a:lnTo>
                    <a:pt x="1092" y="106"/>
                  </a:lnTo>
                  <a:lnTo>
                    <a:pt x="956" y="142"/>
                  </a:lnTo>
                  <a:lnTo>
                    <a:pt x="828" y="182"/>
                  </a:lnTo>
                  <a:lnTo>
                    <a:pt x="706" y="228"/>
                  </a:lnTo>
                  <a:lnTo>
                    <a:pt x="592" y="276"/>
                  </a:lnTo>
                  <a:lnTo>
                    <a:pt x="486" y="330"/>
                  </a:lnTo>
                  <a:lnTo>
                    <a:pt x="390" y="386"/>
                  </a:lnTo>
                  <a:lnTo>
                    <a:pt x="302" y="446"/>
                  </a:lnTo>
                  <a:lnTo>
                    <a:pt x="226" y="510"/>
                  </a:lnTo>
                  <a:lnTo>
                    <a:pt x="158" y="576"/>
                  </a:lnTo>
                  <a:lnTo>
                    <a:pt x="102" y="646"/>
                  </a:lnTo>
                  <a:lnTo>
                    <a:pt x="58" y="718"/>
                  </a:lnTo>
                  <a:lnTo>
                    <a:pt x="26" y="790"/>
                  </a:lnTo>
                  <a:lnTo>
                    <a:pt x="6" y="866"/>
                  </a:lnTo>
                  <a:lnTo>
                    <a:pt x="0" y="944"/>
                  </a:lnTo>
                  <a:lnTo>
                    <a:pt x="6" y="1022"/>
                  </a:lnTo>
                  <a:lnTo>
                    <a:pt x="26" y="1098"/>
                  </a:lnTo>
                  <a:lnTo>
                    <a:pt x="58" y="1170"/>
                  </a:lnTo>
                  <a:lnTo>
                    <a:pt x="102" y="1242"/>
                  </a:lnTo>
                  <a:lnTo>
                    <a:pt x="158" y="1312"/>
                  </a:lnTo>
                  <a:lnTo>
                    <a:pt x="226" y="1378"/>
                  </a:lnTo>
                  <a:lnTo>
                    <a:pt x="302" y="1442"/>
                  </a:lnTo>
                  <a:lnTo>
                    <a:pt x="390" y="1502"/>
                  </a:lnTo>
                  <a:lnTo>
                    <a:pt x="486" y="1558"/>
                  </a:lnTo>
                  <a:lnTo>
                    <a:pt x="592" y="1612"/>
                  </a:lnTo>
                  <a:lnTo>
                    <a:pt x="706" y="1660"/>
                  </a:lnTo>
                  <a:lnTo>
                    <a:pt x="828" y="1706"/>
                  </a:lnTo>
                  <a:lnTo>
                    <a:pt x="956" y="1746"/>
                  </a:lnTo>
                  <a:lnTo>
                    <a:pt x="1092" y="1782"/>
                  </a:lnTo>
                  <a:lnTo>
                    <a:pt x="1234" y="1814"/>
                  </a:lnTo>
                  <a:lnTo>
                    <a:pt x="1382" y="1840"/>
                  </a:lnTo>
                  <a:lnTo>
                    <a:pt x="1534" y="1860"/>
                  </a:lnTo>
                  <a:lnTo>
                    <a:pt x="1692" y="1876"/>
                  </a:lnTo>
                  <a:lnTo>
                    <a:pt x="1854" y="1884"/>
                  </a:lnTo>
                  <a:lnTo>
                    <a:pt x="2020" y="1888"/>
                  </a:lnTo>
                  <a:lnTo>
                    <a:pt x="2186" y="1884"/>
                  </a:lnTo>
                  <a:lnTo>
                    <a:pt x="2348" y="1876"/>
                  </a:lnTo>
                  <a:lnTo>
                    <a:pt x="2506" y="1860"/>
                  </a:lnTo>
                  <a:lnTo>
                    <a:pt x="2658" y="1840"/>
                  </a:lnTo>
                  <a:lnTo>
                    <a:pt x="2806" y="1814"/>
                  </a:lnTo>
                  <a:lnTo>
                    <a:pt x="2948" y="1782"/>
                  </a:lnTo>
                  <a:lnTo>
                    <a:pt x="3084" y="1746"/>
                  </a:lnTo>
                  <a:lnTo>
                    <a:pt x="3212" y="1706"/>
                  </a:lnTo>
                  <a:lnTo>
                    <a:pt x="3334" y="1660"/>
                  </a:lnTo>
                  <a:lnTo>
                    <a:pt x="3448" y="1612"/>
                  </a:lnTo>
                  <a:lnTo>
                    <a:pt x="3554" y="1558"/>
                  </a:lnTo>
                  <a:lnTo>
                    <a:pt x="3650" y="1502"/>
                  </a:lnTo>
                  <a:lnTo>
                    <a:pt x="3738" y="1442"/>
                  </a:lnTo>
                  <a:lnTo>
                    <a:pt x="3814" y="1378"/>
                  </a:lnTo>
                  <a:lnTo>
                    <a:pt x="3882" y="1312"/>
                  </a:lnTo>
                  <a:lnTo>
                    <a:pt x="3938" y="1242"/>
                  </a:lnTo>
                  <a:lnTo>
                    <a:pt x="3982" y="1170"/>
                  </a:lnTo>
                  <a:lnTo>
                    <a:pt x="4014" y="1098"/>
                  </a:lnTo>
                  <a:lnTo>
                    <a:pt x="4034" y="1022"/>
                  </a:lnTo>
                  <a:lnTo>
                    <a:pt x="4040" y="944"/>
                  </a:lnTo>
                  <a:lnTo>
                    <a:pt x="4034" y="866"/>
                  </a:lnTo>
                  <a:lnTo>
                    <a:pt x="4014" y="790"/>
                  </a:lnTo>
                  <a:lnTo>
                    <a:pt x="3982" y="718"/>
                  </a:lnTo>
                  <a:lnTo>
                    <a:pt x="3938" y="646"/>
                  </a:lnTo>
                  <a:lnTo>
                    <a:pt x="3882" y="576"/>
                  </a:lnTo>
                  <a:lnTo>
                    <a:pt x="3814" y="510"/>
                  </a:lnTo>
                  <a:lnTo>
                    <a:pt x="3738" y="446"/>
                  </a:lnTo>
                  <a:lnTo>
                    <a:pt x="3650" y="386"/>
                  </a:lnTo>
                  <a:lnTo>
                    <a:pt x="3554" y="330"/>
                  </a:lnTo>
                  <a:lnTo>
                    <a:pt x="3448" y="276"/>
                  </a:lnTo>
                  <a:lnTo>
                    <a:pt x="3334" y="228"/>
                  </a:lnTo>
                  <a:lnTo>
                    <a:pt x="3212" y="182"/>
                  </a:lnTo>
                  <a:lnTo>
                    <a:pt x="3084" y="142"/>
                  </a:lnTo>
                  <a:lnTo>
                    <a:pt x="2948" y="106"/>
                  </a:lnTo>
                  <a:lnTo>
                    <a:pt x="2806" y="74"/>
                  </a:lnTo>
                  <a:lnTo>
                    <a:pt x="2658" y="48"/>
                  </a:lnTo>
                  <a:lnTo>
                    <a:pt x="2506" y="28"/>
                  </a:lnTo>
                  <a:lnTo>
                    <a:pt x="2348" y="12"/>
                  </a:lnTo>
                  <a:lnTo>
                    <a:pt x="2186" y="4"/>
                  </a:lnTo>
                  <a:lnTo>
                    <a:pt x="2020" y="0"/>
                  </a:lnTo>
                  <a:close/>
                  <a:moveTo>
                    <a:pt x="1922" y="1748"/>
                  </a:moveTo>
                  <a:lnTo>
                    <a:pt x="1762" y="1746"/>
                  </a:lnTo>
                  <a:lnTo>
                    <a:pt x="1606" y="1736"/>
                  </a:lnTo>
                  <a:lnTo>
                    <a:pt x="1454" y="1722"/>
                  </a:lnTo>
                  <a:lnTo>
                    <a:pt x="1306" y="1702"/>
                  </a:lnTo>
                  <a:lnTo>
                    <a:pt x="1164" y="1678"/>
                  </a:lnTo>
                  <a:lnTo>
                    <a:pt x="1028" y="1648"/>
                  </a:lnTo>
                  <a:lnTo>
                    <a:pt x="898" y="1614"/>
                  </a:lnTo>
                  <a:lnTo>
                    <a:pt x="776" y="1576"/>
                  </a:lnTo>
                  <a:lnTo>
                    <a:pt x="662" y="1532"/>
                  </a:lnTo>
                  <a:lnTo>
                    <a:pt x="554" y="1486"/>
                  </a:lnTo>
                  <a:lnTo>
                    <a:pt x="458" y="1436"/>
                  </a:lnTo>
                  <a:lnTo>
                    <a:pt x="370" y="1382"/>
                  </a:lnTo>
                  <a:lnTo>
                    <a:pt x="292" y="1326"/>
                  </a:lnTo>
                  <a:lnTo>
                    <a:pt x="224" y="1266"/>
                  </a:lnTo>
                  <a:lnTo>
                    <a:pt x="166" y="1204"/>
                  </a:lnTo>
                  <a:lnTo>
                    <a:pt x="122" y="1140"/>
                  </a:lnTo>
                  <a:lnTo>
                    <a:pt x="88" y="1074"/>
                  </a:lnTo>
                  <a:lnTo>
                    <a:pt x="68" y="1004"/>
                  </a:lnTo>
                  <a:lnTo>
                    <a:pt x="62" y="934"/>
                  </a:lnTo>
                  <a:lnTo>
                    <a:pt x="68" y="864"/>
                  </a:lnTo>
                  <a:lnTo>
                    <a:pt x="88" y="796"/>
                  </a:lnTo>
                  <a:lnTo>
                    <a:pt x="122" y="730"/>
                  </a:lnTo>
                  <a:lnTo>
                    <a:pt x="166" y="664"/>
                  </a:lnTo>
                  <a:lnTo>
                    <a:pt x="224" y="602"/>
                  </a:lnTo>
                  <a:lnTo>
                    <a:pt x="292" y="544"/>
                  </a:lnTo>
                  <a:lnTo>
                    <a:pt x="370" y="486"/>
                  </a:lnTo>
                  <a:lnTo>
                    <a:pt x="458" y="434"/>
                  </a:lnTo>
                  <a:lnTo>
                    <a:pt x="554" y="382"/>
                  </a:lnTo>
                  <a:lnTo>
                    <a:pt x="662" y="336"/>
                  </a:lnTo>
                  <a:lnTo>
                    <a:pt x="776" y="294"/>
                  </a:lnTo>
                  <a:lnTo>
                    <a:pt x="898" y="256"/>
                  </a:lnTo>
                  <a:lnTo>
                    <a:pt x="1028" y="222"/>
                  </a:lnTo>
                  <a:lnTo>
                    <a:pt x="1164" y="192"/>
                  </a:lnTo>
                  <a:lnTo>
                    <a:pt x="1306" y="166"/>
                  </a:lnTo>
                  <a:lnTo>
                    <a:pt x="1454" y="148"/>
                  </a:lnTo>
                  <a:lnTo>
                    <a:pt x="1606" y="132"/>
                  </a:lnTo>
                  <a:lnTo>
                    <a:pt x="1762" y="124"/>
                  </a:lnTo>
                  <a:lnTo>
                    <a:pt x="1922" y="120"/>
                  </a:lnTo>
                  <a:lnTo>
                    <a:pt x="2084" y="124"/>
                  </a:lnTo>
                  <a:lnTo>
                    <a:pt x="2240" y="132"/>
                  </a:lnTo>
                  <a:lnTo>
                    <a:pt x="2392" y="148"/>
                  </a:lnTo>
                  <a:lnTo>
                    <a:pt x="2540" y="166"/>
                  </a:lnTo>
                  <a:lnTo>
                    <a:pt x="2682" y="192"/>
                  </a:lnTo>
                  <a:lnTo>
                    <a:pt x="2818" y="222"/>
                  </a:lnTo>
                  <a:lnTo>
                    <a:pt x="2948" y="256"/>
                  </a:lnTo>
                  <a:lnTo>
                    <a:pt x="3070" y="294"/>
                  </a:lnTo>
                  <a:lnTo>
                    <a:pt x="3184" y="336"/>
                  </a:lnTo>
                  <a:lnTo>
                    <a:pt x="3292" y="382"/>
                  </a:lnTo>
                  <a:lnTo>
                    <a:pt x="3388" y="434"/>
                  </a:lnTo>
                  <a:lnTo>
                    <a:pt x="3476" y="486"/>
                  </a:lnTo>
                  <a:lnTo>
                    <a:pt x="3554" y="544"/>
                  </a:lnTo>
                  <a:lnTo>
                    <a:pt x="3622" y="602"/>
                  </a:lnTo>
                  <a:lnTo>
                    <a:pt x="3680" y="664"/>
                  </a:lnTo>
                  <a:lnTo>
                    <a:pt x="3724" y="730"/>
                  </a:lnTo>
                  <a:lnTo>
                    <a:pt x="3758" y="796"/>
                  </a:lnTo>
                  <a:lnTo>
                    <a:pt x="3778" y="864"/>
                  </a:lnTo>
                  <a:lnTo>
                    <a:pt x="3784" y="934"/>
                  </a:lnTo>
                  <a:lnTo>
                    <a:pt x="3778" y="1004"/>
                  </a:lnTo>
                  <a:lnTo>
                    <a:pt x="3758" y="1074"/>
                  </a:lnTo>
                  <a:lnTo>
                    <a:pt x="3724" y="1140"/>
                  </a:lnTo>
                  <a:lnTo>
                    <a:pt x="3680" y="1204"/>
                  </a:lnTo>
                  <a:lnTo>
                    <a:pt x="3622" y="1266"/>
                  </a:lnTo>
                  <a:lnTo>
                    <a:pt x="3554" y="1326"/>
                  </a:lnTo>
                  <a:lnTo>
                    <a:pt x="3476" y="1382"/>
                  </a:lnTo>
                  <a:lnTo>
                    <a:pt x="3388" y="1436"/>
                  </a:lnTo>
                  <a:lnTo>
                    <a:pt x="3292" y="1486"/>
                  </a:lnTo>
                  <a:lnTo>
                    <a:pt x="3184" y="1532"/>
                  </a:lnTo>
                  <a:lnTo>
                    <a:pt x="3070" y="1576"/>
                  </a:lnTo>
                  <a:lnTo>
                    <a:pt x="2948" y="1614"/>
                  </a:lnTo>
                  <a:lnTo>
                    <a:pt x="2818" y="1648"/>
                  </a:lnTo>
                  <a:lnTo>
                    <a:pt x="2682" y="1678"/>
                  </a:lnTo>
                  <a:lnTo>
                    <a:pt x="2540" y="1702"/>
                  </a:lnTo>
                  <a:lnTo>
                    <a:pt x="2392" y="1722"/>
                  </a:lnTo>
                  <a:lnTo>
                    <a:pt x="2240" y="1736"/>
                  </a:lnTo>
                  <a:lnTo>
                    <a:pt x="2084" y="1746"/>
                  </a:lnTo>
                  <a:lnTo>
                    <a:pt x="1922" y="1748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42353"/>
                    <a:invGamma/>
                    <a:alpha val="36000"/>
                  </a:schemeClr>
                </a:gs>
                <a:gs pos="100000">
                  <a:schemeClr val="bg2"/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49" name="Oval 5"/>
            <p:cNvSpPr>
              <a:spLocks noChangeArrowheads="1"/>
            </p:cNvSpPr>
            <p:nvPr/>
          </p:nvSpPr>
          <p:spPr bwMode="gray">
            <a:xfrm rot="-1543677">
              <a:off x="2784" y="1680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0" name="Oval 6"/>
            <p:cNvSpPr>
              <a:spLocks noChangeArrowheads="1"/>
            </p:cNvSpPr>
            <p:nvPr/>
          </p:nvSpPr>
          <p:spPr bwMode="gray">
            <a:xfrm rot="-1543677">
              <a:off x="4416" y="182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1" name="Oval 7"/>
            <p:cNvSpPr>
              <a:spLocks noChangeArrowheads="1"/>
            </p:cNvSpPr>
            <p:nvPr/>
          </p:nvSpPr>
          <p:spPr bwMode="gray">
            <a:xfrm rot="-1543677">
              <a:off x="1872" y="3456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2" name="Oval 8"/>
            <p:cNvSpPr>
              <a:spLocks noChangeArrowheads="1"/>
            </p:cNvSpPr>
            <p:nvPr/>
          </p:nvSpPr>
          <p:spPr bwMode="gray">
            <a:xfrm rot="-1543677">
              <a:off x="3456" y="310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3" name="Oval 9"/>
            <p:cNvSpPr>
              <a:spLocks noChangeArrowheads="1"/>
            </p:cNvSpPr>
            <p:nvPr/>
          </p:nvSpPr>
          <p:spPr bwMode="gray">
            <a:xfrm rot="-1543677">
              <a:off x="1344" y="254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4" name="Oval 10"/>
            <p:cNvSpPr>
              <a:spLocks noChangeArrowheads="1"/>
            </p:cNvSpPr>
            <p:nvPr/>
          </p:nvSpPr>
          <p:spPr bwMode="gray">
            <a:xfrm>
              <a:off x="2238" y="1224"/>
              <a:ext cx="925" cy="766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3451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5" name="Oval 11"/>
            <p:cNvSpPr>
              <a:spLocks noChangeArrowheads="1"/>
            </p:cNvSpPr>
            <p:nvPr/>
          </p:nvSpPr>
          <p:spPr bwMode="gray">
            <a:xfrm>
              <a:off x="794" y="2126"/>
              <a:ext cx="926" cy="79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31373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6" name="Oval 12"/>
            <p:cNvSpPr>
              <a:spLocks noChangeArrowheads="1"/>
            </p:cNvSpPr>
            <p:nvPr/>
          </p:nvSpPr>
          <p:spPr bwMode="gray">
            <a:xfrm>
              <a:off x="1493" y="3024"/>
              <a:ext cx="893" cy="756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35686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7" name="Oval 13"/>
            <p:cNvSpPr>
              <a:spLocks noChangeArrowheads="1"/>
            </p:cNvSpPr>
            <p:nvPr/>
          </p:nvSpPr>
          <p:spPr bwMode="gray">
            <a:xfrm>
              <a:off x="3048" y="2707"/>
              <a:ext cx="930" cy="821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35686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8" name="Oval 14"/>
            <p:cNvSpPr>
              <a:spLocks noChangeArrowheads="1"/>
            </p:cNvSpPr>
            <p:nvPr/>
          </p:nvSpPr>
          <p:spPr bwMode="gray">
            <a:xfrm>
              <a:off x="4072" y="1440"/>
              <a:ext cx="979" cy="792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3451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108559" name="Text Box 15"/>
            <p:cNvSpPr txBox="1">
              <a:spLocks noChangeArrowheads="1"/>
            </p:cNvSpPr>
            <p:nvPr/>
          </p:nvSpPr>
          <p:spPr bwMode="gray">
            <a:xfrm>
              <a:off x="868" y="2232"/>
              <a:ext cx="814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Лаборатория 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по охране труда и производственной санитарий (8 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.)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;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0" name="Text Box 16"/>
            <p:cNvSpPr txBox="1">
              <a:spLocks noChangeArrowheads="1"/>
            </p:cNvSpPr>
            <p:nvPr/>
          </p:nvSpPr>
          <p:spPr bwMode="gray">
            <a:xfrm>
              <a:off x="2312" y="1332"/>
              <a:ext cx="814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Лаборатория радиационной</a:t>
              </a:r>
              <a:endPara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безопасности (9 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1" name="Text Box 17"/>
            <p:cNvSpPr txBox="1">
              <a:spLocks noChangeArrowheads="1"/>
            </p:cNvSpPr>
            <p:nvPr/>
          </p:nvSpPr>
          <p:spPr bwMode="gray">
            <a:xfrm>
              <a:off x="4200" y="1512"/>
              <a:ext cx="777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Лабораторный практикум по </a:t>
              </a:r>
              <a:endPara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специальности экология (42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2" name="Text Box 18"/>
            <p:cNvSpPr txBox="1">
              <a:spLocks noChangeArrowheads="1"/>
            </p:cNvSpPr>
            <p:nvPr/>
          </p:nvSpPr>
          <p:spPr bwMode="gray">
            <a:xfrm>
              <a:off x="3163" y="2844"/>
              <a:ext cx="704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Лаборатория мониторинга </a:t>
              </a:r>
              <a:endPara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окружающей среды (429 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3" name="Text Box 19"/>
            <p:cNvSpPr txBox="1">
              <a:spLocks noChangeArrowheads="1"/>
            </p:cNvSpPr>
            <p:nvPr/>
          </p:nvSpPr>
          <p:spPr bwMode="gray">
            <a:xfrm>
              <a:off x="1572" y="3168"/>
              <a:ext cx="740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Химической и </a:t>
              </a:r>
              <a:endPara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биологической безопасности (4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17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4" name="Text Box 20"/>
            <p:cNvSpPr txBox="1">
              <a:spLocks noChangeArrowheads="1"/>
            </p:cNvSpPr>
            <p:nvPr/>
          </p:nvSpPr>
          <p:spPr bwMode="gray">
            <a:xfrm>
              <a:off x="1979" y="2016"/>
              <a:ext cx="2110" cy="8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kk-KZ" sz="15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Кафедра имеет учебно - лабораторную базу, где проводятся научно -исследовательские работы  по энергоэкологии,  экологии и устойчивому развитию  с целью применения теоретических знаний и умений работы на оборудовании с использованием новых технологии</a:t>
              </a:r>
              <a:endPara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5" name="Line 21"/>
            <p:cNvSpPr>
              <a:spLocks noChangeShapeType="1"/>
            </p:cNvSpPr>
            <p:nvPr/>
          </p:nvSpPr>
          <p:spPr bwMode="gray">
            <a:xfrm>
              <a:off x="1639" y="1545"/>
              <a:ext cx="599" cy="4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cxnSp>
          <p:nvCxnSpPr>
            <p:cNvPr id="108566" name="AutoShape 22"/>
            <p:cNvCxnSpPr>
              <a:cxnSpLocks noChangeShapeType="1"/>
            </p:cNvCxnSpPr>
            <p:nvPr/>
          </p:nvCxnSpPr>
          <p:spPr bwMode="gray">
            <a:xfrm flipH="1">
              <a:off x="757" y="1545"/>
              <a:ext cx="889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08567" name="Text Box 23"/>
            <p:cNvSpPr txBox="1">
              <a:spLocks noChangeArrowheads="1"/>
            </p:cNvSpPr>
            <p:nvPr/>
          </p:nvSpPr>
          <p:spPr bwMode="gray">
            <a:xfrm>
              <a:off x="480" y="1260"/>
              <a:ext cx="1296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kk-KZ" sz="16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Учебно – лабораторная база</a:t>
              </a:r>
              <a:endParaRPr lang="en-US" sz="1600" dirty="0">
                <a:solidFill>
                  <a:schemeClr val="tx2"/>
                </a:solidFill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для брошюры">
  <a:themeElements>
    <a:clrScheme name="Тема Office 3">
      <a:dk1>
        <a:srgbClr val="000000"/>
      </a:dk1>
      <a:lt1>
        <a:srgbClr val="FFFFFF"/>
      </a:lt1>
      <a:dk2>
        <a:srgbClr val="003399"/>
      </a:dk2>
      <a:lt2>
        <a:srgbClr val="C0C0C0"/>
      </a:lt2>
      <a:accent1>
        <a:srgbClr val="5E9CDA"/>
      </a:accent1>
      <a:accent2>
        <a:srgbClr val="93C052"/>
      </a:accent2>
      <a:accent3>
        <a:srgbClr val="FFFFFF"/>
      </a:accent3>
      <a:accent4>
        <a:srgbClr val="000000"/>
      </a:accent4>
      <a:accent5>
        <a:srgbClr val="B6CBEA"/>
      </a:accent5>
      <a:accent6>
        <a:srgbClr val="85AE49"/>
      </a:accent6>
      <a:hlink>
        <a:srgbClr val="FF9933"/>
      </a:hlink>
      <a:folHlink>
        <a:srgbClr val="855ADA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142288"/>
        </a:dk2>
        <a:lt2>
          <a:srgbClr val="C0C0C0"/>
        </a:lt2>
        <a:accent1>
          <a:srgbClr val="39998E"/>
        </a:accent1>
        <a:accent2>
          <a:srgbClr val="14CAEE"/>
        </a:accent2>
        <a:accent3>
          <a:srgbClr val="FFFFFF"/>
        </a:accent3>
        <a:accent4>
          <a:srgbClr val="000000"/>
        </a:accent4>
        <a:accent5>
          <a:srgbClr val="AECAC6"/>
        </a:accent5>
        <a:accent6>
          <a:srgbClr val="11B7D8"/>
        </a:accent6>
        <a:hlink>
          <a:srgbClr val="8963E9"/>
        </a:hlink>
        <a:folHlink>
          <a:srgbClr val="3067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124458"/>
        </a:dk2>
        <a:lt2>
          <a:srgbClr val="C0C0C0"/>
        </a:lt2>
        <a:accent1>
          <a:srgbClr val="76CA2A"/>
        </a:accent1>
        <a:accent2>
          <a:srgbClr val="40BAD2"/>
        </a:accent2>
        <a:accent3>
          <a:srgbClr val="FFFFFF"/>
        </a:accent3>
        <a:accent4>
          <a:srgbClr val="000000"/>
        </a:accent4>
        <a:accent5>
          <a:srgbClr val="BDE1AC"/>
        </a:accent5>
        <a:accent6>
          <a:srgbClr val="39A8BE"/>
        </a:accent6>
        <a:hlink>
          <a:srgbClr val="715EE6"/>
        </a:hlink>
        <a:folHlink>
          <a:srgbClr val="238D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3399"/>
        </a:dk2>
        <a:lt2>
          <a:srgbClr val="C0C0C0"/>
        </a:lt2>
        <a:accent1>
          <a:srgbClr val="5E9CDA"/>
        </a:accent1>
        <a:accent2>
          <a:srgbClr val="93C052"/>
        </a:accent2>
        <a:accent3>
          <a:srgbClr val="FFFFFF"/>
        </a:accent3>
        <a:accent4>
          <a:srgbClr val="000000"/>
        </a:accent4>
        <a:accent5>
          <a:srgbClr val="B6CBEA"/>
        </a:accent5>
        <a:accent6>
          <a:srgbClr val="85AE49"/>
        </a:accent6>
        <a:hlink>
          <a:srgbClr val="FF9933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для брошюры</Template>
  <TotalTime>280</TotalTime>
  <Words>460</Words>
  <Application>Microsoft Office PowerPoint</Application>
  <PresentationFormat>Экран (4:3)</PresentationFormat>
  <Paragraphs>92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Gulim</vt:lpstr>
      <vt:lpstr>Times New Roman</vt:lpstr>
      <vt:lpstr>Verdana</vt:lpstr>
      <vt:lpstr>Wingdings</vt:lpstr>
      <vt:lpstr>шаблон для брошюры</vt:lpstr>
      <vt:lpstr>КАФЕДРА ЮНЕСКО ПО УСТОЙЧИВОМУ РАЗВИТИЮ</vt:lpstr>
      <vt:lpstr>Стратегические цели деятельности кафедры </vt:lpstr>
      <vt:lpstr>Коллектив кафедры</vt:lpstr>
      <vt:lpstr> Учебно-методическая деятельность</vt:lpstr>
      <vt:lpstr> Учебно-методическая деятельность</vt:lpstr>
      <vt:lpstr>Научные  направления кафедры</vt:lpstr>
      <vt:lpstr>Проекты кафедры </vt:lpstr>
      <vt:lpstr>Международные проекты</vt:lpstr>
      <vt:lpstr> Лаборатории кафедры</vt:lpstr>
      <vt:lpstr>Действующие клубы на кафедре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adylhan1975</dc:creator>
  <cp:lastModifiedBy>Минжанова Гульдана</cp:lastModifiedBy>
  <cp:revision>40</cp:revision>
  <dcterms:created xsi:type="dcterms:W3CDTF">2015-02-09T07:51:30Z</dcterms:created>
  <dcterms:modified xsi:type="dcterms:W3CDTF">2019-04-24T07:53:20Z</dcterms:modified>
</cp:coreProperties>
</file>