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amu.kz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amu.k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1838C-AC2F-4F1C-9D64-35CDBB4DD25A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6AA388-7F04-4F74-9FE2-F4AB5438EAD2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ru-RU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D11B5-F563-48C2-9C12-4DFB191DFB17}" type="parTrans" cxnId="{510CE5AD-8D56-4692-BC1C-B7F74B86F0DE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94C38-20D2-459D-828C-8A8EB97646D6}" type="sibTrans" cxnId="{510CE5AD-8D56-4692-BC1C-B7F74B86F0DE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73BD1-EDE6-42A1-AF95-614844E67FEA}">
      <dgm:prSet phldrT="[Текст]" custT="1"/>
      <dgm:spPr/>
      <dgm:t>
        <a:bodyPr/>
        <a:lstStyle/>
        <a:p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упрощенные процедуры создания: перевод с разрешительной на уведомительную системы;</a:t>
          </a:r>
          <a:endParaRPr lang="ru-RU" sz="16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BAB8B-6411-4BE1-AF4B-611063B5D14A}" type="parTrans" cxnId="{11AD79F5-0363-4CE2-A169-1DF3D191C607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8D284-F829-43D7-BB59-393B79530844}" type="sibTrans" cxnId="{11AD79F5-0363-4CE2-A169-1DF3D191C607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2C9D4-02D4-4B34-8FDF-F46A52E0AFA7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endParaRPr lang="ru-RU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56690-C0E9-4000-953E-B1E246257289}" type="parTrans" cxnId="{D5BC052B-87CE-412B-BC83-FCBBBF1C2226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A0BED-49B6-4DAB-8536-41914DA8BE6C}" type="sibTrans" cxnId="{D5BC052B-87CE-412B-BC83-FCBBBF1C2226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69C52-BD56-4AB9-B956-6AEA3BA1A1B4}">
      <dgm:prSet phldrT="[Текст]" custT="1"/>
      <dgm:spPr/>
      <dgm:t>
        <a:bodyPr/>
        <a:lstStyle/>
        <a:p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цифровизация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2FDF0-D7BE-4A35-B63F-1BA9AF5290C5}" type="parTrans" cxnId="{88DA9F06-00E8-477B-9F35-FCF0F4777E72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95F06-0B5C-4E59-9EF0-A9160511B977}" type="sibTrans" cxnId="{88DA9F06-00E8-477B-9F35-FCF0F4777E72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D9524-1401-4E90-BAC4-94F598EA7A3C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endParaRPr lang="ru-RU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13314-9F8B-4A78-A5ED-BF89582FC36B}" type="parTrans" cxnId="{6059C30F-60EF-4164-92AF-FFE578E1F3CB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23CF5-FB47-4C6D-AD37-D90338D5E0EA}" type="sibTrans" cxnId="{6059C30F-60EF-4164-92AF-FFE578E1F3CB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86099-B129-4CE7-BFA3-17F782ECA9F7}">
      <dgm:prSet phldrT="[Текст]" custT="1"/>
      <dgm:spPr/>
      <dgm:t>
        <a:bodyPr/>
        <a:lstStyle/>
        <a:p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запрет на проведение контрольных проверок со стороны государственных органов на три года (вновь созданный бизнес);</a:t>
          </a:r>
          <a:endParaRPr lang="ru-RU" sz="16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6BD95-2A79-4AE1-AD0C-8D29EA1130C0}" type="parTrans" cxnId="{0ADBABCE-34C4-444B-84F8-3DCAB0645949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86721-B598-4428-ACAA-D83DA71C3F51}" type="sibTrans" cxnId="{0ADBABCE-34C4-444B-84F8-3DCAB0645949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669E3-6E36-477D-9F9D-1193ACC994B5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endParaRPr lang="ru-RU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FE7C8-0463-4AE1-AABE-7E43FA884281}" type="parTrans" cxnId="{8BCF430B-E1B2-4250-9934-922FA8E1578E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C2E67-3574-421C-88C1-1C49122337C9}" type="sibTrans" cxnId="{8BCF430B-E1B2-4250-9934-922FA8E1578E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D0DF0-EB94-4185-BCB2-8B47D071138E}">
      <dgm:prSet custT="1"/>
      <dgm:spPr/>
      <dgm:t>
        <a:bodyPr/>
        <a:lstStyle/>
        <a:p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снижение (ликвидация) определенных видов налогов:  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лица, применяющие СНР и признаваемые субъектами микропредпринимательства или малого предпринимательства, в том числе плательщики единого земельного налога, освобождаются на 3 года (с 1 января 2020 года до 1 января 2023 года) от уплаты:</a:t>
          </a:r>
          <a:endParaRPr lang="ru-RU" sz="1600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CBFF0-523A-4793-9DF5-EE20A72EA4D2}" type="parTrans" cxnId="{0D24D7CA-537A-4381-81D4-5187A5D84034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5AAF9-79A4-44FF-A74E-77C70E08769E}" type="sibTrans" cxnId="{0D24D7CA-537A-4381-81D4-5187A5D84034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078CE-92A2-46E1-B42E-5E39451D5762}" type="pres">
      <dgm:prSet presAssocID="{67F1838C-AC2F-4F1C-9D64-35CDBB4DD2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48FAE-8419-42A7-8B6A-4EC45581460C}" type="pres">
      <dgm:prSet presAssocID="{026AA388-7F04-4F74-9FE2-F4AB5438EAD2}" presName="composite" presStyleCnt="0"/>
      <dgm:spPr/>
    </dgm:pt>
    <dgm:pt modelId="{D1DDE01F-5F21-4AB9-AF22-CFE7A1BAC500}" type="pres">
      <dgm:prSet presAssocID="{026AA388-7F04-4F74-9FE2-F4AB5438EAD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1F70C-BCC0-4594-B00D-EA1B7D15EABC}" type="pres">
      <dgm:prSet presAssocID="{026AA388-7F04-4F74-9FE2-F4AB5438EAD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CEED4-2B66-4511-87D6-24E76AEB9E54}" type="pres">
      <dgm:prSet presAssocID="{9D994C38-20D2-459D-828C-8A8EB97646D6}" presName="sp" presStyleCnt="0"/>
      <dgm:spPr/>
    </dgm:pt>
    <dgm:pt modelId="{09F3FFC0-C038-4E96-96C6-1785741A3486}" type="pres">
      <dgm:prSet presAssocID="{FA42C9D4-02D4-4B34-8FDF-F46A52E0AFA7}" presName="composite" presStyleCnt="0"/>
      <dgm:spPr/>
    </dgm:pt>
    <dgm:pt modelId="{3F8A287E-E32C-4A27-94CE-FE644E63291C}" type="pres">
      <dgm:prSet presAssocID="{FA42C9D4-02D4-4B34-8FDF-F46A52E0AFA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7F9D6-228D-49AF-96F5-D6205F7D10C0}" type="pres">
      <dgm:prSet presAssocID="{FA42C9D4-02D4-4B34-8FDF-F46A52E0AFA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3A1C7-CFA8-438A-8286-136701901D4D}" type="pres">
      <dgm:prSet presAssocID="{0C2A0BED-49B6-4DAB-8536-41914DA8BE6C}" presName="sp" presStyleCnt="0"/>
      <dgm:spPr/>
    </dgm:pt>
    <dgm:pt modelId="{48A7A707-4A5D-4F51-93C1-FD567180B98B}" type="pres">
      <dgm:prSet presAssocID="{EB5D9524-1401-4E90-BAC4-94F598EA7A3C}" presName="composite" presStyleCnt="0"/>
      <dgm:spPr/>
    </dgm:pt>
    <dgm:pt modelId="{C210EE7E-E37B-455A-BC5E-9163E39D0306}" type="pres">
      <dgm:prSet presAssocID="{EB5D9524-1401-4E90-BAC4-94F598EA7A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6C13-1872-44A4-8A63-5221A1CE2A21}" type="pres">
      <dgm:prSet presAssocID="{EB5D9524-1401-4E90-BAC4-94F598EA7A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A3A35-C1D3-4998-915A-9C47F9F73B4B}" type="pres">
      <dgm:prSet presAssocID="{54C23CF5-FB47-4C6D-AD37-D90338D5E0EA}" presName="sp" presStyleCnt="0"/>
      <dgm:spPr/>
    </dgm:pt>
    <dgm:pt modelId="{18BE35F7-472F-4AC2-B349-640BCE22D740}" type="pres">
      <dgm:prSet presAssocID="{F48669E3-6E36-477D-9F9D-1193ACC994B5}" presName="composite" presStyleCnt="0"/>
      <dgm:spPr/>
    </dgm:pt>
    <dgm:pt modelId="{1A94A3F9-A229-469B-B894-EC5B3286F59B}" type="pres">
      <dgm:prSet presAssocID="{F48669E3-6E36-477D-9F9D-1193ACC994B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ED68-77F9-42A0-B019-670897A548ED}" type="pres">
      <dgm:prSet presAssocID="{F48669E3-6E36-477D-9F9D-1193ACC994B5}" presName="descendantText" presStyleLbl="alignAcc1" presStyleIdx="3" presStyleCnt="4" custScaleY="14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D79F5-0363-4CE2-A169-1DF3D191C607}" srcId="{026AA388-7F04-4F74-9FE2-F4AB5438EAD2}" destId="{A2B73BD1-EDE6-42A1-AF95-614844E67FEA}" srcOrd="0" destOrd="0" parTransId="{A4FBAB8B-6411-4BE1-AF4B-611063B5D14A}" sibTransId="{5C88D284-F829-43D7-BB59-393B79530844}"/>
    <dgm:cxn modelId="{40ADCD97-A306-4710-A7E9-B14139922EC5}" type="presOf" srcId="{E3969C52-BD56-4AB9-B956-6AEA3BA1A1B4}" destId="{3EF7F9D6-228D-49AF-96F5-D6205F7D10C0}" srcOrd="0" destOrd="0" presId="urn:microsoft.com/office/officeart/2005/8/layout/chevron2"/>
    <dgm:cxn modelId="{A5A8B241-A3D1-4122-97C4-9F77B3E72120}" type="presOf" srcId="{FA42C9D4-02D4-4B34-8FDF-F46A52E0AFA7}" destId="{3F8A287E-E32C-4A27-94CE-FE644E63291C}" srcOrd="0" destOrd="0" presId="urn:microsoft.com/office/officeart/2005/8/layout/chevron2"/>
    <dgm:cxn modelId="{847F381A-2709-4737-A72F-2B394AB860F3}" type="presOf" srcId="{F48669E3-6E36-477D-9F9D-1193ACC994B5}" destId="{1A94A3F9-A229-469B-B894-EC5B3286F59B}" srcOrd="0" destOrd="0" presId="urn:microsoft.com/office/officeart/2005/8/layout/chevron2"/>
    <dgm:cxn modelId="{64335939-EFA9-4AEF-86BE-1E37D9D5037E}" type="presOf" srcId="{EB5D9524-1401-4E90-BAC4-94F598EA7A3C}" destId="{C210EE7E-E37B-455A-BC5E-9163E39D0306}" srcOrd="0" destOrd="0" presId="urn:microsoft.com/office/officeart/2005/8/layout/chevron2"/>
    <dgm:cxn modelId="{0ADBABCE-34C4-444B-84F8-3DCAB0645949}" srcId="{EB5D9524-1401-4E90-BAC4-94F598EA7A3C}" destId="{AEB86099-B129-4CE7-BFA3-17F782ECA9F7}" srcOrd="0" destOrd="0" parTransId="{F396BD95-2A79-4AE1-AD0C-8D29EA1130C0}" sibTransId="{5BF86721-B598-4428-ACAA-D83DA71C3F51}"/>
    <dgm:cxn modelId="{510CE5AD-8D56-4692-BC1C-B7F74B86F0DE}" srcId="{67F1838C-AC2F-4F1C-9D64-35CDBB4DD25A}" destId="{026AA388-7F04-4F74-9FE2-F4AB5438EAD2}" srcOrd="0" destOrd="0" parTransId="{6D0D11B5-F563-48C2-9C12-4DFB191DFB17}" sibTransId="{9D994C38-20D2-459D-828C-8A8EB97646D6}"/>
    <dgm:cxn modelId="{A8555980-DDFC-4689-8AB8-3F1BE8115487}" type="presOf" srcId="{AEB86099-B129-4CE7-BFA3-17F782ECA9F7}" destId="{09506C13-1872-44A4-8A63-5221A1CE2A21}" srcOrd="0" destOrd="0" presId="urn:microsoft.com/office/officeart/2005/8/layout/chevron2"/>
    <dgm:cxn modelId="{8BCF430B-E1B2-4250-9934-922FA8E1578E}" srcId="{67F1838C-AC2F-4F1C-9D64-35CDBB4DD25A}" destId="{F48669E3-6E36-477D-9F9D-1193ACC994B5}" srcOrd="3" destOrd="0" parTransId="{E10FE7C8-0463-4AE1-AABE-7E43FA884281}" sibTransId="{4A7C2E67-3574-421C-88C1-1C49122337C9}"/>
    <dgm:cxn modelId="{0B223221-D4CA-4C84-AF06-E458126565CF}" type="presOf" srcId="{A2B73BD1-EDE6-42A1-AF95-614844E67FEA}" destId="{8E11F70C-BCC0-4594-B00D-EA1B7D15EABC}" srcOrd="0" destOrd="0" presId="urn:microsoft.com/office/officeart/2005/8/layout/chevron2"/>
    <dgm:cxn modelId="{F684F6EF-0A45-486A-B2B8-CB5552AFFB75}" type="presOf" srcId="{026AA388-7F04-4F74-9FE2-F4AB5438EAD2}" destId="{D1DDE01F-5F21-4AB9-AF22-CFE7A1BAC500}" srcOrd="0" destOrd="0" presId="urn:microsoft.com/office/officeart/2005/8/layout/chevron2"/>
    <dgm:cxn modelId="{0D24D7CA-537A-4381-81D4-5187A5D84034}" srcId="{F48669E3-6E36-477D-9F9D-1193ACC994B5}" destId="{F19D0DF0-EB94-4185-BCB2-8B47D071138E}" srcOrd="0" destOrd="0" parTransId="{9C0CBFF0-523A-4793-9DF5-EE20A72EA4D2}" sibTransId="{E0A5AAF9-79A4-44FF-A74E-77C70E08769E}"/>
    <dgm:cxn modelId="{D5BC052B-87CE-412B-BC83-FCBBBF1C2226}" srcId="{67F1838C-AC2F-4F1C-9D64-35CDBB4DD25A}" destId="{FA42C9D4-02D4-4B34-8FDF-F46A52E0AFA7}" srcOrd="1" destOrd="0" parTransId="{69456690-C0E9-4000-953E-B1E246257289}" sibTransId="{0C2A0BED-49B6-4DAB-8536-41914DA8BE6C}"/>
    <dgm:cxn modelId="{6059C30F-60EF-4164-92AF-FFE578E1F3CB}" srcId="{67F1838C-AC2F-4F1C-9D64-35CDBB4DD25A}" destId="{EB5D9524-1401-4E90-BAC4-94F598EA7A3C}" srcOrd="2" destOrd="0" parTransId="{F8013314-9F8B-4A78-A5ED-BF89582FC36B}" sibTransId="{54C23CF5-FB47-4C6D-AD37-D90338D5E0EA}"/>
    <dgm:cxn modelId="{88DA9F06-00E8-477B-9F35-FCF0F4777E72}" srcId="{FA42C9D4-02D4-4B34-8FDF-F46A52E0AFA7}" destId="{E3969C52-BD56-4AB9-B956-6AEA3BA1A1B4}" srcOrd="0" destOrd="0" parTransId="{DC02FDF0-D7BE-4A35-B63F-1BA9AF5290C5}" sibTransId="{6E995F06-0B5C-4E59-9EF0-A9160511B977}"/>
    <dgm:cxn modelId="{D6BF52CB-6C69-4E57-94A0-D1D603327838}" type="presOf" srcId="{67F1838C-AC2F-4F1C-9D64-35CDBB4DD25A}" destId="{86C078CE-92A2-46E1-B42E-5E39451D5762}" srcOrd="0" destOrd="0" presId="urn:microsoft.com/office/officeart/2005/8/layout/chevron2"/>
    <dgm:cxn modelId="{ECD41CEA-2060-4880-85F9-64012F53FAD5}" type="presOf" srcId="{F19D0DF0-EB94-4185-BCB2-8B47D071138E}" destId="{B2DDED68-77F9-42A0-B019-670897A548ED}" srcOrd="0" destOrd="0" presId="urn:microsoft.com/office/officeart/2005/8/layout/chevron2"/>
    <dgm:cxn modelId="{E308B8E0-6F96-4F6D-8625-99258423379B}" type="presParOf" srcId="{86C078CE-92A2-46E1-B42E-5E39451D5762}" destId="{71048FAE-8419-42A7-8B6A-4EC45581460C}" srcOrd="0" destOrd="0" presId="urn:microsoft.com/office/officeart/2005/8/layout/chevron2"/>
    <dgm:cxn modelId="{F55052E2-C9B4-4D30-B608-3F0863D41E39}" type="presParOf" srcId="{71048FAE-8419-42A7-8B6A-4EC45581460C}" destId="{D1DDE01F-5F21-4AB9-AF22-CFE7A1BAC500}" srcOrd="0" destOrd="0" presId="urn:microsoft.com/office/officeart/2005/8/layout/chevron2"/>
    <dgm:cxn modelId="{E2DADF31-7829-40B6-9C6B-6026753E6159}" type="presParOf" srcId="{71048FAE-8419-42A7-8B6A-4EC45581460C}" destId="{8E11F70C-BCC0-4594-B00D-EA1B7D15EABC}" srcOrd="1" destOrd="0" presId="urn:microsoft.com/office/officeart/2005/8/layout/chevron2"/>
    <dgm:cxn modelId="{8EAD5E5E-9A56-423A-9F22-34E045E581D5}" type="presParOf" srcId="{86C078CE-92A2-46E1-B42E-5E39451D5762}" destId="{29BCEED4-2B66-4511-87D6-24E76AEB9E54}" srcOrd="1" destOrd="0" presId="urn:microsoft.com/office/officeart/2005/8/layout/chevron2"/>
    <dgm:cxn modelId="{8F054D8A-2FEF-42D9-8CA6-79800246E9D3}" type="presParOf" srcId="{86C078CE-92A2-46E1-B42E-5E39451D5762}" destId="{09F3FFC0-C038-4E96-96C6-1785741A3486}" srcOrd="2" destOrd="0" presId="urn:microsoft.com/office/officeart/2005/8/layout/chevron2"/>
    <dgm:cxn modelId="{CD2425CC-1EBD-42E6-8352-5E54B3AA5BD8}" type="presParOf" srcId="{09F3FFC0-C038-4E96-96C6-1785741A3486}" destId="{3F8A287E-E32C-4A27-94CE-FE644E63291C}" srcOrd="0" destOrd="0" presId="urn:microsoft.com/office/officeart/2005/8/layout/chevron2"/>
    <dgm:cxn modelId="{C87447D1-AB90-44CA-9237-8B8AD63F815A}" type="presParOf" srcId="{09F3FFC0-C038-4E96-96C6-1785741A3486}" destId="{3EF7F9D6-228D-49AF-96F5-D6205F7D10C0}" srcOrd="1" destOrd="0" presId="urn:microsoft.com/office/officeart/2005/8/layout/chevron2"/>
    <dgm:cxn modelId="{6B4260F4-54E5-401C-9929-660EC33D34D3}" type="presParOf" srcId="{86C078CE-92A2-46E1-B42E-5E39451D5762}" destId="{7B03A1C7-CFA8-438A-8286-136701901D4D}" srcOrd="3" destOrd="0" presId="urn:microsoft.com/office/officeart/2005/8/layout/chevron2"/>
    <dgm:cxn modelId="{E7E9A2C2-0DDF-4E26-809B-F3FEFC83653D}" type="presParOf" srcId="{86C078CE-92A2-46E1-B42E-5E39451D5762}" destId="{48A7A707-4A5D-4F51-93C1-FD567180B98B}" srcOrd="4" destOrd="0" presId="urn:microsoft.com/office/officeart/2005/8/layout/chevron2"/>
    <dgm:cxn modelId="{3C80446E-88D4-4837-A23A-BE2301CC13AF}" type="presParOf" srcId="{48A7A707-4A5D-4F51-93C1-FD567180B98B}" destId="{C210EE7E-E37B-455A-BC5E-9163E39D0306}" srcOrd="0" destOrd="0" presId="urn:microsoft.com/office/officeart/2005/8/layout/chevron2"/>
    <dgm:cxn modelId="{2D07379E-5D0C-4AC4-ADFA-541B28493E53}" type="presParOf" srcId="{48A7A707-4A5D-4F51-93C1-FD567180B98B}" destId="{09506C13-1872-44A4-8A63-5221A1CE2A21}" srcOrd="1" destOrd="0" presId="urn:microsoft.com/office/officeart/2005/8/layout/chevron2"/>
    <dgm:cxn modelId="{F36ECA2A-5434-42F1-9CC9-AC9728CBE501}" type="presParOf" srcId="{86C078CE-92A2-46E1-B42E-5E39451D5762}" destId="{342A3A35-C1D3-4998-915A-9C47F9F73B4B}" srcOrd="5" destOrd="0" presId="urn:microsoft.com/office/officeart/2005/8/layout/chevron2"/>
    <dgm:cxn modelId="{299B6CC6-7DB1-4B57-A43B-38A1247E8A62}" type="presParOf" srcId="{86C078CE-92A2-46E1-B42E-5E39451D5762}" destId="{18BE35F7-472F-4AC2-B349-640BCE22D740}" srcOrd="6" destOrd="0" presId="urn:microsoft.com/office/officeart/2005/8/layout/chevron2"/>
    <dgm:cxn modelId="{378CE536-2215-4378-9B49-24F9F9783D8A}" type="presParOf" srcId="{18BE35F7-472F-4AC2-B349-640BCE22D740}" destId="{1A94A3F9-A229-469B-B894-EC5B3286F59B}" srcOrd="0" destOrd="0" presId="urn:microsoft.com/office/officeart/2005/8/layout/chevron2"/>
    <dgm:cxn modelId="{557AD27C-7366-4E5B-8DC5-3FCF0CC50CF0}" type="presParOf" srcId="{18BE35F7-472F-4AC2-B349-640BCE22D740}" destId="{B2DDED68-77F9-42A0-B019-670897A548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4E4B8-F78A-47FD-89D1-397B07038608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D0DF21-EFB8-4A58-A437-42CFA4405270}">
      <dgm:prSet phldrT="[Текст]"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институты РК: возможности кредитования, лизинга, субсидирования и гарантирования. - АО «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КазАгро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»: АО «ФФПСХ», АО «КАФ», АО «АКК», АО «КАГ». - АО «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НУХ«Байтерек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»: АО «БРК», АО «НАТР», АО «Даму»,  АО «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KazakhExport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E6BAB-1BFD-446E-A5F3-671D9A93080E}" type="parTrans" cxnId="{D3E0F1D4-2323-46FD-B857-D6B9219AE731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1E425-669E-496E-B12C-723CB42F7BC8}" type="sibTrans" cxnId="{D3E0F1D4-2323-46FD-B857-D6B9219AE731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ACD67-9F6C-4F85-A098-F7FD894D1B57}">
      <dgm:prSet phldrT="[Текст]"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Инструменты поддержки от Европейского банка реконструкции и развития (ЕБРР). 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26256-B003-4AE0-B8D1-B412263F5D35}" type="parTrans" cxnId="{311D895B-C33A-4B2C-BD21-FB8694218803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B7E7D-E49A-453D-ACD7-1739AF247109}" type="sibTrans" cxnId="{311D895B-C33A-4B2C-BD21-FB8694218803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C7FFD-0C2A-4612-B6AA-EDB5BA660FC9}">
      <dgm:prSet phldrT="[Текст]"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Программы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грантового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финансирования в РК: </a:t>
          </a:r>
        </a:p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гранты МИО - гранты финансовых институтов (АО «КИРИ, АО «НАТР» и т.д.)</a:t>
          </a:r>
        </a:p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гранты общественных фондов (Благотворительный фонд «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Саби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Zhasproject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т.д.).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B14D1-7A39-4EBE-AABA-0AF648204032}" type="parTrans" cxnId="{862C1F3E-E03D-4561-8BE7-E3395E8CA6A7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BFC1C-18A0-4C8A-AABA-6241A612ECFE}" type="sibTrans" cxnId="{862C1F3E-E03D-4561-8BE7-E3395E8CA6A7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4D004-A463-40B0-B605-348A692CA0B6}">
      <dgm:prSet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Программы акселерации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стартапов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-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AstanaHub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- NU –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AlmatyTechGarden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659D2-F676-4098-BF7F-6B0EF2A41399}" type="parTrans" cxnId="{1853B204-50DB-496E-9DD3-3FCC34485140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FBEC8-4CE5-4973-9306-FA6240946285}" type="sibTrans" cxnId="{1853B204-50DB-496E-9DD3-3FCC34485140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60E17-4EED-48D3-A209-E5B37F747E8C}">
      <dgm:prSet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Фонд Даму: -государственный фонд, созданный для поддержки развития предпринимательства (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https://www.damu.kz/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599E9-5391-46AC-85EC-79394667800A}" type="parTrans" cxnId="{EA30A95A-B278-4916-B8F7-A5207F08626E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FA4E7-2E38-40D0-8F54-7056596418BC}" type="sibTrans" cxnId="{EA30A95A-B278-4916-B8F7-A5207F08626E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17DA0-D16F-46FE-B19D-D1DD05C15FE9}" type="pres">
      <dgm:prSet presAssocID="{6AB4E4B8-F78A-47FD-89D1-397B070386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37BF5-93FE-4B0E-B171-EB284B3ADCAD}" type="pres">
      <dgm:prSet presAssocID="{6ED0DF21-EFB8-4A58-A437-42CFA4405270}" presName="composite" presStyleCnt="0"/>
      <dgm:spPr/>
    </dgm:pt>
    <dgm:pt modelId="{72ACE584-C538-4D91-91E4-4A8A7373C4ED}" type="pres">
      <dgm:prSet presAssocID="{6ED0DF21-EFB8-4A58-A437-42CFA4405270}" presName="imgShp" presStyleLbl="fgImgPlace1" presStyleIdx="0" presStyleCnt="5" custLinFactX="-11006" custLinFactNeighborX="-100000" custLinFactNeighborY="-3127"/>
      <dgm:spPr/>
    </dgm:pt>
    <dgm:pt modelId="{9133F7F6-A2AF-41C4-8332-335B6AD7C1B5}" type="pres">
      <dgm:prSet presAssocID="{6ED0DF21-EFB8-4A58-A437-42CFA4405270}" presName="txShp" presStyleLbl="node1" presStyleIdx="0" presStyleCnt="5" custScaleX="136572" custScaleY="129930" custLinFactNeighborX="3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284D4-8EEB-432B-A698-33F51362137B}" type="pres">
      <dgm:prSet presAssocID="{3921E425-669E-496E-B12C-723CB42F7BC8}" presName="spacing" presStyleCnt="0"/>
      <dgm:spPr/>
    </dgm:pt>
    <dgm:pt modelId="{580A1963-A460-4BAF-90B5-FFEF9A8F8CB7}" type="pres">
      <dgm:prSet presAssocID="{3EDACD67-9F6C-4F85-A098-F7FD894D1B57}" presName="composite" presStyleCnt="0"/>
      <dgm:spPr/>
    </dgm:pt>
    <dgm:pt modelId="{DAAD639F-F81A-487D-AD5E-0347CDFD4398}" type="pres">
      <dgm:prSet presAssocID="{3EDACD67-9F6C-4F85-A098-F7FD894D1B57}" presName="imgShp" presStyleLbl="fgImgPlace1" presStyleIdx="1" presStyleCnt="5" custLinFactX="-7879" custLinFactNeighborX="-100000" custLinFactNeighborY="-6254"/>
      <dgm:spPr/>
    </dgm:pt>
    <dgm:pt modelId="{24CDE6A1-F1A4-4F0E-9331-E7325F0D219C}" type="pres">
      <dgm:prSet presAssocID="{3EDACD67-9F6C-4F85-A098-F7FD894D1B57}" presName="txShp" presStyleLbl="node1" presStyleIdx="1" presStyleCnt="5" custScaleX="136141" custLinFactNeighborX="3883" custLinFactNeighborY="-4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DE69-F4D3-4967-B6A9-6B52488DFF94}" type="pres">
      <dgm:prSet presAssocID="{F95B7E7D-E49A-453D-ACD7-1739AF247109}" presName="spacing" presStyleCnt="0"/>
      <dgm:spPr/>
    </dgm:pt>
    <dgm:pt modelId="{E9E379A6-5D39-4C8D-9A7A-F5422FECAF2F}" type="pres">
      <dgm:prSet presAssocID="{D97C7FFD-0C2A-4612-B6AA-EDB5BA660FC9}" presName="composite" presStyleCnt="0"/>
      <dgm:spPr/>
    </dgm:pt>
    <dgm:pt modelId="{A76ED420-471B-44D1-BD53-06705F649EAB}" type="pres">
      <dgm:prSet presAssocID="{D97C7FFD-0C2A-4612-B6AA-EDB5BA660FC9}" presName="imgShp" presStyleLbl="fgImgPlace1" presStyleIdx="2" presStyleCnt="5" custLinFactX="-6316" custLinFactNeighborX="-100000" custLinFactNeighborY="-3127"/>
      <dgm:spPr/>
    </dgm:pt>
    <dgm:pt modelId="{88CFCBFB-FF4E-40B3-AEB1-56E5CF152136}" type="pres">
      <dgm:prSet presAssocID="{D97C7FFD-0C2A-4612-B6AA-EDB5BA660FC9}" presName="txShp" presStyleLbl="node1" presStyleIdx="2" presStyleCnt="5" custScaleX="135709" custScaleY="142977" custLinFactNeighborX="4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76042-77E6-42F1-AC52-EF2BCB0455ED}" type="pres">
      <dgm:prSet presAssocID="{8C1BFC1C-18A0-4C8A-AABA-6241A612ECFE}" presName="spacing" presStyleCnt="0"/>
      <dgm:spPr/>
    </dgm:pt>
    <dgm:pt modelId="{7E948168-C176-4151-834A-31F84CFE7CCF}" type="pres">
      <dgm:prSet presAssocID="{EF14D004-A463-40B0-B605-348A692CA0B6}" presName="composite" presStyleCnt="0"/>
      <dgm:spPr/>
    </dgm:pt>
    <dgm:pt modelId="{235F8D97-A486-40BB-A3AA-3C492CF78088}" type="pres">
      <dgm:prSet presAssocID="{EF14D004-A463-40B0-B605-348A692CA0B6}" presName="imgShp" presStyleLbl="fgImgPlace1" presStyleIdx="3" presStyleCnt="5" custLinFactX="-4752" custLinFactNeighborX="-100000" custLinFactNeighborY="-6254"/>
      <dgm:spPr/>
    </dgm:pt>
    <dgm:pt modelId="{4B7044F5-1BEB-4FAB-BB97-F9F8C5CAD2C6}" type="pres">
      <dgm:prSet presAssocID="{EF14D004-A463-40B0-B605-348A692CA0B6}" presName="txShp" presStyleLbl="node1" presStyleIdx="3" presStyleCnt="5" custScaleX="132257" custLinFactNeighborX="5609" custLinFactNeighborY="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40771-54ED-4AB0-8019-F39DC6EF383B}" type="pres">
      <dgm:prSet presAssocID="{4B7FBEC8-4CE5-4973-9306-FA6240946285}" presName="spacing" presStyleCnt="0"/>
      <dgm:spPr/>
    </dgm:pt>
    <dgm:pt modelId="{C9BFABEB-3A75-4832-89C7-FA8259372989}" type="pres">
      <dgm:prSet presAssocID="{80A60E17-4EED-48D3-A209-E5B37F747E8C}" presName="composite" presStyleCnt="0"/>
      <dgm:spPr/>
    </dgm:pt>
    <dgm:pt modelId="{F3FCAFF3-DBB8-487A-AD10-4F39EA4AB0A4}" type="pres">
      <dgm:prSet presAssocID="{80A60E17-4EED-48D3-A209-E5B37F747E8C}" presName="imgShp" presStyleLbl="fgImgPlace1" presStyleIdx="4" presStyleCnt="5" custLinFactX="-2825" custLinFactNeighborX="-100000" custLinFactNeighborY="-6254"/>
      <dgm:spPr/>
    </dgm:pt>
    <dgm:pt modelId="{0B3C5C44-67A0-4D74-ADE8-0A5ED9A9C202}" type="pres">
      <dgm:prSet presAssocID="{80A60E17-4EED-48D3-A209-E5B37F747E8C}" presName="txShp" presStyleLbl="node1" presStyleIdx="4" presStyleCnt="5" custScaleX="131389" custLinFactNeighborX="6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5E091-8E4D-4866-B654-D5C1BABAA4F2}" type="presOf" srcId="{80A60E17-4EED-48D3-A209-E5B37F747E8C}" destId="{0B3C5C44-67A0-4D74-ADE8-0A5ED9A9C202}" srcOrd="0" destOrd="0" presId="urn:microsoft.com/office/officeart/2005/8/layout/vList3"/>
    <dgm:cxn modelId="{1853B204-50DB-496E-9DD3-3FCC34485140}" srcId="{6AB4E4B8-F78A-47FD-89D1-397B07038608}" destId="{EF14D004-A463-40B0-B605-348A692CA0B6}" srcOrd="3" destOrd="0" parTransId="{183659D2-F676-4098-BF7F-6B0EF2A41399}" sibTransId="{4B7FBEC8-4CE5-4973-9306-FA6240946285}"/>
    <dgm:cxn modelId="{862C1F3E-E03D-4561-8BE7-E3395E8CA6A7}" srcId="{6AB4E4B8-F78A-47FD-89D1-397B07038608}" destId="{D97C7FFD-0C2A-4612-B6AA-EDB5BA660FC9}" srcOrd="2" destOrd="0" parTransId="{E54B14D1-7A39-4EBE-AABA-0AF648204032}" sibTransId="{8C1BFC1C-18A0-4C8A-AABA-6241A612ECFE}"/>
    <dgm:cxn modelId="{EA30A95A-B278-4916-B8F7-A5207F08626E}" srcId="{6AB4E4B8-F78A-47FD-89D1-397B07038608}" destId="{80A60E17-4EED-48D3-A209-E5B37F747E8C}" srcOrd="4" destOrd="0" parTransId="{94D599E9-5391-46AC-85EC-79394667800A}" sibTransId="{C7BFA4E7-2E38-40D0-8F54-7056596418BC}"/>
    <dgm:cxn modelId="{85AC45B1-D6E6-463B-ADCD-C571E58A9BB8}" type="presOf" srcId="{6ED0DF21-EFB8-4A58-A437-42CFA4405270}" destId="{9133F7F6-A2AF-41C4-8332-335B6AD7C1B5}" srcOrd="0" destOrd="0" presId="urn:microsoft.com/office/officeart/2005/8/layout/vList3"/>
    <dgm:cxn modelId="{F9B1947E-9F84-49D0-AD68-112F9CA0FF21}" type="presOf" srcId="{3EDACD67-9F6C-4F85-A098-F7FD894D1B57}" destId="{24CDE6A1-F1A4-4F0E-9331-E7325F0D219C}" srcOrd="0" destOrd="0" presId="urn:microsoft.com/office/officeart/2005/8/layout/vList3"/>
    <dgm:cxn modelId="{A2F43A68-D59B-4038-ADB6-531ABA375868}" type="presOf" srcId="{D97C7FFD-0C2A-4612-B6AA-EDB5BA660FC9}" destId="{88CFCBFB-FF4E-40B3-AEB1-56E5CF152136}" srcOrd="0" destOrd="0" presId="urn:microsoft.com/office/officeart/2005/8/layout/vList3"/>
    <dgm:cxn modelId="{D3E0F1D4-2323-46FD-B857-D6B9219AE731}" srcId="{6AB4E4B8-F78A-47FD-89D1-397B07038608}" destId="{6ED0DF21-EFB8-4A58-A437-42CFA4405270}" srcOrd="0" destOrd="0" parTransId="{45EE6BAB-1BFD-446E-A5F3-671D9A93080E}" sibTransId="{3921E425-669E-496E-B12C-723CB42F7BC8}"/>
    <dgm:cxn modelId="{311D895B-C33A-4B2C-BD21-FB8694218803}" srcId="{6AB4E4B8-F78A-47FD-89D1-397B07038608}" destId="{3EDACD67-9F6C-4F85-A098-F7FD894D1B57}" srcOrd="1" destOrd="0" parTransId="{ED326256-B003-4AE0-B8D1-B412263F5D35}" sibTransId="{F95B7E7D-E49A-453D-ACD7-1739AF247109}"/>
    <dgm:cxn modelId="{78D7E8BF-5D11-4CD7-BDC6-15B0332D2FAB}" type="presOf" srcId="{6AB4E4B8-F78A-47FD-89D1-397B07038608}" destId="{61817DA0-D16F-46FE-B19D-D1DD05C15FE9}" srcOrd="0" destOrd="0" presId="urn:microsoft.com/office/officeart/2005/8/layout/vList3"/>
    <dgm:cxn modelId="{15FC0D6B-516C-463E-A91B-08A3B1ECC11A}" type="presOf" srcId="{EF14D004-A463-40B0-B605-348A692CA0B6}" destId="{4B7044F5-1BEB-4FAB-BB97-F9F8C5CAD2C6}" srcOrd="0" destOrd="0" presId="urn:microsoft.com/office/officeart/2005/8/layout/vList3"/>
    <dgm:cxn modelId="{289CBAFF-26F9-498E-ADBB-F384AA43409F}" type="presParOf" srcId="{61817DA0-D16F-46FE-B19D-D1DD05C15FE9}" destId="{BAC37BF5-93FE-4B0E-B171-EB284B3ADCAD}" srcOrd="0" destOrd="0" presId="urn:microsoft.com/office/officeart/2005/8/layout/vList3"/>
    <dgm:cxn modelId="{F0C215CC-E776-419A-B85A-6D0F60D66E51}" type="presParOf" srcId="{BAC37BF5-93FE-4B0E-B171-EB284B3ADCAD}" destId="{72ACE584-C538-4D91-91E4-4A8A7373C4ED}" srcOrd="0" destOrd="0" presId="urn:microsoft.com/office/officeart/2005/8/layout/vList3"/>
    <dgm:cxn modelId="{DAF8E2EB-4986-4987-9CF1-2399C58CA545}" type="presParOf" srcId="{BAC37BF5-93FE-4B0E-B171-EB284B3ADCAD}" destId="{9133F7F6-A2AF-41C4-8332-335B6AD7C1B5}" srcOrd="1" destOrd="0" presId="urn:microsoft.com/office/officeart/2005/8/layout/vList3"/>
    <dgm:cxn modelId="{6335A75A-D89A-4976-ADFD-8EDEC8A365A6}" type="presParOf" srcId="{61817DA0-D16F-46FE-B19D-D1DD05C15FE9}" destId="{20B284D4-8EEB-432B-A698-33F51362137B}" srcOrd="1" destOrd="0" presId="urn:microsoft.com/office/officeart/2005/8/layout/vList3"/>
    <dgm:cxn modelId="{8B6D5A23-52A5-4833-8A93-D977727BF501}" type="presParOf" srcId="{61817DA0-D16F-46FE-B19D-D1DD05C15FE9}" destId="{580A1963-A460-4BAF-90B5-FFEF9A8F8CB7}" srcOrd="2" destOrd="0" presId="urn:microsoft.com/office/officeart/2005/8/layout/vList3"/>
    <dgm:cxn modelId="{6544B799-152F-4F4C-AEE5-5AFD7DC82F71}" type="presParOf" srcId="{580A1963-A460-4BAF-90B5-FFEF9A8F8CB7}" destId="{DAAD639F-F81A-487D-AD5E-0347CDFD4398}" srcOrd="0" destOrd="0" presId="urn:microsoft.com/office/officeart/2005/8/layout/vList3"/>
    <dgm:cxn modelId="{6909C2AB-FDF2-4CE6-8857-2AA1D64EE8D3}" type="presParOf" srcId="{580A1963-A460-4BAF-90B5-FFEF9A8F8CB7}" destId="{24CDE6A1-F1A4-4F0E-9331-E7325F0D219C}" srcOrd="1" destOrd="0" presId="urn:microsoft.com/office/officeart/2005/8/layout/vList3"/>
    <dgm:cxn modelId="{6F8B33A9-1328-4FE7-A8DC-1EEA008E6B7C}" type="presParOf" srcId="{61817DA0-D16F-46FE-B19D-D1DD05C15FE9}" destId="{F2CBDE69-F4D3-4967-B6A9-6B52488DFF94}" srcOrd="3" destOrd="0" presId="urn:microsoft.com/office/officeart/2005/8/layout/vList3"/>
    <dgm:cxn modelId="{F5389C7F-67F4-4A4A-9075-E4891FD7A15E}" type="presParOf" srcId="{61817DA0-D16F-46FE-B19D-D1DD05C15FE9}" destId="{E9E379A6-5D39-4C8D-9A7A-F5422FECAF2F}" srcOrd="4" destOrd="0" presId="urn:microsoft.com/office/officeart/2005/8/layout/vList3"/>
    <dgm:cxn modelId="{C4DB1B4C-3C29-4E24-B6E8-19CF37DD95CB}" type="presParOf" srcId="{E9E379A6-5D39-4C8D-9A7A-F5422FECAF2F}" destId="{A76ED420-471B-44D1-BD53-06705F649EAB}" srcOrd="0" destOrd="0" presId="urn:microsoft.com/office/officeart/2005/8/layout/vList3"/>
    <dgm:cxn modelId="{884DCCEC-434C-4A42-B01E-8B870A274299}" type="presParOf" srcId="{E9E379A6-5D39-4C8D-9A7A-F5422FECAF2F}" destId="{88CFCBFB-FF4E-40B3-AEB1-56E5CF152136}" srcOrd="1" destOrd="0" presId="urn:microsoft.com/office/officeart/2005/8/layout/vList3"/>
    <dgm:cxn modelId="{38D092C2-1ABD-45FD-BD54-03373D721EDC}" type="presParOf" srcId="{61817DA0-D16F-46FE-B19D-D1DD05C15FE9}" destId="{D9876042-77E6-42F1-AC52-EF2BCB0455ED}" srcOrd="5" destOrd="0" presId="urn:microsoft.com/office/officeart/2005/8/layout/vList3"/>
    <dgm:cxn modelId="{0F53F889-C1FF-46B6-826A-42285168AF06}" type="presParOf" srcId="{61817DA0-D16F-46FE-B19D-D1DD05C15FE9}" destId="{7E948168-C176-4151-834A-31F84CFE7CCF}" srcOrd="6" destOrd="0" presId="urn:microsoft.com/office/officeart/2005/8/layout/vList3"/>
    <dgm:cxn modelId="{A43A9386-38A9-48E9-B45C-B615180083AD}" type="presParOf" srcId="{7E948168-C176-4151-834A-31F84CFE7CCF}" destId="{235F8D97-A486-40BB-A3AA-3C492CF78088}" srcOrd="0" destOrd="0" presId="urn:microsoft.com/office/officeart/2005/8/layout/vList3"/>
    <dgm:cxn modelId="{77DA8A5F-6B42-45B0-9598-9FB3B9C83295}" type="presParOf" srcId="{7E948168-C176-4151-834A-31F84CFE7CCF}" destId="{4B7044F5-1BEB-4FAB-BB97-F9F8C5CAD2C6}" srcOrd="1" destOrd="0" presId="urn:microsoft.com/office/officeart/2005/8/layout/vList3"/>
    <dgm:cxn modelId="{CF34E1AF-3960-4C1E-B3C6-F1DFF4D4C7FE}" type="presParOf" srcId="{61817DA0-D16F-46FE-B19D-D1DD05C15FE9}" destId="{2C340771-54ED-4AB0-8019-F39DC6EF383B}" srcOrd="7" destOrd="0" presId="urn:microsoft.com/office/officeart/2005/8/layout/vList3"/>
    <dgm:cxn modelId="{C97FC190-0B70-41B5-815F-AC019C66F51B}" type="presParOf" srcId="{61817DA0-D16F-46FE-B19D-D1DD05C15FE9}" destId="{C9BFABEB-3A75-4832-89C7-FA8259372989}" srcOrd="8" destOrd="0" presId="urn:microsoft.com/office/officeart/2005/8/layout/vList3"/>
    <dgm:cxn modelId="{0580D48A-98D2-48BB-A815-9D632AD94881}" type="presParOf" srcId="{C9BFABEB-3A75-4832-89C7-FA8259372989}" destId="{F3FCAFF3-DBB8-487A-AD10-4F39EA4AB0A4}" srcOrd="0" destOrd="0" presId="urn:microsoft.com/office/officeart/2005/8/layout/vList3"/>
    <dgm:cxn modelId="{59012542-8BD0-4E91-A029-3CA3983802CF}" type="presParOf" srcId="{C9BFABEB-3A75-4832-89C7-FA8259372989}" destId="{0B3C5C44-67A0-4D74-ADE8-0A5ED9A9C2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DE01F-5F21-4AB9-AF22-CFE7A1BAC500}">
      <dsp:nvSpPr>
        <dsp:cNvPr id="0" name=""/>
        <dsp:cNvSpPr/>
      </dsp:nvSpPr>
      <dsp:spPr>
        <a:xfrm rot="5400000">
          <a:off x="-135869" y="139257"/>
          <a:ext cx="905794" cy="6340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20416"/>
        <a:ext cx="634056" cy="271738"/>
      </dsp:txXfrm>
    </dsp:sp>
    <dsp:sp modelId="{8E11F70C-BCC0-4594-B00D-EA1B7D15EABC}">
      <dsp:nvSpPr>
        <dsp:cNvPr id="0" name=""/>
        <dsp:cNvSpPr/>
      </dsp:nvSpPr>
      <dsp:spPr>
        <a:xfrm rot="5400000">
          <a:off x="4922190" y="-4284745"/>
          <a:ext cx="588766" cy="9165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упрощенные процедуры создания: перевод с разрешительной на уведомительную системы;</a:t>
          </a:r>
          <a:endParaRPr lang="ru-RU" sz="16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4056" y="32130"/>
        <a:ext cx="9136294" cy="531284"/>
      </dsp:txXfrm>
    </dsp:sp>
    <dsp:sp modelId="{3F8A287E-E32C-4A27-94CE-FE644E63291C}">
      <dsp:nvSpPr>
        <dsp:cNvPr id="0" name=""/>
        <dsp:cNvSpPr/>
      </dsp:nvSpPr>
      <dsp:spPr>
        <a:xfrm rot="5400000">
          <a:off x="-135869" y="899504"/>
          <a:ext cx="905794" cy="634056"/>
        </a:xfrm>
        <a:prstGeom prst="chevron">
          <a:avLst/>
        </a:prstGeom>
        <a:gradFill rotWithShape="0">
          <a:gsLst>
            <a:gs pos="0">
              <a:schemeClr val="accent5">
                <a:hueOff val="-2136661"/>
                <a:satOff val="-3512"/>
                <a:lumOff val="-131"/>
                <a:alphaOff val="0"/>
                <a:tint val="98000"/>
                <a:lumMod val="114000"/>
              </a:schemeClr>
            </a:gs>
            <a:gs pos="100000">
              <a:schemeClr val="accent5">
                <a:hueOff val="-2136661"/>
                <a:satOff val="-3512"/>
                <a:lumOff val="-13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136661"/>
              <a:satOff val="-3512"/>
              <a:lumOff val="-131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080663"/>
        <a:ext cx="634056" cy="271738"/>
      </dsp:txXfrm>
    </dsp:sp>
    <dsp:sp modelId="{3EF7F9D6-228D-49AF-96F5-D6205F7D10C0}">
      <dsp:nvSpPr>
        <dsp:cNvPr id="0" name=""/>
        <dsp:cNvSpPr/>
      </dsp:nvSpPr>
      <dsp:spPr>
        <a:xfrm rot="5400000">
          <a:off x="4922190" y="-3524499"/>
          <a:ext cx="588766" cy="9165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136661"/>
              <a:satOff val="-3512"/>
              <a:lumOff val="-1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цифровизация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4056" y="792376"/>
        <a:ext cx="9136294" cy="531284"/>
      </dsp:txXfrm>
    </dsp:sp>
    <dsp:sp modelId="{C210EE7E-E37B-455A-BC5E-9163E39D0306}">
      <dsp:nvSpPr>
        <dsp:cNvPr id="0" name=""/>
        <dsp:cNvSpPr/>
      </dsp:nvSpPr>
      <dsp:spPr>
        <a:xfrm rot="5400000">
          <a:off x="-135869" y="1659751"/>
          <a:ext cx="905794" cy="634056"/>
        </a:xfrm>
        <a:prstGeom prst="chevron">
          <a:avLst/>
        </a:prstGeom>
        <a:gradFill rotWithShape="0">
          <a:gsLst>
            <a:gs pos="0">
              <a:schemeClr val="accent5">
                <a:hueOff val="-4273322"/>
                <a:satOff val="-7025"/>
                <a:lumOff val="-262"/>
                <a:alphaOff val="0"/>
                <a:tint val="98000"/>
                <a:lumMod val="114000"/>
              </a:schemeClr>
            </a:gs>
            <a:gs pos="100000">
              <a:schemeClr val="accent5">
                <a:hueOff val="-4273322"/>
                <a:satOff val="-7025"/>
                <a:lumOff val="-2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273322"/>
              <a:satOff val="-7025"/>
              <a:lumOff val="-262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840910"/>
        <a:ext cx="634056" cy="271738"/>
      </dsp:txXfrm>
    </dsp:sp>
    <dsp:sp modelId="{09506C13-1872-44A4-8A63-5221A1CE2A21}">
      <dsp:nvSpPr>
        <dsp:cNvPr id="0" name=""/>
        <dsp:cNvSpPr/>
      </dsp:nvSpPr>
      <dsp:spPr>
        <a:xfrm rot="5400000">
          <a:off x="4922190" y="-2764252"/>
          <a:ext cx="588766" cy="9165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4273322"/>
              <a:satOff val="-7025"/>
              <a:lumOff val="-2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запрет на проведение контрольных проверок со стороны государственных органов на три года (вновь созданный бизнес);</a:t>
          </a:r>
          <a:endParaRPr lang="ru-RU" sz="16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4056" y="1552623"/>
        <a:ext cx="9136294" cy="531284"/>
      </dsp:txXfrm>
    </dsp:sp>
    <dsp:sp modelId="{1A94A3F9-A229-469B-B894-EC5B3286F59B}">
      <dsp:nvSpPr>
        <dsp:cNvPr id="0" name=""/>
        <dsp:cNvSpPr/>
      </dsp:nvSpPr>
      <dsp:spPr>
        <a:xfrm rot="5400000">
          <a:off x="-135869" y="2560403"/>
          <a:ext cx="905794" cy="634056"/>
        </a:xfrm>
        <a:prstGeom prst="chevron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741562"/>
        <a:ext cx="634056" cy="271738"/>
      </dsp:txXfrm>
    </dsp:sp>
    <dsp:sp modelId="{B2DDED68-77F9-42A0-B019-670897A548ED}">
      <dsp:nvSpPr>
        <dsp:cNvPr id="0" name=""/>
        <dsp:cNvSpPr/>
      </dsp:nvSpPr>
      <dsp:spPr>
        <a:xfrm rot="5400000">
          <a:off x="4781784" y="-1863599"/>
          <a:ext cx="869578" cy="9165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снижение (ликвидация) определенных видов налогов:  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лица, применяющие СНР и признаваемые субъектами микропредпринимательства или малого предпринимательства, в том числе плательщики единого земельного налога, освобождаются на 3 года (с 1 января 2020 года до 1 января 2023 года) от уплаты:</a:t>
          </a:r>
          <a:endParaRPr lang="ru-RU" sz="16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4056" y="2326578"/>
        <a:ext cx="9122586" cy="784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F7F6-A2AF-41C4-8332-335B6AD7C1B5}">
      <dsp:nvSpPr>
        <dsp:cNvPr id="0" name=""/>
        <dsp:cNvSpPr/>
      </dsp:nvSpPr>
      <dsp:spPr>
        <a:xfrm rot="10800000">
          <a:off x="679404" y="2286"/>
          <a:ext cx="8961548" cy="11030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3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институты РК: возможности кредитования, лизинга, субсидирования и гарантирования. - АО «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КазАгро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»: АО «ФФПСХ», АО «КАФ», АО «АКК», АО «КАГ». - АО «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НУХ«Байтерек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»: АО «БРК», АО «НАТР», АО «Даму»,  АО «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KazakhExport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55176" y="2286"/>
        <a:ext cx="8685776" cy="1103087"/>
      </dsp:txXfrm>
    </dsp:sp>
    <dsp:sp modelId="{72ACE584-C538-4D91-91E4-4A8A7373C4ED}">
      <dsp:nvSpPr>
        <dsp:cNvPr id="0" name=""/>
        <dsp:cNvSpPr/>
      </dsp:nvSpPr>
      <dsp:spPr>
        <a:xfrm>
          <a:off x="285860" y="102789"/>
          <a:ext cx="848985" cy="84898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CDE6A1-F1A4-4F0E-9331-E7325F0D219C}">
      <dsp:nvSpPr>
        <dsp:cNvPr id="0" name=""/>
        <dsp:cNvSpPr/>
      </dsp:nvSpPr>
      <dsp:spPr>
        <a:xfrm rot="10800000">
          <a:off x="721826" y="1318984"/>
          <a:ext cx="8933267" cy="848985"/>
        </a:xfrm>
        <a:prstGeom prst="homePlate">
          <a:avLst/>
        </a:prstGeom>
        <a:gradFill rotWithShape="0">
          <a:gsLst>
            <a:gs pos="0">
              <a:schemeClr val="accent4">
                <a:hueOff val="-873519"/>
                <a:satOff val="265"/>
                <a:lumOff val="196"/>
                <a:alphaOff val="0"/>
                <a:tint val="98000"/>
                <a:lumMod val="114000"/>
              </a:schemeClr>
            </a:gs>
            <a:gs pos="100000">
              <a:schemeClr val="accent4">
                <a:hueOff val="-873519"/>
                <a:satOff val="265"/>
                <a:lumOff val="19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3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Инструменты поддержки от Европейского банка реконструкции и развития (ЕБРР). 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34072" y="1318984"/>
        <a:ext cx="8721021" cy="848985"/>
      </dsp:txXfrm>
    </dsp:sp>
    <dsp:sp modelId="{DAAD639F-F81A-487D-AD5E-0347CDFD4398}">
      <dsp:nvSpPr>
        <dsp:cNvPr id="0" name=""/>
        <dsp:cNvSpPr/>
      </dsp:nvSpPr>
      <dsp:spPr>
        <a:xfrm>
          <a:off x="312408" y="1305706"/>
          <a:ext cx="848985" cy="848985"/>
        </a:xfrm>
        <a:prstGeom prst="ellipse">
          <a:avLst/>
        </a:prstGeom>
        <a:solidFill>
          <a:schemeClr val="accent4">
            <a:tint val="50000"/>
            <a:hueOff val="-804007"/>
            <a:satOff val="294"/>
            <a:lumOff val="72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CFCBFB-FF4E-40B3-AEB1-56E5CF152136}">
      <dsp:nvSpPr>
        <dsp:cNvPr id="0" name=""/>
        <dsp:cNvSpPr/>
      </dsp:nvSpPr>
      <dsp:spPr>
        <a:xfrm rot="10800000">
          <a:off x="764346" y="2461216"/>
          <a:ext cx="8904920" cy="1213854"/>
        </a:xfrm>
        <a:prstGeom prst="homePlate">
          <a:avLst/>
        </a:prstGeom>
        <a:gradFill rotWithShape="0">
          <a:gsLst>
            <a:gs pos="0">
              <a:schemeClr val="accent4">
                <a:hueOff val="-1747038"/>
                <a:satOff val="531"/>
                <a:lumOff val="392"/>
                <a:alphaOff val="0"/>
                <a:tint val="98000"/>
                <a:lumMod val="114000"/>
              </a:schemeClr>
            </a:gs>
            <a:gs pos="100000">
              <a:schemeClr val="accent4">
                <a:hueOff val="-1747038"/>
                <a:satOff val="531"/>
                <a:lumOff val="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3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Программы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грантового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финансирования в РК: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гранты МИО - гранты финансовых институтов (АО «КИРИ, АО «НАТР» и т.д.)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гранты общественных фондов (Благотворительный фонд «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Саби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Zhasproject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т.д.).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67809" y="2461216"/>
        <a:ext cx="8601457" cy="1213854"/>
      </dsp:txXfrm>
    </dsp:sp>
    <dsp:sp modelId="{A76ED420-471B-44D1-BD53-06705F649EAB}">
      <dsp:nvSpPr>
        <dsp:cNvPr id="0" name=""/>
        <dsp:cNvSpPr/>
      </dsp:nvSpPr>
      <dsp:spPr>
        <a:xfrm>
          <a:off x="325677" y="2617102"/>
          <a:ext cx="848985" cy="848985"/>
        </a:xfrm>
        <a:prstGeom prst="ellipse">
          <a:avLst/>
        </a:prstGeom>
        <a:solidFill>
          <a:schemeClr val="accent4">
            <a:tint val="50000"/>
            <a:hueOff val="-1608014"/>
            <a:satOff val="588"/>
            <a:lumOff val="144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7044F5-1BEB-4FAB-BB97-F9F8C5CAD2C6}">
      <dsp:nvSpPr>
        <dsp:cNvPr id="0" name=""/>
        <dsp:cNvSpPr/>
      </dsp:nvSpPr>
      <dsp:spPr>
        <a:xfrm rot="10800000">
          <a:off x="962512" y="3941768"/>
          <a:ext cx="8678407" cy="848985"/>
        </a:xfrm>
        <a:prstGeom prst="homePlate">
          <a:avLst/>
        </a:prstGeom>
        <a:gradFill rotWithShape="0">
          <a:gsLst>
            <a:gs pos="0">
              <a:schemeClr val="accent4">
                <a:hueOff val="-2620557"/>
                <a:satOff val="796"/>
                <a:lumOff val="589"/>
                <a:alphaOff val="0"/>
                <a:tint val="98000"/>
                <a:lumMod val="114000"/>
              </a:schemeClr>
            </a:gs>
            <a:gs pos="100000">
              <a:schemeClr val="accent4">
                <a:hueOff val="-2620557"/>
                <a:satOff val="796"/>
                <a:lumOff val="58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3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Программы акселерации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стартапов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-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AstanaHub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- NU –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AlmatyTechGarden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74758" y="3941768"/>
        <a:ext cx="8466161" cy="848985"/>
      </dsp:txXfrm>
    </dsp:sp>
    <dsp:sp modelId="{235F8D97-A486-40BB-A3AA-3C492CF78088}">
      <dsp:nvSpPr>
        <dsp:cNvPr id="0" name=""/>
        <dsp:cNvSpPr/>
      </dsp:nvSpPr>
      <dsp:spPr>
        <a:xfrm>
          <a:off x="338955" y="3875403"/>
          <a:ext cx="848985" cy="848985"/>
        </a:xfrm>
        <a:prstGeom prst="ellipse">
          <a:avLst/>
        </a:prstGeom>
        <a:solidFill>
          <a:schemeClr val="accent4">
            <a:tint val="50000"/>
            <a:hueOff val="-2412022"/>
            <a:satOff val="882"/>
            <a:lumOff val="216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3C5C44-67A0-4D74-ADE8-0A5ED9A9C202}">
      <dsp:nvSpPr>
        <dsp:cNvPr id="0" name=""/>
        <dsp:cNvSpPr/>
      </dsp:nvSpPr>
      <dsp:spPr>
        <a:xfrm rot="10800000">
          <a:off x="1019337" y="5030913"/>
          <a:ext cx="8621451" cy="848985"/>
        </a:xfrm>
        <a:prstGeom prst="homePlate">
          <a:avLst/>
        </a:prstGeom>
        <a:gradFill rotWithShape="0">
          <a:gsLst>
            <a:gs pos="0">
              <a:schemeClr val="accent4">
                <a:hueOff val="-3494076"/>
                <a:satOff val="1062"/>
                <a:lumOff val="785"/>
                <a:alphaOff val="0"/>
                <a:tint val="98000"/>
                <a:lumMod val="114000"/>
              </a:schemeClr>
            </a:gs>
            <a:gs pos="100000">
              <a:schemeClr val="accent4">
                <a:hueOff val="-3494076"/>
                <a:satOff val="1062"/>
                <a:lumOff val="78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37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Фонд Даму: -государственный фонд, созданный для поддержки развития предпринимательства (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https://www.damu.kz/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31583" y="5030913"/>
        <a:ext cx="8409205" cy="848985"/>
      </dsp:txXfrm>
    </dsp:sp>
    <dsp:sp modelId="{F3FCAFF3-DBB8-487A-AD10-4F39EA4AB0A4}">
      <dsp:nvSpPr>
        <dsp:cNvPr id="0" name=""/>
        <dsp:cNvSpPr/>
      </dsp:nvSpPr>
      <dsp:spPr>
        <a:xfrm>
          <a:off x="355315" y="4977817"/>
          <a:ext cx="848985" cy="848985"/>
        </a:xfrm>
        <a:prstGeom prst="ellipse">
          <a:avLst/>
        </a:prstGeom>
        <a:solidFill>
          <a:schemeClr val="accent4">
            <a:tint val="50000"/>
            <a:hueOff val="-3216029"/>
            <a:satOff val="1176"/>
            <a:lumOff val="288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4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3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4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12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9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9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6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1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9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1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8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7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63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online.zakon.kz/Document/?doc_id=36148637#sub_id=703000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572" y="2306604"/>
            <a:ext cx="9656040" cy="1775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Действующие социальные проекты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</a:t>
            </a:r>
            <a:endParaRPr lang="ru-RU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1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135" y="245660"/>
            <a:ext cx="968991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принять участие в программах подготовки и переподготовки кадров?</a:t>
            </a:r>
          </a:p>
          <a:p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госпрограмме по подготовке и переподготовке кадров может принять молодёжь, включая выпускников 9-11 классов, сокращаемые работники, безработные и непродуктивно </a:t>
            </a:r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самозанятые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 достигшие пенсионного возраста, установленного пунктом 1 статьи 11 Закона Республики Казахстан "О пенсионном обеспечении в Республике Казахстан".</a:t>
            </a:r>
          </a:p>
          <a:p>
            <a:endParaRPr lang="ru-RU" b="1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89" y="2095520"/>
            <a:ext cx="8229601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53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4" y="0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3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2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70" y="0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8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7677" y="1577667"/>
            <a:ext cx="5140656" cy="4210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проект – это </a:t>
            </a:r>
            <a:r>
              <a:rPr lang="ru-RU" sz="2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видов и способов развития современного общества, который представляет собой определенную цепочку мероприятий, акций, после осуществления которой достигается решение задач, значимых для общества.</a:t>
            </a:r>
            <a:endParaRPr lang="ru-RU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6" y="1226996"/>
            <a:ext cx="4973187" cy="4911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72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946" y="2306604"/>
            <a:ext cx="1097819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нескольких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7522" y="138555"/>
            <a:ext cx="7952096" cy="388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Clr>
                <a:srgbClr val="282828"/>
              </a:buClr>
              <a:buSzPts val="1350"/>
              <a:buFont typeface="Arial" panose="020B0604020202020204" pitchFamily="34" charset="0"/>
              <a:buAutoNum type="arabicPeriod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создания и развития малого и среднего бизнеса. </a:t>
            </a:r>
            <a:endParaRPr lang="ru-RU" sz="1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45992174"/>
              </p:ext>
            </p:extLst>
          </p:nvPr>
        </p:nvGraphicFramePr>
        <p:xfrm>
          <a:off x="464024" y="604596"/>
          <a:ext cx="9799092" cy="333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4717" y="4211269"/>
            <a:ext cx="11668836" cy="2463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209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КПН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по упрощенной декларации, по СНР с использованием фиксированного вычета, СНР для производителей сельскохозяйственной продукции и сельскохозяйственных кооперативов;</a:t>
            </a:r>
            <a:endParaRPr lang="ru-RU" sz="14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ИПН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по патенту, по упрощенной декларации, по СНР с использованием фиксированного вычета, СНР для производителей сельскохозяйственной продукции и сельскохозяйственных кооперативов;</a:t>
            </a:r>
            <a:endParaRPr lang="ru-RU" sz="14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социального налога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по упрощенной декларации;</a:t>
            </a:r>
            <a:endParaRPr lang="ru-RU" sz="14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единого земельного налога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по СНР для крестьянских или фермерских хозяйств. При этом напомним, что с 1 января 2020 года исчисление единого земельного налога производится налогоплательщиком самостоятельно путем применения к объекту налогообложения за отчетный налоговый период ставки в размере 0,5%. Объект налогообложения определяется в соответствии со </a:t>
            </a:r>
            <a:r>
              <a:rPr lang="ru-RU" sz="16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статьей 703</a:t>
            </a:r>
            <a:r>
              <a:rPr lang="ru-RU" sz="16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Налогового кодекса.</a:t>
            </a:r>
            <a:endParaRPr lang="ru-RU" sz="1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747019" y="3722524"/>
            <a:ext cx="44470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141219" y="3736834"/>
            <a:ext cx="44470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535419" y="3727065"/>
            <a:ext cx="44470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247737"/>
            <a:ext cx="9512489" cy="3886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750"/>
              </a:spcAft>
              <a:buClr>
                <a:srgbClr val="282828"/>
              </a:buClr>
              <a:buSzPts val="1350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Создание условий для финансирования создания и развития малого и среднего бизнеса:</a:t>
            </a:r>
            <a:endParaRPr lang="ru-RU" sz="1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2347806"/>
              </p:ext>
            </p:extLst>
          </p:nvPr>
        </p:nvGraphicFramePr>
        <p:xfrm>
          <a:off x="491319" y="750627"/>
          <a:ext cx="9867332" cy="588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6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3571" y="1394818"/>
            <a:ext cx="6346208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проекты: Дорожная карта – 2025. </a:t>
            </a:r>
            <a:endParaRPr lang="ru-RU" b="1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Субсидирование (для действующих предпринимателей): условия:</a:t>
            </a:r>
            <a:endParaRPr lang="ru-RU" b="1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сумма 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 миллиардов тенге;</a:t>
            </a:r>
            <a:endParaRPr lang="ru-RU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субсидий 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8,5 %;</a:t>
            </a:r>
            <a:endParaRPr lang="ru-RU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 лет;</a:t>
            </a:r>
            <a:endParaRPr lang="ru-RU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займа: 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Покупка основных средств; Пополнение оборотных средств; Рефинансирование; Приобретение франшизы</a:t>
            </a:r>
            <a:endParaRPr lang="ru-RU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Гарантирование: </a:t>
            </a:r>
          </a:p>
          <a:p>
            <a:pPr marL="457200" algn="just"/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Гарантированию подлежат кредиты с номинальной ставкой вознаграждения, не превышающей 15 % годовых. Размер гарантии в рамках одного проекта заемщика не может превышать:</a:t>
            </a:r>
          </a:p>
          <a:p>
            <a:pPr marL="457200" algn="just"/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50 % от суммы кредита до 3 млрд. тенге включительно;</a:t>
            </a:r>
          </a:p>
          <a:p>
            <a:pPr marL="457200" algn="just"/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20 % по кредитам свыше 3 млрд. тенге до 5 млрд. тенге включительно.</a:t>
            </a:r>
          </a:p>
          <a:p>
            <a:pPr marL="457200" algn="just"/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гарантии не более срока кредита.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238833"/>
            <a:ext cx="5172502" cy="633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30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1932" y="590163"/>
            <a:ext cx="4599295" cy="429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spcAft>
                <a:spcPts val="750"/>
              </a:spcAft>
            </a:pP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Кредитование (начинающих предпринимателей:</a:t>
            </a:r>
            <a:endParaRPr lang="ru-RU" sz="2000" b="1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750"/>
              </a:spcAft>
            </a:pP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Условия: </a:t>
            </a:r>
            <a:endParaRPr lang="ru-RU" sz="2000" b="1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750"/>
              </a:spcAft>
            </a:pP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сумма: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8000 МРП (</a:t>
            </a: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-Султан, Алматы, Актау, Атырау, Шымкент); 6500 МРП другие города;</a:t>
            </a:r>
            <a:endParaRPr lang="ru-RU" sz="20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750"/>
              </a:spcAft>
            </a:pP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Процентная ставка: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6%</a:t>
            </a:r>
            <a:endParaRPr lang="ru-RU" sz="20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750"/>
              </a:spcAft>
            </a:pP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Срок: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5 лет</a:t>
            </a:r>
            <a:endParaRPr lang="ru-RU" sz="20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750"/>
              </a:spcAft>
            </a:pP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займа: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Покупка основных средств; Пополнение оборотных средств</a:t>
            </a:r>
            <a:endParaRPr lang="ru-RU" sz="2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82" y="5299352"/>
            <a:ext cx="9767245" cy="750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«Даму»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обучение предпринимателей в он-</a:t>
            </a: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режиме основам предпринимательского дела.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503773"/>
            <a:ext cx="4894997" cy="447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20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150" y="528467"/>
            <a:ext cx="9958317" cy="1277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750"/>
              </a:spcAft>
              <a:buClr>
                <a:srgbClr val="282828"/>
              </a:buClr>
              <a:buSzPts val="1350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Программа развития продуктивной занятости и массового предпринимательства на 2017-2021 годы реализуется по 3 направлениям. В данной статье вы найдете разъяснения по всем направлениям программы, узнаете куда обратиться, чтобы принять участие и какой пакет документов необходимо для этого собрать.</a:t>
            </a:r>
            <a:endParaRPr lang="ru-RU" sz="1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151" y="2215686"/>
            <a:ext cx="9958317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программе</a:t>
            </a:r>
          </a:p>
          <a:p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продуктивной занятости и массового предпринимательства - содействие продуктивной занятости населения и вовлечение граждан в предпринимательство.</a:t>
            </a:r>
          </a:p>
          <a:p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Программы развития продуктивной занятости и массового предпринимательства на 2017-2021 годы являются: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с техническим и профессиональным образованием с учетом потребностей рынка труда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Краткосрочное профессиональное обучение рабочих кадров по востребованным на рынке труда профессиям и навыкам.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основам предпринимательства.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микрокредитования на селе и в городе.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обеспечении занятости безработных и самостоятельно занятых.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мобильности трудовых ресурсов.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цифровой площадки по трудоустройству.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5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561" y="209465"/>
            <a:ext cx="9958317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программы будет осуществляться по следующим направлениям: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участников Программы техническим и профессиональным образованием и краткосрочным профессиональным обучением;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массового предпринимательства;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рынка труда через содействие занятости населения и мобильность трудовых ресурсов.</a:t>
            </a:r>
          </a:p>
          <a:p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Участниками Программы являются молодежь в возрасте до 29 лет, безработные и </a:t>
            </a: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самозанятые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" y="3071786"/>
            <a:ext cx="10153934" cy="367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329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610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Akerke Zhakysh</dc:creator>
  <cp:lastModifiedBy>Asus</cp:lastModifiedBy>
  <cp:revision>10</cp:revision>
  <dcterms:created xsi:type="dcterms:W3CDTF">2020-05-28T02:49:20Z</dcterms:created>
  <dcterms:modified xsi:type="dcterms:W3CDTF">2020-05-28T09:29:58Z</dcterms:modified>
</cp:coreProperties>
</file>