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4"/>
  </p:notesMasterIdLst>
  <p:sldIdLst>
    <p:sldId id="287" r:id="rId2"/>
    <p:sldId id="288" r:id="rId3"/>
    <p:sldId id="277" r:id="rId4"/>
    <p:sldId id="267" r:id="rId5"/>
    <p:sldId id="268" r:id="rId6"/>
    <p:sldId id="274" r:id="rId7"/>
    <p:sldId id="276" r:id="rId8"/>
    <p:sldId id="282" r:id="rId9"/>
    <p:sldId id="269" r:id="rId10"/>
    <p:sldId id="280" r:id="rId11"/>
    <p:sldId id="285" r:id="rId12"/>
    <p:sldId id="28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00B1B5E-835E-4F9C-9EA0-B13BD01D925E}">
          <p14:sldIdLst>
            <p14:sldId id="287"/>
            <p14:sldId id="288"/>
            <p14:sldId id="277"/>
            <p14:sldId id="267"/>
            <p14:sldId id="268"/>
            <p14:sldId id="274"/>
            <p14:sldId id="276"/>
            <p14:sldId id="282"/>
            <p14:sldId id="269"/>
            <p14:sldId id="280"/>
            <p14:sldId id="285"/>
            <p14:sldId id="286"/>
          </p14:sldIdLst>
        </p14:section>
        <p14:section name="Раздел без заголовка" id="{9A750D2C-032C-48AC-B7E1-ED750B9D5F28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F8BA03-CB43-4F91-AB8E-5106E56DF179}" type="doc">
      <dgm:prSet loTypeId="urn:microsoft.com/office/officeart/2005/8/layout/cycle4#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777BBD7-822A-4987-91F6-21D93AE54A07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1 полугодие            (с 1 января по 31 июня)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853822-B4F2-4C89-9EAB-BA2577226C5A}" type="parTrans" cxnId="{CF116223-37F7-4FD0-B666-94343AEA5F8F}">
      <dgm:prSet/>
      <dgm:spPr/>
      <dgm:t>
        <a:bodyPr/>
        <a:lstStyle/>
        <a:p>
          <a:endParaRPr lang="ru-RU"/>
        </a:p>
      </dgm:t>
    </dgm:pt>
    <dgm:pt modelId="{BFDEE3B5-91FE-475D-962C-AF779D799670}" type="sibTrans" cxnId="{CF116223-37F7-4FD0-B666-94343AEA5F8F}">
      <dgm:prSet/>
      <dgm:spPr/>
      <dgm:t>
        <a:bodyPr/>
        <a:lstStyle/>
        <a:p>
          <a:endParaRPr lang="ru-RU"/>
        </a:p>
      </dgm:t>
    </dgm:pt>
    <dgm:pt modelId="{EE64809A-A975-4908-8870-1895FEF9BFE1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Налоговая отчетность сдается раз в полгода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6E1BCB-6321-48BA-A276-BE9729EC7E8D}" type="parTrans" cxnId="{41B319A3-E618-4CB2-8EF5-4CCFB5E202D5}">
      <dgm:prSet/>
      <dgm:spPr/>
      <dgm:t>
        <a:bodyPr/>
        <a:lstStyle/>
        <a:p>
          <a:endParaRPr lang="ru-RU"/>
        </a:p>
      </dgm:t>
    </dgm:pt>
    <dgm:pt modelId="{F4CAD6EB-3ADA-4AB0-B849-14A866E3D6BA}" type="sibTrans" cxnId="{41B319A3-E618-4CB2-8EF5-4CCFB5E202D5}">
      <dgm:prSet/>
      <dgm:spPr/>
      <dgm:t>
        <a:bodyPr/>
        <a:lstStyle/>
        <a:p>
          <a:endParaRPr lang="ru-RU"/>
        </a:p>
      </dgm:t>
    </dgm:pt>
    <dgm:pt modelId="{2AF69174-25D1-4282-B900-1929F857860D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Отчет сдается                    с 1 июля по 15 августа, оплачиваются налоги до 25 августа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126EE0-1884-4D8B-B818-6245873D9A2D}" type="parTrans" cxnId="{5D04A9B7-3F4A-4FA6-908D-06E2534BD49D}">
      <dgm:prSet/>
      <dgm:spPr/>
      <dgm:t>
        <a:bodyPr/>
        <a:lstStyle/>
        <a:p>
          <a:endParaRPr lang="ru-RU"/>
        </a:p>
      </dgm:t>
    </dgm:pt>
    <dgm:pt modelId="{8D703EAB-1930-4275-A5A6-35DD63FB6DA8}" type="sibTrans" cxnId="{5D04A9B7-3F4A-4FA6-908D-06E2534BD49D}">
      <dgm:prSet/>
      <dgm:spPr/>
      <dgm:t>
        <a:bodyPr/>
        <a:lstStyle/>
        <a:p>
          <a:endParaRPr lang="ru-RU"/>
        </a:p>
      </dgm:t>
    </dgm:pt>
    <dgm:pt modelId="{714DEE03-2CE0-4801-A1FA-50146EDCD322}">
      <dgm:prSet phldrT="[Текст]" custT="1"/>
      <dgm:spPr/>
      <dgm:t>
        <a:bodyPr/>
        <a:lstStyle/>
        <a:p>
          <a:pPr algn="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Отчет сдается по форме 910.00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E9FE0D-1B74-449E-AB54-AE5B55BA3116}" type="parTrans" cxnId="{4CBDE5F1-948A-4D4D-95EF-97526C831EDA}">
      <dgm:prSet/>
      <dgm:spPr/>
      <dgm:t>
        <a:bodyPr/>
        <a:lstStyle/>
        <a:p>
          <a:endParaRPr lang="ru-RU"/>
        </a:p>
      </dgm:t>
    </dgm:pt>
    <dgm:pt modelId="{54B217B3-6FD1-489E-80AC-A78ED3750C34}" type="sibTrans" cxnId="{4CBDE5F1-948A-4D4D-95EF-97526C831EDA}">
      <dgm:prSet/>
      <dgm:spPr/>
      <dgm:t>
        <a:bodyPr/>
        <a:lstStyle/>
        <a:p>
          <a:endParaRPr lang="ru-RU"/>
        </a:p>
      </dgm:t>
    </dgm:pt>
    <dgm:pt modelId="{FBF98D60-B128-4319-9139-53ACCDF5642E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Отчет сдается                  с 1 января по 15 февраля, оплачиваются налоги до 25 февраля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2CDA59-4211-4D0C-A9E8-211AA57366E4}" type="parTrans" cxnId="{63230AEB-C59C-4807-9CCA-EE608C0883F6}">
      <dgm:prSet/>
      <dgm:spPr/>
      <dgm:t>
        <a:bodyPr/>
        <a:lstStyle/>
        <a:p>
          <a:endParaRPr lang="ru-RU"/>
        </a:p>
      </dgm:t>
    </dgm:pt>
    <dgm:pt modelId="{77EAF45D-CD55-45E5-93C1-6CC8ADA51199}" type="sibTrans" cxnId="{63230AEB-C59C-4807-9CCA-EE608C0883F6}">
      <dgm:prSet/>
      <dgm:spPr/>
      <dgm:t>
        <a:bodyPr/>
        <a:lstStyle/>
        <a:p>
          <a:endParaRPr lang="ru-RU"/>
        </a:p>
      </dgm:t>
    </dgm:pt>
    <dgm:pt modelId="{63B8A899-0022-4A92-8996-AE9E5F311AAC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1 полугодие              (с 1 июля по 31 декабря)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F1B3ED-83BF-442A-A67F-B0F5E4F137E7}" type="parTrans" cxnId="{ADFE7475-A8C3-48A1-A5F8-5A2A4C5530C3}">
      <dgm:prSet/>
      <dgm:spPr/>
      <dgm:t>
        <a:bodyPr/>
        <a:lstStyle/>
        <a:p>
          <a:endParaRPr lang="ru-RU"/>
        </a:p>
      </dgm:t>
    </dgm:pt>
    <dgm:pt modelId="{DF362437-04CE-4D06-AE23-685A7066C1EF}" type="sibTrans" cxnId="{ADFE7475-A8C3-48A1-A5F8-5A2A4C5530C3}">
      <dgm:prSet/>
      <dgm:spPr/>
      <dgm:t>
        <a:bodyPr/>
        <a:lstStyle/>
        <a:p>
          <a:endParaRPr lang="ru-RU"/>
        </a:p>
      </dgm:t>
    </dgm:pt>
    <dgm:pt modelId="{398B18CB-209B-4D96-B09F-A61107A33458}" type="pres">
      <dgm:prSet presAssocID="{8CF8BA03-CB43-4F91-AB8E-5106E56DF17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291848-3D63-4A54-A3FC-F9C57C83AAAB}" type="pres">
      <dgm:prSet presAssocID="{8CF8BA03-CB43-4F91-AB8E-5106E56DF179}" presName="children" presStyleCnt="0"/>
      <dgm:spPr/>
    </dgm:pt>
    <dgm:pt modelId="{31BD5E7B-8BF7-4E22-8704-40745DBBC65B}" type="pres">
      <dgm:prSet presAssocID="{8CF8BA03-CB43-4F91-AB8E-5106E56DF179}" presName="child1group" presStyleCnt="0"/>
      <dgm:spPr/>
    </dgm:pt>
    <dgm:pt modelId="{785B1FAB-DACA-4ED7-B6D0-5916B229DCFB}" type="pres">
      <dgm:prSet presAssocID="{8CF8BA03-CB43-4F91-AB8E-5106E56DF179}" presName="child1" presStyleLbl="bgAcc1" presStyleIdx="0" presStyleCnt="2" custScaleX="126643" custLinFactNeighborX="8"/>
      <dgm:spPr/>
      <dgm:t>
        <a:bodyPr/>
        <a:lstStyle/>
        <a:p>
          <a:endParaRPr lang="ru-RU"/>
        </a:p>
      </dgm:t>
    </dgm:pt>
    <dgm:pt modelId="{922FB356-7297-4C20-B20A-97C6FB7936DF}" type="pres">
      <dgm:prSet presAssocID="{8CF8BA03-CB43-4F91-AB8E-5106E56DF179}" presName="child1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F18082-D0C3-4F97-8043-925ACB60D140}" type="pres">
      <dgm:prSet presAssocID="{8CF8BA03-CB43-4F91-AB8E-5106E56DF179}" presName="child2group" presStyleCnt="0"/>
      <dgm:spPr/>
    </dgm:pt>
    <dgm:pt modelId="{82A4AB88-CC48-4CC7-A46B-62EF116BB254}" type="pres">
      <dgm:prSet presAssocID="{8CF8BA03-CB43-4F91-AB8E-5106E56DF179}" presName="child2" presStyleLbl="bgAcc1" presStyleIdx="1" presStyleCnt="2" custScaleX="126997" custLinFactNeighborX="-55" custLinFactNeighborY="-505"/>
      <dgm:spPr/>
      <dgm:t>
        <a:bodyPr/>
        <a:lstStyle/>
        <a:p>
          <a:endParaRPr lang="ru-RU"/>
        </a:p>
      </dgm:t>
    </dgm:pt>
    <dgm:pt modelId="{BBD9321D-A2FD-47BA-8DA6-AE8D2F6515C6}" type="pres">
      <dgm:prSet presAssocID="{8CF8BA03-CB43-4F91-AB8E-5106E56DF179}" presName="child2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7F3B19-E7D7-4930-9159-5A63F8D38DF4}" type="pres">
      <dgm:prSet presAssocID="{8CF8BA03-CB43-4F91-AB8E-5106E56DF179}" presName="childPlaceholder" presStyleCnt="0"/>
      <dgm:spPr/>
    </dgm:pt>
    <dgm:pt modelId="{30369BC1-F17D-43D7-A609-88D8181F7D9A}" type="pres">
      <dgm:prSet presAssocID="{8CF8BA03-CB43-4F91-AB8E-5106E56DF179}" presName="circle" presStyleCnt="0"/>
      <dgm:spPr/>
    </dgm:pt>
    <dgm:pt modelId="{BC630169-DE6D-44C7-B938-3831C65C3C0E}" type="pres">
      <dgm:prSet presAssocID="{8CF8BA03-CB43-4F91-AB8E-5106E56DF17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DDCF50-6706-4221-83DD-A6865E242E79}" type="pres">
      <dgm:prSet presAssocID="{8CF8BA03-CB43-4F91-AB8E-5106E56DF179}" presName="quadrant2" presStyleLbl="node1" presStyleIdx="1" presStyleCnt="4" custScaleX="1058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478EB-AAB2-4D35-932D-7A6CF68B0242}" type="pres">
      <dgm:prSet presAssocID="{8CF8BA03-CB43-4F91-AB8E-5106E56DF179}" presName="quadrant3" presStyleLbl="node1" presStyleIdx="2" presStyleCnt="4" custScaleX="104636" custLinFactNeighborX="614" custLinFactNeighborY="207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D824E9-B331-4060-B7A6-7B2E23FE8A27}" type="pres">
      <dgm:prSet presAssocID="{8CF8BA03-CB43-4F91-AB8E-5106E56DF17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602058-628B-4F98-BD98-A017C5B147A2}" type="pres">
      <dgm:prSet presAssocID="{8CF8BA03-CB43-4F91-AB8E-5106E56DF179}" presName="quadrantPlaceholder" presStyleCnt="0"/>
      <dgm:spPr/>
    </dgm:pt>
    <dgm:pt modelId="{3B91B516-25CB-407A-A686-CB259A43F40E}" type="pres">
      <dgm:prSet presAssocID="{8CF8BA03-CB43-4F91-AB8E-5106E56DF179}" presName="center1" presStyleLbl="fgShp" presStyleIdx="0" presStyleCnt="2"/>
      <dgm:spPr/>
    </dgm:pt>
    <dgm:pt modelId="{DA125D32-E144-442E-9B91-570B83FC11E4}" type="pres">
      <dgm:prSet presAssocID="{8CF8BA03-CB43-4F91-AB8E-5106E56DF179}" presName="center2" presStyleLbl="fgShp" presStyleIdx="1" presStyleCnt="2"/>
      <dgm:spPr/>
    </dgm:pt>
  </dgm:ptLst>
  <dgm:cxnLst>
    <dgm:cxn modelId="{D2D1A009-D847-430E-88F8-844A8B5094B2}" type="presOf" srcId="{63B8A899-0022-4A92-8996-AE9E5F311AAC}" destId="{60D824E9-B331-4060-B7A6-7B2E23FE8A27}" srcOrd="0" destOrd="0" presId="urn:microsoft.com/office/officeart/2005/8/layout/cycle4#1"/>
    <dgm:cxn modelId="{1DB55D2D-18CC-48C7-8C3B-97AEE5784290}" type="presOf" srcId="{EE64809A-A975-4908-8870-1895FEF9BFE1}" destId="{922FB356-7297-4C20-B20A-97C6FB7936DF}" srcOrd="1" destOrd="0" presId="urn:microsoft.com/office/officeart/2005/8/layout/cycle4#1"/>
    <dgm:cxn modelId="{41B319A3-E618-4CB2-8EF5-4CCFB5E202D5}" srcId="{F777BBD7-822A-4987-91F6-21D93AE54A07}" destId="{EE64809A-A975-4908-8870-1895FEF9BFE1}" srcOrd="0" destOrd="0" parTransId="{596E1BCB-6321-48BA-A276-BE9729EC7E8D}" sibTransId="{F4CAD6EB-3ADA-4AB0-B849-14A866E3D6BA}"/>
    <dgm:cxn modelId="{5F495AB9-2335-4011-A878-A14B34C3032A}" type="presOf" srcId="{2AF69174-25D1-4282-B900-1929F857860D}" destId="{CEDDCF50-6706-4221-83DD-A6865E242E79}" srcOrd="0" destOrd="0" presId="urn:microsoft.com/office/officeart/2005/8/layout/cycle4#1"/>
    <dgm:cxn modelId="{CF116223-37F7-4FD0-B666-94343AEA5F8F}" srcId="{8CF8BA03-CB43-4F91-AB8E-5106E56DF179}" destId="{F777BBD7-822A-4987-91F6-21D93AE54A07}" srcOrd="0" destOrd="0" parTransId="{80853822-B4F2-4C89-9EAB-BA2577226C5A}" sibTransId="{BFDEE3B5-91FE-475D-962C-AF779D799670}"/>
    <dgm:cxn modelId="{E410EF91-A362-4395-9439-68634214048B}" type="presOf" srcId="{FBF98D60-B128-4319-9139-53ACCDF5642E}" destId="{CCD478EB-AAB2-4D35-932D-7A6CF68B0242}" srcOrd="0" destOrd="0" presId="urn:microsoft.com/office/officeart/2005/8/layout/cycle4#1"/>
    <dgm:cxn modelId="{4CBDE5F1-948A-4D4D-95EF-97526C831EDA}" srcId="{2AF69174-25D1-4282-B900-1929F857860D}" destId="{714DEE03-2CE0-4801-A1FA-50146EDCD322}" srcOrd="0" destOrd="0" parTransId="{F9E9FE0D-1B74-449E-AB54-AE5B55BA3116}" sibTransId="{54B217B3-6FD1-489E-80AC-A78ED3750C34}"/>
    <dgm:cxn modelId="{CF3AD972-1D20-4B6E-A2E1-433707CF629F}" type="presOf" srcId="{8CF8BA03-CB43-4F91-AB8E-5106E56DF179}" destId="{398B18CB-209B-4D96-B09F-A61107A33458}" srcOrd="0" destOrd="0" presId="urn:microsoft.com/office/officeart/2005/8/layout/cycle4#1"/>
    <dgm:cxn modelId="{5D04A9B7-3F4A-4FA6-908D-06E2534BD49D}" srcId="{8CF8BA03-CB43-4F91-AB8E-5106E56DF179}" destId="{2AF69174-25D1-4282-B900-1929F857860D}" srcOrd="1" destOrd="0" parTransId="{AA126EE0-1884-4D8B-B818-6245873D9A2D}" sibTransId="{8D703EAB-1930-4275-A5A6-35DD63FB6DA8}"/>
    <dgm:cxn modelId="{43BA5FDB-BBF8-4C2F-B4D3-BA5A073DCA99}" type="presOf" srcId="{F777BBD7-822A-4987-91F6-21D93AE54A07}" destId="{BC630169-DE6D-44C7-B938-3831C65C3C0E}" srcOrd="0" destOrd="0" presId="urn:microsoft.com/office/officeart/2005/8/layout/cycle4#1"/>
    <dgm:cxn modelId="{074A3135-24B0-458D-8177-FEF211B2B7BB}" type="presOf" srcId="{EE64809A-A975-4908-8870-1895FEF9BFE1}" destId="{785B1FAB-DACA-4ED7-B6D0-5916B229DCFB}" srcOrd="0" destOrd="0" presId="urn:microsoft.com/office/officeart/2005/8/layout/cycle4#1"/>
    <dgm:cxn modelId="{0D10DBD1-3042-4E92-BF14-862188B630F8}" type="presOf" srcId="{714DEE03-2CE0-4801-A1FA-50146EDCD322}" destId="{BBD9321D-A2FD-47BA-8DA6-AE8D2F6515C6}" srcOrd="1" destOrd="0" presId="urn:microsoft.com/office/officeart/2005/8/layout/cycle4#1"/>
    <dgm:cxn modelId="{ADFE7475-A8C3-48A1-A5F8-5A2A4C5530C3}" srcId="{8CF8BA03-CB43-4F91-AB8E-5106E56DF179}" destId="{63B8A899-0022-4A92-8996-AE9E5F311AAC}" srcOrd="3" destOrd="0" parTransId="{95F1B3ED-83BF-442A-A67F-B0F5E4F137E7}" sibTransId="{DF362437-04CE-4D06-AE23-685A7066C1EF}"/>
    <dgm:cxn modelId="{63230AEB-C59C-4807-9CCA-EE608C0883F6}" srcId="{8CF8BA03-CB43-4F91-AB8E-5106E56DF179}" destId="{FBF98D60-B128-4319-9139-53ACCDF5642E}" srcOrd="2" destOrd="0" parTransId="{1B2CDA59-4211-4D0C-A9E8-211AA57366E4}" sibTransId="{77EAF45D-CD55-45E5-93C1-6CC8ADA51199}"/>
    <dgm:cxn modelId="{4C25A436-3A0A-4467-A702-037D5DE830C6}" type="presOf" srcId="{714DEE03-2CE0-4801-A1FA-50146EDCD322}" destId="{82A4AB88-CC48-4CC7-A46B-62EF116BB254}" srcOrd="0" destOrd="0" presId="urn:microsoft.com/office/officeart/2005/8/layout/cycle4#1"/>
    <dgm:cxn modelId="{A95CB2F7-17DE-425E-B1FA-427FE7772A17}" type="presParOf" srcId="{398B18CB-209B-4D96-B09F-A61107A33458}" destId="{B2291848-3D63-4A54-A3FC-F9C57C83AAAB}" srcOrd="0" destOrd="0" presId="urn:microsoft.com/office/officeart/2005/8/layout/cycle4#1"/>
    <dgm:cxn modelId="{771DFC76-7C55-4DA0-9F82-6DD5B0A2B858}" type="presParOf" srcId="{B2291848-3D63-4A54-A3FC-F9C57C83AAAB}" destId="{31BD5E7B-8BF7-4E22-8704-40745DBBC65B}" srcOrd="0" destOrd="0" presId="urn:microsoft.com/office/officeart/2005/8/layout/cycle4#1"/>
    <dgm:cxn modelId="{C296AA8C-1EF7-4EF8-B415-7E7D7014E90C}" type="presParOf" srcId="{31BD5E7B-8BF7-4E22-8704-40745DBBC65B}" destId="{785B1FAB-DACA-4ED7-B6D0-5916B229DCFB}" srcOrd="0" destOrd="0" presId="urn:microsoft.com/office/officeart/2005/8/layout/cycle4#1"/>
    <dgm:cxn modelId="{5494A15E-841C-4ABC-9CEA-9786C28DF286}" type="presParOf" srcId="{31BD5E7B-8BF7-4E22-8704-40745DBBC65B}" destId="{922FB356-7297-4C20-B20A-97C6FB7936DF}" srcOrd="1" destOrd="0" presId="urn:microsoft.com/office/officeart/2005/8/layout/cycle4#1"/>
    <dgm:cxn modelId="{4F159615-6AEA-49DD-9D61-D4FF4553EDCB}" type="presParOf" srcId="{B2291848-3D63-4A54-A3FC-F9C57C83AAAB}" destId="{F1F18082-D0C3-4F97-8043-925ACB60D140}" srcOrd="1" destOrd="0" presId="urn:microsoft.com/office/officeart/2005/8/layout/cycle4#1"/>
    <dgm:cxn modelId="{7E170DF8-4D2F-4616-A02F-361824BD0477}" type="presParOf" srcId="{F1F18082-D0C3-4F97-8043-925ACB60D140}" destId="{82A4AB88-CC48-4CC7-A46B-62EF116BB254}" srcOrd="0" destOrd="0" presId="urn:microsoft.com/office/officeart/2005/8/layout/cycle4#1"/>
    <dgm:cxn modelId="{15E3D53E-2462-414D-B035-0748C774EB90}" type="presParOf" srcId="{F1F18082-D0C3-4F97-8043-925ACB60D140}" destId="{BBD9321D-A2FD-47BA-8DA6-AE8D2F6515C6}" srcOrd="1" destOrd="0" presId="urn:microsoft.com/office/officeart/2005/8/layout/cycle4#1"/>
    <dgm:cxn modelId="{D25B460B-25BC-44AD-B5CA-BE807909D7B4}" type="presParOf" srcId="{B2291848-3D63-4A54-A3FC-F9C57C83AAAB}" destId="{3F7F3B19-E7D7-4930-9159-5A63F8D38DF4}" srcOrd="2" destOrd="0" presId="urn:microsoft.com/office/officeart/2005/8/layout/cycle4#1"/>
    <dgm:cxn modelId="{404CB000-D2F9-45A6-A90F-131820DF7BC3}" type="presParOf" srcId="{398B18CB-209B-4D96-B09F-A61107A33458}" destId="{30369BC1-F17D-43D7-A609-88D8181F7D9A}" srcOrd="1" destOrd="0" presId="urn:microsoft.com/office/officeart/2005/8/layout/cycle4#1"/>
    <dgm:cxn modelId="{E7AA033D-F10D-45EB-A2DB-85B858B40494}" type="presParOf" srcId="{30369BC1-F17D-43D7-A609-88D8181F7D9A}" destId="{BC630169-DE6D-44C7-B938-3831C65C3C0E}" srcOrd="0" destOrd="0" presId="urn:microsoft.com/office/officeart/2005/8/layout/cycle4#1"/>
    <dgm:cxn modelId="{10C10837-6F1C-47D3-83EC-065F567580F2}" type="presParOf" srcId="{30369BC1-F17D-43D7-A609-88D8181F7D9A}" destId="{CEDDCF50-6706-4221-83DD-A6865E242E79}" srcOrd="1" destOrd="0" presId="urn:microsoft.com/office/officeart/2005/8/layout/cycle4#1"/>
    <dgm:cxn modelId="{16187314-03B6-4D77-97E7-5D09116831C3}" type="presParOf" srcId="{30369BC1-F17D-43D7-A609-88D8181F7D9A}" destId="{CCD478EB-AAB2-4D35-932D-7A6CF68B0242}" srcOrd="2" destOrd="0" presId="urn:microsoft.com/office/officeart/2005/8/layout/cycle4#1"/>
    <dgm:cxn modelId="{703F894D-DFDF-4839-A065-ABB4F1CADFB4}" type="presParOf" srcId="{30369BC1-F17D-43D7-A609-88D8181F7D9A}" destId="{60D824E9-B331-4060-B7A6-7B2E23FE8A27}" srcOrd="3" destOrd="0" presId="urn:microsoft.com/office/officeart/2005/8/layout/cycle4#1"/>
    <dgm:cxn modelId="{762DD125-BE75-4B78-8B50-A1B5AD8BBF95}" type="presParOf" srcId="{30369BC1-F17D-43D7-A609-88D8181F7D9A}" destId="{47602058-628B-4F98-BD98-A017C5B147A2}" srcOrd="4" destOrd="0" presId="urn:microsoft.com/office/officeart/2005/8/layout/cycle4#1"/>
    <dgm:cxn modelId="{3DCCA92D-E959-423E-9FD3-1415395A24AB}" type="presParOf" srcId="{398B18CB-209B-4D96-B09F-A61107A33458}" destId="{3B91B516-25CB-407A-A686-CB259A43F40E}" srcOrd="2" destOrd="0" presId="urn:microsoft.com/office/officeart/2005/8/layout/cycle4#1"/>
    <dgm:cxn modelId="{080394BB-184A-4F4B-AE7B-98A205672D24}" type="presParOf" srcId="{398B18CB-209B-4D96-B09F-A61107A33458}" destId="{DA125D32-E144-442E-9B91-570B83FC11E4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A4AB88-CC48-4CC7-A46B-62EF116BB254}">
      <dsp:nvSpPr>
        <dsp:cNvPr id="0" name=""/>
        <dsp:cNvSpPr/>
      </dsp:nvSpPr>
      <dsp:spPr>
        <a:xfrm>
          <a:off x="5076061" y="0"/>
          <a:ext cx="3568849" cy="18203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2964285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Отчет сдается по форме 910.00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86703" y="39987"/>
        <a:ext cx="2418220" cy="1285297"/>
      </dsp:txXfrm>
    </dsp:sp>
    <dsp:sp modelId="{785B1FAB-DACA-4ED7-B6D0-5916B229DCFB}">
      <dsp:nvSpPr>
        <dsp:cNvPr id="0" name=""/>
        <dsp:cNvSpPr/>
      </dsp:nvSpPr>
      <dsp:spPr>
        <a:xfrm>
          <a:off x="497768" y="0"/>
          <a:ext cx="3558901" cy="18203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Налоговая отчетность сдается раз в полгода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7755" y="39987"/>
        <a:ext cx="2411257" cy="1285297"/>
      </dsp:txXfrm>
    </dsp:sp>
    <dsp:sp modelId="{BC630169-DE6D-44C7-B938-3831C65C3C0E}">
      <dsp:nvSpPr>
        <dsp:cNvPr id="0" name=""/>
        <dsp:cNvSpPr/>
      </dsp:nvSpPr>
      <dsp:spPr>
        <a:xfrm>
          <a:off x="2051936" y="324252"/>
          <a:ext cx="2463177" cy="2463177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1 полугодие            (с 1 января по 31 июня)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73384" y="1045700"/>
        <a:ext cx="1741729" cy="1741729"/>
      </dsp:txXfrm>
    </dsp:sp>
    <dsp:sp modelId="{CEDDCF50-6706-4221-83DD-A6865E242E79}">
      <dsp:nvSpPr>
        <dsp:cNvPr id="0" name=""/>
        <dsp:cNvSpPr/>
      </dsp:nvSpPr>
      <dsp:spPr>
        <a:xfrm rot="5400000">
          <a:off x="4628886" y="252031"/>
          <a:ext cx="2463177" cy="2607618"/>
        </a:xfrm>
        <a:prstGeom prst="pieWedge">
          <a:avLst/>
        </a:prstGeom>
        <a:solidFill>
          <a:schemeClr val="accent2">
            <a:hueOff val="-988095"/>
            <a:satOff val="4733"/>
            <a:lumOff val="437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Отчет сдается                    с 1 июля по 15 августа, оплачиваются налоги до 25 августа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556666" y="1045699"/>
        <a:ext cx="1843864" cy="1741729"/>
      </dsp:txXfrm>
    </dsp:sp>
    <dsp:sp modelId="{CCD478EB-AAB2-4D35-932D-7A6CF68B0242}">
      <dsp:nvSpPr>
        <dsp:cNvPr id="0" name=""/>
        <dsp:cNvSpPr/>
      </dsp:nvSpPr>
      <dsp:spPr>
        <a:xfrm rot="10800000">
          <a:off x="4586913" y="2952337"/>
          <a:ext cx="2577370" cy="2463177"/>
        </a:xfrm>
        <a:prstGeom prst="pieWedge">
          <a:avLst/>
        </a:prstGeom>
        <a:solidFill>
          <a:schemeClr val="accent2">
            <a:hueOff val="-1976190"/>
            <a:satOff val="9467"/>
            <a:lumOff val="875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Отчет сдается                  с 1 января по 15 февраля, оплачиваются налоги до 25 февраля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4586913" y="2952337"/>
        <a:ext cx="1822476" cy="1741729"/>
      </dsp:txXfrm>
    </dsp:sp>
    <dsp:sp modelId="{60D824E9-B331-4060-B7A6-7B2E23FE8A27}">
      <dsp:nvSpPr>
        <dsp:cNvPr id="0" name=""/>
        <dsp:cNvSpPr/>
      </dsp:nvSpPr>
      <dsp:spPr>
        <a:xfrm rot="16200000">
          <a:off x="2051936" y="2901202"/>
          <a:ext cx="2463177" cy="2463177"/>
        </a:xfrm>
        <a:prstGeom prst="pieWedge">
          <a:avLst/>
        </a:prstGeom>
        <a:solidFill>
          <a:schemeClr val="accent2">
            <a:hueOff val="-2964285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1 полугодие              (с 1 июля по 31 декабря)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2773384" y="2901202"/>
        <a:ext cx="1741729" cy="1741729"/>
      </dsp:txXfrm>
    </dsp:sp>
    <dsp:sp modelId="{3B91B516-25CB-407A-A686-CB259A43F40E}">
      <dsp:nvSpPr>
        <dsp:cNvPr id="0" name=""/>
        <dsp:cNvSpPr/>
      </dsp:nvSpPr>
      <dsp:spPr>
        <a:xfrm>
          <a:off x="4146774" y="2332339"/>
          <a:ext cx="850450" cy="739522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125D32-E144-442E-9B91-570B83FC11E4}">
      <dsp:nvSpPr>
        <dsp:cNvPr id="0" name=""/>
        <dsp:cNvSpPr/>
      </dsp:nvSpPr>
      <dsp:spPr>
        <a:xfrm rot="10800000">
          <a:off x="4146774" y="2616770"/>
          <a:ext cx="850450" cy="739522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F20DE-083D-4157-8FA1-63B1E037EE28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39316-0CDF-4408-9941-C6C838A44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357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379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E0FA0-7DFC-4BFC-908E-A9BD18F7DDF8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807FF-E19C-4607-96A5-128DF221E0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342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E0FA0-7DFC-4BFC-908E-A9BD18F7DDF8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807FF-E19C-4607-96A5-128DF221E0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443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E0FA0-7DFC-4BFC-908E-A9BD18F7DDF8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807FF-E19C-4607-96A5-128DF221E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9898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E0FA0-7DFC-4BFC-908E-A9BD18F7DDF8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807FF-E19C-4607-96A5-128DF221E0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573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E0FA0-7DFC-4BFC-908E-A9BD18F7DDF8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807FF-E19C-4607-96A5-128DF221E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7976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E0FA0-7DFC-4BFC-908E-A9BD18F7DDF8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807FF-E19C-4607-96A5-128DF221E0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206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E0FA0-7DFC-4BFC-908E-A9BD18F7DDF8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807FF-E19C-4607-96A5-128DF221E0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252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E0FA0-7DFC-4BFC-908E-A9BD18F7DDF8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807FF-E19C-4607-96A5-128DF221E0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397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51259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E0FA0-7DFC-4BFC-908E-A9BD18F7DDF8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807FF-E19C-4607-96A5-128DF221E0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82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E0FA0-7DFC-4BFC-908E-A9BD18F7DDF8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807FF-E19C-4607-96A5-128DF221E0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381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E0FA0-7DFC-4BFC-908E-A9BD18F7DDF8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807FF-E19C-4607-96A5-128DF221E0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703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E0FA0-7DFC-4BFC-908E-A9BD18F7DDF8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807FF-E19C-4607-96A5-128DF221E0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28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E0FA0-7DFC-4BFC-908E-A9BD18F7DDF8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807FF-E19C-4607-96A5-128DF221E0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49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E0FA0-7DFC-4BFC-908E-A9BD18F7DDF8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807FF-E19C-4607-96A5-128DF221E0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21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E0FA0-7DFC-4BFC-908E-A9BD18F7DDF8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807FF-E19C-4607-96A5-128DF221E0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69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E0FA0-7DFC-4BFC-908E-A9BD18F7DDF8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807FF-E19C-4607-96A5-128DF221E0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58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E0FA0-7DFC-4BFC-908E-A9BD18F7DDF8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30807FF-E19C-4607-96A5-128DF221E0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94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3442882" cy="612068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6609"/>
            <a:ext cx="5052053" cy="37890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241607"/>
            <a:ext cx="4860032" cy="364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269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16530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декабря 2019 года Президентом подписан Закон Республики Казахстан «О внесении изменений и дополнений в некоторые законодательные акты Республики Казахстан по вопросам совершенствования процедур реабилитации и банкротства, бюджетного, налогового законодательства и законодательства о железнодорожном транспорте» 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течении трехлетнего периода с 01 января 2020 по 01 января 2023 года субъекты малого предпринимательства, применяющие специальные налоговые режимы, будут уменьшать на 100% сумму начисленного налога от предпринимательской деятельности. 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Освобождение от налогов с ФОТ действует на утвержденные виды деятельности и действует в течение: С 1 апреля по 1 октября 2020 года – для лиц, занимающихся частной практикой, субъектов микро, малого и среднего предпринимательства.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928670"/>
            <a:ext cx="9144000" cy="47863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 smtClean="0">
              <a:solidFill>
                <a:schemeClr val="tx1"/>
              </a:solidFill>
            </a:endParaRP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165304"/>
          </a:xfrm>
        </p:spPr>
        <p:txBody>
          <a:bodyPr>
            <a:normAutofit fontScale="90000"/>
          </a:bodyPr>
          <a:lstStyle/>
          <a:p>
            <a:pPr algn="just" fontAlgn="base"/>
            <a:r>
              <a:rPr lang="ru-RU" sz="2000" dirty="0" smtClean="0"/>
              <a:t>	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ФОТ Фонд оплаты труда - это начисленные суммарные денежные средства организации для оплаты труда работников (должностные оклады (тарифные ставки), доплаты, надбавки, премии и иные выплаты стимулирующего и компенсирующего характера), с учетом налогов и других удержаний (подоходный налог, обязательные пенсионные взносы) в соответствии с нормативными правовыми актами Республики Казахстан и независимо от источника их финансирования и срока их фактических выплат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 оплаты труда включаются: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Заработная плата, начисленная работникам за выполненную работу или фактически отработанное время по тарифным ставкам, должностным (базовым) окладам, по сдельным расценкам, в процентах и долях от дохода, независимо от форм и систем оплаты труда, принятых в организации;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Выплаты стимулирующего характера: надбавки к тарифным ставкам и должностным окладам; премии за производственные результаты (носящие регулярный или периодический характер, независимо от источника их выплаты); единовременные (разовые) премии независимо от источника их выплаты; вознаграждения по итогам работы за год; другие выплаты и поощрения, определенные коллективными договорами или актами работодателей;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928670"/>
            <a:ext cx="9144000" cy="47863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 smtClean="0">
              <a:solidFill>
                <a:schemeClr val="tx1"/>
              </a:solidFill>
            </a:endParaRP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0" y="6857999"/>
            <a:ext cx="9144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487565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6381326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льгота по налогу на прибыль не распространяется на налогоплательщиков, работающих в общеустановленном режиме, а также осуществляющих следующие виды деятельности: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деятельность, связанную с оборотом наркотических средств, психотропных веществ и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прекурсоров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производство и (или) оптовую реализацию подакцизной продукции; деятельность по хранению зерна на хлебоприемных пунктах; 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лотереи; деятельность в сфере игорного бизнеса; 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деятельность, связанную с оборотом радиоактивных материалов; 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банковскую деятельность (либо отдельные виды банковских операций) и деятельность на страховом рынке (кроме деятельности страхового агента); 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аудиторскую деятельность;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профессиональную деятельность на рынке ценных бумаг; деятельность кредитных бюро;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охранную деятельность; деятельность, связанную с оборотом гражданского и служебного оружия и патронов к нему; 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деятельность в сфере недропользования, в том числе деятельность старателей; 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реализацию полезных ископаемых, в том числе деятельность трейдеров, деятельность по реализации угля, нефти; 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розничную реализацию отдельных видов нефтепродуктов бензина, дизельного топлива и мазута; внешнеэкономическую деятельность.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 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928670"/>
            <a:ext cx="9144000" cy="47863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 smtClean="0">
              <a:solidFill>
                <a:schemeClr val="tx1"/>
              </a:solidFill>
            </a:endParaRP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0" y="6857999"/>
            <a:ext cx="9144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959238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4104456" cy="604867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0"/>
            <a:ext cx="3857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298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59632" y="470477"/>
            <a:ext cx="78843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3568" y="470477"/>
            <a:ext cx="8136904" cy="5334787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 единственный законный, добровольный, обязательный безвозмездный платеж (взнос), установленный законодательством и осуществляемый плательщиком в определенном размере и в определенный срок.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0A0-C266-4798-8C8F-B9F91E9DA37E}" type="slidenum">
              <a:rPr kumimoji="0" lang="ru-RU" smtClean="0">
                <a:solidFill>
                  <a:schemeClr val="bg1"/>
                </a:solidFill>
              </a:rPr>
              <a:pPr/>
              <a:t>3</a:t>
            </a:fld>
            <a:endParaRPr kumimoji="0"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47912" y="764704"/>
            <a:ext cx="8610368" cy="8586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3000372"/>
            <a:ext cx="4143974" cy="30781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малый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бизнес: индивидуальные предприниматели и </a:t>
            </a:r>
            <a:r>
              <a:rPr lang="ru-RU" sz="2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юрлица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 среднегодовой численностью работников не более 100 человек и среднегодовым доходом не выше 300 тысяч МРП (757,5 млн тенге);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57752" y="3000372"/>
            <a:ext cx="4106736" cy="30781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микробизнес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малый бизнес, но с численностью работников не более 15 человек и доходом не выше 30 тысяч МРП (75,75 млн тенге).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596" y="5286388"/>
            <a:ext cx="8358246" cy="792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6215082"/>
            <a:ext cx="9144000" cy="64291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5720" y="1643050"/>
            <a:ext cx="8572560" cy="5000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трелка влево 10"/>
          <p:cNvSpPr/>
          <p:nvPr/>
        </p:nvSpPr>
        <p:spPr>
          <a:xfrm rot="18909784">
            <a:off x="2939611" y="2617280"/>
            <a:ext cx="478695" cy="227795"/>
          </a:xfrm>
          <a:prstGeom prst="lef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лево 12"/>
          <p:cNvSpPr/>
          <p:nvPr/>
        </p:nvSpPr>
        <p:spPr>
          <a:xfrm rot="13859476">
            <a:off x="5369770" y="2618119"/>
            <a:ext cx="462594" cy="251366"/>
          </a:xfrm>
          <a:prstGeom prst="lef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71600" y="1196752"/>
            <a:ext cx="6768752" cy="12838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Предпринимательскому кодексу, под определение микро- и малого бизнеса подходят:</a:t>
            </a:r>
          </a:p>
        </p:txBody>
      </p:sp>
    </p:spTree>
    <p:extLst>
      <p:ext uri="{BB962C8B-B14F-4D97-AF65-F5344CB8AC3E}">
        <p14:creationId xmlns:p14="http://schemas.microsoft.com/office/powerpoint/2010/main" val="358564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536" y="188640"/>
            <a:ext cx="8208912" cy="55511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Сейчас в Казахстане их платят 700 тысяч ИП и 200 тысяч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юрлиц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относящихся к малому бизнесу.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1785926"/>
            <a:ext cx="9072594" cy="6429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1" y="1611947"/>
            <a:ext cx="3528392" cy="102180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обязательные пенсионные взносы – 10% от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зарплаты.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032" y="1609836"/>
            <a:ext cx="3672407" cy="998106"/>
          </a:xfrm>
          <a:prstGeom prst="roundRect">
            <a:avLst>
              <a:gd name="adj" fmla="val 1576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социальные отчисления – 3,5%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зарплаты.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05080" y="4804890"/>
            <a:ext cx="7899368" cy="164844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года, взносы в фонд обязательного медицинского страхования (ВОСМС) – 5% от 1,4*МЗП = 2975 тенге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 налоги должны уплачиваться ежемесячно, до 25 числа следующего месяца (за январь – в феврале, за февраль – в марте и т.д.).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" name="Стрелка влево 11"/>
          <p:cNvSpPr/>
          <p:nvPr/>
        </p:nvSpPr>
        <p:spPr>
          <a:xfrm rot="18909784">
            <a:off x="3629913" y="1325163"/>
            <a:ext cx="406129" cy="257927"/>
          </a:xfrm>
          <a:prstGeom prst="lef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лево 12"/>
          <p:cNvSpPr/>
          <p:nvPr/>
        </p:nvSpPr>
        <p:spPr>
          <a:xfrm rot="13859476">
            <a:off x="4671604" y="1320227"/>
            <a:ext cx="379091" cy="239876"/>
          </a:xfrm>
          <a:prstGeom prst="leftArrow">
            <a:avLst>
              <a:gd name="adj1" fmla="val 50000"/>
              <a:gd name="adj2" fmla="val 5055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91680" y="833863"/>
            <a:ext cx="5472608" cy="3924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за себя ИП уплачивают</a:t>
            </a: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 rot="10800000" flipV="1">
            <a:off x="1691680" y="2728090"/>
            <a:ext cx="5976664" cy="87700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</a:rPr>
              <a:t>За работников платится следующие налоги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  <a:r>
              <a:rPr lang="kk-KZ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95536" y="3675918"/>
            <a:ext cx="1375379" cy="97721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ИПН- 10%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28241" y="3743454"/>
            <a:ext cx="938608" cy="97134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ОПВ 10%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024175" y="3743454"/>
            <a:ext cx="1043730" cy="96212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3,5%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300373" y="3743454"/>
            <a:ext cx="1119318" cy="97419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ОСМС 2%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 flipH="1">
            <a:off x="5722020" y="3743455"/>
            <a:ext cx="1226244" cy="97134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ВОСМС             1%                с 2020г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250591" y="3675918"/>
            <a:ext cx="1497873" cy="94989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Соц. Налог за работников ИП не платит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995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01230" y="1406839"/>
            <a:ext cx="3545247" cy="4534215"/>
          </a:xfrm>
          <a:prstGeom prst="rect">
            <a:avLst/>
          </a:prstGeom>
          <a:noFill/>
        </p:spPr>
      </p:sp>
      <p:sp>
        <p:nvSpPr>
          <p:cNvPr id="4" name="Freeform 3"/>
          <p:cNvSpPr/>
          <p:nvPr/>
        </p:nvSpPr>
        <p:spPr>
          <a:xfrm>
            <a:off x="2880342" y="1340768"/>
            <a:ext cx="5148042" cy="4464496"/>
          </a:xfrm>
          <a:custGeom>
            <a:avLst/>
            <a:gdLst>
              <a:gd name="connsiteX0" fmla="*/ 0 w 6583680"/>
              <a:gd name="connsiteY0" fmla="*/ 3291840 h 6583680"/>
              <a:gd name="connsiteX1" fmla="*/ 3291840 w 6583680"/>
              <a:gd name="connsiteY1" fmla="*/ 0 h 6583680"/>
              <a:gd name="connsiteX2" fmla="*/ 6583680 w 6583680"/>
              <a:gd name="connsiteY2" fmla="*/ 3291840 h 6583680"/>
              <a:gd name="connsiteX3" fmla="*/ 3291840 w 6583680"/>
              <a:gd name="connsiteY3" fmla="*/ 6583680 h 6583680"/>
              <a:gd name="connsiteX4" fmla="*/ 0 w 6583680"/>
              <a:gd name="connsiteY4" fmla="*/ 3291840 h 6583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83680" h="6583680">
                <a:moveTo>
                  <a:pt x="0" y="3291840"/>
                </a:moveTo>
                <a:cubicBezTo>
                  <a:pt x="0" y="1473807"/>
                  <a:pt x="1473807" y="0"/>
                  <a:pt x="3291840" y="0"/>
                </a:cubicBezTo>
                <a:cubicBezTo>
                  <a:pt x="5109873" y="0"/>
                  <a:pt x="6583680" y="1473807"/>
                  <a:pt x="6583680" y="3291840"/>
                </a:cubicBezTo>
                <a:cubicBezTo>
                  <a:pt x="6583680" y="5109873"/>
                  <a:pt x="5109873" y="6583680"/>
                  <a:pt x="3291840" y="6583680"/>
                </a:cubicBezTo>
                <a:cubicBezTo>
                  <a:pt x="1473807" y="6583680"/>
                  <a:pt x="0" y="5109873"/>
                  <a:pt x="0" y="3291840"/>
                </a:cubicBezTo>
                <a:close/>
              </a:path>
            </a:pathLst>
          </a:cu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68686" tIns="483900" rIns="368686" bIns="1036930" numCol="1" spcCol="533" anchor="ctr" anchorCtr="0">
            <a:noAutofit/>
          </a:bodyPr>
          <a:lstStyle/>
          <a:p>
            <a:pPr algn="ctr" defTabSz="1120140">
              <a:lnSpc>
                <a:spcPct val="70000"/>
              </a:lnSpc>
              <a:spcBef>
                <a:spcPct val="0"/>
              </a:spcBef>
            </a:pPr>
            <a:endParaRPr lang="en-US" sz="2500" spc="-17" dirty="0">
              <a:solidFill>
                <a:schemeClr val="bg1"/>
              </a:solidFill>
              <a:latin typeface="Lato Light"/>
              <a:cs typeface="Lato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64895" y="2132855"/>
            <a:ext cx="4359433" cy="2254770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pPr lvl="0" algn="ctr"/>
            <a:r>
              <a:rPr lang="ru-RU" sz="3600" spc="-17" dirty="0">
                <a:solidFill>
                  <a:schemeClr val="bg1"/>
                </a:solidFill>
                <a:latin typeface="Lato Light"/>
                <a:cs typeface="Lato Light"/>
              </a:rPr>
              <a:t>24 038 МРП (МРП- 2651), то есть </a:t>
            </a:r>
            <a:r>
              <a:rPr lang="ru-RU" sz="3600" spc="-17" dirty="0" smtClean="0">
                <a:solidFill>
                  <a:schemeClr val="bg1"/>
                </a:solidFill>
                <a:latin typeface="Lato Light"/>
                <a:cs typeface="Lato Light"/>
              </a:rPr>
              <a:t>                 63 </a:t>
            </a:r>
            <a:r>
              <a:rPr lang="ru-RU" sz="3600" spc="-17" dirty="0">
                <a:solidFill>
                  <a:schemeClr val="bg1"/>
                </a:solidFill>
                <a:latin typeface="Lato Light"/>
                <a:cs typeface="Lato Light"/>
              </a:rPr>
              <a:t>724 738 тенге </a:t>
            </a:r>
            <a:r>
              <a:rPr lang="ru-RU" sz="3600" spc="-17" dirty="0" smtClean="0">
                <a:solidFill>
                  <a:schemeClr val="bg1"/>
                </a:solidFill>
                <a:latin typeface="Lato Light"/>
                <a:cs typeface="Lato Light"/>
              </a:rPr>
              <a:t>  (</a:t>
            </a:r>
            <a:r>
              <a:rPr lang="ru-RU" sz="3600" spc="-17" dirty="0">
                <a:solidFill>
                  <a:schemeClr val="bg1"/>
                </a:solidFill>
                <a:latin typeface="Lato Light"/>
                <a:cs typeface="Lato Light"/>
              </a:rPr>
              <a:t>на 2020 год).</a:t>
            </a:r>
            <a:endParaRPr lang="en-US" sz="3600" spc="-17" dirty="0">
              <a:solidFill>
                <a:schemeClr val="bg1"/>
              </a:solidFill>
              <a:latin typeface="Lato Light"/>
              <a:cs typeface="Lato Ligh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" y="1043358"/>
            <a:ext cx="3149537" cy="1334502"/>
          </a:xfrm>
          <a:prstGeom prst="rect">
            <a:avLst/>
          </a:prstGeom>
        </p:spPr>
        <p:txBody>
          <a:bodyPr wrap="square" lIns="102395" tIns="51198" rIns="102395" bIns="51198">
            <a:spAutoFit/>
          </a:bodyPr>
          <a:lstStyle/>
          <a:p>
            <a:pPr algn="ctr"/>
            <a:r>
              <a:rPr lang="ru-RU" sz="2000" dirty="0"/>
              <a:t>Режим действует при условии, что доход за налоговый период </a:t>
            </a:r>
            <a:r>
              <a:rPr lang="ru-RU" sz="2000" dirty="0" smtClean="0"/>
              <a:t>                        (</a:t>
            </a:r>
            <a:r>
              <a:rPr lang="ru-RU" sz="2000" dirty="0"/>
              <a:t>6 месяцев) составляет </a:t>
            </a:r>
            <a:endParaRPr lang="en-US" sz="2000" dirty="0">
              <a:latin typeface="Lato Light"/>
              <a:cs typeface="Lato Light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880342" y="1634707"/>
            <a:ext cx="900411" cy="0"/>
          </a:xfrm>
          <a:prstGeom prst="line">
            <a:avLst/>
          </a:prstGeom>
          <a:ln>
            <a:solidFill>
              <a:schemeClr val="tx1"/>
            </a:solidFill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1560" y="312685"/>
            <a:ext cx="7920880" cy="469666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r>
              <a:rPr lang="ru-RU" sz="2800" dirty="0"/>
              <a:t>Уплата налогов </a:t>
            </a:r>
            <a:r>
              <a:rPr lang="ru-RU" sz="2800" dirty="0" smtClean="0"/>
              <a:t>ИП: по упрощённому режиму</a:t>
            </a:r>
            <a:endParaRPr lang="ru-RU" sz="2800" dirty="0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4573715" y="846525"/>
            <a:ext cx="0" cy="492654"/>
          </a:xfrm>
          <a:prstGeom prst="line">
            <a:avLst/>
          </a:prstGeom>
          <a:ln w="38100" cmpd="sng"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369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Lato" charset="0"/>
                <a:ea typeface="Lato" charset="0"/>
                <a:cs typeface="Lato" charset="0"/>
              </a:rPr>
              <a:t>ПРЕДСТАВЛЕНИЕ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tx2"/>
                </a:solidFill>
                <a:latin typeface="Lato" charset="0"/>
                <a:ea typeface="Lato" charset="0"/>
                <a:cs typeface="Lato" charset="0"/>
              </a:rPr>
              <a:t>ОТЧЕТНОСТИ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666850"/>
              </p:ext>
            </p:extLst>
          </p:nvPr>
        </p:nvGraphicFramePr>
        <p:xfrm>
          <a:off x="0" y="1052736"/>
          <a:ext cx="91440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9049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47912" y="764704"/>
            <a:ext cx="8610368" cy="8586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6709" y="1262234"/>
            <a:ext cx="4087636" cy="481624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1.производство подакцизных товаров; хранение и оптовая реализация подакцизных товаров; реализация отдельных видов нефтепродуктов - бензина, дизельного топлива и мазута; проведение лотерей; недропользование; сбор и прием стеклопосуды; сбор (заготовка), хранение, переработка и реализация лома и отходов цветных и черных металлов;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96916" y="1262234"/>
            <a:ext cx="4089926" cy="481624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консультационные услуги;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в области бухгалтерского учета или 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аудита;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финансовая, страховая деятельность и посредническая деятельность страхового брокера и страхового агента; деятельность в области права, юстиции и правосудия; деятельность в рамках финансового лизинга.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596" y="5286388"/>
            <a:ext cx="8358246" cy="792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6215082"/>
            <a:ext cx="9144000" cy="64291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5720" y="1643050"/>
            <a:ext cx="8572560" cy="5000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трелка влево 10"/>
          <p:cNvSpPr/>
          <p:nvPr/>
        </p:nvSpPr>
        <p:spPr>
          <a:xfrm rot="18909784">
            <a:off x="3286542" y="901474"/>
            <a:ext cx="478695" cy="227795"/>
          </a:xfrm>
          <a:prstGeom prst="lef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лево 12"/>
          <p:cNvSpPr/>
          <p:nvPr/>
        </p:nvSpPr>
        <p:spPr>
          <a:xfrm rot="13859476">
            <a:off x="4634393" y="877711"/>
            <a:ext cx="462594" cy="251366"/>
          </a:xfrm>
          <a:prstGeom prst="lef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71600" y="197903"/>
            <a:ext cx="6768752" cy="58789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Упрощенный режим не действует: :</a:t>
            </a:r>
          </a:p>
        </p:txBody>
      </p:sp>
    </p:spTree>
    <p:extLst>
      <p:ext uri="{BB962C8B-B14F-4D97-AF65-F5344CB8AC3E}">
        <p14:creationId xmlns:p14="http://schemas.microsoft.com/office/powerpoint/2010/main" val="220340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83223"/>
            <a:ext cx="8822214" cy="81711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 касаются и величины предельного дохода - доход за налоговый период не превышает для специального налогового режима:</a:t>
            </a:r>
          </a:p>
        </p:txBody>
      </p:sp>
      <p:sp>
        <p:nvSpPr>
          <p:cNvPr id="5" name="AutoShape 8" descr="Картинки по запросу иконка великая отечественная вой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0" descr="Картинки по запросу иконка великая отечественная войн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2" descr="Фото Департамент государственных доходов по г.Алматы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282" y="1052736"/>
            <a:ext cx="8678198" cy="10801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патента - 3 528-кратный размер месячного расчетного показателя, установленного законом о республиканском бюджете и действующего на 1 января соответствующего финансового года;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14282" y="2285256"/>
            <a:ext cx="8822214" cy="9277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упрощенной декларации - 24 038-кратный размер месячного расчетного показателя, установленного законом о республиканском бюджете и действующего на 1 января соответствующего финансового года;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 rot="10800000" flipV="1">
            <a:off x="214282" y="3334751"/>
            <a:ext cx="8822214" cy="9997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фиксированного вычета - 144 184-кратный размер месячного расчетного показателя, установленного законом о республиканском бюджете и действующего на 1 января соответствующего финансового года.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7975" y="4365105"/>
            <a:ext cx="8584505" cy="216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95"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Максимально допустимый штат сотрудников – 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 человек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                    В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число также входит сам владелец ИП.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52095"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декларации 910 показатели по работникам отражаются по месяцам и в целом за отчетный период, в сервисе Mybuh.kz форма 910 считается автоматически, вам лишь необходимо указать какой доход был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Ипэшника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 ваших работников (если они есть) и указать общий доход.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52095"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65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962</TotalTime>
  <Words>439</Words>
  <Application>Microsoft Office PowerPoint</Application>
  <PresentationFormat>Экран (4:3)</PresentationFormat>
  <Paragraphs>43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Грань</vt:lpstr>
      <vt:lpstr>Презентация PowerPoint</vt:lpstr>
      <vt:lpstr>Презентация PowerPoint</vt:lpstr>
      <vt:lpstr>Налог – это  единственный законный, добровольный, обязательный безвозмездный платеж (взнос), установленный законодательством и осуществляемый плательщиком в определенном размере и в определенный срок. </vt:lpstr>
      <vt:lpstr>Презентация PowerPoint</vt:lpstr>
      <vt:lpstr>Презентация PowerPoint</vt:lpstr>
      <vt:lpstr>Презентация PowerPoint</vt:lpstr>
      <vt:lpstr>ПРЕДСТАВЛЕНИЕ ОТЧЕТНОСТИ</vt:lpstr>
      <vt:lpstr>Презентация PowerPoint</vt:lpstr>
      <vt:lpstr>Презентация PowerPoint</vt:lpstr>
      <vt:lpstr> 28 декабря 2019 года Президентом подписан Закон Республики Казахстан «О внесении изменений и дополнений в некоторые законодательные акты Республики Казахстан по вопросам совершенствования процедур реабилитации и банкротства, бюджетного, налогового законодательства и законодательства о железнодорожном транспорте»    В течении трехлетнего периода с 01 января 2020 по 01 января 2023 года субъекты малого предпринимательства, применяющие специальные налоговые режимы, будут уменьшать на 100% сумму начисленного налога от предпринимательской деятельности.   Освобождение от налогов с ФОТ действует на утвержденные виды деятельности и действует в течение: С 1 апреля по 1 октября 2020 года – для лиц, занимающихся частной практикой, субъектов микро, малого и среднего предпринимательства. </vt:lpstr>
      <vt:lpstr> Налог с ФОТ Фонд оплаты труда - это начисленные суммарные денежные средства организации для оплаты труда работников (должностные оклады (тарифные ставки), доплаты, надбавки, премии и иные выплаты стимулирующего и компенсирующего характера), с учетом налогов и других удержаний (подоходный налог, обязательные пенсионные взносы) в соответствии с нормативными правовыми актами Республики Казахстан и независимо от источника их финансирования и срока их фактических выплат.  В фонд оплаты труда включаются: - Заработная плата, начисленная работникам за выполненную работу или фактически отработанное время по тарифным ставкам, должностным (базовым) окладам, по сдельным расценкам, в процентах и долях от дохода, независимо от форм и систем оплаты труда, принятых в организации; - Выплаты стимулирующего характера: надбавки к тарифным ставкам и должностным окладам; премии за производственные результаты (носящие регулярный или периодический характер, независимо от источника их выплаты); единовременные (разовые) премии независимо от источника их выплаты; вознаграждения по итогам работы за год; другие выплаты и поощрения, определенные коллективными договорами или актами работодателей;  </vt:lpstr>
      <vt:lpstr>Данная льгота по налогу на прибыль не распространяется на налогоплательщиков, работающих в общеустановленном режиме, а также осуществляющих следующие виды деятельности: -  деятельность, связанную с оборотом наркотических средств, психотропных веществ и прекурсоров; - производство и (или) оптовую реализацию подакцизной продукции; деятельность по хранению зерна на хлебоприемных пунктах;  - проведение лотереи; деятельность в сфере игорного бизнеса;  - деятельность, связанную с оборотом радиоактивных материалов;  - банковскую деятельность (либо отдельные виды банковских операций) и деятельность на страховом рынке (кроме деятельности страхового агента);  - аудиторскую деятельность; - профессиональную деятельность на рынке ценных бумаг; деятельность кредитных бюро; - охранную деятельность; деятельность, связанную с оборотом гражданского и служебного оружия и патронов к нему;  - деятельность в сфере недропользования, в том числе деятельность старателей;  - реализацию полезных ископаемых, в том числе деятельность трейдеров, деятельность по реализации угля, нефти;  - розничную реализацию отдельных видов нефтепродуктов бензина, дизельного топлива и мазута; внешнеэкономическую деятельность.         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Asus</cp:lastModifiedBy>
  <cp:revision>109</cp:revision>
  <dcterms:created xsi:type="dcterms:W3CDTF">2017-05-02T09:40:04Z</dcterms:created>
  <dcterms:modified xsi:type="dcterms:W3CDTF">2020-05-21T08:23:45Z</dcterms:modified>
</cp:coreProperties>
</file>