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8" r:id="rId2"/>
    <p:sldId id="286" r:id="rId3"/>
    <p:sldId id="259" r:id="rId4"/>
    <p:sldId id="260" r:id="rId5"/>
    <p:sldId id="261" r:id="rId6"/>
    <p:sldId id="289" r:id="rId7"/>
    <p:sldId id="262" r:id="rId8"/>
    <p:sldId id="282" r:id="rId9"/>
    <p:sldId id="281" r:id="rId10"/>
    <p:sldId id="279" r:id="rId11"/>
    <p:sldId id="267" r:id="rId12"/>
    <p:sldId id="266" r:id="rId13"/>
    <p:sldId id="269" r:id="rId14"/>
    <p:sldId id="290" r:id="rId15"/>
    <p:sldId id="272" r:id="rId16"/>
    <p:sldId id="271" r:id="rId17"/>
    <p:sldId id="276" r:id="rId18"/>
    <p:sldId id="277" r:id="rId19"/>
    <p:sldId id="291" r:id="rId20"/>
    <p:sldId id="292" r:id="rId21"/>
    <p:sldId id="293" r:id="rId22"/>
    <p:sldId id="294" r:id="rId23"/>
    <p:sldId id="295" r:id="rId24"/>
    <p:sldId id="296" r:id="rId25"/>
    <p:sldId id="300" r:id="rId26"/>
    <p:sldId id="297" r:id="rId27"/>
    <p:sldId id="298" r:id="rId28"/>
    <p:sldId id="299" r:id="rId29"/>
    <p:sldId id="301" r:id="rId30"/>
    <p:sldId id="302" r:id="rId31"/>
    <p:sldId id="303" r:id="rId32"/>
    <p:sldId id="304" r:id="rId33"/>
    <p:sldId id="305" r:id="rId34"/>
    <p:sldId id="306" r:id="rId35"/>
    <p:sldId id="287" r:id="rId36"/>
    <p:sldId id="307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322" y="-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706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06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09BAE-12CA-4D00-BF4E-443BCD8800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CCBB7-393C-405D-80A3-F0327F0FC3C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D1351-D5E5-4E4D-950C-7A748210D20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B05B4-FCB4-4948-92D3-2A64DC2EF74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39D23-8A8B-411E-89D4-7FBCD903353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F94B9-E08E-402C-AF62-A9E0F54E77B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985C3-ED61-4B00-B7A3-0745B51444A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24DF1-68D2-421E-9E3B-26A371F7050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D8742-5344-48A3-BB79-9FB3F3B44D7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9DD0C-7791-4A7A-9A37-757C573B3C4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537F6-12A4-40D4-96A8-1ADA5658206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C9433774-5230-4611-AFDE-6153B3C7F888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96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korea.kaznu.k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http://im4-tub.mail.ru/i?id=99071331&amp;tov=4" TargetMode="External"/><Relationship Id="rId11" Type="http://schemas.openxmlformats.org/officeDocument/2006/relationships/image" Target="../media/image87.png"/><Relationship Id="rId5" Type="http://schemas.openxmlformats.org/officeDocument/2006/relationships/image" Target="../media/image82.jpeg"/><Relationship Id="rId15" Type="http://schemas.openxmlformats.org/officeDocument/2006/relationships/image" Target="../media/image91.jpe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jpeg"/><Relationship Id="rId1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85795"/>
            <a:ext cx="8229600" cy="2214577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Вчера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сегодня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Кафедры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Дальнего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Востока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Отделение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4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орееведения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КазНУ им.аль-Фараби </a:t>
            </a:r>
            <a:r>
              <a:rPr lang="ru-RU" sz="4000" dirty="0" smtClean="0">
                <a:solidFill>
                  <a:schemeClr val="bg2"/>
                </a:solidFill>
              </a:rPr>
              <a:t/>
            </a:r>
            <a:br>
              <a:rPr lang="ru-RU" sz="4000" dirty="0" smtClean="0">
                <a:solidFill>
                  <a:schemeClr val="bg2"/>
                </a:solidFill>
              </a:rPr>
            </a:br>
            <a:endParaRPr lang="ru-RU" sz="4000" dirty="0" smtClean="0">
              <a:solidFill>
                <a:schemeClr val="bg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14884"/>
            <a:ext cx="8229600" cy="1522404"/>
          </a:xfrm>
        </p:spPr>
        <p:txBody>
          <a:bodyPr/>
          <a:lstStyle/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	</a:t>
            </a:r>
            <a:endParaRPr lang="ru-RU" sz="2000" dirty="0" smtClean="0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7" name="Picture 4" descr="i[6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786190"/>
            <a:ext cx="2143580" cy="122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24s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8270" y="3714752"/>
            <a:ext cx="1672556" cy="1357322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66"/>
            <a:ext cx="8229600" cy="828660"/>
          </a:xfrm>
        </p:spPr>
        <p:txBody>
          <a:bodyPr/>
          <a:lstStyle/>
          <a:p>
            <a:pPr algn="just" eaLnBrk="1" hangingPunct="1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17 мая 2010 года состоялась презентация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сайта кафедры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корееведения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Korea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kaznu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kz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4" descr="SDC109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80" y="1285860"/>
            <a:ext cx="489584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SDC109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671911"/>
            <a:ext cx="54102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SDC109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4443435"/>
            <a:ext cx="3538534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DC109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285860"/>
            <a:ext cx="3962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229600" cy="595313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ВЫПУСК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УЧЕБНО-МЕТОДИЧЕСКОЙ ЛИТЕРАТУРЫ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40763" y="5661025"/>
            <a:ext cx="46037" cy="2063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4" descr="SDC108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6" y="885830"/>
            <a:ext cx="4057648" cy="304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SDC11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944" y="3746524"/>
            <a:ext cx="227965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SANY04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7" y="4071942"/>
            <a:ext cx="3714775" cy="26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4" descr="Книги кафедр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884029"/>
            <a:ext cx="3968748" cy="297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6" descr="SANY04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4357694"/>
            <a:ext cx="316865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42844" y="1042978"/>
            <a:ext cx="8858312" cy="1100138"/>
          </a:xfrm>
        </p:spPr>
        <p:txBody>
          <a:bodyPr/>
          <a:lstStyle/>
          <a:p>
            <a:pPr algn="just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международная казахстанско-корейская научная конференция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тему «Республика Корея и Республика Казахстан: от установления дипломатических отношений до стратегического партнерства»</a:t>
            </a:r>
          </a:p>
        </p:txBody>
      </p:sp>
      <p:pic>
        <p:nvPicPr>
          <p:cNvPr id="9219" name="Picture 4" descr="SDC108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030" y="2500306"/>
            <a:ext cx="610236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2400" y="314324"/>
            <a:ext cx="9001156" cy="5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Научные</a:t>
            </a: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деятельность</a:t>
            </a: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кафедры</a:t>
            </a: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715436" cy="1371600"/>
          </a:xfrm>
        </p:spPr>
        <p:txBody>
          <a:bodyPr/>
          <a:lstStyle/>
          <a:p>
            <a:pPr algn="ctr" eaLnBrk="1" hangingPunct="1"/>
            <a:r>
              <a:rPr lang="ru-RU" altLang="ko-KR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профессорско-преподавательский состав принял участие в работе «</a:t>
            </a:r>
            <a:r>
              <a:rPr lang="ru-RU" altLang="ko-K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Круглого стола</a:t>
            </a:r>
            <a:r>
              <a:rPr lang="ru-RU" altLang="ko-KR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 «Безопасность и сотрудничество в Северо-Восточной Азии и ОБСЕ </a:t>
            </a:r>
            <a:endParaRPr lang="ru-RU" sz="4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SDC115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571612"/>
            <a:ext cx="4500594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SDC115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9080" y="2857496"/>
            <a:ext cx="5243514" cy="393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84" y="620712"/>
            <a:ext cx="3286115" cy="2022469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директор Института азиатских исследований Стивен Эпштейна из Университета Виктория в Веллингтоне (Новая Зеландия)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4929198"/>
            <a:ext cx="3394075" cy="1285875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лекции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«Массовая культура в Южной Корее»</a:t>
            </a:r>
          </a:p>
        </p:txBody>
      </p:sp>
      <p:pic>
        <p:nvPicPr>
          <p:cNvPr id="16388" name="Picture 4" descr="SDC100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14372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SDC100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71810"/>
            <a:ext cx="4929190" cy="369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290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Договор о сотрудничестве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2010г.</a:t>
            </a:r>
            <a:r>
              <a:rPr lang="ru-RU" sz="24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«Шинхан банк Казахстан»,  в лице Председателя Правления  г-на Но Ёнг Хун (от 06 мая 2010г.)</a:t>
            </a:r>
          </a:p>
        </p:txBody>
      </p:sp>
      <p:pic>
        <p:nvPicPr>
          <p:cNvPr id="11267" name="Picture 4" descr="SDC1165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676" y="1857364"/>
            <a:ext cx="4648200" cy="3271836"/>
          </a:xfrm>
          <a:noFill/>
        </p:spPr>
      </p:pic>
      <p:pic>
        <p:nvPicPr>
          <p:cNvPr id="11268" name="Picture 5" descr="SDC116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286124"/>
            <a:ext cx="4876800" cy="351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80" y="457200"/>
            <a:ext cx="8543924" cy="542908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круглый стол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тему: «ОБСЕ В ФОКУСЕ ВНИМАНИЯ»</a:t>
            </a:r>
          </a:p>
        </p:txBody>
      </p:sp>
      <p:pic>
        <p:nvPicPr>
          <p:cNvPr id="12292" name="Picture 4" descr="SDC113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643050"/>
            <a:ext cx="4648200" cy="325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SDC11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00438"/>
            <a:ext cx="4572000" cy="32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347650"/>
            <a:ext cx="8643998" cy="1223962"/>
          </a:xfrm>
        </p:spPr>
        <p:txBody>
          <a:bodyPr/>
          <a:lstStyle/>
          <a:p>
            <a:pPr algn="just" eaLnBrk="1" hangingPunct="1">
              <a:buNone/>
            </a:pP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Ежегодный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сочинеий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знание нкорейского языка</a:t>
            </a:r>
          </a:p>
        </p:txBody>
      </p:sp>
      <p:pic>
        <p:nvPicPr>
          <p:cNvPr id="13315" name="Picture 4" descr="IMG_00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929066"/>
            <a:ext cx="382587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IMG_0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IMG_00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124" y="785795"/>
            <a:ext cx="4384438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SANY016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224" y="3833727"/>
            <a:ext cx="4422776" cy="295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457201"/>
            <a:ext cx="7829576" cy="542908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мультимедийного класса</a:t>
            </a:r>
          </a:p>
        </p:txBody>
      </p:sp>
      <p:pic>
        <p:nvPicPr>
          <p:cNvPr id="15364" name="Picture 4" descr="SDC10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66" y="1268413"/>
            <a:ext cx="8153400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57364"/>
            <a:ext cx="8229600" cy="2643206"/>
          </a:xfrm>
        </p:spPr>
        <p:txBody>
          <a:bodyPr/>
          <a:lstStyle/>
          <a:p>
            <a:pPr algn="ctr" eaLnBrk="1" hangingPunct="1"/>
            <a: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Ⅱ. </a:t>
            </a:r>
            <a:r>
              <a:rPr lang="en-US" altLang="ko-KR" sz="4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b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2011 ~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настоящ</a:t>
            </a: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28604"/>
            <a:ext cx="8229600" cy="2522536"/>
          </a:xfrm>
        </p:spPr>
        <p:txBody>
          <a:bodyPr/>
          <a:lstStyle/>
          <a:p>
            <a:pPr algn="ctr" eaLnBrk="1" hangingPunct="1"/>
            <a: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Ⅰ.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(1994-2010)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КОРЕЕВЕДЕНИЕ </a:t>
            </a:r>
            <a:r>
              <a:rPr lang="en-US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КазНУ им.аль-Фараби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71810"/>
            <a:ext cx="7543824" cy="3214710"/>
          </a:xfrm>
        </p:spPr>
        <p:txBody>
          <a:bodyPr/>
          <a:lstStyle/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	</a:t>
            </a:r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1994 г. усилиями Ко Сонг Му, профессора из университета Хельсинки и Ким Пхиль Ена, магистра литературы из  университета </a:t>
            </a:r>
            <a:r>
              <a:rPr lang="en-US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INALCO</a:t>
            </a:r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(Париж), которые представляли Ассоциацию корееведческих и кросс-культурных исследований совместно с КазГУ им. аль-Фараби была впервые создана кафедра корейской филологии</a:t>
            </a:r>
            <a:r>
              <a:rPr lang="ru-RU" sz="2800" dirty="0" smtClean="0">
                <a:solidFill>
                  <a:schemeClr val="bg2"/>
                </a:solidFill>
              </a:rPr>
              <a:t>. 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사진(161217)\사진_알마타\20151103_151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86190"/>
            <a:ext cx="4143372" cy="3000372"/>
          </a:xfrm>
          <a:prstGeom prst="rect">
            <a:avLst/>
          </a:prstGeom>
          <a:noFill/>
        </p:spPr>
      </p:pic>
      <p:pic>
        <p:nvPicPr>
          <p:cNvPr id="1027" name="Picture 3" descr="C:\Users\owner\Desktop\사진(161217)\사진_알마타\142609309822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5740402" cy="3228976"/>
          </a:xfrm>
          <a:prstGeom prst="rect">
            <a:avLst/>
          </a:prstGeom>
          <a:noFill/>
        </p:spPr>
      </p:pic>
      <p:pic>
        <p:nvPicPr>
          <p:cNvPr id="1028" name="Picture 4" descr="C:\Users\owner\Desktop\사진(161217)\사진_알마타\20160211_171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12" y="3786190"/>
            <a:ext cx="3929122" cy="2946842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6000760" y="3243282"/>
            <a:ext cx="3143240" cy="5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После</a:t>
            </a:r>
            <a:r>
              <a:rPr lang="en-US" sz="24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2010г</a:t>
            </a:r>
            <a:endParaRPr kumimoji="0" lang="ru-RU" sz="240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3143240" cy="2357454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Преподавательский состав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6000760" y="1071546"/>
            <a:ext cx="3143240" cy="5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Users\owner\Desktop\사진(161217)\160902 첫회의\20160902_101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500041"/>
            <a:ext cx="5143536" cy="3857651"/>
          </a:xfrm>
          <a:prstGeom prst="rect">
            <a:avLst/>
          </a:prstGeom>
          <a:noFill/>
        </p:spPr>
      </p:pic>
      <p:pic>
        <p:nvPicPr>
          <p:cNvPr id="7" name="그림 6" descr="C:\Users\owner\Desktop\사진(161217)\161125 아이만생일\20161125_1102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286125"/>
            <a:ext cx="464347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86776" cy="142876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Чем</a:t>
            </a: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занимается</a:t>
            </a: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3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последнее</a:t>
            </a: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9144000" cy="142876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Международные связи кафедры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КАФЕДРА ДАЛЬНЕГО ВОСТОКА КазНУ им.аль-Фараби имеет широкую сеть контактов с зарубежными коллегами в Японии, Южной Корее. Сотрудничество осуществляется по таким направлениям как: наука, образование, культура. Все преподаватели-специалисты прошли языковую и академическую подготовку в стране изучаемого языка, более половины студентов, изучающих японский и корейский языки, имеют возможность пройти языковые стажировки в университетах-партнерах. Кафедра сотрудничает </a:t>
            </a:r>
            <a:r>
              <a:rPr lang="en-US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посольствами Японии, Южной Кореи в РК, Казахстанско-японским центром развития человеческих ресурсов, Корейским культурным центром просвещения в РК, более чем с двадцатью крупнейшими южнокорейскими и японскими университетами, а также международными фондами </a:t>
            </a:r>
            <a:r>
              <a:rPr lang="en-US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Japan Foundation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Korea Foundation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другими общественными и научными организациями, а также представительствами крупнейших японских и южнокорейских компаний в Республике Казахстан. В числе партнеров кафедры: Токийский университет иностранных языков, университет Цукуба, университет Васеда,  Ханкукский университет иностранных языков, Университет Ханъянг, Университет  Тэджон, Университет Каннам, УниверситетТэгу.</a:t>
            </a:r>
            <a:endParaRPr lang="ru-RU" sz="3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09914352" descr="EMB000011d46b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97" y="500042"/>
            <a:ext cx="4634541" cy="3071834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6" name="_x164989352" descr="EMB000011d46b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00041"/>
            <a:ext cx="4122747" cy="3091483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9" name="_x165361776" descr="EMB000011d46b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00" y="3714752"/>
            <a:ext cx="4011624" cy="3008719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82" name="_x164928720" descr="EMB000011d46b1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4000528" cy="30003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_x166614200" descr="EMB000011d46b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1"/>
            <a:ext cx="2500330" cy="3333121"/>
          </a:xfrm>
          <a:prstGeom prst="rect">
            <a:avLst/>
          </a:prstGeom>
          <a:noFill/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5057" name="_x166617400" descr="EMB000011d46b3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500042"/>
            <a:ext cx="4000528" cy="3007106"/>
          </a:xfrm>
          <a:prstGeom prst="rect">
            <a:avLst/>
          </a:prstGeom>
          <a:noFill/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5059" name="_x166617320" descr="EMB000011d46b2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929201"/>
            <a:ext cx="3786214" cy="2837876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5061" name="_x165728440" descr="EMB000011d46b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642766"/>
            <a:ext cx="4572000" cy="307238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9144000" cy="142876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Научная жизнь кафедры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 кафедры направлена на изучение языка и литературы, истории, культуры, экономики, политики, общественной мысли и религии Кореи, Японии.</a:t>
            </a:r>
            <a:r>
              <a:rPr lang="ko-KR" alt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o-KR" alt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Студенты кафедры имеют возможность повысить свой научный потенциал, принимая участие в разработке научных проектов кафедры, в республиканском конкурсе студенческих научных работ МОН РК, ежегодном Международном научном конгрессе студентов</a:t>
            </a:r>
            <a:r>
              <a:rPr lang="kk-KZ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Фараби әлемі», в различных научных конференциях и республиканских предметных олимпиадах, в международном конкурсе «Конкурс ораторского искусства».  Главными  призами участия в конкурсе является 3-х недельная поездка в Японию, месячная стажировка в университете Ханъянг (г.Сеул, Южная Корея), бесплатное обучение в магистратуре университета Сонгюнгван, а также другие возможности университетов-партнеров.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5" name="_x165325480" descr="EMB000011d46b1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4143404" cy="3108760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7" name="_x164990072" descr="EMB000011d46b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500042"/>
            <a:ext cx="4214842" cy="3162359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9" name="_x164990232" descr="EMB000011d46b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67729"/>
            <a:ext cx="3929090" cy="2947419"/>
          </a:xfrm>
          <a:prstGeom prst="rect">
            <a:avLst/>
          </a:prstGeom>
          <a:noFill/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93" name="_x165728440" descr="EMB000011d46b3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7484"/>
            <a:ext cx="4095775" cy="30691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3" name="_x165136472" descr="EMB000011d46b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661934"/>
            <a:ext cx="4071966" cy="3053214"/>
          </a:xfrm>
          <a:prstGeom prst="rect">
            <a:avLst/>
          </a:prstGeom>
          <a:noFill/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5" name="_x165134392" descr="EMB000011d46b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68957"/>
            <a:ext cx="3929090" cy="2946191"/>
          </a:xfrm>
          <a:prstGeom prst="rect">
            <a:avLst/>
          </a:prstGeom>
          <a:noFill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598" y="500042"/>
            <a:ext cx="45833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8" name="_x165727160" descr="EMB000011d46b3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479"/>
            <a:ext cx="4143404" cy="311086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9144000" cy="142876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Студенческая жизнь кафедры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o-KR" alt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o-KR" alt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Разнообразна и насыщенна студенческая жизнь. Наши студенты и магистранты – активные участники различных культурных мероприятий, связанных с памятными датами и государственными праздниками Казахстана, Южной Кореи, Японии. На кафедре постоянно действуют два студенческих  кружка научно-страноведческого  и языкового направления: «Нихон салон» и «Синсэде (Новое поколение)». Наши студенты состоят в различных студенческих клубах, органах студенческого самоуправления, участвуют во многих межуниверситетских, республиканских и международных конкурсах и олимпиадах.</a:t>
            </a:r>
            <a:endParaRPr lang="ko-KR" altLang="en-US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Кафедра корейской филологии</a:t>
            </a:r>
            <a:r>
              <a:rPr lang="en-US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1994-1999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 eaLnBrk="1" hangingPunct="1"/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Первым заведующим кафедрой  стал  </a:t>
            </a: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Ким Пхиль Ен</a:t>
            </a: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 под его руководством корейский язык преподавали  посланцы из Южной Кореи</a:t>
            </a:r>
          </a:p>
        </p:txBody>
      </p:sp>
      <p:pic>
        <p:nvPicPr>
          <p:cNvPr id="4100" name="Picture 3" descr="ScannedImage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2492375"/>
            <a:ext cx="19907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081" name="_x165727240" descr="EMB000011d46b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143404" cy="3105406"/>
          </a:xfrm>
          <a:prstGeom prst="rect">
            <a:avLst/>
          </a:prstGeom>
          <a:noFill/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083" name="_x165727080" descr="EMB000011d46b3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38093"/>
            <a:ext cx="4048149" cy="3033783"/>
          </a:xfrm>
          <a:prstGeom prst="rect">
            <a:avLst/>
          </a:prstGeom>
          <a:noFill/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085" name="_x165728600" descr="EMB000011d46b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20700"/>
            <a:ext cx="3929090" cy="2946820"/>
          </a:xfrm>
          <a:prstGeom prst="rect">
            <a:avLst/>
          </a:prstGeom>
          <a:noFill/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087" name="_x165727960" descr="EMB000011d46b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9262"/>
            <a:ext cx="4000528" cy="30022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129" name="_x165727560" descr="EMB000011d46b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28" y="571480"/>
            <a:ext cx="4089382" cy="2857520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131" name="_x165730280" descr="EMB000011d46b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4278336" cy="2854685"/>
          </a:xfrm>
          <a:prstGeom prst="rect">
            <a:avLst/>
          </a:prstGeom>
          <a:noFill/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133" name="_x165408672" descr="EMB000011d46b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71893"/>
            <a:ext cx="4453882" cy="2971817"/>
          </a:xfrm>
          <a:prstGeom prst="rect">
            <a:avLst/>
          </a:prstGeom>
          <a:noFill/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135" name="_x164991832" descr="EMB000011d46b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876"/>
            <a:ext cx="4240234" cy="31815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9153" name="_x164991832" descr="EMB000011d46b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500042"/>
            <a:ext cx="4000529" cy="3000400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9155" name="_x164992232" descr="EMB000011d46b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42"/>
            <a:ext cx="3978298" cy="2985791"/>
          </a:xfrm>
          <a:prstGeom prst="rect">
            <a:avLst/>
          </a:prstGeom>
          <a:noFill/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9157" name="_x164991832" descr="EMB000011d46b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571876"/>
            <a:ext cx="4288864" cy="321468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0177" name="_x164991832" descr="EMB000011d46b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15754"/>
            <a:ext cx="4214842" cy="3156188"/>
          </a:xfrm>
          <a:prstGeom prst="rect">
            <a:avLst/>
          </a:prstGeom>
          <a:noFill/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0179" name="_x164992232" descr="EMB000011d46b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010" y="928670"/>
            <a:ext cx="4194604" cy="3143272"/>
          </a:xfrm>
          <a:prstGeom prst="rect">
            <a:avLst/>
          </a:prstGeom>
          <a:noFill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0181" name="_x164991832" descr="EMB000011d46b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61237"/>
            <a:ext cx="3500462" cy="2625349"/>
          </a:xfrm>
          <a:prstGeom prst="rect">
            <a:avLst/>
          </a:prstGeom>
          <a:noFill/>
        </p:spPr>
      </p:pic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357190"/>
          </a:xfrm>
        </p:spPr>
        <p:txBody>
          <a:bodyPr/>
          <a:lstStyle/>
          <a:p>
            <a:pPr algn="ctr"/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ская жизнь кафедры</a:t>
            </a:r>
            <a:endParaRPr lang="ko-KR" altLang="en-US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0183" name="_x108779872" descr="EMB0000140c76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8" y="4214464"/>
            <a:ext cx="3425846" cy="25721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01" name="_x172312184" descr="EMB0000140c76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17" y="642918"/>
            <a:ext cx="5394053" cy="3571900"/>
          </a:xfrm>
          <a:prstGeom prst="rect">
            <a:avLst/>
          </a:prstGeom>
          <a:noFill/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03" name="_x163538368" descr="EMB00000a8476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632" y="3429000"/>
            <a:ext cx="4979524" cy="329566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그림 1" descr="C:\Documents and Settings\한국학중앙연구원\바탕 화면\중핵대학\교과부로고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14756"/>
            <a:ext cx="1071570" cy="104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그림 2" descr="C:\Documents and Settings\한국학중앙연구원\바탕 화면\중핵대학\교과부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7603" y="571480"/>
            <a:ext cx="3438711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그림 3" descr="C:\Documents and Settings\한국학중앙연구원\바탕 화면\중핵대학\연구원 로고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4524" y="500042"/>
            <a:ext cx="112479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5" descr="http://im4-tub.mail.ru/i?id=99071331&amp;tov=4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42844" y="2024059"/>
            <a:ext cx="11334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5453" y="500042"/>
            <a:ext cx="829687" cy="80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6" descr="bilat-KR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5976961"/>
            <a:ext cx="296385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3" descr="BS-06"/>
          <p:cNvPicPr>
            <a:picLocks noChangeAspect="1" noChangeArrowheads="1"/>
          </p:cNvPicPr>
          <p:nvPr/>
        </p:nvPicPr>
        <p:blipFill>
          <a:blip r:embed="rId9" cstate="print"/>
          <a:srcRect l="41821" t="64148" r="6137" b="25757"/>
          <a:stretch>
            <a:fillRect/>
          </a:stretch>
        </p:blipFill>
        <p:spPr bwMode="auto">
          <a:xfrm>
            <a:off x="5429256" y="6161089"/>
            <a:ext cx="3571900" cy="69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4" descr="logo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6578" y="1641466"/>
            <a:ext cx="2428892" cy="71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6" descr="u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0288" y="3567122"/>
            <a:ext cx="17637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0" descr="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876816"/>
            <a:ext cx="1600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imgAttatch_1151550112265" descr="logo_0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1725" y="2581277"/>
            <a:ext cx="16922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7" descr="cut0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96188" y="4905395"/>
            <a:ext cx="1381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8" descr="Image:PNU_logo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407" y="3282952"/>
            <a:ext cx="1217618" cy="121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1" descr="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858016" y="0"/>
            <a:ext cx="226958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571604" y="1357298"/>
            <a:ext cx="4572032" cy="955675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Подписаны договоры о  сотрудничестве со следующими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партнёрами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1643042" y="2357430"/>
            <a:ext cx="5857916" cy="400052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Институт истории и культуры университета иностранных языков (Сеул, 2004),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Центром корееведческих программ Мичиганского университета (Энн Арбор, США, 2006)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Центром корееведения университета штата Мичиган (Лансинг, США, 2006)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Центром корееведения университета штата Огайо (Колумбус, США, 2006)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Центром Центрально-Азиатских исследований университета иностранных языков (Сеул, 2007)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Национальным институтом корейского языка (Сеул, 2007)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Национальным институтом истории Кореи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Центром политических исследований Университета Ханъянг (Сеул, 2007)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714612" y="2357430"/>
            <a:ext cx="3143272" cy="1643074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ПАСИБО!</a:t>
            </a:r>
            <a:b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o-KR" altLang="en-US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감사합니다</a:t>
            </a:r>
            <a:r>
              <a:rPr lang="en-US" altLang="ko-KR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531938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26 октября 1999г. Ученым Советом КазГУ им. аль-Фараби было утверждено современное название  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«кафедра корееведения»</a:t>
            </a:r>
            <a:endParaRPr lang="ru-RU" sz="2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124076"/>
            <a:ext cx="4038600" cy="287656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Заведующий кафедрой - доктор исторических  наук, профессор  </a:t>
            </a: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Ким Герман Николаевич</a:t>
            </a:r>
            <a:endParaRPr lang="ru-RU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2" descr="IMG_12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7" y="2133600"/>
            <a:ext cx="2382832" cy="358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42908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Преподавательский состав</a:t>
            </a:r>
          </a:p>
        </p:txBody>
      </p:sp>
      <p:pic>
        <p:nvPicPr>
          <p:cNvPr id="6147" name="Picture 2" descr="21 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81" y="1142984"/>
            <a:ext cx="427600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DSC_83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009232"/>
            <a:ext cx="4214842" cy="277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DC113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285992"/>
            <a:ext cx="4595845" cy="339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643438" y="1600208"/>
            <a:ext cx="4267200" cy="5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</a:t>
            </a:r>
            <a:r>
              <a:rPr lang="en-US" sz="24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2011г</a:t>
            </a:r>
            <a:endParaRPr kumimoji="0" lang="ru-RU" sz="240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42"/>
            <a:ext cx="8229600" cy="1643074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Степень профессионализма ППС кафедры была отмечена на университетском уровне. Старший преподаватель Цой Ми Ок была удостоена звания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«Лучший преподаватель КазНУ им.аль-Фараби»</a:t>
            </a:r>
          </a:p>
        </p:txBody>
      </p:sp>
      <p:pic>
        <p:nvPicPr>
          <p:cNvPr id="8196" name="Picture 4" descr="SDC12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062" y="2643182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SDC12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643182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857620" y="1285860"/>
            <a:ext cx="5214974" cy="1349377"/>
          </a:xfrm>
        </p:spPr>
        <p:txBody>
          <a:bodyPr/>
          <a:lstStyle/>
          <a:p>
            <a:pPr algn="ctr" eaLnBrk="1" hangingPunct="1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Центр корееведения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был создан решением Ученого Совета КазНУ им. аль-Фараби от 25 декабря 2003 года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9459" name="Picture 2" descr="IMG_03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714" y="3126676"/>
            <a:ext cx="4895880" cy="365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70-летие корейцев Казахстан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3643338" cy="25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9462" name="Picture 5" descr="кафедра 122 (4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55980"/>
            <a:ext cx="3643338" cy="257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357166"/>
            <a:ext cx="9001156" cy="5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Научный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ентр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публикация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кружок</a:t>
            </a:r>
            <a:r>
              <a:rPr lang="en-US" sz="3600" kern="0" dirty="0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и.т.д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557202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Центр корееведения издает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журнал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4-х языках (казахском, корейском, русском и английском)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«Известия корееведения Центральной Азии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(прежнее название «Известия корееведения Казахстана»</a:t>
            </a:r>
          </a:p>
        </p:txBody>
      </p:sp>
      <p:pic>
        <p:nvPicPr>
          <p:cNvPr id="20483" name="Picture 2" descr="Журнал Известия корееведения Каз-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491" y="2276475"/>
            <a:ext cx="4056757" cy="3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SANY04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76475"/>
            <a:ext cx="4325182" cy="3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14290"/>
            <a:ext cx="8858312" cy="1371600"/>
          </a:xfrm>
        </p:spPr>
        <p:txBody>
          <a:bodyPr/>
          <a:lstStyle/>
          <a:p>
            <a:pPr algn="just" eaLnBrk="1" hangingPunct="1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кафедра корееведения при поддержке Корейского агентства по международному сотрудничеству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КОИКА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открыла начало работы спортивной секции по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таэквондо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00570"/>
            <a:ext cx="3143240" cy="2071702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2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Руководство кружка</a:t>
            </a:r>
            <a:r>
              <a:rPr lang="en-US" sz="2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осуществляет волонтер КОИКА Джонг Ми Сук и преподаватель таэквондо И Ён Пё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00174"/>
            <a:ext cx="37687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SDC11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048134"/>
            <a:ext cx="3651269" cy="273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 descr="SDC114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992" y="1553663"/>
            <a:ext cx="3260634" cy="244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898</TotalTime>
  <Words>396</Words>
  <Application>Microsoft Office PowerPoint</Application>
  <PresentationFormat>화면 슬라이드 쇼(4:3)</PresentationFormat>
  <Paragraphs>46</Paragraphs>
  <Slides>36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37" baseType="lpstr">
      <vt:lpstr>Пиксел</vt:lpstr>
      <vt:lpstr>  Вчера и сегодня  Кафедры Дальнего Востока (Отделение Корееведения)  КазНУ им.аль-Фараби  </vt:lpstr>
      <vt:lpstr>Ⅰ. История (1994-2010)  КОРЕЕВЕДЕНИЕ  в КазНУ им.аль-Фараби</vt:lpstr>
      <vt:lpstr>Кафедра корейской филологии, 1994-1999</vt:lpstr>
      <vt:lpstr>26 октября 1999г. Ученым Советом КазГУ им. аль-Фараби было утверждено современное название  «кафедра корееведения»</vt:lpstr>
      <vt:lpstr>1. Преподавательский состав</vt:lpstr>
      <vt:lpstr>Степень профессионализма ППС кафедры была отмечена на университетском уровне. Старший преподаватель Цой Ми Ок была удостоена звания «Лучший преподаватель КазНУ им.аль-Фараби»</vt:lpstr>
      <vt:lpstr>  Исследовательский Центр корееведения был создан решением Ученого Совета КазНУ им. аль-Фараби от 25 декабря 2003 года  </vt:lpstr>
      <vt:lpstr>Центр корееведения издает научный журнал на 4-х языках (казахском, корейском, русском и английском)  «Известия корееведения Центральной Азии (прежнее название «Известия корееведения Казахстана»</vt:lpstr>
      <vt:lpstr>кафедра корееведения при поддержке Корейского агентства по международному сотрудничеству КОИКА открыла начало работы спортивной секции по таэквондо</vt:lpstr>
      <vt:lpstr>17 мая 2010 года состоялась презентация сайта кафедры корееведения http://Korea.kaznu.kz</vt:lpstr>
      <vt:lpstr>ВЫПУСК УЧЕБНО-МЕТОДИЧЕСКОЙ ЛИТЕРАТУРЫ</vt:lpstr>
      <vt:lpstr>международная казахстанско-корейская научная конференция на тему «Республика Корея и Республика Казахстан: от установления дипломатических отношений до стратегического партнерства»</vt:lpstr>
      <vt:lpstr>профессорско-преподавательский состав принял участие в работе «Круглого стола» «Безопасность и сотрудничество в Северо-Восточной Азии и ОБСЕ </vt:lpstr>
      <vt:lpstr>директор Института азиатских исследований Стивен Эпштейна из Университета Виктория в Веллингтоне (Новая Зеландия)</vt:lpstr>
      <vt:lpstr>Договор о сотрудничестве 2010г. «Шинхан банк Казахстан»,  в лице Председателя Правления  г-на Но Ёнг Хун (от 06 мая 2010г.)</vt:lpstr>
      <vt:lpstr>круглый стол на тему: «ОБСЕ В ФОКУСЕ ВНИМАНИЯ»</vt:lpstr>
      <vt:lpstr>슬라이드 17</vt:lpstr>
      <vt:lpstr>Презентация мультимедийного класса</vt:lpstr>
      <vt:lpstr>Ⅱ. Кафедра :   2011 ~ по настоящ.</vt:lpstr>
      <vt:lpstr>1. Преподавательский состав</vt:lpstr>
      <vt:lpstr>슬라이드 21</vt:lpstr>
      <vt:lpstr>2. Чем занимается кафедра  в последнее время?</vt:lpstr>
      <vt:lpstr>Международные связи кафедры  КАФЕДРА ДАЛЬНЕГО ВОСТОКА КазНУ им.аль-Фараби имеет широкую сеть контактов с зарубежными коллегами в Японии, Южной Корее. Сотрудничество осуществляется по таким направлениям как: наука, образование, культура. Все преподаватели-специалисты прошли языковую и академическую подготовку в стране изучаемого языка, более половины студентов, изучающих японский и корейский языки, имеют возможность пройти языковые стажировки в университетах-партнерах. Кафедра сотрудничает c посольствами Японии, Южной Кореи в РК, Казахстанско-японским центром развития человеческих ресурсов, Корейским культурным центром просвещения в РК, более чем с двадцатью крупнейшими южнокорейскими и японскими университетами, а также международными фондами Japan Foundation, Korea Foundation, другими общественными и научными организациями, а также представительствами крупнейших японских и южнокорейских компаний в Республике Казахстан. В числе партнеров кафедры: Токийский университет иностранных языков, университет Цукуба, университет Васеда,  Ханкукский университет иностранных языков, Университет Ханъянг, Университет  Тэджон, Университет Каннам, УниверситетТэгу.</vt:lpstr>
      <vt:lpstr>슬라이드 24</vt:lpstr>
      <vt:lpstr>슬라이드 25</vt:lpstr>
      <vt:lpstr>Научная жизнь кафедры  Научно-исследовательская работа кафедры направлена на изучение языка и литературы, истории, культуры, экономики, политики, общественной мысли и религии Кореи, Японии. Студенты кафедры имеют возможность повысить свой научный потенциал, принимая участие в разработке научных проектов кафедры, в республиканском конкурсе студенческих научных работ МОН РК, ежегодном Международном научном конгрессе студентов «Фараби әлемі», в различных научных конференциях и республиканских предметных олимпиадах, в международном конкурсе «Конкурс ораторского искусства».  Главными  призами участия в конкурсе является 3-х недельная поездка в Японию, месячная стажировка в университете Ханъянг (г.Сеул, Южная Корея), бесплатное обучение в магистратуре университета Сонгюнгван, а также другие возможности университетов-партнеров.</vt:lpstr>
      <vt:lpstr>슬라이드 27</vt:lpstr>
      <vt:lpstr>슬라이드 28</vt:lpstr>
      <vt:lpstr>Студенческая жизнь кафедры  Разнообразна и насыщенна студенческая жизнь. Наши студенты и магистранты – активные участники различных культурных мероприятий, связанных с памятными датами и государственными праздниками Казахстана, Южной Кореи, Японии. На кафедре постоянно действуют два студенческих  кружка научно-страноведческого  и языкового направления: «Нихон салон» и «Синсэде (Новое поколение)». Наши студенты состоят в различных студенческих клубах, органах студенческого самоуправления, участвуют во многих межуниверситетских, республиканских и международных конкурсах и олимпиадах.</vt:lpstr>
      <vt:lpstr>슬라이드 30</vt:lpstr>
      <vt:lpstr>슬라이드 31</vt:lpstr>
      <vt:lpstr>슬라이드 32</vt:lpstr>
      <vt:lpstr>Преподавательская жизнь кафедры</vt:lpstr>
      <vt:lpstr>슬라이드 34</vt:lpstr>
      <vt:lpstr>Подписаны договоры о  сотрудничестве со следующими партнёрами</vt:lpstr>
      <vt:lpstr>СПАСИБО!  감사합니다!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Windows 사용자</cp:lastModifiedBy>
  <cp:revision>79</cp:revision>
  <dcterms:created xsi:type="dcterms:W3CDTF">2012-01-06T16:21:15Z</dcterms:created>
  <dcterms:modified xsi:type="dcterms:W3CDTF">2019-11-11T05:15:16Z</dcterms:modified>
</cp:coreProperties>
</file>