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56" r:id="rId2"/>
    <p:sldId id="381" r:id="rId3"/>
    <p:sldId id="379" r:id="rId4"/>
    <p:sldId id="380" r:id="rId5"/>
    <p:sldId id="387" r:id="rId6"/>
    <p:sldId id="389" r:id="rId7"/>
    <p:sldId id="383" r:id="rId8"/>
    <p:sldId id="390" r:id="rId9"/>
    <p:sldId id="391" r:id="rId10"/>
    <p:sldId id="392" r:id="rId11"/>
    <p:sldId id="388" r:id="rId12"/>
    <p:sldId id="393" r:id="rId13"/>
    <p:sldId id="394" r:id="rId14"/>
    <p:sldId id="396" r:id="rId15"/>
    <p:sldId id="395" r:id="rId16"/>
    <p:sldId id="397" r:id="rId17"/>
    <p:sldId id="3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C"/>
    <a:srgbClr val="C6501E"/>
    <a:srgbClr val="864D32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8A1D3-13DD-4B08-ADD9-AFC2A7FA0D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3D1CB86D-3515-4458-81EF-789770BBD04C}">
      <dgm:prSet phldrT="[Текст]" custT="1"/>
      <dgm:spPr/>
      <dgm:t>
        <a:bodyPr/>
        <a:lstStyle/>
        <a:p>
          <a:r>
            <a:rPr lang="ru-RU" sz="1500" dirty="0"/>
            <a:t>Широтный перенос – характеризуется наличием циклонических процессов над севером </a:t>
          </a:r>
          <a:r>
            <a:rPr lang="en-US" sz="1500" dirty="0"/>
            <a:t>ETC</a:t>
          </a:r>
          <a:r>
            <a:rPr lang="ru-RU" sz="1500" dirty="0"/>
            <a:t>, Уралом и Западной Сибирью. На большей части Казахстана и Средней Азии наблюдаются антициклоны, которые перемещаются к востоку в сторону Байкала. Это наиболее часто повторяющийся процесс –35 %.</a:t>
          </a:r>
          <a:endParaRPr lang="ru-KZ" sz="1500" dirty="0"/>
        </a:p>
      </dgm:t>
    </dgm:pt>
    <dgm:pt modelId="{3BB0771F-E7C7-42C4-9E82-E354BFF286D6}" type="parTrans" cxnId="{04630478-65C1-4C1A-8970-F16F54763398}">
      <dgm:prSet/>
      <dgm:spPr/>
      <dgm:t>
        <a:bodyPr/>
        <a:lstStyle/>
        <a:p>
          <a:endParaRPr lang="ru-KZ" sz="1500"/>
        </a:p>
      </dgm:t>
    </dgm:pt>
    <dgm:pt modelId="{9BD1100F-0D4C-440D-9723-4D0F12050722}" type="sibTrans" cxnId="{04630478-65C1-4C1A-8970-F16F54763398}">
      <dgm:prSet/>
      <dgm:spPr/>
      <dgm:t>
        <a:bodyPr/>
        <a:lstStyle/>
        <a:p>
          <a:endParaRPr lang="ru-KZ" sz="1500"/>
        </a:p>
      </dgm:t>
    </dgm:pt>
    <dgm:pt modelId="{919BB083-C69B-4F05-BE8D-E97BB46D9724}">
      <dgm:prSet phldrT="[Текст]" custT="1"/>
      <dgm:spPr/>
      <dgm:t>
        <a:bodyPr/>
        <a:lstStyle/>
        <a:p>
          <a:r>
            <a:rPr lang="ru-RU" sz="1500" dirty="0"/>
            <a:t>Северо-западные европейские вторжения - перемещение циклонических и антициклонических барических образований с северо-западных районов </a:t>
          </a:r>
          <a:r>
            <a:rPr lang="en-US" sz="1500" dirty="0"/>
            <a:t>ETC</a:t>
          </a:r>
          <a:r>
            <a:rPr lang="ru-RU" sz="1500" dirty="0"/>
            <a:t> на районы нижней Волги и Каспийского моря. Казахстан находится под влиянием как циклонов, так и в завершающей стадии антициклонов – 33%.</a:t>
          </a:r>
          <a:endParaRPr lang="ru-KZ" sz="1500" dirty="0"/>
        </a:p>
      </dgm:t>
    </dgm:pt>
    <dgm:pt modelId="{EF52DADF-FF39-4400-9A18-A940D74F9E80}" type="parTrans" cxnId="{15A53011-729B-4252-82AF-D3E5DD0B6AD1}">
      <dgm:prSet/>
      <dgm:spPr/>
      <dgm:t>
        <a:bodyPr/>
        <a:lstStyle/>
        <a:p>
          <a:endParaRPr lang="ru-KZ" sz="1500"/>
        </a:p>
      </dgm:t>
    </dgm:pt>
    <dgm:pt modelId="{57D47ECD-D08D-45E9-9ED5-CFCB5BE67323}" type="sibTrans" cxnId="{15A53011-729B-4252-82AF-D3E5DD0B6AD1}">
      <dgm:prSet/>
      <dgm:spPr/>
      <dgm:t>
        <a:bodyPr/>
        <a:lstStyle/>
        <a:p>
          <a:endParaRPr lang="ru-KZ" sz="1500"/>
        </a:p>
      </dgm:t>
    </dgm:pt>
    <dgm:pt modelId="{E86472D1-81DA-4A35-A1D1-A92505A99284}">
      <dgm:prSet custT="1"/>
      <dgm:spPr/>
      <dgm:t>
        <a:bodyPr/>
        <a:lstStyle/>
        <a:p>
          <a:r>
            <a:rPr lang="ru-RU" sz="1500"/>
            <a:t>Ультраполярные европейские вторжения способствуют развитию областей высокого давления от Новой Земли на Западную Европу – над Казахстаном формируются антициклонические поля и от Новой Земли на </a:t>
          </a:r>
          <a:r>
            <a:rPr lang="en-US" sz="1500"/>
            <a:t>ETC </a:t>
          </a:r>
          <a:r>
            <a:rPr lang="ru-RU" sz="1500"/>
            <a:t>– над Казахстаном образуются циклоны, смещающиеся от Черного и Аральского морей.</a:t>
          </a:r>
          <a:endParaRPr lang="ru-KZ" sz="1500"/>
        </a:p>
      </dgm:t>
    </dgm:pt>
    <dgm:pt modelId="{BAC718AC-DBB8-435D-BA94-15F5AC60FD1A}" type="parTrans" cxnId="{2348C0D8-CD79-471E-883D-DA39A8847182}">
      <dgm:prSet/>
      <dgm:spPr/>
      <dgm:t>
        <a:bodyPr/>
        <a:lstStyle/>
        <a:p>
          <a:endParaRPr lang="ru-KZ" sz="1500"/>
        </a:p>
      </dgm:t>
    </dgm:pt>
    <dgm:pt modelId="{BBFB53EF-F8C3-4EDC-8258-45F71E53BA7A}" type="sibTrans" cxnId="{2348C0D8-CD79-471E-883D-DA39A8847182}">
      <dgm:prSet/>
      <dgm:spPr/>
      <dgm:t>
        <a:bodyPr/>
        <a:lstStyle/>
        <a:p>
          <a:endParaRPr lang="ru-KZ" sz="1500"/>
        </a:p>
      </dgm:t>
    </dgm:pt>
    <dgm:pt modelId="{A2CEE188-5B92-468F-BFC4-DF2765DA34EA}">
      <dgm:prSet custT="1"/>
      <dgm:spPr/>
      <dgm:t>
        <a:bodyPr/>
        <a:lstStyle/>
        <a:p>
          <a:r>
            <a:rPr lang="ru-RU" sz="1500"/>
            <a:t>Северо-западные азиатские вторжения - антициклоны смещаются со Скандинавии на Центральный Казахстан – 8%.</a:t>
          </a:r>
          <a:endParaRPr lang="ru-KZ" sz="1500"/>
        </a:p>
      </dgm:t>
    </dgm:pt>
    <dgm:pt modelId="{36D70438-F21E-4B5D-B0C3-40C1608EC5FB}" type="parTrans" cxnId="{6A7BE721-063D-4CF1-9A38-B27A739291EB}">
      <dgm:prSet/>
      <dgm:spPr/>
      <dgm:t>
        <a:bodyPr/>
        <a:lstStyle/>
        <a:p>
          <a:endParaRPr lang="ru-KZ" sz="1500"/>
        </a:p>
      </dgm:t>
    </dgm:pt>
    <dgm:pt modelId="{446977D2-4FB6-4591-A665-29CC8F070BA6}" type="sibTrans" cxnId="{6A7BE721-063D-4CF1-9A38-B27A739291EB}">
      <dgm:prSet/>
      <dgm:spPr/>
      <dgm:t>
        <a:bodyPr/>
        <a:lstStyle/>
        <a:p>
          <a:endParaRPr lang="ru-KZ" sz="1500"/>
        </a:p>
      </dgm:t>
    </dgm:pt>
    <dgm:pt modelId="{4B75B3EE-46D8-4776-9B8E-A16E2158D7E4}">
      <dgm:prSet custT="1"/>
      <dgm:spPr/>
      <dgm:t>
        <a:bodyPr/>
        <a:lstStyle/>
        <a:p>
          <a:r>
            <a:rPr lang="ru-RU" sz="1500"/>
            <a:t>Ультраполярные азиатские вторжения - антициклон распространяется на Казахстан с северо-востока, преимущественно от Центральных или северных районов Западной Сибири. На юге и востоке Казахстана сохраняются циклонические поля.</a:t>
          </a:r>
          <a:endParaRPr lang="ru-KZ" sz="1500"/>
        </a:p>
      </dgm:t>
    </dgm:pt>
    <dgm:pt modelId="{B56E17CD-D896-4B3A-A45A-BC6176CEEAD0}" type="parTrans" cxnId="{8CFC2305-C436-44AC-BEEC-2D72636A5504}">
      <dgm:prSet/>
      <dgm:spPr/>
      <dgm:t>
        <a:bodyPr/>
        <a:lstStyle/>
        <a:p>
          <a:endParaRPr lang="ru-KZ" sz="1500"/>
        </a:p>
      </dgm:t>
    </dgm:pt>
    <dgm:pt modelId="{3A80FAFC-7773-4B1B-A257-809EC20E21CD}" type="sibTrans" cxnId="{8CFC2305-C436-44AC-BEEC-2D72636A5504}">
      <dgm:prSet/>
      <dgm:spPr/>
      <dgm:t>
        <a:bodyPr/>
        <a:lstStyle/>
        <a:p>
          <a:endParaRPr lang="ru-KZ" sz="1500"/>
        </a:p>
      </dgm:t>
    </dgm:pt>
    <dgm:pt modelId="{66958505-833E-4E3C-B735-5D905AEABE4A}" type="pres">
      <dgm:prSet presAssocID="{3708A1D3-13DD-4B08-ADD9-AFC2A7FA0D37}" presName="linear" presStyleCnt="0">
        <dgm:presLayoutVars>
          <dgm:animLvl val="lvl"/>
          <dgm:resizeHandles val="exact"/>
        </dgm:presLayoutVars>
      </dgm:prSet>
      <dgm:spPr/>
    </dgm:pt>
    <dgm:pt modelId="{A4CAF488-E69B-4FB5-B3BB-B8ABD6137A34}" type="pres">
      <dgm:prSet presAssocID="{3D1CB86D-3515-4458-81EF-789770BBD0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9BD054-DE59-49F1-87F5-FDC9780A66C2}" type="pres">
      <dgm:prSet presAssocID="{9BD1100F-0D4C-440D-9723-4D0F12050722}" presName="spacer" presStyleCnt="0"/>
      <dgm:spPr/>
    </dgm:pt>
    <dgm:pt modelId="{7EE7AB91-6393-4C0F-985C-6D5E97FA764F}" type="pres">
      <dgm:prSet presAssocID="{919BB083-C69B-4F05-BE8D-E97BB46D97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EC0224-5653-4818-AC39-9C4010B4EA7C}" type="pres">
      <dgm:prSet presAssocID="{57D47ECD-D08D-45E9-9ED5-CFCB5BE67323}" presName="spacer" presStyleCnt="0"/>
      <dgm:spPr/>
    </dgm:pt>
    <dgm:pt modelId="{2B6AF375-6E4F-40BB-8219-69FE26C4376A}" type="pres">
      <dgm:prSet presAssocID="{E86472D1-81DA-4A35-A1D1-A92505A992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22AC08-DA72-4599-900A-4F0369DB9615}" type="pres">
      <dgm:prSet presAssocID="{BBFB53EF-F8C3-4EDC-8258-45F71E53BA7A}" presName="spacer" presStyleCnt="0"/>
      <dgm:spPr/>
    </dgm:pt>
    <dgm:pt modelId="{F6D090BE-2A15-49AB-AE81-41D71A505FED}" type="pres">
      <dgm:prSet presAssocID="{A2CEE188-5B92-468F-BFC4-DF2765DA34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390794-FDF1-4650-A11E-2515483FE3F9}" type="pres">
      <dgm:prSet presAssocID="{446977D2-4FB6-4591-A665-29CC8F070BA6}" presName="spacer" presStyleCnt="0"/>
      <dgm:spPr/>
    </dgm:pt>
    <dgm:pt modelId="{70A1AC76-86A1-4F7C-A950-3E72C8D83E33}" type="pres">
      <dgm:prSet presAssocID="{4B75B3EE-46D8-4776-9B8E-A16E2158D7E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FC2305-C436-44AC-BEEC-2D72636A5504}" srcId="{3708A1D3-13DD-4B08-ADD9-AFC2A7FA0D37}" destId="{4B75B3EE-46D8-4776-9B8E-A16E2158D7E4}" srcOrd="4" destOrd="0" parTransId="{B56E17CD-D896-4B3A-A45A-BC6176CEEAD0}" sibTransId="{3A80FAFC-7773-4B1B-A257-809EC20E21CD}"/>
    <dgm:cxn modelId="{15A53011-729B-4252-82AF-D3E5DD0B6AD1}" srcId="{3708A1D3-13DD-4B08-ADD9-AFC2A7FA0D37}" destId="{919BB083-C69B-4F05-BE8D-E97BB46D9724}" srcOrd="1" destOrd="0" parTransId="{EF52DADF-FF39-4400-9A18-A940D74F9E80}" sibTransId="{57D47ECD-D08D-45E9-9ED5-CFCB5BE67323}"/>
    <dgm:cxn modelId="{6A7BE721-063D-4CF1-9A38-B27A739291EB}" srcId="{3708A1D3-13DD-4B08-ADD9-AFC2A7FA0D37}" destId="{A2CEE188-5B92-468F-BFC4-DF2765DA34EA}" srcOrd="3" destOrd="0" parTransId="{36D70438-F21E-4B5D-B0C3-40C1608EC5FB}" sibTransId="{446977D2-4FB6-4591-A665-29CC8F070BA6}"/>
    <dgm:cxn modelId="{2360A82B-D269-4299-B644-FFC4295E1FBC}" type="presOf" srcId="{4B75B3EE-46D8-4776-9B8E-A16E2158D7E4}" destId="{70A1AC76-86A1-4F7C-A950-3E72C8D83E33}" srcOrd="0" destOrd="0" presId="urn:microsoft.com/office/officeart/2005/8/layout/vList2"/>
    <dgm:cxn modelId="{6C049342-C0B0-4F6E-8140-D6957231023D}" type="presOf" srcId="{A2CEE188-5B92-468F-BFC4-DF2765DA34EA}" destId="{F6D090BE-2A15-49AB-AE81-41D71A505FED}" srcOrd="0" destOrd="0" presId="urn:microsoft.com/office/officeart/2005/8/layout/vList2"/>
    <dgm:cxn modelId="{C7CFCE45-AB73-4E4B-9EC3-927046D04E07}" type="presOf" srcId="{E86472D1-81DA-4A35-A1D1-A92505A99284}" destId="{2B6AF375-6E4F-40BB-8219-69FE26C4376A}" srcOrd="0" destOrd="0" presId="urn:microsoft.com/office/officeart/2005/8/layout/vList2"/>
    <dgm:cxn modelId="{04630478-65C1-4C1A-8970-F16F54763398}" srcId="{3708A1D3-13DD-4B08-ADD9-AFC2A7FA0D37}" destId="{3D1CB86D-3515-4458-81EF-789770BBD04C}" srcOrd="0" destOrd="0" parTransId="{3BB0771F-E7C7-42C4-9E82-E354BFF286D6}" sibTransId="{9BD1100F-0D4C-440D-9723-4D0F12050722}"/>
    <dgm:cxn modelId="{445D8679-F8E7-47DE-A7D9-C38A1B89D89F}" type="presOf" srcId="{919BB083-C69B-4F05-BE8D-E97BB46D9724}" destId="{7EE7AB91-6393-4C0F-985C-6D5E97FA764F}" srcOrd="0" destOrd="0" presId="urn:microsoft.com/office/officeart/2005/8/layout/vList2"/>
    <dgm:cxn modelId="{3DFCD8B3-9281-4331-BF35-7C73867E2020}" type="presOf" srcId="{3708A1D3-13DD-4B08-ADD9-AFC2A7FA0D37}" destId="{66958505-833E-4E3C-B735-5D905AEABE4A}" srcOrd="0" destOrd="0" presId="urn:microsoft.com/office/officeart/2005/8/layout/vList2"/>
    <dgm:cxn modelId="{2348C0D8-CD79-471E-883D-DA39A8847182}" srcId="{3708A1D3-13DD-4B08-ADD9-AFC2A7FA0D37}" destId="{E86472D1-81DA-4A35-A1D1-A92505A99284}" srcOrd="2" destOrd="0" parTransId="{BAC718AC-DBB8-435D-BA94-15F5AC60FD1A}" sibTransId="{BBFB53EF-F8C3-4EDC-8258-45F71E53BA7A}"/>
    <dgm:cxn modelId="{543720F1-997A-4EC8-8750-A05F3EE5E7A0}" type="presOf" srcId="{3D1CB86D-3515-4458-81EF-789770BBD04C}" destId="{A4CAF488-E69B-4FB5-B3BB-B8ABD6137A34}" srcOrd="0" destOrd="0" presId="urn:microsoft.com/office/officeart/2005/8/layout/vList2"/>
    <dgm:cxn modelId="{197E5D4F-CA06-421B-9083-2F191349E9E5}" type="presParOf" srcId="{66958505-833E-4E3C-B735-5D905AEABE4A}" destId="{A4CAF488-E69B-4FB5-B3BB-B8ABD6137A34}" srcOrd="0" destOrd="0" presId="urn:microsoft.com/office/officeart/2005/8/layout/vList2"/>
    <dgm:cxn modelId="{E89072F6-E849-406B-8637-3E87CF1061E0}" type="presParOf" srcId="{66958505-833E-4E3C-B735-5D905AEABE4A}" destId="{F79BD054-DE59-49F1-87F5-FDC9780A66C2}" srcOrd="1" destOrd="0" presId="urn:microsoft.com/office/officeart/2005/8/layout/vList2"/>
    <dgm:cxn modelId="{C5013BF7-8B25-4D39-8F34-47D0126FCB33}" type="presParOf" srcId="{66958505-833E-4E3C-B735-5D905AEABE4A}" destId="{7EE7AB91-6393-4C0F-985C-6D5E97FA764F}" srcOrd="2" destOrd="0" presId="urn:microsoft.com/office/officeart/2005/8/layout/vList2"/>
    <dgm:cxn modelId="{AE6A8984-1341-4FC3-A648-BFF66E9D77AB}" type="presParOf" srcId="{66958505-833E-4E3C-B735-5D905AEABE4A}" destId="{95EC0224-5653-4818-AC39-9C4010B4EA7C}" srcOrd="3" destOrd="0" presId="urn:microsoft.com/office/officeart/2005/8/layout/vList2"/>
    <dgm:cxn modelId="{773EED0D-7862-46E5-B235-1F0698F78BC1}" type="presParOf" srcId="{66958505-833E-4E3C-B735-5D905AEABE4A}" destId="{2B6AF375-6E4F-40BB-8219-69FE26C4376A}" srcOrd="4" destOrd="0" presId="urn:microsoft.com/office/officeart/2005/8/layout/vList2"/>
    <dgm:cxn modelId="{B359CFD1-0F95-4E33-89E8-D2CD8A23B6EC}" type="presParOf" srcId="{66958505-833E-4E3C-B735-5D905AEABE4A}" destId="{BB22AC08-DA72-4599-900A-4F0369DB9615}" srcOrd="5" destOrd="0" presId="urn:microsoft.com/office/officeart/2005/8/layout/vList2"/>
    <dgm:cxn modelId="{6AA209AA-C5AD-4970-B5D9-0027E7D1D541}" type="presParOf" srcId="{66958505-833E-4E3C-B735-5D905AEABE4A}" destId="{F6D090BE-2A15-49AB-AE81-41D71A505FED}" srcOrd="6" destOrd="0" presId="urn:microsoft.com/office/officeart/2005/8/layout/vList2"/>
    <dgm:cxn modelId="{4EE13E2D-CC16-44BA-B162-8D2FCA45610D}" type="presParOf" srcId="{66958505-833E-4E3C-B735-5D905AEABE4A}" destId="{72390794-FDF1-4650-A11E-2515483FE3F9}" srcOrd="7" destOrd="0" presId="urn:microsoft.com/office/officeart/2005/8/layout/vList2"/>
    <dgm:cxn modelId="{358979C2-7958-4F27-B272-1D398DAD41FE}" type="presParOf" srcId="{66958505-833E-4E3C-B735-5D905AEABE4A}" destId="{70A1AC76-86A1-4F7C-A950-3E72C8D83E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AF488-E69B-4FB5-B3BB-B8ABD6137A34}">
      <dsp:nvSpPr>
        <dsp:cNvPr id="0" name=""/>
        <dsp:cNvSpPr/>
      </dsp:nvSpPr>
      <dsp:spPr>
        <a:xfrm>
          <a:off x="0" y="9799"/>
          <a:ext cx="10160000" cy="830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Широтный перенос – характеризуется наличием циклонических процессов над севером </a:t>
          </a:r>
          <a:r>
            <a:rPr lang="en-US" sz="1500" kern="1200" dirty="0"/>
            <a:t>ETC</a:t>
          </a:r>
          <a:r>
            <a:rPr lang="ru-RU" sz="1500" kern="1200" dirty="0"/>
            <a:t>, Уралом и Западной Сибирью. На большей части Казахстана и Средней Азии наблюдаются антициклоны, которые перемещаются к востоку в сторону Байкала. Это наиболее часто повторяющийся процесс –35 %.</a:t>
          </a:r>
          <a:endParaRPr lang="ru-KZ" sz="1500" kern="1200" dirty="0"/>
        </a:p>
      </dsp:txBody>
      <dsp:txXfrm>
        <a:off x="40523" y="50322"/>
        <a:ext cx="10078954" cy="749069"/>
      </dsp:txXfrm>
    </dsp:sp>
    <dsp:sp modelId="{7EE7AB91-6393-4C0F-985C-6D5E97FA764F}">
      <dsp:nvSpPr>
        <dsp:cNvPr id="0" name=""/>
        <dsp:cNvSpPr/>
      </dsp:nvSpPr>
      <dsp:spPr>
        <a:xfrm>
          <a:off x="0" y="934954"/>
          <a:ext cx="10160000" cy="830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Северо-западные европейские вторжения - перемещение циклонических и антициклонических барических образований с северо-западных районов </a:t>
          </a:r>
          <a:r>
            <a:rPr lang="en-US" sz="1500" kern="1200" dirty="0"/>
            <a:t>ETC</a:t>
          </a:r>
          <a:r>
            <a:rPr lang="ru-RU" sz="1500" kern="1200" dirty="0"/>
            <a:t> на районы нижней Волги и Каспийского моря. Казахстан находится под влиянием как циклонов, так и в завершающей стадии антициклонов – 33%.</a:t>
          </a:r>
          <a:endParaRPr lang="ru-KZ" sz="1500" kern="1200" dirty="0"/>
        </a:p>
      </dsp:txBody>
      <dsp:txXfrm>
        <a:off x="40523" y="975477"/>
        <a:ext cx="10078954" cy="749069"/>
      </dsp:txXfrm>
    </dsp:sp>
    <dsp:sp modelId="{2B6AF375-6E4F-40BB-8219-69FE26C4376A}">
      <dsp:nvSpPr>
        <dsp:cNvPr id="0" name=""/>
        <dsp:cNvSpPr/>
      </dsp:nvSpPr>
      <dsp:spPr>
        <a:xfrm>
          <a:off x="0" y="1860110"/>
          <a:ext cx="10160000" cy="830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Ультраполярные европейские вторжения способствуют развитию областей высокого давления от Новой Земли на Западную Европу – над Казахстаном формируются антициклонические поля и от Новой Земли на </a:t>
          </a:r>
          <a:r>
            <a:rPr lang="en-US" sz="1500" kern="1200"/>
            <a:t>ETC </a:t>
          </a:r>
          <a:r>
            <a:rPr lang="ru-RU" sz="1500" kern="1200"/>
            <a:t>– над Казахстаном образуются циклоны, смещающиеся от Черного и Аральского морей.</a:t>
          </a:r>
          <a:endParaRPr lang="ru-KZ" sz="1500" kern="1200"/>
        </a:p>
      </dsp:txBody>
      <dsp:txXfrm>
        <a:off x="40523" y="1900633"/>
        <a:ext cx="10078954" cy="749069"/>
      </dsp:txXfrm>
    </dsp:sp>
    <dsp:sp modelId="{F6D090BE-2A15-49AB-AE81-41D71A505FED}">
      <dsp:nvSpPr>
        <dsp:cNvPr id="0" name=""/>
        <dsp:cNvSpPr/>
      </dsp:nvSpPr>
      <dsp:spPr>
        <a:xfrm>
          <a:off x="0" y="2785264"/>
          <a:ext cx="10160000" cy="830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Северо-западные азиатские вторжения - антициклоны смещаются со Скандинавии на Центральный Казахстан – 8%.</a:t>
          </a:r>
          <a:endParaRPr lang="ru-KZ" sz="1500" kern="1200"/>
        </a:p>
      </dsp:txBody>
      <dsp:txXfrm>
        <a:off x="40523" y="2825787"/>
        <a:ext cx="10078954" cy="749069"/>
      </dsp:txXfrm>
    </dsp:sp>
    <dsp:sp modelId="{70A1AC76-86A1-4F7C-A950-3E72C8D83E33}">
      <dsp:nvSpPr>
        <dsp:cNvPr id="0" name=""/>
        <dsp:cNvSpPr/>
      </dsp:nvSpPr>
      <dsp:spPr>
        <a:xfrm>
          <a:off x="0" y="3710420"/>
          <a:ext cx="10160000" cy="830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Ультраполярные азиатские вторжения - антициклон распространяется на Казахстан с северо-востока, преимущественно от Центральных или северных районов Западной Сибири. На юге и востоке Казахстана сохраняются циклонические поля.</a:t>
          </a:r>
          <a:endParaRPr lang="ru-KZ" sz="1500" kern="1200"/>
        </a:p>
      </dsp:txBody>
      <dsp:txXfrm>
        <a:off x="40523" y="3750943"/>
        <a:ext cx="10078954" cy="74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3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7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1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3617-61D9-48D3-B090-BDFEC0F9D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485120" cy="3566160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/>
              <a:t>ЦИРКУЛЯЦИОННЫЕ ОСОБЕННОСТИ ФОРМИРОВАНИЯ ПОЛЕЙ </a:t>
            </a:r>
            <a:br>
              <a:rPr lang="ru-RU" sz="4300" b="1" dirty="0"/>
            </a:br>
            <a:r>
              <a:rPr lang="ru-RU" sz="4300" b="1" dirty="0"/>
              <a:t>СОЛНЕЧНОЙ РАДИАЦИИ</a:t>
            </a:r>
            <a:endParaRPr lang="ru-KZ" sz="43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25C802-FA12-4BCE-98C0-5FBB7239E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Лекция 10</a:t>
            </a:r>
            <a:endParaRPr lang="ru-KZ" dirty="0"/>
          </a:p>
        </p:txBody>
      </p:sp>
      <p:pic>
        <p:nvPicPr>
          <p:cNvPr id="1026" name="Picture 2" descr="ЦУР №7 - Недорогостоящая и чистая энергия">
            <a:extLst>
              <a:ext uri="{FF2B5EF4-FFF2-40B4-BE49-F238E27FC236}">
                <a16:creationId xmlns:a16="http://schemas.microsoft.com/office/drawing/2014/main" id="{1C5CEBB0-4655-4465-930A-60FBA841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6" y="1570094"/>
            <a:ext cx="1098865" cy="10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ицензионные стоковые векторы Nachhaltige entwicklung">
            <a:extLst>
              <a:ext uri="{FF2B5EF4-FFF2-40B4-BE49-F238E27FC236}">
                <a16:creationId xmlns:a16="http://schemas.microsoft.com/office/drawing/2014/main" id="{88A180A4-36C4-41F7-A851-A5C68E05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7" y="248193"/>
            <a:ext cx="1252353" cy="12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ЦУР №13 - Борьба с изменением климата">
            <a:extLst>
              <a:ext uri="{FF2B5EF4-FFF2-40B4-BE49-F238E27FC236}">
                <a16:creationId xmlns:a16="http://schemas.microsoft.com/office/drawing/2014/main" id="{2539BCFC-2939-44C0-A586-B8A985C6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6" y="2885088"/>
            <a:ext cx="1098864" cy="10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9E8CA-F568-4FD3-8CC3-9986419668D9}"/>
              </a:ext>
            </a:extLst>
          </p:cNvPr>
          <p:cNvSpPr/>
          <p:nvPr/>
        </p:nvSpPr>
        <p:spPr>
          <a:xfrm>
            <a:off x="589280" y="16698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Эталонное поле (а) и аномалии (б) суточных сумм прямой солнечной радиации на горизонтальную поверхность в октябре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76B518-8FC8-467A-ACAF-A841A014B0A6}"/>
              </a:ext>
            </a:extLst>
          </p:cNvPr>
          <p:cNvSpPr/>
          <p:nvPr/>
        </p:nvSpPr>
        <p:spPr>
          <a:xfrm>
            <a:off x="483794" y="813316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р=35,5%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5E20A6-436D-43C1-BD19-A705EF1CC3E1}"/>
              </a:ext>
            </a:extLst>
          </p:cNvPr>
          <p:cNvSpPr/>
          <p:nvPr/>
        </p:nvSpPr>
        <p:spPr>
          <a:xfrm>
            <a:off x="3714674" y="835938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=34,4%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995CC-6442-4E2D-B987-BA72AC94B505}"/>
              </a:ext>
            </a:extLst>
          </p:cNvPr>
          <p:cNvSpPr/>
          <p:nvPr/>
        </p:nvSpPr>
        <p:spPr>
          <a:xfrm>
            <a:off x="6722034" y="835938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</a:rPr>
              <a:t>  класс - р =17,2%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09A182-1EF1-4AD9-9D8E-B7760235C653}"/>
              </a:ext>
            </a:extLst>
          </p:cNvPr>
          <p:cNvSpPr/>
          <p:nvPr/>
        </p:nvSpPr>
        <p:spPr>
          <a:xfrm>
            <a:off x="589280" y="5391053"/>
            <a:ext cx="17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Аральское море</a:t>
            </a:r>
          </a:p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’=-6,9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C703F9-E34D-4497-8506-E71923E772CF}"/>
              </a:ext>
            </a:extLst>
          </p:cNvPr>
          <p:cNvSpPr/>
          <p:nvPr/>
        </p:nvSpPr>
        <p:spPr>
          <a:xfrm>
            <a:off x="9587154" y="835938"/>
            <a:ext cx="216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</a:rPr>
              <a:t>  класс - р =12,9%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28E0CF-14B5-4478-89D4-BF182B59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" y="1397302"/>
            <a:ext cx="3014331" cy="385541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C48374-4E87-475A-ADD7-0D8660F31B7C}"/>
              </a:ext>
            </a:extLst>
          </p:cNvPr>
          <p:cNvSpPr/>
          <p:nvPr/>
        </p:nvSpPr>
        <p:spPr>
          <a:xfrm>
            <a:off x="1722262" y="2954616"/>
            <a:ext cx="13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Айдарлы</a:t>
            </a:r>
          </a:p>
          <a:p>
            <a:r>
              <a:rPr lang="en-US" sz="1400" dirty="0"/>
              <a:t>S</a:t>
            </a:r>
            <a:r>
              <a:rPr lang="ru-RU" sz="1400" dirty="0"/>
              <a:t>’=13,7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E2F6F6-ED58-4675-AD0D-0F001E17C08E}"/>
              </a:ext>
            </a:extLst>
          </p:cNvPr>
          <p:cNvSpPr/>
          <p:nvPr/>
        </p:nvSpPr>
        <p:spPr>
          <a:xfrm>
            <a:off x="4786487" y="5240578"/>
            <a:ext cx="14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Айдарлы</a:t>
            </a:r>
          </a:p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’=7,2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3B05D3-8EE8-404D-9FE4-8F2863221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119" y="1425996"/>
            <a:ext cx="3056098" cy="3843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3829E4-3B44-4443-A977-C2B274C33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624" y="1397302"/>
            <a:ext cx="3026683" cy="385541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6CC552-C471-4689-B29B-04A498B3E823}"/>
              </a:ext>
            </a:extLst>
          </p:cNvPr>
          <p:cNvSpPr/>
          <p:nvPr/>
        </p:nvSpPr>
        <p:spPr>
          <a:xfrm>
            <a:off x="7883013" y="3036180"/>
            <a:ext cx="13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Айдарлы</a:t>
            </a:r>
          </a:p>
          <a:p>
            <a:r>
              <a:rPr lang="en-US" sz="1400" dirty="0"/>
              <a:t>S</a:t>
            </a:r>
            <a:r>
              <a:rPr lang="ru-RU" sz="1400" dirty="0"/>
              <a:t>’=13,2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83DC0C-CB83-4E97-B330-AD3E60FA8AC1}"/>
              </a:ext>
            </a:extLst>
          </p:cNvPr>
          <p:cNvSpPr/>
          <p:nvPr/>
        </p:nvSpPr>
        <p:spPr>
          <a:xfrm>
            <a:off x="4856330" y="3057330"/>
            <a:ext cx="13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Айдарлы</a:t>
            </a:r>
          </a:p>
          <a:p>
            <a:r>
              <a:rPr lang="en-US" sz="1400" dirty="0"/>
              <a:t>S</a:t>
            </a:r>
            <a:r>
              <a:rPr lang="ru-RU" sz="1400" dirty="0"/>
              <a:t>’=14,8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5E499E2-4EF3-47D1-877C-AEA7998B9C87}"/>
              </a:ext>
            </a:extLst>
          </p:cNvPr>
          <p:cNvSpPr/>
          <p:nvPr/>
        </p:nvSpPr>
        <p:spPr>
          <a:xfrm>
            <a:off x="6722034" y="5314772"/>
            <a:ext cx="1722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</a:rPr>
              <a:t>5,2–5,9 МДж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76056E-2BAF-4508-89E9-4C98336A136D}"/>
              </a:ext>
            </a:extLst>
          </p:cNvPr>
          <p:cNvSpPr/>
          <p:nvPr/>
        </p:nvSpPr>
        <p:spPr>
          <a:xfrm>
            <a:off x="6230586" y="5923744"/>
            <a:ext cx="291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северо-востоке республики повышенный приток солнечной радиации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170% от нормы, а на остальной территории порядка 60-100%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D5DA2AA-0277-4213-B193-C314C3F56EB2}"/>
              </a:ext>
            </a:extLst>
          </p:cNvPr>
          <p:cNvSpPr/>
          <p:nvPr/>
        </p:nvSpPr>
        <p:spPr>
          <a:xfrm>
            <a:off x="3259607" y="5926779"/>
            <a:ext cx="286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 изменяется как в сторону повышения (на 100%), так и понижения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 100%) притока прямой радиации 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DCCB458-AEAF-44FA-ACB4-AEFF9DD3DF49}"/>
              </a:ext>
            </a:extLst>
          </p:cNvPr>
          <p:cNvSpPr/>
          <p:nvPr/>
        </p:nvSpPr>
        <p:spPr>
          <a:xfrm>
            <a:off x="158177" y="5914273"/>
            <a:ext cx="3014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Отмечается повышенный приток прямой солнечной радиации (до 100%) и лишь в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Аральского моря наблюдается резкое снижение (в 2 раза) поступления солнечной энергии</a:t>
            </a:r>
            <a:endParaRPr lang="ru-KZ" sz="12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1F56BB2-1136-497A-A239-5E5F4990F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125" y="1397302"/>
            <a:ext cx="2830294" cy="367015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F7E1367-4E83-4D6A-AD8D-3895448C0481}"/>
              </a:ext>
            </a:extLst>
          </p:cNvPr>
          <p:cNvSpPr/>
          <p:nvPr/>
        </p:nvSpPr>
        <p:spPr>
          <a:xfrm>
            <a:off x="10177468" y="2926105"/>
            <a:ext cx="1765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</a:t>
            </a:r>
            <a:r>
              <a:rPr lang="ru-RU" sz="1400" dirty="0"/>
              <a:t>’=14,3-14,9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871125-22A3-4F75-900B-944A793674F4}"/>
              </a:ext>
            </a:extLst>
          </p:cNvPr>
          <p:cNvSpPr/>
          <p:nvPr/>
        </p:nvSpPr>
        <p:spPr>
          <a:xfrm>
            <a:off x="9845943" y="5202589"/>
            <a:ext cx="1722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’=6,3</a:t>
            </a:r>
            <a:r>
              <a:rPr lang="ru-RU" sz="1400" dirty="0">
                <a:latin typeface="Times New Roman" panose="02020603050405020304" pitchFamily="18" charset="0"/>
              </a:rPr>
              <a:t>–7,2 МДж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793CD27-1EB3-476E-BB54-1D4F4623378F}"/>
              </a:ext>
            </a:extLst>
          </p:cNvPr>
          <p:cNvSpPr/>
          <p:nvPr/>
        </p:nvSpPr>
        <p:spPr>
          <a:xfrm>
            <a:off x="9439375" y="5914273"/>
            <a:ext cx="266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Пониженными значениями радиации в пределах 50% от нормы на севере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и повышенными значениями (75%) на юге</a:t>
            </a:r>
            <a:endParaRPr lang="ru-K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9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A06D2C-A880-44CF-9023-E5025CDA7278}"/>
              </a:ext>
            </a:extLst>
          </p:cNvPr>
          <p:cNvSpPr/>
          <p:nvPr/>
        </p:nvSpPr>
        <p:spPr>
          <a:xfrm>
            <a:off x="375920" y="44212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успешности полученной классификации был использован показатель, предложенный Г.В. Груза и Н.А. Багровым</a:t>
            </a:r>
            <a:endParaRPr lang="ru-K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B57A3-25AA-46EB-B190-8500B4CE1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67A666-8C7E-4C84-BDE2-06F5BBA5F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49038"/>
              </p:ext>
            </p:extLst>
          </p:nvPr>
        </p:nvGraphicFramePr>
        <p:xfrm>
          <a:off x="5648960" y="137019"/>
          <a:ext cx="1695435" cy="15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r:id="rId3" imgW="1193800" imgH="1079500" progId="Equation.3">
                  <p:embed/>
                </p:oleObj>
              </mc:Choice>
              <mc:Fallback>
                <p:oleObj r:id="rId3" imgW="1193800" imgH="1079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960" y="137019"/>
                        <a:ext cx="1695435" cy="153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9CC70-8554-4C28-B30E-F4ABC42BD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7559041" y="297944"/>
            <a:ext cx="4450498" cy="13847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71AF23-849B-48DA-BE2A-AF7D2130BB64}"/>
              </a:ext>
            </a:extLst>
          </p:cNvPr>
          <p:cNvSpPr/>
          <p:nvPr/>
        </p:nvSpPr>
        <p:spPr>
          <a:xfrm>
            <a:off x="284480" y="1723482"/>
            <a:ext cx="5811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kern="0" dirty="0">
                <a:latin typeface="Times New Roman" panose="02020603050405020304" pitchFamily="18" charset="0"/>
              </a:rPr>
              <a:t>Признаком успешности классификации является уменьшение внутриклассовой дисперсии по сравнению с общей дисперсией. </a:t>
            </a:r>
          </a:p>
          <a:p>
            <a:pPr algn="just">
              <a:spcAft>
                <a:spcPts val="0"/>
              </a:spcAft>
            </a:pPr>
            <a:endParaRPr lang="ru-RU" sz="1600" kern="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kern="0" dirty="0">
                <a:latin typeface="Times New Roman" panose="02020603050405020304" pitchFamily="18" charset="0"/>
              </a:rPr>
              <a:t>Чем лучше качество классификаций, тем это отношение меньше единицы. В нашем случае </a:t>
            </a:r>
            <a:r>
              <a:rPr lang="en-US" sz="1600" i="1" kern="0" dirty="0">
                <a:latin typeface="Times New Roman" panose="02020603050405020304" pitchFamily="18" charset="0"/>
              </a:rPr>
              <a:t>J</a:t>
            </a:r>
            <a:r>
              <a:rPr lang="ru-RU" sz="1600" kern="0" dirty="0">
                <a:latin typeface="Times New Roman" panose="02020603050405020304" pitchFamily="18" charset="0"/>
              </a:rPr>
              <a:t> меняется в пределах от 0,23 до 0,44, что указывает на приемлемость проведенной классификации. </a:t>
            </a:r>
            <a:endParaRPr lang="ru-KZ" sz="1600" kern="0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099467-7D64-4E61-B933-7A4BA7628C61}"/>
              </a:ext>
            </a:extLst>
          </p:cNvPr>
          <p:cNvSpPr/>
          <p:nvPr/>
        </p:nvSpPr>
        <p:spPr>
          <a:xfrm>
            <a:off x="284481" y="3323444"/>
            <a:ext cx="267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0" dirty="0">
                <a:latin typeface="Times New Roman" panose="02020603050405020304" pitchFamily="18" charset="0"/>
              </a:rPr>
              <a:t>Значимость полученной классификации можно оценить с помощью известного статистического критерия Фишера:</a:t>
            </a:r>
            <a:endParaRPr lang="ru-KZ" sz="16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8486C0-6E63-4A0F-9FAF-53DEA2A44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0002D28-BAC7-42A8-AE43-3E1D0E495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19801"/>
              </p:ext>
            </p:extLst>
          </p:nvPr>
        </p:nvGraphicFramePr>
        <p:xfrm>
          <a:off x="3108960" y="3394919"/>
          <a:ext cx="2153910" cy="124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r:id="rId6" imgW="1905000" imgH="1104900" progId="Equation.3">
                  <p:embed/>
                </p:oleObj>
              </mc:Choice>
              <mc:Fallback>
                <p:oleObj r:id="rId6" imgW="1905000" imgH="1104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960" y="3394919"/>
                        <a:ext cx="2153910" cy="1249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F4275D-5A62-42F0-8652-FCE55C5F625A}"/>
              </a:ext>
            </a:extLst>
          </p:cNvPr>
          <p:cNvSpPr/>
          <p:nvPr/>
        </p:nvSpPr>
        <p:spPr>
          <a:xfrm>
            <a:off x="6560261" y="1769518"/>
            <a:ext cx="438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проведенной классификации</a:t>
            </a:r>
            <a:endParaRPr lang="ru-KZ" sz="1600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18D0BFC-2983-43F2-9EBD-5ECC23557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13654"/>
              </p:ext>
            </p:extLst>
          </p:nvPr>
        </p:nvGraphicFramePr>
        <p:xfrm>
          <a:off x="6141720" y="2098418"/>
          <a:ext cx="5628640" cy="143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7160">
                  <a:extLst>
                    <a:ext uri="{9D8B030D-6E8A-4147-A177-3AD203B41FA5}">
                      <a16:colId xmlns:a16="http://schemas.microsoft.com/office/drawing/2014/main" val="4237065218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2332739754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77728907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2292940148"/>
                    </a:ext>
                  </a:extLst>
                </a:gridCol>
              </a:tblGrid>
              <a:tr h="286768"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 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baseline="-25000" dirty="0">
                          <a:effectLst/>
                        </a:rPr>
                        <a:t>эк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r>
                        <a:rPr lang="ru-RU" sz="1600" baseline="-25000">
                          <a:effectLst/>
                        </a:rPr>
                        <a:t>кр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448904"/>
                  </a:ext>
                </a:extLst>
              </a:tr>
              <a:tr h="286768"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Январь</a:t>
                      </a:r>
                      <a:endParaRPr lang="ru-KZ" sz="1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2,76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600881"/>
                  </a:ext>
                </a:extLst>
              </a:tr>
              <a:tr h="286768"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1,18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2,36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263284"/>
                  </a:ext>
                </a:extLst>
              </a:tr>
              <a:tr h="286768"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Июль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2,76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79725"/>
                  </a:ext>
                </a:extLst>
              </a:tr>
              <a:tr h="286768"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Октябрь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2,14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41319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C1B668-B0B3-489A-83A1-69FEB3FBB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590" y="4174164"/>
            <a:ext cx="2661931" cy="45633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9A9E7C-8D53-4D7D-B6E3-E59135EECD16}"/>
              </a:ext>
            </a:extLst>
          </p:cNvPr>
          <p:cNvSpPr/>
          <p:nvPr/>
        </p:nvSpPr>
        <p:spPr>
          <a:xfrm>
            <a:off x="8362930" y="3635555"/>
            <a:ext cx="3544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0" dirty="0">
                <a:latin typeface="Times New Roman" panose="02020603050405020304" pitchFamily="18" charset="0"/>
              </a:rPr>
              <a:t>Критерий Фишера позволяет принять или отвергнуть нулевую гипотезу о равенстве внутриклассовых средних (применят 10% уровень значимости).</a:t>
            </a:r>
            <a:endParaRPr lang="ru-KZ" sz="1600" kern="0" dirty="0"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B70AFD2-2277-48FB-9685-367A0CBC5698}"/>
              </a:ext>
            </a:extLst>
          </p:cNvPr>
          <p:cNvSpPr/>
          <p:nvPr/>
        </p:nvSpPr>
        <p:spPr>
          <a:xfrm>
            <a:off x="193040" y="4677185"/>
            <a:ext cx="1189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Экспериментальные значения критерия Фишера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сумм притока прямой солнечной радиации изменяются от 1,02 до 1,18 которые не превышают критические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нулевая гипотеза о равенстве дисперсией подтверждается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т.к. разница между внутриклассовой дисперсией и общей дисперсией выборки не существенна.</a:t>
            </a:r>
            <a:endParaRPr lang="ru-KZ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7ACED-F79D-4B6D-8E6F-0BBC43BF3D76}"/>
              </a:ext>
            </a:extLst>
          </p:cNvPr>
          <p:cNvSpPr/>
          <p:nvPr/>
        </p:nvSpPr>
        <p:spPr>
          <a:xfrm>
            <a:off x="10159" y="5593795"/>
            <a:ext cx="1189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выполненной классификации показывают, что выделенные классы достаточно разнообразны и детализируют поля распределений суточных сумм прямой радиации по сезонам года. </a:t>
            </a:r>
          </a:p>
        </p:txBody>
      </p:sp>
    </p:spTree>
    <p:extLst>
      <p:ext uri="{BB962C8B-B14F-4D97-AF65-F5344CB8AC3E}">
        <p14:creationId xmlns:p14="http://schemas.microsoft.com/office/powerpoint/2010/main" val="5637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347B97-7268-4A26-A34A-2A022B5BB09E}"/>
              </a:ext>
            </a:extLst>
          </p:cNvPr>
          <p:cNvSpPr/>
          <p:nvPr/>
        </p:nvSpPr>
        <p:spPr>
          <a:xfrm>
            <a:off x="955040" y="418237"/>
            <a:ext cx="1019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оценке доступного потенциала солнечной радиации за короткие интервалы времени необходимо учитывать синоптические процессы, оказывающие влияние через облачность на величину притока и продолжительность прямой солнечной радиации поступающей на подстилающую поверхность.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5F90D1-6EE8-4954-9945-9102EC3D9709}"/>
              </a:ext>
            </a:extLst>
          </p:cNvPr>
          <p:cNvSpPr/>
          <p:nvPr/>
        </p:nvSpPr>
        <p:spPr>
          <a:xfrm>
            <a:off x="1209040" y="2406253"/>
            <a:ext cx="993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представляют особенности синоптических процессов у Земли и на уровне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классов суточных сумм прямой солнечной радиации на горизонтальную поверхность, выделенных с помощью алгоритма объективной классификации Б.А. Головкина.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Совместный анализ полей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сборных кинематических карт естественных синоптических периодов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е.с.п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 позволил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типизацию синоптических процессов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определяющих различные классы суточных сумм прямой радиации.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Рассматривая эти процессы на пространстве естественного синоптического района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е.с.р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.), можно выделить для каждого класса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 характерные черты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B465-CC7D-4B7B-835F-46034F00DC82}"/>
              </a:ext>
            </a:extLst>
          </p:cNvPr>
          <p:cNvSpPr/>
          <p:nvPr/>
        </p:nvSpPr>
        <p:spPr>
          <a:xfrm>
            <a:off x="843280" y="149275"/>
            <a:ext cx="1050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Эталонные поля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схема развития атмосферных процессов у поверхности Земли (б) для января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A8231A-3988-4E57-89FE-D90C5AD3B88A}"/>
              </a:ext>
            </a:extLst>
          </p:cNvPr>
          <p:cNvSpPr/>
          <p:nvPr/>
        </p:nvSpPr>
        <p:spPr>
          <a:xfrm>
            <a:off x="2383714" y="518607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 = 63,4%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D8BA41-03CA-4149-88B6-8828DC86A464}"/>
              </a:ext>
            </a:extLst>
          </p:cNvPr>
          <p:cNvSpPr/>
          <p:nvPr/>
        </p:nvSpPr>
        <p:spPr>
          <a:xfrm>
            <a:off x="8296834" y="541229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 36,6%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06CAC7-13B3-4CCE-8B60-5FA9E04C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98" y="887939"/>
            <a:ext cx="3882842" cy="54514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3A165-05C2-4D46-82EC-A4056477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77" y="910801"/>
            <a:ext cx="3876747" cy="54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2002DC-2C3B-4C8B-92AD-D03F9489DFBF}"/>
              </a:ext>
            </a:extLst>
          </p:cNvPr>
          <p:cNvSpPr/>
          <p:nvPr/>
        </p:nvSpPr>
        <p:spPr>
          <a:xfrm>
            <a:off x="843280" y="149275"/>
            <a:ext cx="1050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Эталонные поля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схема развития атмосферных процессов у поверхности Земли (б) для апреля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30D549-A18D-4584-BEF9-FDFEB1BF948E}"/>
              </a:ext>
            </a:extLst>
          </p:cNvPr>
          <p:cNvSpPr/>
          <p:nvPr/>
        </p:nvSpPr>
        <p:spPr>
          <a:xfrm>
            <a:off x="1428674" y="51860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р=38,9%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D9663D-C42F-40A9-B06C-5D5ECC50F80A}"/>
              </a:ext>
            </a:extLst>
          </p:cNvPr>
          <p:cNvSpPr/>
          <p:nvPr/>
        </p:nvSpPr>
        <p:spPr>
          <a:xfrm>
            <a:off x="5258994" y="541229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=32,2%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6B274D-3B8D-4ACB-8BDA-81F8AEFACD70}"/>
              </a:ext>
            </a:extLst>
          </p:cNvPr>
          <p:cNvSpPr/>
          <p:nvPr/>
        </p:nvSpPr>
        <p:spPr>
          <a:xfrm>
            <a:off x="9272194" y="541229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</a:rPr>
              <a:t>  класс - р =28,6%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2E0B9A-3AC8-445A-B50A-FB596706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1" y="887940"/>
            <a:ext cx="3989215" cy="5451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81DB9B-88F1-4201-846A-F8AEC566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15" y="971705"/>
            <a:ext cx="3883610" cy="53767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7FA46F-415D-409F-8723-0E0F8E13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175" y="956465"/>
            <a:ext cx="3815825" cy="53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958208-2699-4555-B367-F7D4FFFAE234}"/>
              </a:ext>
            </a:extLst>
          </p:cNvPr>
          <p:cNvSpPr/>
          <p:nvPr/>
        </p:nvSpPr>
        <p:spPr>
          <a:xfrm>
            <a:off x="843280" y="149275"/>
            <a:ext cx="1050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Эталонные поля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схема развития атмосферных процессов у поверхности Земли (б) для июля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2B66B8-4D7B-40DB-A8F9-CA6936576B51}"/>
              </a:ext>
            </a:extLst>
          </p:cNvPr>
          <p:cNvSpPr/>
          <p:nvPr/>
        </p:nvSpPr>
        <p:spPr>
          <a:xfrm>
            <a:off x="2332914" y="495985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 =52,7%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881DC8-A4EB-42F5-A5BC-6921A6208054}"/>
              </a:ext>
            </a:extLst>
          </p:cNvPr>
          <p:cNvSpPr/>
          <p:nvPr/>
        </p:nvSpPr>
        <p:spPr>
          <a:xfrm>
            <a:off x="8246034" y="518607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р=47,3%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5BDDF-EA96-498B-893A-F7E0108A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36" y="810335"/>
            <a:ext cx="3913713" cy="5448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02C960-3791-47ED-AF6E-C0B98588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11" y="887939"/>
            <a:ext cx="3882481" cy="54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80A739-46D9-41AF-A015-25F3E8EA7F4D}"/>
              </a:ext>
            </a:extLst>
          </p:cNvPr>
          <p:cNvSpPr/>
          <p:nvPr/>
        </p:nvSpPr>
        <p:spPr>
          <a:xfrm>
            <a:off x="924560" y="292465"/>
            <a:ext cx="1050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Эталонные поля 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схема развития атмосферных процессов у поверхности Земли (б) для июля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34D394-3F4E-4233-8643-F7649BB15375}"/>
              </a:ext>
            </a:extLst>
          </p:cNvPr>
          <p:cNvSpPr/>
          <p:nvPr/>
        </p:nvSpPr>
        <p:spPr>
          <a:xfrm>
            <a:off x="504114" y="80308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р=35,5%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6DDCBD-46B4-40B1-9D36-162C31EC912F}"/>
              </a:ext>
            </a:extLst>
          </p:cNvPr>
          <p:cNvSpPr/>
          <p:nvPr/>
        </p:nvSpPr>
        <p:spPr>
          <a:xfrm>
            <a:off x="3497224" y="825709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=34,4%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B8E936-08BF-4047-8407-72D3C477C0E4}"/>
              </a:ext>
            </a:extLst>
          </p:cNvPr>
          <p:cNvSpPr/>
          <p:nvPr/>
        </p:nvSpPr>
        <p:spPr>
          <a:xfrm>
            <a:off x="6479712" y="825709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</a:rPr>
              <a:t>  класс - р =17,2%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16D7FC-2227-42F8-A261-03DC205030F5}"/>
              </a:ext>
            </a:extLst>
          </p:cNvPr>
          <p:cNvSpPr/>
          <p:nvPr/>
        </p:nvSpPr>
        <p:spPr>
          <a:xfrm>
            <a:off x="9521267" y="825709"/>
            <a:ext cx="216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</a:rPr>
              <a:t>  класс - р =12,9%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0D9051-766D-40A3-8175-41451BC7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206"/>
            <a:ext cx="3020304" cy="4133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90A7C1-C5AB-4D31-B59E-97AE32CF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04" y="1355513"/>
            <a:ext cx="3034861" cy="42344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9F8A0B-628F-41E5-863C-57E23957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17" y="1328684"/>
            <a:ext cx="3063652" cy="42612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D83FCB-A464-408F-8BB3-882EAF42F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51" y="1328684"/>
            <a:ext cx="3157949" cy="42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D4C16E-D6F4-4A50-BD10-83425207E463}"/>
              </a:ext>
            </a:extLst>
          </p:cNvPr>
          <p:cNvSpPr/>
          <p:nvPr/>
        </p:nvSpPr>
        <p:spPr>
          <a:xfrm>
            <a:off x="1442720" y="2055059"/>
            <a:ext cx="9306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Антициклоническая деятельность способствует максимально возможному притоку прямой солнечной радиации к земной поверхности и в период ясной погоды суточная сумма радиации может составить относительно среднемноголетнего значения более 100 %.</a:t>
            </a:r>
          </a:p>
          <a:p>
            <a:pPr indent="28829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endParaRPr lang="ru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циклонической деятельности облачные системы препятствуют проникновению прямой солнечной радиации в январе на 60–80 % относительно нормы, в апреле и июле – на 75–90 %, а в октябре – на 50–100 %.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2D9D21-4D0A-4C07-A9BA-BBE5EF5AC5D0}"/>
              </a:ext>
            </a:extLst>
          </p:cNvPr>
          <p:cNvSpPr/>
          <p:nvPr/>
        </p:nvSpPr>
        <p:spPr>
          <a:xfrm>
            <a:off x="897467" y="342668"/>
            <a:ext cx="1071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BD582C"/>
                </a:solidFill>
              </a:rPr>
              <a:t>ЦИРКУЛЯЦИОННЫЕ ОСОБЕННОСТИ ФОРМИРОВАНИЯ ПОЛЕЙ </a:t>
            </a:r>
          </a:p>
          <a:p>
            <a:pPr algn="ctr"/>
            <a:r>
              <a:rPr lang="ru-RU" sz="2000" b="1" dirty="0">
                <a:solidFill>
                  <a:srgbClr val="BD582C"/>
                </a:solidFill>
              </a:rPr>
              <a:t>СУТОЧНЫХ СУММ ПРЯМОЙ СОЛНЕЧНОЙ РАДИАЦИИ</a:t>
            </a:r>
            <a:endParaRPr lang="ru-KZ" sz="2000" b="1" dirty="0">
              <a:solidFill>
                <a:srgbClr val="BD582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243EC9-B174-4361-92BF-337346C9914B}"/>
              </a:ext>
            </a:extLst>
          </p:cNvPr>
          <p:cNvSpPr/>
          <p:nvPr/>
        </p:nvSpPr>
        <p:spPr>
          <a:xfrm>
            <a:off x="0" y="1120676"/>
            <a:ext cx="6417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 радиация, поступающая на земную поверхность, является одним из климатообразующих факторов. В свою очередь она в значительной степени зависит от циркуляции атмосферы (влияние проявляется через облачность и прозрачность атмосферы) и особенностей подстилающей поверхности (высоты над уровнем моря, закрытости горизонта, альбедо поверхности).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5F243-8E33-4248-A6C6-67624892C979}"/>
              </a:ext>
            </a:extLst>
          </p:cNvPr>
          <p:cNvSpPr/>
          <p:nvPr/>
        </p:nvSpPr>
        <p:spPr>
          <a:xfrm>
            <a:off x="253999" y="3222123"/>
            <a:ext cx="6095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характеру преобладающих тропосферных переносов Г.Я.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Вангенгеймом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были выделены три формы атмосферной циркуляции: западная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восточная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меридиональная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Процессы западной циркуляции соответствуют зональному состоянию атмосферы, а процессы форм Е и С – меридиональному состоянию, но с различной локализацией высотных ложбин и гребней.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D3AF4C-9CE5-45DA-9811-445D3AD8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77" y="1354667"/>
            <a:ext cx="5240789" cy="550333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D1C5DF-2185-4619-99BB-A1B1355F1005}"/>
              </a:ext>
            </a:extLst>
          </p:cNvPr>
          <p:cNvSpPr/>
          <p:nvPr/>
        </p:nvSpPr>
        <p:spPr>
          <a:xfrm>
            <a:off x="6894576" y="6461760"/>
            <a:ext cx="438912" cy="18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BE1F0D-4B7C-44E8-8F6A-8C6715E080AC}"/>
              </a:ext>
            </a:extLst>
          </p:cNvPr>
          <p:cNvSpPr/>
          <p:nvPr/>
        </p:nvSpPr>
        <p:spPr>
          <a:xfrm>
            <a:off x="118534" y="5288821"/>
            <a:ext cx="6891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вековой промежуток времени (1899–2000 гг.) в среднем величина годовой повторяемости зональных и меридиональных типов циркуляции изменялась приблизительно на 8,5 дней за 10 лет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194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8F3258-3C8E-4BE1-9BD6-E86DF85E2B49}"/>
              </a:ext>
            </a:extLst>
          </p:cNvPr>
          <p:cNvSpPr/>
          <p:nvPr/>
        </p:nvSpPr>
        <p:spPr>
          <a:xfrm>
            <a:off x="4543635" y="540436"/>
            <a:ext cx="7648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Квантили распределения вероятности числа суток с типами атмосферной циркуляции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Вангенгейму</a:t>
            </a:r>
            <a:endParaRPr lang="ru-KZ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C6C66BF-711D-4F5C-9BA6-79E892F9F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47409"/>
              </p:ext>
            </p:extLst>
          </p:nvPr>
        </p:nvGraphicFramePr>
        <p:xfrm>
          <a:off x="4543634" y="1186767"/>
          <a:ext cx="7648366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948">
                  <a:extLst>
                    <a:ext uri="{9D8B030D-6E8A-4147-A177-3AD203B41FA5}">
                      <a16:colId xmlns:a16="http://schemas.microsoft.com/office/drawing/2014/main" val="2190022339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1113872367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3006466211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105101071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2899076616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4157333389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832480741"/>
                    </a:ext>
                  </a:extLst>
                </a:gridCol>
                <a:gridCol w="735634">
                  <a:extLst>
                    <a:ext uri="{9D8B030D-6E8A-4147-A177-3AD203B41FA5}">
                      <a16:colId xmlns:a16="http://schemas.microsoft.com/office/drawing/2014/main" val="2992870353"/>
                    </a:ext>
                  </a:extLst>
                </a:gridCol>
                <a:gridCol w="736490">
                  <a:extLst>
                    <a:ext uri="{9D8B030D-6E8A-4147-A177-3AD203B41FA5}">
                      <a16:colId xmlns:a16="http://schemas.microsoft.com/office/drawing/2014/main" val="2811292836"/>
                    </a:ext>
                  </a:extLst>
                </a:gridCol>
                <a:gridCol w="736490">
                  <a:extLst>
                    <a:ext uri="{9D8B030D-6E8A-4147-A177-3AD203B41FA5}">
                      <a16:colId xmlns:a16="http://schemas.microsoft.com/office/drawing/2014/main" val="121554426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Месяц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W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C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42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p=0,1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p=0,1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</a:t>
                      </a:r>
                      <a:r>
                        <a:rPr lang="ru-RU" sz="1800">
                          <a:effectLst/>
                        </a:rPr>
                        <a:t>=0,5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</a:t>
                      </a:r>
                      <a:r>
                        <a:rPr lang="ru-RU" sz="1800">
                          <a:effectLst/>
                        </a:rPr>
                        <a:t>=0,9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665413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Январь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20,4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5,6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15,3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592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6,4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22,5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1,7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8,2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693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Июль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8,6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0,7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8,8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9,6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19,7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699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Октябрь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1,8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22,7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9,9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21,2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0,6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6,1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17,3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20828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D25D45-E2D6-4B45-9996-C8CC6D362B8C}"/>
              </a:ext>
            </a:extLst>
          </p:cNvPr>
          <p:cNvSpPr/>
          <p:nvPr/>
        </p:nvSpPr>
        <p:spPr>
          <a:xfrm>
            <a:off x="152400" y="310571"/>
            <a:ext cx="421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Повторяемость числа суток с типами атмосферной циркуляции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значительно меняется от месяца к месяцу. Наибольшее количество суток с западной циркуляцией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приходится на август – октябрь, а наименьшее – на апрель – май. Так, 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=0,5 в сентябре повторяемость этой формы циркуляции составляет 11,8, а в мае 5,9 дней.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=0,9 число дней не превысит 24,6 и 17,1 соответственно </a:t>
            </a:r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B75D5A-EBC3-484E-825A-9D0BF40E1DC2}"/>
              </a:ext>
            </a:extLst>
          </p:cNvPr>
          <p:cNvSpPr/>
          <p:nvPr/>
        </p:nvSpPr>
        <p:spPr>
          <a:xfrm>
            <a:off x="152399" y="3479018"/>
            <a:ext cx="11700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Меридиональная форма циркуляции (С) чаще наблюдается в мае – июле, а реже в ноябре – декабре. Количество суток с типом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=0,5 в июне равно 10,0, а в ноябре – 4,4.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суток с формой циркуляции Е, наоборот, наиболее высоко в зимние месяцы и 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=0,5 достигает в декабре 13,8 раз. Причем 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=0,9 число дней в декабре не превысит 26,6. Наименьшая повторяемость этой формы циркуляции наблюдается в июне 8,0 дней (с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=0,5) и 18,6 дней (с вероятностью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=0,9).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прогнозов и результатов анализа предполагается дальнейшее увеличение частоты появления форм циркуляции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июле – январе, уменьшение частоты появления форм Е в марте – сентябре и колебания годовых частот появления форм циркуляции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основном, в ноябре – январе и в июле, августе. </a:t>
            </a:r>
            <a:endParaRPr lang="ru-K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2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21B730-1980-442A-8A04-07642F71A901}"/>
              </a:ext>
            </a:extLst>
          </p:cNvPr>
          <p:cNvSpPr/>
          <p:nvPr/>
        </p:nvSpPr>
        <p:spPr>
          <a:xfrm>
            <a:off x="795867" y="74720"/>
            <a:ext cx="1102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D582C"/>
                </a:solidFill>
              </a:rPr>
              <a:t>Характерные особенности региональных синоптических процессов</a:t>
            </a:r>
            <a:endParaRPr lang="ru-KZ" sz="2800" b="1" dirty="0">
              <a:solidFill>
                <a:srgbClr val="BD582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10BCA2-B867-4913-8BA4-1E6E5AA6CEDF}"/>
              </a:ext>
            </a:extLst>
          </p:cNvPr>
          <p:cNvSpPr/>
          <p:nvPr/>
        </p:nvSpPr>
        <p:spPr>
          <a:xfrm>
            <a:off x="795867" y="1456267"/>
            <a:ext cx="10701866" cy="54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B859D-7112-4032-940D-96298631E1DC}"/>
              </a:ext>
            </a:extLst>
          </p:cNvPr>
          <p:cNvSpPr/>
          <p:nvPr/>
        </p:nvSpPr>
        <p:spPr>
          <a:xfrm>
            <a:off x="254000" y="520805"/>
            <a:ext cx="8398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синоптические процессы определяются следующими факторами: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радиационным балансом в различных условиях подстилающей поверхности;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степенью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континентальности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региона;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общециркуляционными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процессами, охватывающими данный регион;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физико-географическими особенностями региона </a:t>
            </a:r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3AED06-1B10-43A5-A859-FB96653A19D9}"/>
              </a:ext>
            </a:extLst>
          </p:cNvPr>
          <p:cNvSpPr/>
          <p:nvPr/>
        </p:nvSpPr>
        <p:spPr>
          <a:xfrm>
            <a:off x="118533" y="2349959"/>
            <a:ext cx="15917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Times New Roman" panose="02020603050405020304" pitchFamily="18" charset="0"/>
              </a:rPr>
              <a:t>Применительно к территории Казахстана выделено </a:t>
            </a:r>
            <a:r>
              <a:rPr lang="ru-RU" sz="1600" b="1" dirty="0">
                <a:ea typeface="Times New Roman" panose="02020603050405020304" pitchFamily="18" charset="0"/>
              </a:rPr>
              <a:t>пять основных типов синоптических процессов</a:t>
            </a:r>
            <a:r>
              <a:rPr lang="ru-RU" sz="1600" dirty="0">
                <a:ea typeface="Times New Roman" panose="02020603050405020304" pitchFamily="18" charset="0"/>
              </a:rPr>
              <a:t>. </a:t>
            </a:r>
          </a:p>
          <a:p>
            <a:endParaRPr lang="ru-KZ" sz="1600" dirty="0"/>
          </a:p>
          <a:p>
            <a:r>
              <a:rPr lang="ru-RU" sz="1600" dirty="0">
                <a:ea typeface="Times New Roman" panose="02020603050405020304" pitchFamily="18" charset="0"/>
              </a:rPr>
              <a:t>В основу типизации положено направление перемещения антициклонов у поверхности земли. </a:t>
            </a:r>
            <a:endParaRPr lang="ru-KZ" sz="16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2683339-C11D-4CAC-AC10-95AD5DBB2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326484"/>
              </p:ext>
            </p:extLst>
          </p:nvPr>
        </p:nvGraphicFramePr>
        <p:xfrm>
          <a:off x="1845733" y="2231607"/>
          <a:ext cx="10160001" cy="455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013781-824B-496C-B64F-BBBAE21988D5}"/>
              </a:ext>
            </a:extLst>
          </p:cNvPr>
          <p:cNvSpPr/>
          <p:nvPr/>
        </p:nvSpPr>
        <p:spPr>
          <a:xfrm>
            <a:off x="8547652" y="709642"/>
            <a:ext cx="3644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Мурадовым М.А. по Казахстану выделено 17 основных 30 дополнительных разновидностей развития синоптических ситуаций.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1753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E6960B-1C86-48E2-8D9F-456EFBB03023}"/>
              </a:ext>
            </a:extLst>
          </p:cNvPr>
          <p:cNvSpPr/>
          <p:nvPr/>
        </p:nvSpPr>
        <p:spPr>
          <a:xfrm>
            <a:off x="440266" y="0"/>
            <a:ext cx="11311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может считаться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репрезентативной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если представители данного класса не только минимально отклоняются от центрального (в данном случае среднего) суточного распределения, но также имеют сходную структуру: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совпадают положения максимумов и значения градиентов по времени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Приведенные данные демонстрируют, что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классификации обеспечивает именно такое сходство представителей одного и того же класса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Вариации прозрачности атмосферы, обусловленные флуктуациями аэрозоля и приземной дымки, не приводят к переходу кривых суточного хода приходящей радиации из одного класса в другой. 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04DC46-C4A7-4A13-870A-B66877FF790F}"/>
              </a:ext>
            </a:extLst>
          </p:cNvPr>
          <p:cNvSpPr/>
          <p:nvPr/>
        </p:nvSpPr>
        <p:spPr>
          <a:xfrm>
            <a:off x="484715" y="2308324"/>
            <a:ext cx="11267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Рекуррентный алгоритм Б.А. Головкина используется для выделения типов (классов) полей сумм прямой солнечной радиации на территории Казахстана.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Исходным материалом для классификации (исходная совокупность) служили данные суточных сумм прямой солнечной радиации на горизонтальную поверхность по 12 станциям Казахстана за период 1998-2000 годы.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 архив был разбит на четыре совокупности с учетом сезонов года: апрель – 90 случаев, июль, октябрь, январь – каждый по 93 случая. Каждая реализация описывалась вектором из 12 чисел (по количеству станций), т.е. Х={Х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…, Х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}.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102C97-AC42-47E3-B4A1-E5C2F6C523EC}"/>
              </a:ext>
            </a:extLst>
          </p:cNvPr>
          <p:cNvSpPr/>
          <p:nvPr/>
        </p:nvSpPr>
        <p:spPr>
          <a:xfrm>
            <a:off x="63501" y="4893647"/>
            <a:ext cx="8953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алгоритма объективной классификации для сумм прямой радиации, в каждой из четырех совокупностей находились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затем архив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расклассифицировался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минимальным значениям расстояния полей каждой суммы от эталонов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всех полученных классов рассчитывались поля средних. В качестве меры близости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ij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 полями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использовалось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евклидово расстояние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вида:</a:t>
            </a:r>
            <a:endParaRPr lang="ru-K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B44AF0-7B70-41D9-BA29-BDC608AC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9D588EF-A9F3-4C36-8610-865D17E6B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79047"/>
              </p:ext>
            </p:extLst>
          </p:nvPr>
        </p:nvGraphicFramePr>
        <p:xfrm>
          <a:off x="9279467" y="5440858"/>
          <a:ext cx="2472265" cy="79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r:id="rId3" imgW="1765300" imgH="571500" progId="Equation.3">
                  <p:embed/>
                </p:oleObj>
              </mc:Choice>
              <mc:Fallback>
                <p:oleObj r:id="rId3" imgW="1765300" imgH="57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467" y="5440858"/>
                        <a:ext cx="2472265" cy="79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6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1AA2EA-CD52-4454-B0E3-DBE66A613456}"/>
              </a:ext>
            </a:extLst>
          </p:cNvPr>
          <p:cNvSpPr/>
          <p:nvPr/>
        </p:nvSpPr>
        <p:spPr>
          <a:xfrm>
            <a:off x="1151467" y="714858"/>
            <a:ext cx="988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численных экспериментов для каждого архива суточных сумм прямой солнечной радиации на горизонтальную поверхность нами получено от 2 до 4 классов. 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DECB3-FC19-4CD2-ABD1-6A0280575124}"/>
              </a:ext>
            </a:extLst>
          </p:cNvPr>
          <p:cNvSpPr/>
          <p:nvPr/>
        </p:nvSpPr>
        <p:spPr>
          <a:xfrm>
            <a:off x="3107849" y="1882289"/>
            <a:ext cx="6306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случаев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обеспеченность (р) выделенных классов сумм прямой солнечной радиации</a:t>
            </a:r>
            <a:endParaRPr lang="ru-KZ" sz="1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0E9702-038B-409A-9F0C-6812888AD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21244"/>
              </p:ext>
            </p:extLst>
          </p:nvPr>
        </p:nvGraphicFramePr>
        <p:xfrm>
          <a:off x="2790058" y="2578100"/>
          <a:ext cx="6942083" cy="2476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580">
                  <a:extLst>
                    <a:ext uri="{9D8B030D-6E8A-4147-A177-3AD203B41FA5}">
                      <a16:colId xmlns:a16="http://schemas.microsoft.com/office/drawing/2014/main" val="3144422550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1083067676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1772308443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3162173866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1949306431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590495409"/>
                    </a:ext>
                  </a:extLst>
                </a:gridCol>
                <a:gridCol w="734885">
                  <a:extLst>
                    <a:ext uri="{9D8B030D-6E8A-4147-A177-3AD203B41FA5}">
                      <a16:colId xmlns:a16="http://schemas.microsoft.com/office/drawing/2014/main" val="3488762655"/>
                    </a:ext>
                  </a:extLst>
                </a:gridCol>
                <a:gridCol w="734091">
                  <a:extLst>
                    <a:ext uri="{9D8B030D-6E8A-4147-A177-3AD203B41FA5}">
                      <a16:colId xmlns:a16="http://schemas.microsoft.com/office/drawing/2014/main" val="105854677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3764154078"/>
                    </a:ext>
                  </a:extLst>
                </a:gridCol>
              </a:tblGrid>
              <a:tr h="353786">
                <a:tc rowSpan="3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Месяц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8705"/>
                  </a:ext>
                </a:extLst>
              </a:tr>
              <a:tr h="35378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IV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82534"/>
                  </a:ext>
                </a:extLst>
              </a:tr>
              <a:tr h="35378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p, 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p, 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p, 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p, 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489183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indent="76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Январь</a:t>
                      </a:r>
                      <a:endParaRPr lang="ru-KZ" sz="1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63,4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36,6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296727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indent="76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KZ" sz="1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38,9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32,2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28,6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352052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indent="76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Июль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52,7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711509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indent="76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Октябрь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35,5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34,4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12,9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63296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7414C1-4A8B-40F3-8F1A-203CB8498BE9}"/>
              </a:ext>
            </a:extLst>
          </p:cNvPr>
          <p:cNvSpPr/>
          <p:nvPr/>
        </p:nvSpPr>
        <p:spPr>
          <a:xfrm>
            <a:off x="1388533" y="5419635"/>
            <a:ext cx="9745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 классов суточных сумм прямой радиации заметно отличаются местоположением очагов (максимума, минимума) и интенсивностью притока рассматриваемых величин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'.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0196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9E8CA-F568-4FD3-8CC3-9986419668D9}"/>
              </a:ext>
            </a:extLst>
          </p:cNvPr>
          <p:cNvSpPr/>
          <p:nvPr/>
        </p:nvSpPr>
        <p:spPr>
          <a:xfrm>
            <a:off x="589280" y="16698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Эталонное поле (а) и аномалии (б) суточных сумм прямой солнечной радиации на горизонтальную поверхность в январе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76B518-8FC8-467A-ACAF-A841A014B0A6}"/>
              </a:ext>
            </a:extLst>
          </p:cNvPr>
          <p:cNvSpPr/>
          <p:nvPr/>
        </p:nvSpPr>
        <p:spPr>
          <a:xfrm>
            <a:off x="2383714" y="813316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 = 63,4%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5E20A6-436D-43C1-BD19-A705EF1CC3E1}"/>
              </a:ext>
            </a:extLst>
          </p:cNvPr>
          <p:cNvSpPr/>
          <p:nvPr/>
        </p:nvSpPr>
        <p:spPr>
          <a:xfrm>
            <a:off x="8296834" y="835938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 36,6%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8BC48F-1897-4E43-907C-81A9A9FD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66" y="1289763"/>
            <a:ext cx="4041739" cy="501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E1D55D-042E-4204-870D-38251BDC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79" y="1227892"/>
            <a:ext cx="4135313" cy="50700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DD2D26-D9BC-464D-A153-5D69A77C04A8}"/>
              </a:ext>
            </a:extLst>
          </p:cNvPr>
          <p:cNvSpPr/>
          <p:nvPr/>
        </p:nvSpPr>
        <p:spPr>
          <a:xfrm>
            <a:off x="4705381" y="2905780"/>
            <a:ext cx="1297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Балхаш</a:t>
            </a:r>
          </a:p>
          <a:p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3,6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1B2FC4-5975-472C-A25F-E1636CE111A5}"/>
              </a:ext>
            </a:extLst>
          </p:cNvPr>
          <p:cNvSpPr/>
          <p:nvPr/>
        </p:nvSpPr>
        <p:spPr>
          <a:xfrm>
            <a:off x="4633246" y="5652254"/>
            <a:ext cx="1369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 -4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74099C-9D28-45E6-B084-7F139C74D958}"/>
              </a:ext>
            </a:extLst>
          </p:cNvPr>
          <p:cNvSpPr/>
          <p:nvPr/>
        </p:nvSpPr>
        <p:spPr>
          <a:xfrm>
            <a:off x="590823" y="6427012"/>
            <a:ext cx="551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притока радиации в среднем на 65-80%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5DEB57-D16F-4007-AD3F-3746C8D92350}"/>
              </a:ext>
            </a:extLst>
          </p:cNvPr>
          <p:cNvSpPr/>
          <p:nvPr/>
        </p:nvSpPr>
        <p:spPr>
          <a:xfrm>
            <a:off x="10580277" y="2798058"/>
            <a:ext cx="1611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Алматы ГМО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МС Айдарлы</a:t>
            </a:r>
          </a:p>
          <a:p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</a:rPr>
              <a:t>5,2–6,4 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49A74D-8F28-4E1B-9FBC-BDF8C8DC9BF0}"/>
              </a:ext>
            </a:extLst>
          </p:cNvPr>
          <p:cNvSpPr/>
          <p:nvPr/>
        </p:nvSpPr>
        <p:spPr>
          <a:xfrm>
            <a:off x="10598444" y="5652254"/>
            <a:ext cx="131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 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D568C6-F054-4C3C-9894-197E80413C6D}"/>
              </a:ext>
            </a:extLst>
          </p:cNvPr>
          <p:cNvSpPr/>
          <p:nvPr/>
        </p:nvSpPr>
        <p:spPr>
          <a:xfrm>
            <a:off x="6888479" y="6273311"/>
            <a:ext cx="5303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притока радиации в среднем на 50-70% (за исключением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Уральска )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9E8CA-F568-4FD3-8CC3-9986419668D9}"/>
              </a:ext>
            </a:extLst>
          </p:cNvPr>
          <p:cNvSpPr/>
          <p:nvPr/>
        </p:nvSpPr>
        <p:spPr>
          <a:xfrm>
            <a:off x="589280" y="16698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Эталонное поле (а) и аномалии (б) суточных сумм прямой солнечной радиации на горизонтальную поверхность в апреле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76B518-8FC8-467A-ACAF-A841A014B0A6}"/>
              </a:ext>
            </a:extLst>
          </p:cNvPr>
          <p:cNvSpPr/>
          <p:nvPr/>
        </p:nvSpPr>
        <p:spPr>
          <a:xfrm>
            <a:off x="1377874" y="813316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р=38,9%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5E20A6-436D-43C1-BD19-A705EF1CC3E1}"/>
              </a:ext>
            </a:extLst>
          </p:cNvPr>
          <p:cNvSpPr/>
          <p:nvPr/>
        </p:nvSpPr>
        <p:spPr>
          <a:xfrm>
            <a:off x="5208194" y="835938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 =32,2%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995CC-6442-4E2D-B987-BA72AC94B505}"/>
              </a:ext>
            </a:extLst>
          </p:cNvPr>
          <p:cNvSpPr/>
          <p:nvPr/>
        </p:nvSpPr>
        <p:spPr>
          <a:xfrm>
            <a:off x="9221394" y="835938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</a:rPr>
              <a:t>  класс - р =28,6%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A82018-90FF-4262-9755-14333EDE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3" y="1205270"/>
            <a:ext cx="3887637" cy="49926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4690A4-945F-4CD6-AAE9-0894F256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67" y="1205270"/>
            <a:ext cx="3914739" cy="4992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E5CE9C-8CB1-4732-AD6C-ECB944CC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14" y="1182648"/>
            <a:ext cx="3898789" cy="516177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AC8769-5115-4CB3-9230-DFBB105273AA}"/>
              </a:ext>
            </a:extLst>
          </p:cNvPr>
          <p:cNvSpPr/>
          <p:nvPr/>
        </p:nvSpPr>
        <p:spPr>
          <a:xfrm>
            <a:off x="3027990" y="3303204"/>
            <a:ext cx="13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</a:t>
            </a:r>
            <a:r>
              <a:rPr lang="ru-RU" sz="1400" dirty="0" err="1">
                <a:latin typeface="Times New Roman" panose="02020603050405020304" pitchFamily="18" charset="0"/>
              </a:rPr>
              <a:t>Тугыл</a:t>
            </a:r>
            <a:endParaRPr lang="ru-RU" sz="1400" dirty="0">
              <a:latin typeface="Times New Roman" panose="02020603050405020304" pitchFamily="18" charset="0"/>
            </a:endParaRPr>
          </a:p>
          <a:p>
            <a:r>
              <a:rPr lang="en-US" sz="1400" dirty="0"/>
              <a:t>S</a:t>
            </a:r>
            <a:r>
              <a:rPr lang="ru-RU" sz="1400" dirty="0"/>
              <a:t>’=22,2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09A182-1EF1-4AD9-9D8E-B7760235C653}"/>
              </a:ext>
            </a:extLst>
          </p:cNvPr>
          <p:cNvSpPr/>
          <p:nvPr/>
        </p:nvSpPr>
        <p:spPr>
          <a:xfrm>
            <a:off x="3027990" y="5946980"/>
            <a:ext cx="1693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’=8,2-9,6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468AF0-FA7E-4454-A25C-517B616601D9}"/>
              </a:ext>
            </a:extLst>
          </p:cNvPr>
          <p:cNvSpPr/>
          <p:nvPr/>
        </p:nvSpPr>
        <p:spPr>
          <a:xfrm>
            <a:off x="100697" y="6367849"/>
            <a:ext cx="411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прибавка по сравнению с нормой суточных сумм прямой радиации, достигающая 70% (Аральское море 20%)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C48374-4E87-475A-ADD7-0D8660F31B7C}"/>
              </a:ext>
            </a:extLst>
          </p:cNvPr>
          <p:cNvSpPr/>
          <p:nvPr/>
        </p:nvSpPr>
        <p:spPr>
          <a:xfrm>
            <a:off x="4681338" y="3325826"/>
            <a:ext cx="17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Аральское море</a:t>
            </a:r>
          </a:p>
          <a:p>
            <a:r>
              <a:rPr lang="en-US" sz="1400" dirty="0"/>
              <a:t>S</a:t>
            </a:r>
            <a:r>
              <a:rPr lang="ru-RU" sz="1400" dirty="0"/>
              <a:t>’=16,1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FF1DFA-46DA-4531-8A43-CCEA0178E0B6}"/>
              </a:ext>
            </a:extLst>
          </p:cNvPr>
          <p:cNvSpPr/>
          <p:nvPr/>
        </p:nvSpPr>
        <p:spPr>
          <a:xfrm>
            <a:off x="6623796" y="5946980"/>
            <a:ext cx="2023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’=-</a:t>
            </a:r>
            <a:r>
              <a:rPr lang="ru-RU" sz="1400" dirty="0">
                <a:latin typeface="Times New Roman" panose="02020603050405020304" pitchFamily="18" charset="0"/>
              </a:rPr>
              <a:t>10,3÷</a:t>
            </a:r>
            <a:r>
              <a:rPr lang="ru-RU" sz="1400" b="1" dirty="0">
                <a:latin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</a:rPr>
              <a:t>12,5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565BAA-A676-4CF9-B37C-27827C560A51}"/>
              </a:ext>
            </a:extLst>
          </p:cNvPr>
          <p:cNvSpPr/>
          <p:nvPr/>
        </p:nvSpPr>
        <p:spPr>
          <a:xfrm>
            <a:off x="4603025" y="6405173"/>
            <a:ext cx="361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пониженный приток солнечной радиации в среднем на 80% (Аральское море повышение на 20%)</a:t>
            </a:r>
            <a:endParaRPr lang="ru-KZ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4675430-4368-4600-A2B7-B25C8D3968E8}"/>
              </a:ext>
            </a:extLst>
          </p:cNvPr>
          <p:cNvSpPr/>
          <p:nvPr/>
        </p:nvSpPr>
        <p:spPr>
          <a:xfrm>
            <a:off x="10799888" y="3181865"/>
            <a:ext cx="13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Алматы</a:t>
            </a:r>
          </a:p>
          <a:p>
            <a:r>
              <a:rPr lang="en-US" sz="1400" dirty="0"/>
              <a:t>S</a:t>
            </a:r>
            <a:r>
              <a:rPr lang="ru-RU" sz="1400" dirty="0"/>
              <a:t>’=18,5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A1B421-8625-41EA-842A-BA66FDDB6DFC}"/>
              </a:ext>
            </a:extLst>
          </p:cNvPr>
          <p:cNvSpPr/>
          <p:nvPr/>
        </p:nvSpPr>
        <p:spPr>
          <a:xfrm>
            <a:off x="10549821" y="5890108"/>
            <a:ext cx="1406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’=9,9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EA93D95-5DE1-4BA1-AD44-AF4D28873544}"/>
              </a:ext>
            </a:extLst>
          </p:cNvPr>
          <p:cNvSpPr/>
          <p:nvPr/>
        </p:nvSpPr>
        <p:spPr>
          <a:xfrm>
            <a:off x="8458207" y="6283461"/>
            <a:ext cx="364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на юго-востоке повышенный приток радиации (на 30-50% ), а в западном и северном районах пониженный приток в среднем на 60%</a:t>
            </a:r>
            <a:endParaRPr lang="ru-KZ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3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9E8CA-F568-4FD3-8CC3-9986419668D9}"/>
              </a:ext>
            </a:extLst>
          </p:cNvPr>
          <p:cNvSpPr/>
          <p:nvPr/>
        </p:nvSpPr>
        <p:spPr>
          <a:xfrm>
            <a:off x="589280" y="16698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Эталонное поле (а) и аномалии (б) суточных сумм прямой солнечной радиации на горизонтальную поверхность в июле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76B518-8FC8-467A-ACAF-A841A014B0A6}"/>
              </a:ext>
            </a:extLst>
          </p:cNvPr>
          <p:cNvSpPr/>
          <p:nvPr/>
        </p:nvSpPr>
        <p:spPr>
          <a:xfrm>
            <a:off x="2383714" y="813316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</a:rPr>
              <a:t>  класс - р =52,7%</a:t>
            </a:r>
            <a:endParaRPr lang="ru-KZ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5E20A6-436D-43C1-BD19-A705EF1CC3E1}"/>
              </a:ext>
            </a:extLst>
          </p:cNvPr>
          <p:cNvSpPr/>
          <p:nvPr/>
        </p:nvSpPr>
        <p:spPr>
          <a:xfrm>
            <a:off x="8296834" y="835938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</a:rPr>
              <a:t>  класс - р=47,3%</a:t>
            </a:r>
            <a:endParaRPr lang="ru-KZ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E5EFE2-551E-41AD-939F-8BB0119D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65" y="1182648"/>
            <a:ext cx="4113423" cy="5138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8E5307-0EBC-4BDB-AE34-548A289B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82" y="1227892"/>
            <a:ext cx="3992574" cy="50930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25F7F3-BBFD-47D5-BAC3-9D97F95F1B8B}"/>
              </a:ext>
            </a:extLst>
          </p:cNvPr>
          <p:cNvSpPr/>
          <p:nvPr/>
        </p:nvSpPr>
        <p:spPr>
          <a:xfrm>
            <a:off x="4712587" y="2834660"/>
            <a:ext cx="1387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Алматы</a:t>
            </a:r>
          </a:p>
          <a:p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26,2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B68821-DA9D-40C4-916E-36B8DC43FA47}"/>
              </a:ext>
            </a:extLst>
          </p:cNvPr>
          <p:cNvSpPr/>
          <p:nvPr/>
        </p:nvSpPr>
        <p:spPr>
          <a:xfrm>
            <a:off x="4873941" y="5245854"/>
            <a:ext cx="1597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Жезказган</a:t>
            </a:r>
          </a:p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 -16,6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D9E6E2-4187-4E1E-8F1E-BE698DD636D1}"/>
              </a:ext>
            </a:extLst>
          </p:cNvPr>
          <p:cNvSpPr/>
          <p:nvPr/>
        </p:nvSpPr>
        <p:spPr>
          <a:xfrm>
            <a:off x="7388282" y="1483380"/>
            <a:ext cx="1387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Уральск</a:t>
            </a:r>
          </a:p>
          <a:p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24,9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23328B-6033-44FD-97BC-34EFD6270365}"/>
              </a:ext>
            </a:extLst>
          </p:cNvPr>
          <p:cNvSpPr/>
          <p:nvPr/>
        </p:nvSpPr>
        <p:spPr>
          <a:xfrm>
            <a:off x="10687204" y="1483380"/>
            <a:ext cx="1387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Балхаш</a:t>
            </a:r>
          </a:p>
          <a:p>
            <a:r>
              <a:rPr lang="en-US" sz="1400" dirty="0"/>
              <a:t>S</a:t>
            </a:r>
            <a:r>
              <a:rPr lang="ru-RU" sz="1400" dirty="0"/>
              <a:t>’=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22,8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20DD74-40A1-4B92-ABEB-C351E67BB474}"/>
              </a:ext>
            </a:extLst>
          </p:cNvPr>
          <p:cNvSpPr/>
          <p:nvPr/>
        </p:nvSpPr>
        <p:spPr>
          <a:xfrm>
            <a:off x="10687204" y="5507464"/>
            <a:ext cx="1597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МС Жезказган</a:t>
            </a:r>
          </a:p>
          <a:p>
            <a:r>
              <a:rPr lang="ru-RU" sz="1400" dirty="0">
                <a:sym typeface="Symbol" panose="05050102010706020507" pitchFamily="18" charset="2"/>
              </a:rPr>
              <a:t></a:t>
            </a:r>
            <a:r>
              <a:rPr lang="en-US" sz="1400" dirty="0"/>
              <a:t>S</a:t>
            </a:r>
            <a:r>
              <a:rPr lang="ru-RU" sz="1400" dirty="0"/>
              <a:t>’= -15,1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МДж/м</a:t>
            </a:r>
            <a:r>
              <a:rPr lang="ru-R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160755224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10509</TotalTime>
  <Words>2117</Words>
  <Application>Microsoft Office PowerPoint</Application>
  <PresentationFormat>Широкоэкранный</PresentationFormat>
  <Paragraphs>261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Times New Roman</vt:lpstr>
      <vt:lpstr>Ретро</vt:lpstr>
      <vt:lpstr>Equation.3</vt:lpstr>
      <vt:lpstr>ЦИРКУЛЯЦИОННЫЕ ОСОБЕННОСТИ ФОРМИРОВАНИЯ ПОЛЕЙ  СОЛНЕЧНОЙ РАДИАЦИИ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polse2468@gmail.com</dc:creator>
  <cp:lastModifiedBy>polse2468@gmail.com</cp:lastModifiedBy>
  <cp:revision>199</cp:revision>
  <dcterms:created xsi:type="dcterms:W3CDTF">2023-09-21T17:56:50Z</dcterms:created>
  <dcterms:modified xsi:type="dcterms:W3CDTF">2023-11-14T04:53:59Z</dcterms:modified>
</cp:coreProperties>
</file>