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2" r:id="rId3"/>
    <p:sldId id="260" r:id="rId4"/>
    <p:sldId id="261" r:id="rId5"/>
    <p:sldId id="262" r:id="rId6"/>
    <p:sldId id="263" r:id="rId7"/>
    <p:sldId id="264" r:id="rId8"/>
    <p:sldId id="265" r:id="rId9"/>
    <p:sldId id="266" r:id="rId10"/>
    <p:sldId id="259"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394356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43210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342085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142077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407737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97F6A456-E50E-4FC8-A89E-A97E3BD078AA}" type="datetimeFigureOut">
              <a:rPr lang="en-US" smtClean="0"/>
              <a:t>5/12/2022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151742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97F6A456-E50E-4FC8-A89E-A97E3BD078AA}" type="datetimeFigureOut">
              <a:rPr lang="en-US" smtClean="0"/>
              <a:t>5/12/2022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427082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97F6A456-E50E-4FC8-A89E-A97E3BD078AA}" type="datetimeFigureOut">
              <a:rPr lang="en-US" smtClean="0"/>
              <a:t>5/12/2022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413108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F6A456-E50E-4FC8-A89E-A97E3BD078AA}" type="datetimeFigureOut">
              <a:rPr lang="en-US" smtClean="0"/>
              <a:t>5/12/2022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203773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F6A456-E50E-4FC8-A89E-A97E3BD078AA}" type="datetimeFigureOut">
              <a:rPr lang="en-US" smtClean="0"/>
              <a:t>5/12/2022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372784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F6A456-E50E-4FC8-A89E-A97E3BD078AA}" type="datetimeFigureOut">
              <a:rPr lang="en-US" smtClean="0"/>
              <a:t>5/12/2022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1BAE668-4FCD-4B70-9047-C79A15C75F05}" type="slidenum">
              <a:rPr lang="en-US" smtClean="0"/>
              <a:t>‹#›</a:t>
            </a:fld>
            <a:endParaRPr lang="en-US"/>
          </a:p>
        </p:txBody>
      </p:sp>
    </p:spTree>
    <p:extLst>
      <p:ext uri="{BB962C8B-B14F-4D97-AF65-F5344CB8AC3E}">
        <p14:creationId xmlns:p14="http://schemas.microsoft.com/office/powerpoint/2010/main" val="132624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6A456-E50E-4FC8-A89E-A97E3BD078AA}" type="datetimeFigureOut">
              <a:rPr lang="en-US" smtClean="0"/>
              <a:t>5/12/2022</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AE668-4FCD-4B70-9047-C79A15C75F05}" type="slidenum">
              <a:rPr lang="en-US" smtClean="0"/>
              <a:t>‹#›</a:t>
            </a:fld>
            <a:endParaRPr lang="en-US"/>
          </a:p>
        </p:txBody>
      </p:sp>
    </p:spTree>
    <p:extLst>
      <p:ext uri="{BB962C8B-B14F-4D97-AF65-F5344CB8AC3E}">
        <p14:creationId xmlns:p14="http://schemas.microsoft.com/office/powerpoint/2010/main" val="9994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ussiraliyevash@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1596736"/>
            <a:ext cx="7204364" cy="2246769"/>
          </a:xfrm>
          <a:prstGeom prst="rect">
            <a:avLst/>
          </a:prstGeom>
        </p:spPr>
        <p:txBody>
          <a:bodyPr wrap="square">
            <a:spAutoFit/>
          </a:bodyPr>
          <a:lstStyle/>
          <a:p>
            <a:pPr algn="ctr"/>
            <a:r>
              <a:rPr lang="ru-RU" sz="2800" b="1" dirty="0" err="1" smtClean="0">
                <a:latin typeface="Times New Roman" panose="02020603050405020304" pitchFamily="18" charset="0"/>
                <a:cs typeface="Times New Roman" panose="02020603050405020304" pitchFamily="18" charset="0"/>
              </a:rPr>
              <a:t>Мәтіндегі</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экстремистік</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бағытты</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анықтау</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үшін</a:t>
            </a:r>
            <a:r>
              <a:rPr lang="ru-RU" sz="2800" b="1" dirty="0" smtClean="0">
                <a:latin typeface="Times New Roman" panose="02020603050405020304" pitchFamily="18" charset="0"/>
                <a:cs typeface="Times New Roman" panose="02020603050405020304" pitchFamily="18" charset="0"/>
              </a:rPr>
              <a:t> веб-</a:t>
            </a:r>
            <a:r>
              <a:rPr lang="ru-RU" sz="2800" b="1" dirty="0" err="1" smtClean="0">
                <a:latin typeface="Times New Roman" panose="02020603050405020304" pitchFamily="18" charset="0"/>
                <a:cs typeface="Times New Roman" panose="02020603050405020304" pitchFamily="18" charset="0"/>
              </a:rPr>
              <a:t>ресурстардағы</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семантикалық</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талдау</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модельдерін</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алгоритмдерін</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құрастыру</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және</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кибер</a:t>
            </a:r>
            <a:r>
              <a:rPr lang="ru-RU" sz="2800" b="1" dirty="0" smtClean="0">
                <a:latin typeface="Times New Roman" panose="02020603050405020304" pitchFamily="18" charset="0"/>
                <a:cs typeface="Times New Roman" panose="02020603050405020304" pitchFamily="18" charset="0"/>
              </a:rPr>
              <a:t>-криминалистика </a:t>
            </a:r>
            <a:r>
              <a:rPr lang="ru-RU" sz="2800" b="1" dirty="0" err="1" smtClean="0">
                <a:latin typeface="Times New Roman" panose="02020603050405020304" pitchFamily="18" charset="0"/>
                <a:cs typeface="Times New Roman" panose="02020603050405020304" pitchFamily="18" charset="0"/>
              </a:rPr>
              <a:t>құрал-жабдықтарын</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әзірлеу</a:t>
            </a:r>
            <a:endParaRPr lang="en-US"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914400" y="4488873"/>
            <a:ext cx="7356764" cy="430887"/>
          </a:xfrm>
          <a:prstGeom prst="rect">
            <a:avLst/>
          </a:prstGeom>
        </p:spPr>
        <p:txBody>
          <a:bodyPr wrap="square">
            <a:spAutoFit/>
          </a:bodyPr>
          <a:lstStyle/>
          <a:p>
            <a:pPr algn="ctr"/>
            <a:r>
              <a:rPr lang="ru-RU" sz="2200" b="1" i="1" dirty="0" err="1">
                <a:latin typeface="Times New Roman" panose="02020603050405020304" pitchFamily="18" charset="0"/>
                <a:cs typeface="Times New Roman" panose="02020603050405020304" pitchFamily="18" charset="0"/>
              </a:rPr>
              <a:t>Басым</a:t>
            </a:r>
            <a:r>
              <a:rPr lang="ru-RU" sz="2200" b="1" i="1" dirty="0">
                <a:latin typeface="Times New Roman" panose="02020603050405020304" pitchFamily="18" charset="0"/>
                <a:cs typeface="Times New Roman" panose="02020603050405020304" pitchFamily="18" charset="0"/>
              </a:rPr>
              <a:t> </a:t>
            </a:r>
            <a:r>
              <a:rPr lang="ru-RU" sz="2200" b="1" i="1" dirty="0" err="1">
                <a:latin typeface="Times New Roman" panose="02020603050405020304" pitchFamily="18" charset="0"/>
                <a:cs typeface="Times New Roman" panose="02020603050405020304" pitchFamily="18" charset="0"/>
              </a:rPr>
              <a:t>бағыт</a:t>
            </a:r>
            <a:r>
              <a:rPr lang="ru-RU" sz="2200" b="1" i="1" dirty="0">
                <a:latin typeface="Times New Roman" panose="02020603050405020304" pitchFamily="18" charset="0"/>
                <a:cs typeface="Times New Roman" panose="02020603050405020304" pitchFamily="18" charset="0"/>
              </a:rPr>
              <a:t>:</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Ұлттық</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қауіпсіздік</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және</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қорғаныс</a:t>
            </a:r>
            <a:endParaRPr lang="en-US" sz="2200" i="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5809" y="5179367"/>
            <a:ext cx="9164782" cy="461665"/>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pPr algn="ctr"/>
            <a:r>
              <a:rPr lang="kk-KZ" sz="2400" b="1" dirty="0">
                <a:latin typeface="Times New Roman" panose="02020603050405020304" pitchFamily="18" charset="0"/>
                <a:cs typeface="Times New Roman" panose="02020603050405020304" pitchFamily="18" charset="0"/>
              </a:rPr>
              <a:t>Байланыс мәліметтері</a:t>
            </a:r>
            <a:r>
              <a:rPr lang="kk-KZ"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2"/>
              </a:rPr>
              <a:t>mussiraliyevash@gmail.com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382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tretch>
            <a:fillRect/>
          </a:stretch>
        </p:blipFill>
        <p:spPr>
          <a:xfrm>
            <a:off x="0" y="685800"/>
            <a:ext cx="9144000" cy="5486400"/>
          </a:xfrm>
          <a:prstGeom prst="rect">
            <a:avLst/>
          </a:prstGeom>
        </p:spPr>
      </p:pic>
    </p:spTree>
    <p:extLst>
      <p:ext uri="{BB962C8B-B14F-4D97-AF65-F5344CB8AC3E}">
        <p14:creationId xmlns:p14="http://schemas.microsoft.com/office/powerpoint/2010/main" val="164978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extLst>
              <a:ext uri="{28A0092B-C50C-407E-A947-70E740481C1C}">
                <a14:useLocalDpi xmlns:a14="http://schemas.microsoft.com/office/drawing/2010/main" val="0"/>
              </a:ext>
            </a:extLst>
          </a:blip>
          <a:stretch>
            <a:fillRect/>
          </a:stretch>
        </p:blipFill>
        <p:spPr>
          <a:xfrm>
            <a:off x="0" y="533400"/>
            <a:ext cx="9150926" cy="5638800"/>
          </a:xfrm>
          <a:prstGeom prst="rect">
            <a:avLst/>
          </a:prstGeom>
        </p:spPr>
      </p:pic>
    </p:spTree>
    <p:extLst>
      <p:ext uri="{BB962C8B-B14F-4D97-AF65-F5344CB8AC3E}">
        <p14:creationId xmlns:p14="http://schemas.microsoft.com/office/powerpoint/2010/main" val="376401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3"/>
          <p:cNvPicPr/>
          <p:nvPr/>
        </p:nvPicPr>
        <p:blipFill>
          <a:blip r:embed="rId2">
            <a:extLst>
              <a:ext uri="{28A0092B-C50C-407E-A947-70E740481C1C}">
                <a14:useLocalDpi xmlns:a14="http://schemas.microsoft.com/office/drawing/2010/main" val="0"/>
              </a:ext>
            </a:extLst>
          </a:blip>
          <a:stretch>
            <a:fillRect/>
          </a:stretch>
        </p:blipFill>
        <p:spPr bwMode="auto">
          <a:xfrm>
            <a:off x="20782" y="457201"/>
            <a:ext cx="9123218" cy="5486400"/>
          </a:xfrm>
          <a:prstGeom prst="rect">
            <a:avLst/>
          </a:prstGeom>
          <a:noFill/>
          <a:ln w="9525">
            <a:noFill/>
            <a:miter lim="800000"/>
            <a:headEnd/>
            <a:tailEnd/>
          </a:ln>
        </p:spPr>
      </p:pic>
    </p:spTree>
    <p:extLst>
      <p:ext uri="{BB962C8B-B14F-4D97-AF65-F5344CB8AC3E}">
        <p14:creationId xmlns:p14="http://schemas.microsoft.com/office/powerpoint/2010/main" val="12605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tretch>
            <a:fillRect/>
          </a:stretch>
        </p:blipFill>
        <p:spPr>
          <a:xfrm>
            <a:off x="0" y="457200"/>
            <a:ext cx="9144000" cy="5562600"/>
          </a:xfrm>
          <a:prstGeom prst="rect">
            <a:avLst/>
          </a:prstGeom>
        </p:spPr>
      </p:pic>
    </p:spTree>
    <p:extLst>
      <p:ext uri="{BB962C8B-B14F-4D97-AF65-F5344CB8AC3E}">
        <p14:creationId xmlns:p14="http://schemas.microsoft.com/office/powerpoint/2010/main" val="11171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tretch>
            <a:fillRect/>
          </a:stretch>
        </p:blipFill>
        <p:spPr>
          <a:xfrm>
            <a:off x="0" y="381000"/>
            <a:ext cx="9144000" cy="5562600"/>
          </a:xfrm>
          <a:prstGeom prst="rect">
            <a:avLst/>
          </a:prstGeom>
        </p:spPr>
      </p:pic>
    </p:spTree>
    <p:extLst>
      <p:ext uri="{BB962C8B-B14F-4D97-AF65-F5344CB8AC3E}">
        <p14:creationId xmlns:p14="http://schemas.microsoft.com/office/powerpoint/2010/main" val="176906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4"/>
          <p:cNvPicPr/>
          <p:nvPr/>
        </p:nvPicPr>
        <p:blipFill>
          <a:blip r:embed="rId2">
            <a:extLst>
              <a:ext uri="{28A0092B-C50C-407E-A947-70E740481C1C}">
                <a14:useLocalDpi xmlns:a14="http://schemas.microsoft.com/office/drawing/2010/main" val="0"/>
              </a:ext>
            </a:extLst>
          </a:blip>
          <a:stretch>
            <a:fillRect/>
          </a:stretch>
        </p:blipFill>
        <p:spPr bwMode="auto">
          <a:xfrm>
            <a:off x="0" y="609600"/>
            <a:ext cx="9144000" cy="5715000"/>
          </a:xfrm>
          <a:prstGeom prst="rect">
            <a:avLst/>
          </a:prstGeom>
          <a:noFill/>
          <a:ln w="9525">
            <a:noFill/>
            <a:miter lim="800000"/>
            <a:headEnd/>
            <a:tailEnd/>
          </a:ln>
        </p:spPr>
      </p:pic>
    </p:spTree>
    <p:extLst>
      <p:ext uri="{BB962C8B-B14F-4D97-AF65-F5344CB8AC3E}">
        <p14:creationId xmlns:p14="http://schemas.microsoft.com/office/powerpoint/2010/main" val="215975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1219200"/>
            <a:ext cx="7772400" cy="4154984"/>
          </a:xfrm>
          <a:prstGeom prst="rect">
            <a:avLst/>
          </a:prstGeom>
        </p:spPr>
        <p:txBody>
          <a:bodyPr wrap="square">
            <a:spAutoFit/>
          </a:bodyPr>
          <a:lstStyle/>
          <a:p>
            <a:pPr algn="just"/>
            <a:r>
              <a:rPr lang="kk-KZ" sz="2400" dirty="0" smtClean="0">
                <a:solidFill>
                  <a:srgbClr val="002060"/>
                </a:solidFill>
                <a:latin typeface="Times New Roman" panose="02020603050405020304" pitchFamily="18" charset="0"/>
                <a:cs typeface="Times New Roman" panose="02020603050405020304" pitchFamily="18" charset="0"/>
              </a:rPr>
              <a:t>Веб-ресурстардағы </a:t>
            </a:r>
            <a:r>
              <a:rPr lang="kk-KZ" sz="2400" dirty="0">
                <a:solidFill>
                  <a:srgbClr val="002060"/>
                </a:solidFill>
                <a:latin typeface="Times New Roman" panose="02020603050405020304" pitchFamily="18" charset="0"/>
                <a:cs typeface="Times New Roman" panose="02020603050405020304" pitchFamily="18" charset="0"/>
              </a:rPr>
              <a:t>экстремистік мазмұнды анықтау үшін мәліметтерді семантикалық талдау үлгілерін, алгоритмдерін және бағдарламалық жабдықтамасын, қатысушы қолданушыларды анықтау әдістерін және байланыстарды графикалық визуалдау алгоритмдерін кешенді зерттеу және құру, қаржыландыру көздерін анықтау үшін Даркоин төлем жүйелеріндегі  және олардың бейімдеулеріндегі криптовалюта транзакциясын талдау үлгілерін құру және зерттеу, экстремизмге қарсы күресу үшін кибер-криминалистика құрал-жабдығын </a:t>
            </a:r>
            <a:r>
              <a:rPr lang="kk-KZ" sz="2400" dirty="0" smtClean="0">
                <a:solidFill>
                  <a:srgbClr val="002060"/>
                </a:solidFill>
                <a:latin typeface="Times New Roman" panose="02020603050405020304" pitchFamily="18" charset="0"/>
                <a:cs typeface="Times New Roman" panose="02020603050405020304" pitchFamily="18" charset="0"/>
              </a:rPr>
              <a:t>әзірлеу. </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457200"/>
            <a:ext cx="91440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kk-KZ" sz="3200" b="1" dirty="0" smtClean="0">
                <a:solidFill>
                  <a:srgbClr val="002060"/>
                </a:solidFill>
                <a:latin typeface="Times New Roman" panose="02020603050405020304" pitchFamily="18" charset="0"/>
                <a:cs typeface="Times New Roman" panose="02020603050405020304" pitchFamily="18" charset="0"/>
              </a:rPr>
              <a:t>Жобаның мақсаты </a:t>
            </a:r>
            <a:endParaRPr lang="en-US" sz="3200" b="1" dirty="0"/>
          </a:p>
        </p:txBody>
      </p:sp>
    </p:spTree>
    <p:extLst>
      <p:ext uri="{BB962C8B-B14F-4D97-AF65-F5344CB8AC3E}">
        <p14:creationId xmlns:p14="http://schemas.microsoft.com/office/powerpoint/2010/main" val="405077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1228397"/>
            <a:ext cx="7620000" cy="4401205"/>
          </a:xfrm>
          <a:prstGeom prst="rect">
            <a:avLst/>
          </a:prstGeom>
        </p:spPr>
        <p:txBody>
          <a:bodyPr wrap="square">
            <a:spAutoFit/>
          </a:bodyPr>
          <a:lstStyle/>
          <a:p>
            <a:pPr algn="just"/>
            <a:r>
              <a:rPr lang="kk-KZ" sz="2800" dirty="0">
                <a:latin typeface="Times New Roman" panose="02020603050405020304" pitchFamily="18" charset="0"/>
                <a:cs typeface="Times New Roman" panose="02020603050405020304" pitchFamily="18" charset="0"/>
              </a:rPr>
              <a:t>ЭБ (экстремистік бағыт) анықтау үшін веб-мазмұнды жинауға және талдауға арналған бағдарламалық модуль, ЭБ мәтіндерін анықтауға арналған машиналық әдістерді оқыту және тестілеуге арналған қазақ тіліндегі мәтіндер корпусы, ЭБ мәтіндерін семантикалық талдау моделі, морфологиялық анализатор, кілт сөздер базасы, ЭБ мәтіндерін анықтауға арналған машиналық әдістерді оқыту мен тестілеуге арналған белгілер жиынтығы. </a:t>
            </a:r>
            <a:endParaRPr lang="en-US"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430913"/>
            <a:ext cx="892279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kk-KZ" sz="3200" b="1" dirty="0">
                <a:latin typeface="Times New Roman" panose="02020603050405020304" pitchFamily="18" charset="0"/>
                <a:cs typeface="Times New Roman" panose="02020603050405020304" pitchFamily="18" charset="0"/>
              </a:rPr>
              <a:t>Өзектілігі мен жаңалығы</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67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8814" y="1228397"/>
            <a:ext cx="7106370" cy="4401205"/>
          </a:xfrm>
          <a:prstGeom prst="rect">
            <a:avLst/>
          </a:prstGeom>
        </p:spPr>
        <p:txBody>
          <a:bodyPr wrap="square">
            <a:spAutoFit/>
          </a:bodyPr>
          <a:lstStyle/>
          <a:p>
            <a:pPr algn="just"/>
            <a:r>
              <a:rPr lang="kk-KZ" sz="2000" dirty="0" smtClean="0">
                <a:latin typeface="Times New Roman" panose="02020603050405020304" pitchFamily="18" charset="0"/>
                <a:cs typeface="Times New Roman" panose="02020603050405020304" pitchFamily="18" charset="0"/>
              </a:rPr>
              <a:t>Жоба </a:t>
            </a:r>
            <a:r>
              <a:rPr lang="kk-KZ" sz="2000" dirty="0">
                <a:latin typeface="Times New Roman" panose="02020603050405020304" pitchFamily="18" charset="0"/>
                <a:cs typeface="Times New Roman" panose="02020603050405020304" pitchFamily="18" charset="0"/>
              </a:rPr>
              <a:t>нәтижелерінің маңыздылығы экстремистік мазмұндағы мәтіндерді анықтауды машинамен оқыту әдістері үшін белгілердің оңтайлы жиынтығын анықтау үшін қазақ және орыс тілдерінде веб ресурстар деректерінің семантикалық талдау модельдерін, алгоритмдерін, қатысушы пайдаланушыларды сәйкестендіру әдістерін, есептеу құрылғылары үшін payload құру және енгізу әдістерін және құрылғыларға қашықтан қол жеткізуді, инновациялық құрылымдық үлгілермен ерекшеленетін Darkcoin сияқты жүйелер үшін кибер-тергеу алгоритмдерін және транзакция графтары мен топологиясын талдау әдістерін, сондай-ақ көпшілік ақпараттың үлкен көлемінен көлеңкелі нысандарды танитын жасанды нейрондық желілерді қолдана отырып, транзакция деректерін іздеу әдісін әзірлеу.</a:t>
            </a:r>
            <a:endParaRPr lang="en-US"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 y="436408"/>
            <a:ext cx="908858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kk-KZ" sz="2800" b="1" dirty="0">
                <a:latin typeface="Times New Roman" panose="02020603050405020304" pitchFamily="18" charset="0"/>
                <a:cs typeface="Times New Roman" panose="02020603050405020304" pitchFamily="18" charset="0"/>
              </a:rPr>
              <a:t>Практикалық маңыздылығы</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95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est 100+ Free Background Images [HD] | Download your next background photo  on Unsplash"/>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38200" y="838200"/>
            <a:ext cx="7412182" cy="4524315"/>
          </a:xfrm>
          <a:prstGeom prst="rect">
            <a:avLst/>
          </a:prstGeom>
        </p:spPr>
        <p:txBody>
          <a:bodyPr wrap="square">
            <a:spAutoFit/>
          </a:bodyPr>
          <a:lstStyle/>
          <a:p>
            <a:pPr algn="just"/>
            <a:r>
              <a:rPr lang="kk-KZ" sz="3200" b="1" dirty="0">
                <a:latin typeface="Times New Roman" panose="02020603050405020304" pitchFamily="18" charset="0"/>
                <a:cs typeface="Times New Roman" panose="02020603050405020304" pitchFamily="18" charset="0"/>
              </a:rPr>
              <a:t>Енгізу нысаны</a:t>
            </a:r>
            <a:r>
              <a:rPr lang="kk-KZ" sz="3200" dirty="0">
                <a:latin typeface="Times New Roman" panose="02020603050405020304" pitchFamily="18" charset="0"/>
                <a:cs typeface="Times New Roman" panose="02020603050405020304" pitchFamily="18" charset="0"/>
              </a:rPr>
              <a:t>: ҚР ұлттық қауіпсіздігін қамтамасыз етуші уәкілетті органдар үшін. </a:t>
            </a:r>
            <a:endParaRPr lang="en-US" sz="3200" dirty="0">
              <a:latin typeface="Times New Roman" panose="02020603050405020304" pitchFamily="18" charset="0"/>
              <a:cs typeface="Times New Roman" panose="02020603050405020304" pitchFamily="18" charset="0"/>
            </a:endParaRPr>
          </a:p>
          <a:p>
            <a:pPr algn="just"/>
            <a:r>
              <a:rPr lang="kk-KZ" sz="3200" b="1" dirty="0">
                <a:latin typeface="Times New Roman" panose="02020603050405020304" pitchFamily="18" charset="0"/>
                <a:cs typeface="Times New Roman" panose="02020603050405020304" pitchFamily="18" charset="0"/>
              </a:rPr>
              <a:t>Енгізу артықшылықтары</a:t>
            </a:r>
            <a:r>
              <a:rPr lang="kk-KZ" sz="3200" dirty="0">
                <a:latin typeface="Times New Roman" panose="02020603050405020304" pitchFamily="18" charset="0"/>
                <a:cs typeface="Times New Roman" panose="02020603050405020304" pitchFamily="18" charset="0"/>
              </a:rPr>
              <a:t>: әлеуметтік желілердегі ақпараттық қауіпсіздікті қамтамасыз ету және экстремистік бағыттағы веб ресурстарды автоматты түрде анықтау және сәйкестендіру құралын ұсыну.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77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1066800"/>
            <a:ext cx="7107382" cy="4524315"/>
          </a:xfrm>
          <a:prstGeom prst="rect">
            <a:avLst/>
          </a:prstGeom>
        </p:spPr>
        <p:txBody>
          <a:bodyPr wrap="square">
            <a:spAutoFit/>
          </a:bodyPr>
          <a:lstStyle/>
          <a:p>
            <a:pPr algn="just"/>
            <a:r>
              <a:rPr lang="kk-KZ" sz="3200" dirty="0" smtClean="0">
                <a:latin typeface="Times New Roman" panose="02020603050405020304" pitchFamily="18" charset="0"/>
                <a:cs typeface="Times New Roman" panose="02020603050405020304" pitchFamily="18" charset="0"/>
              </a:rPr>
              <a:t>Іргелі </a:t>
            </a:r>
            <a:r>
              <a:rPr lang="kk-KZ" sz="3200" dirty="0">
                <a:latin typeface="Times New Roman" panose="02020603050405020304" pitchFamily="18" charset="0"/>
                <a:cs typeface="Times New Roman" panose="02020603050405020304" pitchFamily="18" charset="0"/>
              </a:rPr>
              <a:t>нәтижелерді әлемдік ғылыми қауымдастық пайдалана алады, әдіснама, алгоритмдер, патенттер және прототип түріндегі қолданбалы нәтижелерді ақпараттық қауіпсіздікті, сыни инфрақұрылымды қамтамасыз ету, интернет-экстремизммен күрес жөніндегі уәкілетті органдар пайдалануы мүмкін.</a:t>
            </a:r>
            <a:endParaRPr lang="en-US" sz="3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420469"/>
            <a:ext cx="9144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kk-KZ" sz="3600" b="1" dirty="0" smtClean="0">
                <a:latin typeface="Times New Roman" panose="02020603050405020304" pitchFamily="18" charset="0"/>
                <a:cs typeface="Times New Roman" panose="02020603050405020304" pitchFamily="18" charset="0"/>
              </a:rPr>
              <a:t>Тұтынушылар</a:t>
            </a:r>
            <a:endParaRPr lang="en-US" sz="3600" dirty="0"/>
          </a:p>
        </p:txBody>
      </p:sp>
    </p:spTree>
    <p:extLst>
      <p:ext uri="{BB962C8B-B14F-4D97-AF65-F5344CB8AC3E}">
        <p14:creationId xmlns:p14="http://schemas.microsoft.com/office/powerpoint/2010/main" val="126266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est 100+ Free Background Images [HD] | Download your next background photo  on Unsplash"/>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85800" y="1600200"/>
            <a:ext cx="7716982" cy="2492990"/>
          </a:xfrm>
          <a:prstGeom prst="rect">
            <a:avLst/>
          </a:prstGeom>
        </p:spPr>
        <p:txBody>
          <a:bodyPr wrap="square">
            <a:spAutoFit/>
          </a:bodyPr>
          <a:lstStyle/>
          <a:p>
            <a:pPr algn="just"/>
            <a:r>
              <a:rPr lang="kk-KZ" sz="3200" b="1" dirty="0">
                <a:latin typeface="Times New Roman" panose="02020603050405020304" pitchFamily="18" charset="0"/>
                <a:cs typeface="Times New Roman" panose="02020603050405020304" pitchFamily="18" charset="0"/>
              </a:rPr>
              <a:t>Жобаның бәсекеге қабілеттілігі </a:t>
            </a:r>
            <a:r>
              <a:rPr lang="kk-KZ" sz="2800" b="1" dirty="0">
                <a:latin typeface="Times New Roman" panose="02020603050405020304" pitchFamily="18" charset="0"/>
                <a:cs typeface="Times New Roman" panose="02020603050405020304" pitchFamily="18" charset="0"/>
              </a:rPr>
              <a:t>(</a:t>
            </a:r>
            <a:r>
              <a:rPr lang="kk-KZ" sz="2800" b="1" dirty="0" smtClean="0">
                <a:latin typeface="Times New Roman" panose="02020603050405020304" pitchFamily="18" charset="0"/>
                <a:cs typeface="Times New Roman" panose="02020603050405020304" pitchFamily="18" charset="0"/>
              </a:rPr>
              <a:t>технологиялардың артықшылықтары</a:t>
            </a:r>
            <a:r>
              <a:rPr lang="kk-KZ" sz="2800" b="1" dirty="0">
                <a:latin typeface="Times New Roman" panose="02020603050405020304" pitchFamily="18" charset="0"/>
                <a:cs typeface="Times New Roman" panose="02020603050405020304" pitchFamily="18" charset="0"/>
              </a:rPr>
              <a:t>) және </a:t>
            </a:r>
            <a:r>
              <a:rPr lang="kk-KZ" sz="3200" b="1" dirty="0">
                <a:latin typeface="Times New Roman" panose="02020603050405020304" pitchFamily="18" charset="0"/>
                <a:cs typeface="Times New Roman" panose="02020603050405020304" pitchFamily="18" charset="0"/>
              </a:rPr>
              <a:t>коммерциялануы</a:t>
            </a:r>
            <a:r>
              <a:rPr lang="kk-KZ" sz="3200" dirty="0">
                <a:latin typeface="Times New Roman" panose="02020603050405020304" pitchFamily="18" charset="0"/>
                <a:cs typeface="Times New Roman" panose="02020603050405020304" pitchFamily="18" charset="0"/>
              </a:rPr>
              <a:t>: алынған нәтижелерді әлеуметтік желідегі қауіпсіздікті қамтамасыз ету үшін қолдануға болады.</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06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85046"/>
            <a:ext cx="91440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kk-KZ" sz="3200" b="1" dirty="0">
                <a:latin typeface="Times New Roman" panose="02020603050405020304" pitchFamily="18" charset="0"/>
                <a:cs typeface="Times New Roman" panose="02020603050405020304" pitchFamily="18" charset="0"/>
              </a:rPr>
              <a:t>Күтілетін нәтижелер: </a:t>
            </a:r>
            <a:endParaRPr lang="en-US" sz="3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57200" y="1143000"/>
            <a:ext cx="8250382" cy="4493538"/>
          </a:xfrm>
          <a:prstGeom prst="rect">
            <a:avLst/>
          </a:prstGeom>
        </p:spPr>
        <p:txBody>
          <a:bodyPr wrap="square">
            <a:spAutoFit/>
          </a:bodyPr>
          <a:lstStyle/>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Экстремистік бағытты (ЭБ) анықтауға арналған веб-мазмұнды жинауға және талдауға арналған бағдарламалық модуль;</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ЭБ мәтіндерін анықтауға арналған машиналық әдістерді оқыту және тестілеуге арналған қазақ тіліндегі мәтіндер корпусы;</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 ЭБ мәтіндерін семантикалық талдау моделі;</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морфологиялық анализатор;</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кілт сөздер базасы, ЭБ мәтіндерін анықтауға арналған машиналық әдістерді оқыту мен тестілеуге арналған белгілер жиынтығы;</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ЭБ анықтау мақсатында аудио және видео хабарламаларды талдау әдістері;</a:t>
            </a:r>
            <a:endParaRPr lang="en-US" sz="22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kk-KZ" sz="2200" dirty="0">
                <a:latin typeface="Times New Roman" panose="02020603050405020304" pitchFamily="18" charset="0"/>
                <a:cs typeface="Times New Roman" panose="02020603050405020304" pitchFamily="18" charset="0"/>
              </a:rPr>
              <a:t>Қазақ тіліндегі мәтіндердегі ЭБ анықтау үшін машиналық оқыту әдістерін бейімдеу.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8544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399</Words>
  <Application>Microsoft Office PowerPoint</Application>
  <PresentationFormat>Экран (4:3)</PresentationFormat>
  <Paragraphs>22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Aibek Ibraimkulov</dc:creator>
  <cp:lastModifiedBy>Aibek Ibraimkulov</cp:lastModifiedBy>
  <cp:revision>6</cp:revision>
  <dcterms:created xsi:type="dcterms:W3CDTF">2022-05-10T18:46:20Z</dcterms:created>
  <dcterms:modified xsi:type="dcterms:W3CDTF">2022-05-12T13:47:21Z</dcterms:modified>
</cp:coreProperties>
</file>