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63" r:id="rId4"/>
    <p:sldId id="269" r:id="rId5"/>
    <p:sldId id="270" r:id="rId6"/>
    <p:sldId id="272" r:id="rId7"/>
    <p:sldId id="273" r:id="rId8"/>
    <p:sldId id="275" r:id="rId9"/>
    <p:sldId id="277" r:id="rId10"/>
    <p:sldId id="282" r:id="rId11"/>
    <p:sldId id="284" r:id="rId12"/>
    <p:sldId id="289" r:id="rId13"/>
    <p:sldId id="291" r:id="rId14"/>
    <p:sldId id="292" r:id="rId15"/>
    <p:sldId id="295" r:id="rId16"/>
    <p:sldId id="297" r:id="rId17"/>
    <p:sldId id="298" r:id="rId18"/>
    <p:sldId id="299" r:id="rId19"/>
    <p:sldId id="303" r:id="rId20"/>
    <p:sldId id="305" r:id="rId21"/>
    <p:sldId id="307" r:id="rId22"/>
    <p:sldId id="31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00"/>
    <a:srgbClr val="E46C0A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62" autoAdjust="0"/>
    <p:restoredTop sz="94660" autoAdjust="0"/>
  </p:normalViewPr>
  <p:slideViewPr>
    <p:cSldViewPr>
      <p:cViewPr varScale="1">
        <p:scale>
          <a:sx n="116" d="100"/>
          <a:sy n="116" d="100"/>
        </p:scale>
        <p:origin x="175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3F3EE-44D5-4610-B7A2-1ACD656A5AB5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6C541-27B9-470E-9F3C-41402197FF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95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320" y="4221088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Part 1</a:t>
            </a:r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Digital devices and data representation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data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бъект 5"/>
          <p:cNvSpPr txBox="1">
            <a:spLocks/>
          </p:cNvSpPr>
          <p:nvPr/>
        </p:nvSpPr>
        <p:spPr>
          <a:xfrm>
            <a:off x="2861609" y="1422674"/>
            <a:ext cx="82586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+5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Объект 5"/>
          <p:cNvSpPr txBox="1">
            <a:spLocks/>
          </p:cNvSpPr>
          <p:nvPr/>
        </p:nvSpPr>
        <p:spPr>
          <a:xfrm>
            <a:off x="2843808" y="2405156"/>
            <a:ext cx="1082349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+0.2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9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851" y="4801780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64089" y="3832418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7" name="Прямая со стрелкой 166"/>
          <p:cNvCxnSpPr/>
          <p:nvPr/>
        </p:nvCxnSpPr>
        <p:spPr>
          <a:xfrm>
            <a:off x="5830381" y="5607250"/>
            <a:ext cx="2408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>
            <a:off x="5805046" y="4145168"/>
            <a:ext cx="247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Объект 5"/>
          <p:cNvSpPr txBox="1">
            <a:spLocks/>
          </p:cNvSpPr>
          <p:nvPr/>
        </p:nvSpPr>
        <p:spPr>
          <a:xfrm>
            <a:off x="835456" y="6143359"/>
            <a:ext cx="865846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- basic </a:t>
            </a:r>
            <a:r>
              <a:rPr lang="en-US" sz="2400" dirty="0"/>
              <a:t>unit of information</a:t>
            </a:r>
          </a:p>
        </p:txBody>
      </p:sp>
      <p:pic>
        <p:nvPicPr>
          <p:cNvPr id="1026" name="Picture 2" descr="ÐÐ°ÑÑÐ¸Ð½ÐºÐ¸ Ð¿Ð¾ Ð·Ð°Ð¿ÑÐ¾ÑÑ ÑÐ¾Ð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56" y="1374286"/>
            <a:ext cx="1900416" cy="1425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Прямоугольник 58"/>
          <p:cNvSpPr/>
          <p:nvPr/>
        </p:nvSpPr>
        <p:spPr>
          <a:xfrm rot="16200000">
            <a:off x="-425150" y="200093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elektrikov.net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6660233" y="4221088"/>
            <a:ext cx="401426" cy="424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7322118" y="3763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3" name="Прямая со стрелкой 62"/>
          <p:cNvCxnSpPr/>
          <p:nvPr/>
        </p:nvCxnSpPr>
        <p:spPr>
          <a:xfrm>
            <a:off x="6732241" y="5229200"/>
            <a:ext cx="527803" cy="1070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7520503" y="477824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3934909" y="2648981"/>
            <a:ext cx="401426" cy="424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Прямоугольник 68"/>
          <p:cNvSpPr/>
          <p:nvPr/>
        </p:nvSpPr>
        <p:spPr>
          <a:xfrm>
            <a:off x="4214189" y="120306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0" name="Прямая со стрелкой 69"/>
          <p:cNvCxnSpPr/>
          <p:nvPr/>
        </p:nvCxnSpPr>
        <p:spPr>
          <a:xfrm>
            <a:off x="3687476" y="1653398"/>
            <a:ext cx="527803" cy="1070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4358205" y="2217638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2" name="Прямая со стрелкой 91"/>
          <p:cNvCxnSpPr/>
          <p:nvPr/>
        </p:nvCxnSpPr>
        <p:spPr>
          <a:xfrm flipV="1">
            <a:off x="6312750" y="1883350"/>
            <a:ext cx="30098" cy="83494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Прямоугольник 92"/>
          <p:cNvSpPr/>
          <p:nvPr/>
        </p:nvSpPr>
        <p:spPr>
          <a:xfrm>
            <a:off x="6162853" y="2505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>
            <a:off x="6996142" y="1748641"/>
            <a:ext cx="403782" cy="87613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Прямоугольник 94"/>
          <p:cNvSpPr/>
          <p:nvPr/>
        </p:nvSpPr>
        <p:spPr>
          <a:xfrm>
            <a:off x="7164288" y="250567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456" y="3707790"/>
            <a:ext cx="2216771" cy="1993782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V="1">
            <a:off x="2771191" y="4163509"/>
            <a:ext cx="792697" cy="17232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3606104" y="3650662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3455739" y="4637404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08" name="Прямая со стрелкой 107"/>
          <p:cNvCxnSpPr/>
          <p:nvPr/>
        </p:nvCxnSpPr>
        <p:spPr>
          <a:xfrm>
            <a:off x="2878193" y="4581525"/>
            <a:ext cx="685695" cy="27185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 rot="16200000">
            <a:off x="-332687" y="464743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jkca.org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6200000">
            <a:off x="6951916" y="178459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www.tonkka.com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ÐÐ°ÑÑÐ¸Ð½ÐºÐ¸ Ð¿Ð¾ Ð·Ð°Ð¿ÑÐ¾ÑÑ phone ton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421" y="812083"/>
            <a:ext cx="2432978" cy="183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2191523" y="5890046"/>
            <a:ext cx="1300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BIT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5049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Объект 5"/>
              <p:cNvSpPr txBox="1">
                <a:spLocks/>
              </p:cNvSpPr>
              <p:nvPr/>
            </p:nvSpPr>
            <p:spPr>
              <a:xfrm>
                <a:off x="395536" y="980728"/>
                <a:ext cx="5256584" cy="2086725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Courier New" panose="02070309020205020404" pitchFamily="49" charset="0"/>
                  <a:buChar char="o"/>
                </a:pPr>
                <a:r>
                  <a:rPr lang="en-US" sz="2400" b="1" dirty="0" smtClean="0"/>
                  <a:t>Numbers: </a:t>
                </a:r>
                <a:r>
                  <a:rPr lang="en-US" sz="2400" dirty="0" smtClean="0"/>
                  <a:t>using binary number system. 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Example: 11.01=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+0×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400" b="0" i="1" dirty="0" smtClean="0">
                    <a:latin typeface="Cambria Math"/>
                  </a:rPr>
                  <a:t/>
                </a:r>
                <a:br>
                  <a:rPr lang="en-US" sz="2400" b="0" i="1" dirty="0" smtClean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=3.25</m:t>
                    </m:r>
                  </m:oMath>
                </a14:m>
                <a:r>
                  <a:rPr lang="en-US" sz="2400" dirty="0" smtClean="0"/>
                  <a:t>. </a:t>
                </a:r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Объект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80728"/>
                <a:ext cx="5256584" cy="2086725"/>
              </a:xfrm>
              <a:prstGeom prst="rect">
                <a:avLst/>
              </a:prstGeom>
              <a:blipFill rotWithShape="1">
                <a:blip r:embed="rId2"/>
                <a:stretch>
                  <a:fillRect l="-1856" t="-2047" b="-61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representation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Картинки по запросу binary syst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78398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Картинки по запросу ascii bin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3189903"/>
            <a:ext cx="3472107" cy="368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6852" y="3731844"/>
            <a:ext cx="5475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Letters: </a:t>
            </a:r>
            <a:r>
              <a:rPr lang="en-US" sz="2400" dirty="0"/>
              <a:t>using ASCII, Unicode and other coding systems.</a:t>
            </a:r>
          </a:p>
          <a:p>
            <a:endParaRPr lang="en-US" sz="2400" dirty="0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718471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Example: </a:t>
            </a:r>
            <a:r>
              <a:rPr lang="en-US" sz="2400" dirty="0" smtClean="0">
                <a:solidFill>
                  <a:prstClr val="black"/>
                </a:solidFill>
              </a:rPr>
              <a:t>Lowercase letter </a:t>
            </a:r>
            <a:r>
              <a:rPr lang="en-US" sz="2400" b="1" dirty="0" smtClean="0">
                <a:solidFill>
                  <a:prstClr val="black"/>
                </a:solidFill>
              </a:rPr>
              <a:t>x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in </a:t>
            </a:r>
            <a:r>
              <a:rPr lang="en-US" sz="2400" dirty="0" smtClean="0">
                <a:solidFill>
                  <a:prstClr val="black"/>
                </a:solidFill>
              </a:rPr>
              <a:t>ASCII will </a:t>
            </a:r>
            <a:r>
              <a:rPr lang="en-US" sz="2400" dirty="0">
                <a:solidFill>
                  <a:prstClr val="black"/>
                </a:solidFill>
              </a:rPr>
              <a:t>be coded as </a:t>
            </a:r>
            <a:r>
              <a:rPr lang="en-US" sz="2400" dirty="0" smtClean="0">
                <a:solidFill>
                  <a:prstClr val="black"/>
                </a:solidFill>
              </a:rPr>
              <a:t>0111 1000. 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83768" y="4862810"/>
            <a:ext cx="864096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4" y="3189903"/>
            <a:ext cx="3312370" cy="35514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347864" y="4934818"/>
            <a:ext cx="428988" cy="0"/>
          </a:xfrm>
          <a:prstGeom prst="straightConnector1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 rot="16200000">
            <a:off x="-773664" y="484064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commons.wikimedia.org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8046808" y="218207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techspirited.com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1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ÐÐ°ÑÑÐ¸Ð½ÐºÐ¸ Ð¿Ð¾ Ð·Ð°Ð¿ÑÐ¾ÑÑ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7" y="3789040"/>
            <a:ext cx="3992197" cy="29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representation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4" descr="ÐÐ°ÑÑÐ¸Ð½ÐºÐ¸ Ð¿Ð¾ Ð·Ð°Ð¿ÑÐ¾ÑÑ ph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8" y="1359695"/>
            <a:ext cx="3528392" cy="19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 rot="16200000">
            <a:off x="-513767" y="232036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Wallpapers13.com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6" descr="ÐÐ°ÑÑÐ¸Ð½ÐºÐ¸ Ð¿Ð¾ Ð·Ð°Ð¿ÑÐ¾ÑÑ line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49226" cy="26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 rot="16200000">
            <a:off x="4115486" y="1962037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hadkhanong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creativemarket.com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 rot="16200000">
            <a:off x="-429130" y="515530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mathworks.com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 rot="2718494">
            <a:off x="4628238" y="3255066"/>
            <a:ext cx="1243390" cy="172464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30" name="Picture 10" descr="ÐÐ°ÑÑÐ¸Ð½ÐºÐ¸ Ð¿Ð¾ Ð·Ð°Ð¿ÑÐ¾ÑÑ digitizati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954" y="4797152"/>
            <a:ext cx="3238501" cy="170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Объект 5"/>
          <p:cNvSpPr txBox="1">
            <a:spLocks/>
          </p:cNvSpPr>
          <p:nvPr/>
        </p:nvSpPr>
        <p:spPr>
          <a:xfrm>
            <a:off x="5508104" y="4281184"/>
            <a:ext cx="289782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Digitization</a:t>
            </a:r>
            <a:endParaRPr lang="en-US" sz="2400" dirty="0"/>
          </a:p>
        </p:txBody>
      </p:sp>
      <p:sp>
        <p:nvSpPr>
          <p:cNvPr id="12" name="Прямоугольник 11"/>
          <p:cNvSpPr/>
          <p:nvPr/>
        </p:nvSpPr>
        <p:spPr>
          <a:xfrm rot="16200000">
            <a:off x="7912882" y="537392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newsroom.cisco.com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09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sound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909" y="5466885"/>
            <a:ext cx="1221332" cy="1221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709952" y="1593855"/>
            <a:ext cx="4670913" cy="2356266"/>
            <a:chOff x="1907704" y="3642152"/>
            <a:chExt cx="2860576" cy="1443032"/>
          </a:xfrm>
        </p:grpSpPr>
        <p:pic>
          <p:nvPicPr>
            <p:cNvPr id="7170" name="Picture 2" descr="Картинки по запросу pixel art wikipedi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645024"/>
              <a:ext cx="2860576" cy="1430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Группа 17"/>
            <p:cNvGrpSpPr/>
            <p:nvPr/>
          </p:nvGrpSpPr>
          <p:grpSpPr>
            <a:xfrm>
              <a:off x="2354572" y="3642152"/>
              <a:ext cx="1966031" cy="1443032"/>
              <a:chOff x="2354572" y="3632280"/>
              <a:chExt cx="1966031" cy="1443032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2358430" y="3635152"/>
                <a:ext cx="1959902" cy="1440160"/>
              </a:xfrm>
              <a:prstGeom prst="rect">
                <a:avLst/>
              </a:prstGeom>
              <a:solidFill>
                <a:srgbClr val="4F81BD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3069411" y="3816723"/>
                <a:ext cx="180681" cy="179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3246533" y="3816723"/>
                <a:ext cx="180681" cy="179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3427214" y="3816723"/>
                <a:ext cx="180681" cy="1793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3250092" y="3638451"/>
                <a:ext cx="180681" cy="17938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" name="Прямая соединительная линия 7"/>
              <p:cNvCxnSpPr/>
              <p:nvPr/>
            </p:nvCxnSpPr>
            <p:spPr>
              <a:xfrm flipV="1">
                <a:off x="2533129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Прямая соединительная линия 67"/>
              <p:cNvCxnSpPr/>
              <p:nvPr/>
            </p:nvCxnSpPr>
            <p:spPr>
              <a:xfrm flipV="1">
                <a:off x="2710486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flipV="1">
                <a:off x="2893169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Прямая соединительная линия 69"/>
              <p:cNvCxnSpPr/>
              <p:nvPr/>
            </p:nvCxnSpPr>
            <p:spPr>
              <a:xfrm flipV="1">
                <a:off x="3069140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Прямая соединительная линия 70"/>
              <p:cNvCxnSpPr/>
              <p:nvPr/>
            </p:nvCxnSpPr>
            <p:spPr>
              <a:xfrm flipV="1">
                <a:off x="3251296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Прямая соединительная линия 71"/>
              <p:cNvCxnSpPr/>
              <p:nvPr/>
            </p:nvCxnSpPr>
            <p:spPr>
              <a:xfrm flipV="1">
                <a:off x="3426679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/>
              <p:nvPr/>
            </p:nvCxnSpPr>
            <p:spPr>
              <a:xfrm flipV="1">
                <a:off x="3607895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/>
              <p:nvPr/>
            </p:nvCxnSpPr>
            <p:spPr>
              <a:xfrm flipV="1">
                <a:off x="3781080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Прямая соединительная линия 74"/>
              <p:cNvCxnSpPr/>
              <p:nvPr/>
            </p:nvCxnSpPr>
            <p:spPr>
              <a:xfrm flipV="1">
                <a:off x="3962154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Прямая соединительная линия 75"/>
              <p:cNvCxnSpPr/>
              <p:nvPr/>
            </p:nvCxnSpPr>
            <p:spPr>
              <a:xfrm flipV="1">
                <a:off x="4139511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Прямая соединительная линия 76"/>
              <p:cNvCxnSpPr/>
              <p:nvPr/>
            </p:nvCxnSpPr>
            <p:spPr>
              <a:xfrm>
                <a:off x="2358430" y="5062568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Прямая соединительная линия 79"/>
              <p:cNvCxnSpPr/>
              <p:nvPr/>
            </p:nvCxnSpPr>
            <p:spPr>
              <a:xfrm>
                <a:off x="2358430" y="4885556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2358430" y="4706529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/>
              <p:nvPr/>
            </p:nvCxnSpPr>
            <p:spPr>
              <a:xfrm>
                <a:off x="2362532" y="4350610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Прямая соединительная линия 82"/>
              <p:cNvCxnSpPr/>
              <p:nvPr/>
            </p:nvCxnSpPr>
            <p:spPr>
              <a:xfrm>
                <a:off x="2362532" y="4529750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Прямая соединительная линия 83"/>
              <p:cNvCxnSpPr/>
              <p:nvPr/>
            </p:nvCxnSpPr>
            <p:spPr>
              <a:xfrm>
                <a:off x="2364803" y="4170897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Прямая соединительная линия 90"/>
              <p:cNvCxnSpPr/>
              <p:nvPr/>
            </p:nvCxnSpPr>
            <p:spPr>
              <a:xfrm>
                <a:off x="2362532" y="3996109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Прямая соединительная линия 91"/>
              <p:cNvCxnSpPr/>
              <p:nvPr/>
            </p:nvCxnSpPr>
            <p:spPr>
              <a:xfrm>
                <a:off x="2358430" y="3813538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Прямая соединительная линия 92"/>
              <p:cNvCxnSpPr/>
              <p:nvPr/>
            </p:nvCxnSpPr>
            <p:spPr>
              <a:xfrm>
                <a:off x="2358430" y="3634114"/>
                <a:ext cx="1955800" cy="0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единительная линия 93"/>
              <p:cNvCxnSpPr/>
              <p:nvPr/>
            </p:nvCxnSpPr>
            <p:spPr>
              <a:xfrm flipV="1">
                <a:off x="4320603" y="3632280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Прямая соединительная линия 94"/>
              <p:cNvCxnSpPr/>
              <p:nvPr/>
            </p:nvCxnSpPr>
            <p:spPr>
              <a:xfrm flipV="1">
                <a:off x="2354572" y="3635466"/>
                <a:ext cx="0" cy="1430288"/>
              </a:xfrm>
              <a:prstGeom prst="line">
                <a:avLst/>
              </a:prstGeom>
              <a:ln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Объект 5"/>
          <p:cNvSpPr txBox="1">
            <a:spLocks/>
          </p:cNvSpPr>
          <p:nvPr/>
        </p:nvSpPr>
        <p:spPr>
          <a:xfrm>
            <a:off x="395536" y="980728"/>
            <a:ext cx="8568952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Image</a:t>
            </a:r>
            <a:r>
              <a:rPr lang="en-US" sz="2400" b="1" dirty="0"/>
              <a:t>: </a:t>
            </a:r>
            <a:r>
              <a:rPr lang="en-US" sz="2400" dirty="0"/>
              <a:t>by treating it as a series of colored dots.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representation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Объект 5"/>
          <p:cNvSpPr txBox="1">
            <a:spLocks/>
          </p:cNvSpPr>
          <p:nvPr/>
        </p:nvSpPr>
        <p:spPr>
          <a:xfrm>
            <a:off x="6804248" y="1999015"/>
            <a:ext cx="1713428" cy="1200329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red dot can be coded as 1010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2" name="Прямая со стрелкой 131"/>
          <p:cNvCxnSpPr/>
          <p:nvPr/>
        </p:nvCxnSpPr>
        <p:spPr>
          <a:xfrm flipH="1" flipV="1">
            <a:off x="4231440" y="1801318"/>
            <a:ext cx="2572808" cy="610548"/>
          </a:xfrm>
          <a:prstGeom prst="straightConnector1">
            <a:avLst/>
          </a:prstGeom>
          <a:ln w="57150">
            <a:solidFill>
              <a:srgbClr val="0070C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бъект 5"/>
          <p:cNvSpPr txBox="1">
            <a:spLocks/>
          </p:cNvSpPr>
          <p:nvPr/>
        </p:nvSpPr>
        <p:spPr>
          <a:xfrm>
            <a:off x="467544" y="4149080"/>
            <a:ext cx="8568952" cy="179126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Sound: </a:t>
            </a:r>
            <a:r>
              <a:rPr lang="en-US" sz="2400" dirty="0"/>
              <a:t>by sampling sound </a:t>
            </a:r>
            <a:r>
              <a:rPr lang="en-US" sz="2400" dirty="0" smtClean="0"/>
              <a:t>wave.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Example: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3492041" y="5085184"/>
            <a:ext cx="2127424" cy="919991"/>
          </a:xfrm>
          <a:custGeom>
            <a:avLst/>
            <a:gdLst>
              <a:gd name="connsiteX0" fmla="*/ 0 w 2882900"/>
              <a:gd name="connsiteY0" fmla="*/ 1427500 h 2321347"/>
              <a:gd name="connsiteX1" fmla="*/ 812800 w 2882900"/>
              <a:gd name="connsiteY1" fmla="*/ 17800 h 2321347"/>
              <a:gd name="connsiteX2" fmla="*/ 1320800 w 2882900"/>
              <a:gd name="connsiteY2" fmla="*/ 2303800 h 2321347"/>
              <a:gd name="connsiteX3" fmla="*/ 2019300 w 2882900"/>
              <a:gd name="connsiteY3" fmla="*/ 1122700 h 2321347"/>
              <a:gd name="connsiteX4" fmla="*/ 2413000 w 2882900"/>
              <a:gd name="connsiteY4" fmla="*/ 2062500 h 2321347"/>
              <a:gd name="connsiteX5" fmla="*/ 2882900 w 2882900"/>
              <a:gd name="connsiteY5" fmla="*/ 1516400 h 232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82900" h="2321347">
                <a:moveTo>
                  <a:pt x="0" y="1427500"/>
                </a:moveTo>
                <a:cubicBezTo>
                  <a:pt x="296333" y="649625"/>
                  <a:pt x="592667" y="-128250"/>
                  <a:pt x="812800" y="17800"/>
                </a:cubicBezTo>
                <a:cubicBezTo>
                  <a:pt x="1032933" y="163850"/>
                  <a:pt x="1119717" y="2119650"/>
                  <a:pt x="1320800" y="2303800"/>
                </a:cubicBezTo>
                <a:cubicBezTo>
                  <a:pt x="1521883" y="2487950"/>
                  <a:pt x="1837267" y="1162917"/>
                  <a:pt x="2019300" y="1122700"/>
                </a:cubicBezTo>
                <a:cubicBezTo>
                  <a:pt x="2201333" y="1082483"/>
                  <a:pt x="2269067" y="1996883"/>
                  <a:pt x="2413000" y="2062500"/>
                </a:cubicBezTo>
                <a:cubicBezTo>
                  <a:pt x="2556933" y="2128117"/>
                  <a:pt x="2719916" y="1822258"/>
                  <a:pt x="2882900" y="1516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>
            <a:off x="5018681" y="5229200"/>
            <a:ext cx="1111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/>
          <p:cNvGrpSpPr/>
          <p:nvPr/>
        </p:nvGrpSpPr>
        <p:grpSpPr>
          <a:xfrm>
            <a:off x="6256057" y="4941168"/>
            <a:ext cx="1916343" cy="1278157"/>
            <a:chOff x="4671881" y="5346030"/>
            <a:chExt cx="1916343" cy="1278157"/>
          </a:xfrm>
        </p:grpSpPr>
        <p:cxnSp>
          <p:nvCxnSpPr>
            <p:cNvPr id="85" name="Прямая соединительная линия 84"/>
            <p:cNvCxnSpPr/>
            <p:nvPr/>
          </p:nvCxnSpPr>
          <p:spPr>
            <a:xfrm>
              <a:off x="4696272" y="6043599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961093" y="5805264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>
              <a:off x="5223122" y="5583604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единительная линия 87"/>
            <p:cNvCxnSpPr/>
            <p:nvPr/>
          </p:nvCxnSpPr>
          <p:spPr>
            <a:xfrm>
              <a:off x="5762795" y="6401545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>
              <a:off x="5489914" y="6043599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единительная линия 89"/>
            <p:cNvCxnSpPr/>
            <p:nvPr/>
          </p:nvCxnSpPr>
          <p:spPr>
            <a:xfrm>
              <a:off x="6034350" y="6040340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6309718" y="6400690"/>
              <a:ext cx="26679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flipV="1">
              <a:off x="4680012" y="5353320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>
              <a:off x="4958301" y="5357311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99"/>
            <p:cNvCxnSpPr/>
            <p:nvPr/>
          </p:nvCxnSpPr>
          <p:spPr>
            <a:xfrm>
              <a:off x="5220294" y="5357311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100"/>
            <p:cNvCxnSpPr/>
            <p:nvPr/>
          </p:nvCxnSpPr>
          <p:spPr>
            <a:xfrm>
              <a:off x="5484347" y="5346030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Прямая соединительная линия 101"/>
            <p:cNvCxnSpPr/>
            <p:nvPr/>
          </p:nvCxnSpPr>
          <p:spPr>
            <a:xfrm>
              <a:off x="5748495" y="5346030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Прямая соединительная линия 102"/>
            <p:cNvCxnSpPr/>
            <p:nvPr/>
          </p:nvCxnSpPr>
          <p:spPr>
            <a:xfrm>
              <a:off x="6021615" y="5353320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290103" y="5350793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единительная линия 104"/>
            <p:cNvCxnSpPr/>
            <p:nvPr/>
          </p:nvCxnSpPr>
          <p:spPr>
            <a:xfrm>
              <a:off x="6564409" y="5346030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Прямая соединительная линия 105"/>
            <p:cNvCxnSpPr/>
            <p:nvPr/>
          </p:nvCxnSpPr>
          <p:spPr>
            <a:xfrm>
              <a:off x="4680012" y="5357311"/>
              <a:ext cx="16260" cy="1266876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/>
            <p:nvPr/>
          </p:nvCxnSpPr>
          <p:spPr>
            <a:xfrm flipV="1">
              <a:off x="4680012" y="5579613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V="1">
              <a:off x="4671882" y="5801273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4671881" y="6039608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Прямая соединительная линия 109"/>
            <p:cNvCxnSpPr/>
            <p:nvPr/>
          </p:nvCxnSpPr>
          <p:spPr>
            <a:xfrm flipV="1">
              <a:off x="4680535" y="6399237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4686537" y="6227786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Прямая соединительная линия 111"/>
            <p:cNvCxnSpPr/>
            <p:nvPr/>
          </p:nvCxnSpPr>
          <p:spPr>
            <a:xfrm flipV="1">
              <a:off x="4695697" y="6608915"/>
              <a:ext cx="1892527" cy="3991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Объект 5"/>
          <p:cNvSpPr txBox="1">
            <a:spLocks/>
          </p:cNvSpPr>
          <p:nvPr/>
        </p:nvSpPr>
        <p:spPr>
          <a:xfrm>
            <a:off x="3446845" y="6235203"/>
            <a:ext cx="224294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sound wave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Объект 5"/>
          <p:cNvSpPr txBox="1">
            <a:spLocks/>
          </p:cNvSpPr>
          <p:nvPr/>
        </p:nvSpPr>
        <p:spPr>
          <a:xfrm>
            <a:off x="6413844" y="6235203"/>
            <a:ext cx="1713428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digitized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 rot="16200000">
            <a:off x="1216139" y="604544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youtube.com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33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Prefixes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1763688" y="1628800"/>
              <a:ext cx="6120680" cy="41189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485"/>
                    <a:gridCol w="3616195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Prefix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Number of bits/bytes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Bit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Byte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Kilobit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bits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Kilobyte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10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bytes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Mega-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Giga-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30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Tera-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40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Peta-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50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400" dirty="0" smtClean="0"/>
                            <a:t>-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46311961"/>
                  </p:ext>
                </p:extLst>
              </p:nvPr>
            </p:nvGraphicFramePr>
            <p:xfrm>
              <a:off x="1763688" y="1628800"/>
              <a:ext cx="6120680" cy="411892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04485"/>
                    <a:gridCol w="3616195"/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Prefix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Number of bits/bytes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Bit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Byte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8</a:t>
                          </a:r>
                          <a:endParaRPr lang="ru-RU" sz="2400" dirty="0"/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Kilobit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309333" r="-169" b="-5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Kilobyte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409333" r="-169" b="-4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Mega-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509333" r="-169" b="-3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Giga-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609333" r="-169" b="-232000"/>
                          </a:stretch>
                        </a:blipFill>
                      </a:tcPr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Tera-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709333" r="-169" b="-132000"/>
                          </a:stretch>
                        </a:blipFill>
                      </a:tcPr>
                    </a:tc>
                  </a:tr>
                  <a:tr h="46132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Peta-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69309" t="-798684" r="-169" b="-302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39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circuits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ÐÐ°ÑÑÐ¸Ð½ÐºÐ¸ Ð¿Ð¾ Ð·Ð°Ð¿ÑÐ¾ÑÑ electric circu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02433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ÐÐ°ÑÑÐ¸Ð½ÐºÐ¸ Ð¿Ð¾ Ð·Ð°Ð¿ÑÐ¾ÑÑ computer circu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44874"/>
            <a:ext cx="4267200" cy="321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1187624" y="4820012"/>
            <a:ext cx="3600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945312" y="4005064"/>
            <a:ext cx="0" cy="3600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3173368" y="4005064"/>
            <a:ext cx="0" cy="43204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 rot="16200000">
            <a:off x="7859602" y="400133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backgroundcheckall.com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 rot="16200000">
            <a:off x="-396911" y="387425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brainpop.com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3638571" y="4060625"/>
            <a:ext cx="527803" cy="1070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51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 circuits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670134"/>
            <a:ext cx="2208722" cy="1766978"/>
          </a:xfrm>
          <a:prstGeom prst="rect">
            <a:avLst/>
          </a:prstGeom>
        </p:spPr>
      </p:pic>
      <p:pic>
        <p:nvPicPr>
          <p:cNvPr id="9226" name="Picture 10" descr="ÐÐ°ÑÑÐ¸Ð½ÐºÐ¸ Ð¿Ð¾ Ð·Ð°Ð¿ÑÐ¾ÑÑ volt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372" y="1628800"/>
            <a:ext cx="2614692" cy="35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Прямая со стрелкой 53"/>
          <p:cNvCxnSpPr/>
          <p:nvPr/>
        </p:nvCxnSpPr>
        <p:spPr>
          <a:xfrm>
            <a:off x="5004048" y="3750074"/>
            <a:ext cx="527803" cy="1070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8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960" y="2236688"/>
            <a:ext cx="2560464" cy="256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/>
        </p:nvSpPr>
        <p:spPr>
          <a:xfrm rot="16200000">
            <a:off x="7624850" y="325647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pixabay.com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 rot="16200000">
            <a:off x="-440045" y="3411928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bethsnotesplus.com/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915816" y="514924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PVeducation.com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67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87320" y="422108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Part 2</a:t>
            </a:r>
            <a:r>
              <a:rPr lang="ru-RU" sz="32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anose="020B0604020202020204" pitchFamily="34" charset="0"/>
              </a:rPr>
              <a:t> 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panose="020B0604020202020204" pitchFamily="34" charset="0"/>
              </a:rPr>
              <a:t>Hardware</a:t>
            </a:r>
            <a:endParaRPr lang="ru-RU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7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Motherboard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68537" y="1268760"/>
            <a:ext cx="852394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Motherboard </a:t>
            </a:r>
            <a:r>
              <a:rPr lang="en-US" sz="2400" dirty="0" smtClean="0"/>
              <a:t>allows  </a:t>
            </a:r>
            <a:r>
              <a:rPr lang="en-US" sz="2400" dirty="0"/>
              <a:t>communication and power to flow throughout the computer </a:t>
            </a:r>
            <a:r>
              <a:rPr lang="en-US" sz="2400" dirty="0" smtClean="0"/>
              <a:t>system.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Картинки по запросу mother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909" y="2347459"/>
            <a:ext cx="4792371" cy="411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Прямоугольник 65"/>
          <p:cNvSpPr/>
          <p:nvPr/>
        </p:nvSpPr>
        <p:spPr>
          <a:xfrm rot="16200000">
            <a:off x="1202717" y="413669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www.gigabyte.com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processor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215" y="733613"/>
            <a:ext cx="4182765" cy="267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68537" y="1268760"/>
            <a:ext cx="8523943" cy="504138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Microprocessor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brain of computer.</a:t>
            </a: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Microprocessor 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clock 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timing device that sets the pace for executing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instructions.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Front side bus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allows the processor to work at full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capacity.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CPU cache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special high-speed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memory that allows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microprocessor to access data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more rapidly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than from memory located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elsewhere 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system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board.</a:t>
            </a:r>
          </a:p>
        </p:txBody>
      </p:sp>
      <p:sp>
        <p:nvSpPr>
          <p:cNvPr id="9" name="Прямоугольник 8"/>
          <p:cNvSpPr/>
          <p:nvPr/>
        </p:nvSpPr>
        <p:spPr>
          <a:xfrm rot="16200000">
            <a:off x="7503382" y="216786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6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Categories of computers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05100" y="4623518"/>
            <a:ext cx="1810544" cy="46166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Desktop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182549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om.wikipedia.org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5868144" y="4623519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Mobile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4716017" y="1290464"/>
            <a:ext cx="4187511" cy="3146648"/>
            <a:chOff x="4716017" y="1290464"/>
            <a:chExt cx="4187511" cy="3146648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185" y="2367781"/>
              <a:ext cx="2664296" cy="1995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6017" y="1290464"/>
              <a:ext cx="2232247" cy="1593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" name="Группа 34"/>
            <p:cNvGrpSpPr/>
            <p:nvPr/>
          </p:nvGrpSpPr>
          <p:grpSpPr>
            <a:xfrm>
              <a:off x="6212944" y="2367781"/>
              <a:ext cx="2690584" cy="2069331"/>
              <a:chOff x="6212944" y="2367781"/>
              <a:chExt cx="2690584" cy="2069331"/>
            </a:xfrm>
          </p:grpSpPr>
          <p:cxnSp>
            <p:nvCxnSpPr>
              <p:cNvPr id="16" name="Прямая соединительная линия 15"/>
              <p:cNvCxnSpPr/>
              <p:nvPr/>
            </p:nvCxnSpPr>
            <p:spPr>
              <a:xfrm flipV="1">
                <a:off x="6243424" y="2367782"/>
                <a:ext cx="0" cy="515959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>
                <a:off x="6212944" y="2367781"/>
                <a:ext cx="720080" cy="1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 flipV="1">
                <a:off x="6243424" y="2890182"/>
                <a:ext cx="0" cy="1546930"/>
              </a:xfrm>
              <a:prstGeom prst="line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Прямая соединительная линия 32"/>
              <p:cNvCxnSpPr/>
              <p:nvPr/>
            </p:nvCxnSpPr>
            <p:spPr>
              <a:xfrm flipH="1">
                <a:off x="6950235" y="2367782"/>
                <a:ext cx="1953293" cy="0"/>
              </a:xfrm>
              <a:prstGeom prst="line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 flipH="1">
                <a:off x="6227812" y="4437112"/>
                <a:ext cx="2664669" cy="0"/>
              </a:xfrm>
              <a:prstGeom prst="line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 flipH="1">
                <a:off x="8877613" y="2367781"/>
                <a:ext cx="1" cy="2069331"/>
              </a:xfrm>
              <a:prstGeom prst="line">
                <a:avLst/>
              </a:prstGeom>
              <a:ln w="57150">
                <a:solidFill>
                  <a:schemeClr val="bg1">
                    <a:lumMod val="9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0" name="Прямоугольник 39"/>
          <p:cNvSpPr/>
          <p:nvPr/>
        </p:nvSpPr>
        <p:spPr>
          <a:xfrm>
            <a:off x="6821785" y="182916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3779912" y="4551510"/>
            <a:ext cx="1728192" cy="605681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076" y="2087102"/>
            <a:ext cx="2736304" cy="22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1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CPU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68537" y="980728"/>
            <a:ext cx="8523943" cy="127419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Word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refers to the number of bits that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CPU can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manipulate at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one time.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Processing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techniques: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51520" y="2924944"/>
            <a:ext cx="2736304" cy="2639537"/>
            <a:chOff x="971600" y="4085456"/>
            <a:chExt cx="2736304" cy="2639537"/>
          </a:xfrm>
        </p:grpSpPr>
        <p:pic>
          <p:nvPicPr>
            <p:cNvPr id="10244" name="Picture 4" descr="Картинки по запросу processor wikipe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797152"/>
              <a:ext cx="238125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2123728" y="6396380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1</a:t>
              </a:r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971600" y="4488563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2</a:t>
              </a:r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586161" y="4085456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3</a:t>
              </a:r>
              <a:endParaRPr lang="ru-RU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1505833" y="4797511"/>
              <a:ext cx="329863" cy="431689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2838004" y="5969687"/>
              <a:ext cx="179896" cy="43295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Объект 5"/>
          <p:cNvSpPr txBox="1">
            <a:spLocks/>
          </p:cNvSpPr>
          <p:nvPr/>
        </p:nvSpPr>
        <p:spPr>
          <a:xfrm>
            <a:off x="534074" y="2381458"/>
            <a:ext cx="3179307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serial processing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3518827" y="3740342"/>
            <a:ext cx="3213413" cy="2496970"/>
            <a:chOff x="5537008" y="1919793"/>
            <a:chExt cx="3213413" cy="2496970"/>
          </a:xfrm>
        </p:grpSpPr>
        <p:sp>
          <p:nvSpPr>
            <p:cNvPr id="22" name="Объект 5"/>
            <p:cNvSpPr txBox="1">
              <a:spLocks/>
            </p:cNvSpPr>
            <p:nvPr/>
          </p:nvSpPr>
          <p:spPr>
            <a:xfrm>
              <a:off x="5836683" y="1919793"/>
              <a:ext cx="2317461" cy="461665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>
                <a:buNone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pipelining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Группа 36"/>
            <p:cNvGrpSpPr/>
            <p:nvPr/>
          </p:nvGrpSpPr>
          <p:grpSpPr>
            <a:xfrm>
              <a:off x="5537008" y="2523499"/>
              <a:ext cx="3213413" cy="1893264"/>
              <a:chOff x="3489645" y="4273723"/>
              <a:chExt cx="3213413" cy="1893264"/>
            </a:xfrm>
          </p:grpSpPr>
          <p:pic>
            <p:nvPicPr>
              <p:cNvPr id="11" name="Picture 4" descr="Картинки по запросу processor wikipedia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3381" y="4595361"/>
                <a:ext cx="2381250" cy="1571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Прямоугольник 22"/>
              <p:cNvSpPr/>
              <p:nvPr/>
            </p:nvSpPr>
            <p:spPr>
              <a:xfrm>
                <a:off x="3713505" y="4273723"/>
                <a:ext cx="1584176" cy="3286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Instruction 3</a:t>
                </a:r>
                <a:endParaRPr lang="ru-RU" dirty="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3489645" y="4886052"/>
                <a:ext cx="1584176" cy="3286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Instruction 2</a:t>
                </a:r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4379206" y="5496704"/>
                <a:ext cx="1584176" cy="32861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Instruction 1</a:t>
                </a:r>
                <a:endParaRPr lang="ru-RU" dirty="0"/>
              </a:p>
            </p:txBody>
          </p:sp>
          <p:cxnSp>
            <p:nvCxnSpPr>
              <p:cNvPr id="30" name="Прямая со стрелкой 29"/>
              <p:cNvCxnSpPr>
                <a:stCxn id="29" idx="3"/>
              </p:cNvCxnSpPr>
              <p:nvPr/>
            </p:nvCxnSpPr>
            <p:spPr>
              <a:xfrm flipV="1">
                <a:off x="5963382" y="5661010"/>
                <a:ext cx="739676" cy="1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Скругленная соединительная линия 18"/>
              <p:cNvCxnSpPr/>
              <p:nvPr/>
            </p:nvCxnSpPr>
            <p:spPr>
              <a:xfrm rot="16200000" flipH="1">
                <a:off x="3855140" y="5185719"/>
                <a:ext cx="584019" cy="464113"/>
              </a:xfrm>
              <a:prstGeom prst="curvedConnector3">
                <a:avLst>
                  <a:gd name="adj1" fmla="val 100016"/>
                </a:avLst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8" name="Группа 37"/>
          <p:cNvGrpSpPr/>
          <p:nvPr/>
        </p:nvGrpSpPr>
        <p:grpSpPr>
          <a:xfrm>
            <a:off x="5364088" y="1579021"/>
            <a:ext cx="3134680" cy="3306104"/>
            <a:chOff x="8287205" y="1023516"/>
            <a:chExt cx="3134680" cy="3306104"/>
          </a:xfrm>
        </p:grpSpPr>
        <p:pic>
          <p:nvPicPr>
            <p:cNvPr id="12" name="Picture 4" descr="Картинки по запросу processor wikipedi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0635" y="2757994"/>
              <a:ext cx="238125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Объект 5"/>
            <p:cNvSpPr txBox="1">
              <a:spLocks/>
            </p:cNvSpPr>
            <p:nvPr/>
          </p:nvSpPr>
          <p:spPr>
            <a:xfrm>
              <a:off x="8287205" y="1023516"/>
              <a:ext cx="2317461" cy="830997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 indent="0" algn="ctr">
                <a:buNone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en-US" sz="2400" i="1" dirty="0">
                  <a:latin typeface="Arial" panose="020B0604020202020204" pitchFamily="34" charset="0"/>
                  <a:cs typeface="Arial" panose="020B0604020202020204" pitchFamily="34" charset="0"/>
                </a:rPr>
                <a:t>parallel processing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9605653" y="3654713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1</a:t>
              </a:r>
              <a:endParaRPr lang="ru-RU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9583349" y="3254092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2</a:t>
              </a:r>
              <a:endParaRPr lang="ru-RU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8813565" y="2373444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3</a:t>
              </a:r>
              <a:endParaRPr lang="ru-RU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8813565" y="1957889"/>
              <a:ext cx="1584176" cy="328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Instruction 4</a:t>
              </a:r>
              <a:endParaRPr lang="ru-RU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9445935" y="2697224"/>
              <a:ext cx="179896" cy="43295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Прямоугольник 50"/>
          <p:cNvSpPr/>
          <p:nvPr/>
        </p:nvSpPr>
        <p:spPr>
          <a:xfrm rot="16200000">
            <a:off x="-597850" y="452126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 rot="16200000">
            <a:off x="2636837" y="5720707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 rot="16200000">
            <a:off x="5054866" y="407034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9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 and ROM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бъект 5"/>
          <p:cNvSpPr txBox="1">
            <a:spLocks/>
          </p:cNvSpPr>
          <p:nvPr/>
        </p:nvSpPr>
        <p:spPr>
          <a:xfrm>
            <a:off x="368537" y="980728"/>
            <a:ext cx="852394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RAM</a:t>
            </a:r>
            <a:r>
              <a:rPr lang="en-US" sz="2400" dirty="0" smtClean="0"/>
              <a:t>  (</a:t>
            </a:r>
            <a:r>
              <a:rPr lang="en-US" sz="2400" b="1" dirty="0"/>
              <a:t>random access memory</a:t>
            </a:r>
            <a:r>
              <a:rPr lang="en-US" sz="2400" dirty="0" smtClean="0"/>
              <a:t>)- holds </a:t>
            </a:r>
            <a:r>
              <a:rPr lang="en-US" sz="2400" dirty="0"/>
              <a:t>raw data waiting to be </a:t>
            </a:r>
            <a:r>
              <a:rPr lang="en-US" sz="2400" dirty="0" smtClean="0"/>
              <a:t>processed.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86449"/>
            <a:ext cx="2095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Прямоугольник 33"/>
          <p:cNvSpPr/>
          <p:nvPr/>
        </p:nvSpPr>
        <p:spPr>
          <a:xfrm rot="16200000">
            <a:off x="-134250" y="2711335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6" name="AutoShape 6" descr="Картинки по запросу bios wiki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" name="Объект 5"/>
          <p:cNvSpPr txBox="1">
            <a:spLocks/>
          </p:cNvSpPr>
          <p:nvPr/>
        </p:nvSpPr>
        <p:spPr>
          <a:xfrm>
            <a:off x="3067100" y="2611307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RAM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004048" y="1412776"/>
            <a:ext cx="3235039" cy="2098493"/>
            <a:chOff x="8892480" y="1503651"/>
            <a:chExt cx="4104456" cy="266246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892480" y="1518165"/>
              <a:ext cx="4104456" cy="26479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12939442" y="1503651"/>
              <a:ext cx="0" cy="264795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8928159" y="4106100"/>
              <a:ext cx="4039749" cy="0"/>
            </a:xfrm>
            <a:prstGeom prst="line">
              <a:avLst/>
            </a:prstGeom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рямоугольник 8"/>
            <p:cNvSpPr/>
            <p:nvPr/>
          </p:nvSpPr>
          <p:spPr>
            <a:xfrm>
              <a:off x="9007468" y="1614286"/>
              <a:ext cx="3902946" cy="24773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0400386" y="1848313"/>
              <a:ext cx="22365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000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endParaRPr lang="ru-RU" sz="3600" b="1" cap="none" spc="0" dirty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0400386" y="2593932"/>
              <a:ext cx="2236510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</a:t>
              </a:r>
              <a:r>
                <a:rPr lang="en-US" sz="3600" b="1" dirty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</a:rPr>
                <a:t>1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00</a:t>
              </a:r>
              <a:r>
                <a:rPr lang="en-US" sz="3600" b="1" dirty="0" smtClean="0">
                  <a:ln w="10541" cmpd="sng">
                    <a:noFill/>
                    <a:prstDash val="solid"/>
                  </a:ln>
                </a:rPr>
                <a:t>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endParaRPr lang="ru-RU" sz="3600" b="1" cap="none" spc="0" dirty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10413114" y="3358733"/>
              <a:ext cx="22110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0541" cmpd="sng">
                    <a:noFill/>
                    <a:prstDash val="solid"/>
                  </a:ln>
                </a:rPr>
                <a:t>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000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r>
                <a:rPr lang="en-US" sz="3600" b="1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</a:rPr>
                <a:t>1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effectLst/>
                </a:rPr>
                <a:t>0</a:t>
              </a:r>
              <a:r>
                <a:rPr lang="en-US" sz="3600" b="1" cap="none" spc="0" dirty="0" smtClean="0">
                  <a:ln w="10541" cmpd="sng">
                    <a:noFill/>
                    <a:prstDash val="solid"/>
                  </a:ln>
                  <a:solidFill>
                    <a:srgbClr val="FFC000"/>
                  </a:solidFill>
                  <a:effectLst/>
                </a:rPr>
                <a:t>1</a:t>
              </a:r>
              <a:endParaRPr lang="ru-RU" sz="3600" b="1" cap="none" spc="0" dirty="0">
                <a:ln w="10541" cmpd="sng">
                  <a:noFill/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  <p:sp>
          <p:nvSpPr>
            <p:cNvPr id="30" name="Объект 5"/>
            <p:cNvSpPr txBox="1">
              <a:spLocks/>
            </p:cNvSpPr>
            <p:nvPr/>
          </p:nvSpPr>
          <p:spPr>
            <a:xfrm>
              <a:off x="8981523" y="1671191"/>
              <a:ext cx="1783164" cy="39337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smtClean="0"/>
                <a:t>Address: M1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Объект 5"/>
            <p:cNvSpPr txBox="1">
              <a:spLocks/>
            </p:cNvSpPr>
            <p:nvPr/>
          </p:nvSpPr>
          <p:spPr>
            <a:xfrm>
              <a:off x="8981523" y="2365961"/>
              <a:ext cx="1783164" cy="39337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smtClean="0"/>
                <a:t>Address: M2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Объект 5"/>
            <p:cNvSpPr txBox="1">
              <a:spLocks/>
            </p:cNvSpPr>
            <p:nvPr/>
          </p:nvSpPr>
          <p:spPr>
            <a:xfrm>
              <a:off x="9007468" y="3116647"/>
              <a:ext cx="1783164" cy="39337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dirty="0" smtClean="0"/>
                <a:t>Address: M3</a:t>
              </a:r>
              <a:endParaRPr lang="en-US" sz="1600" b="1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Объект 5"/>
          <p:cNvSpPr txBox="1">
            <a:spLocks/>
          </p:cNvSpPr>
          <p:nvPr/>
        </p:nvSpPr>
        <p:spPr>
          <a:xfrm>
            <a:off x="6372200" y="3471391"/>
            <a:ext cx="2707613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bank of capacitors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064170" y="2750860"/>
            <a:ext cx="3035954" cy="633472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8100124" y="3275592"/>
            <a:ext cx="432317" cy="195799"/>
          </a:xfrm>
          <a:prstGeom prst="straightConnector1">
            <a:avLst/>
          </a:prstGeom>
          <a:ln w="28575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бъект 5"/>
          <p:cNvSpPr txBox="1">
            <a:spLocks/>
          </p:cNvSpPr>
          <p:nvPr/>
        </p:nvSpPr>
        <p:spPr>
          <a:xfrm>
            <a:off x="333885" y="3861048"/>
            <a:ext cx="8523943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ourier New" panose="02070309020205020404" pitchFamily="49" charset="0"/>
              <a:buChar char="o"/>
            </a:pPr>
            <a:r>
              <a:rPr lang="en-US" sz="2400" b="1" dirty="0" smtClean="0"/>
              <a:t>ROM</a:t>
            </a:r>
            <a:r>
              <a:rPr lang="en-US" sz="2400" dirty="0" smtClean="0"/>
              <a:t> (</a:t>
            </a:r>
            <a:r>
              <a:rPr lang="en-US" sz="2400" b="1" dirty="0"/>
              <a:t>read-only memory</a:t>
            </a:r>
            <a:r>
              <a:rPr lang="en-US" sz="2400" dirty="0" smtClean="0"/>
              <a:t>) - contains </a:t>
            </a:r>
            <a:r>
              <a:rPr lang="en-US" sz="2400" dirty="0"/>
              <a:t>a small </a:t>
            </a:r>
            <a:r>
              <a:rPr lang="en-US" sz="2400" dirty="0" smtClean="0"/>
              <a:t>set </a:t>
            </a:r>
            <a:r>
              <a:rPr lang="en-US" sz="2400" dirty="0"/>
              <a:t>of instructions and data called </a:t>
            </a:r>
            <a:r>
              <a:rPr lang="en-US" sz="2400" dirty="0" smtClean="0"/>
              <a:t>the </a:t>
            </a:r>
            <a:r>
              <a:rPr lang="en-US" sz="2400" dirty="0"/>
              <a:t>bootstrap </a:t>
            </a:r>
            <a:r>
              <a:rPr lang="en-US" sz="2400" dirty="0" smtClean="0"/>
              <a:t>loader.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62" y="4723949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 rot="16200000">
            <a:off x="-104325" y="555953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tutorialspoint.com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710" y="4736525"/>
            <a:ext cx="3436374" cy="204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/>
          <p:cNvSpPr/>
          <p:nvPr/>
        </p:nvSpPr>
        <p:spPr>
          <a:xfrm rot="16200000">
            <a:off x="3088346" y="5668789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sq.wikipedia.org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6" name="Объект 5"/>
          <p:cNvSpPr txBox="1">
            <a:spLocks/>
          </p:cNvSpPr>
          <p:nvPr/>
        </p:nvSpPr>
        <p:spPr>
          <a:xfrm>
            <a:off x="7752237" y="4720102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BIOS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Объект 5"/>
          <p:cNvSpPr txBox="1">
            <a:spLocks/>
          </p:cNvSpPr>
          <p:nvPr/>
        </p:nvSpPr>
        <p:spPr>
          <a:xfrm>
            <a:off x="2070873" y="4767535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ROM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Картинки по запросу 0 in circle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093" y="5623194"/>
            <a:ext cx="558753" cy="55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964" y="1468440"/>
            <a:ext cx="2964540" cy="2240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 devices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Объект 5"/>
          <p:cNvSpPr txBox="1">
            <a:spLocks/>
          </p:cNvSpPr>
          <p:nvPr/>
        </p:nvSpPr>
        <p:spPr>
          <a:xfrm>
            <a:off x="920515" y="1020847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Magnetic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бъект 5"/>
          <p:cNvSpPr txBox="1">
            <a:spLocks/>
          </p:cNvSpPr>
          <p:nvPr/>
        </p:nvSpPr>
        <p:spPr>
          <a:xfrm>
            <a:off x="6428631" y="1124743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SSD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6512" y="1586408"/>
            <a:ext cx="3286317" cy="2490664"/>
            <a:chOff x="590637" y="1387085"/>
            <a:chExt cx="3549315" cy="2689987"/>
          </a:xfrm>
        </p:grpSpPr>
        <p:pic>
          <p:nvPicPr>
            <p:cNvPr id="13326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5" y="1387085"/>
              <a:ext cx="3527177" cy="268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Прямоугольник 38"/>
            <p:cNvSpPr/>
            <p:nvPr/>
          </p:nvSpPr>
          <p:spPr>
            <a:xfrm rot="19553162">
              <a:off x="590637" y="1999837"/>
              <a:ext cx="193277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</a:rPr>
                <a:t>en.wikipedia.org</a:t>
              </a:r>
              <a:endParaRPr lang="ru-RU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276" y="3906634"/>
            <a:ext cx="2400868" cy="240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 39"/>
          <p:cNvSpPr/>
          <p:nvPr/>
        </p:nvSpPr>
        <p:spPr>
          <a:xfrm>
            <a:off x="3701322" y="364502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3669174" y="6309320"/>
            <a:ext cx="1997071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Optical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15364"/>
            <a:ext cx="2170782" cy="220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 rot="1898857">
            <a:off x="341560" y="577176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igcseict.info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203848" y="1139552"/>
            <a:ext cx="72008" cy="55298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5940152" y="1139552"/>
            <a:ext cx="72008" cy="552980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9890640">
            <a:off x="5934216" y="1786163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gunnar.com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5126" name="Picture 6" descr="Картинки по запросу cd pit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56" y="1477824"/>
            <a:ext cx="2211107" cy="156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Объект 5"/>
          <p:cNvSpPr txBox="1">
            <a:spLocks/>
          </p:cNvSpPr>
          <p:nvPr/>
        </p:nvSpPr>
        <p:spPr>
          <a:xfrm>
            <a:off x="3648170" y="3039343"/>
            <a:ext cx="77981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pit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4891392" y="3076761"/>
            <a:ext cx="779814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land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4891392" y="2976305"/>
            <a:ext cx="389907" cy="198355"/>
          </a:xfrm>
          <a:prstGeom prst="straightConnector1">
            <a:avLst/>
          </a:prstGeom>
          <a:ln w="6350">
            <a:solidFill>
              <a:srgbClr val="0070C0"/>
            </a:solidFill>
            <a:headEnd type="oval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923928" y="2831740"/>
            <a:ext cx="72008" cy="289131"/>
          </a:xfrm>
          <a:prstGeom prst="straightConnector1">
            <a:avLst/>
          </a:prstGeom>
          <a:ln w="6350">
            <a:solidFill>
              <a:srgbClr val="0070C0"/>
            </a:solidFill>
            <a:headEnd type="oval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645" y="3756394"/>
            <a:ext cx="2856001" cy="1338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6947470" y="4215364"/>
            <a:ext cx="0" cy="1301868"/>
          </a:xfrm>
          <a:prstGeom prst="straightConnector1">
            <a:avLst/>
          </a:prstGeom>
          <a:ln w="6350">
            <a:solidFill>
              <a:schemeClr val="accent3">
                <a:lumMod val="50000"/>
              </a:schemeClr>
            </a:solidFill>
            <a:headEnd type="oval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7572646" y="4910722"/>
            <a:ext cx="599754" cy="799065"/>
          </a:xfrm>
          <a:prstGeom prst="straightConnector1">
            <a:avLst/>
          </a:prstGeom>
          <a:ln w="6350">
            <a:solidFill>
              <a:schemeClr val="accent3">
                <a:lumMod val="50000"/>
              </a:schemeClr>
            </a:solidFill>
            <a:headEnd type="oval" w="med" len="sm"/>
            <a:tailEnd type="oval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4" name="Picture 14" descr="Похожее изображение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30" y="5709787"/>
            <a:ext cx="919776" cy="79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7391754" y="353842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Shutterstock.com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753024" y="116214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researchgate.net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4833585"/>
            <a:ext cx="2030867" cy="173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Parts of desktop computer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55" y="1162472"/>
            <a:ext cx="4020988" cy="332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59"/>
            <a:ext cx="2535806" cy="246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4067944" y="2420888"/>
            <a:ext cx="21602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5"/>
          <p:cNvSpPr>
            <a:spLocks noGrp="1"/>
          </p:cNvSpPr>
          <p:nvPr>
            <p:ph idx="1"/>
          </p:nvPr>
        </p:nvSpPr>
        <p:spPr>
          <a:xfrm>
            <a:off x="4273624" y="1772816"/>
            <a:ext cx="1810544" cy="461665"/>
          </a:xfrm>
        </p:spPr>
        <p:txBody>
          <a:bodyPr>
            <a:spAutoFit/>
          </a:bodyPr>
          <a:lstStyle/>
          <a:p>
            <a:pPr marL="0" indent="0" algn="ctr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System unit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1115616" y="4293096"/>
            <a:ext cx="0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403648" y="4293096"/>
            <a:ext cx="936104" cy="151216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ъект 5"/>
          <p:cNvSpPr txBox="1">
            <a:spLocks/>
          </p:cNvSpPr>
          <p:nvPr/>
        </p:nvSpPr>
        <p:spPr>
          <a:xfrm>
            <a:off x="210344" y="6043600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Input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673716" y="3734830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Coderdojokilkenny</a:t>
            </a:r>
            <a:endParaRPr lang="en-US" sz="11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wordpress.com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47664" y="1162472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om.wikipedia.org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2915816" y="3194189"/>
            <a:ext cx="1758627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бъект 5"/>
          <p:cNvSpPr txBox="1">
            <a:spLocks/>
          </p:cNvSpPr>
          <p:nvPr/>
        </p:nvSpPr>
        <p:spPr>
          <a:xfrm>
            <a:off x="4418384" y="2963356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Output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Картинки по запросу ssd wikiped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171" y="3884115"/>
            <a:ext cx="209550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 стрелкой 34"/>
          <p:cNvCxnSpPr/>
          <p:nvPr/>
        </p:nvCxnSpPr>
        <p:spPr>
          <a:xfrm>
            <a:off x="6056123" y="4722179"/>
            <a:ext cx="1111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бъект 5"/>
          <p:cNvSpPr txBox="1">
            <a:spLocks/>
          </p:cNvSpPr>
          <p:nvPr/>
        </p:nvSpPr>
        <p:spPr>
          <a:xfrm>
            <a:off x="7095291" y="4491346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Прямая со стрелкой 42"/>
          <p:cNvCxnSpPr/>
          <p:nvPr/>
        </p:nvCxnSpPr>
        <p:spPr>
          <a:xfrm>
            <a:off x="4212480" y="5898907"/>
            <a:ext cx="111117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бъект 5"/>
          <p:cNvSpPr txBox="1">
            <a:spLocks/>
          </p:cNvSpPr>
          <p:nvPr/>
        </p:nvSpPr>
        <p:spPr>
          <a:xfrm>
            <a:off x="5356755" y="5668074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251255" y="657194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158534" y="522254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6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Portable computers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Группа 61"/>
          <p:cNvGrpSpPr/>
          <p:nvPr/>
        </p:nvGrpSpPr>
        <p:grpSpPr>
          <a:xfrm>
            <a:off x="168702" y="1933976"/>
            <a:ext cx="4536504" cy="4109624"/>
            <a:chOff x="801209" y="1508885"/>
            <a:chExt cx="4536504" cy="4109624"/>
          </a:xfrm>
        </p:grpSpPr>
        <p:grpSp>
          <p:nvGrpSpPr>
            <p:cNvPr id="59" name="Группа 58"/>
            <p:cNvGrpSpPr/>
            <p:nvPr/>
          </p:nvGrpSpPr>
          <p:grpSpPr>
            <a:xfrm>
              <a:off x="801209" y="1508885"/>
              <a:ext cx="4536504" cy="4109624"/>
              <a:chOff x="971600" y="2559736"/>
              <a:chExt cx="4536504" cy="4109624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971600" y="2559736"/>
                <a:ext cx="2736304" cy="2880320"/>
              </a:xfrm>
              <a:prstGeom prst="ellipse">
                <a:avLst/>
              </a:prstGeom>
              <a:solidFill>
                <a:srgbClr val="E46C0A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2771800" y="2636912"/>
                <a:ext cx="2736304" cy="2880320"/>
              </a:xfrm>
              <a:prstGeom prst="ellipse">
                <a:avLst/>
              </a:prstGeom>
              <a:solidFill>
                <a:srgbClr val="92D05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Овал 53"/>
              <p:cNvSpPr/>
              <p:nvPr/>
            </p:nvSpPr>
            <p:spPr>
              <a:xfrm>
                <a:off x="1932980" y="3789040"/>
                <a:ext cx="2736304" cy="2880320"/>
              </a:xfrm>
              <a:prstGeom prst="ellipse">
                <a:avLst/>
              </a:prstGeom>
              <a:solidFill>
                <a:srgbClr val="FFFF00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Объект 5"/>
            <p:cNvSpPr txBox="1">
              <a:spLocks/>
            </p:cNvSpPr>
            <p:nvPr/>
          </p:nvSpPr>
          <p:spPr>
            <a:xfrm>
              <a:off x="857317" y="2195224"/>
              <a:ext cx="1810544" cy="830997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Light weight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Объект 5"/>
            <p:cNvSpPr txBox="1">
              <a:spLocks/>
            </p:cNvSpPr>
            <p:nvPr/>
          </p:nvSpPr>
          <p:spPr>
            <a:xfrm>
              <a:off x="2154329" y="4466381"/>
              <a:ext cx="1810544" cy="830997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2400" dirty="0" smtClean="0"/>
                <a:t>Easy </a:t>
              </a:r>
              <a:r>
                <a:rPr lang="en-US" sz="2400" dirty="0"/>
                <a:t>to carry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Объект 5"/>
            <p:cNvSpPr txBox="1">
              <a:spLocks/>
            </p:cNvSpPr>
            <p:nvPr/>
          </p:nvSpPr>
          <p:spPr>
            <a:xfrm>
              <a:off x="3355149" y="2005371"/>
              <a:ext cx="1810544" cy="1200329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Input +</a:t>
              </a:r>
              <a:b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Output +</a:t>
              </a:r>
              <a:b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55" name="Прямая со стрелкой 54"/>
          <p:cNvCxnSpPr/>
          <p:nvPr/>
        </p:nvCxnSpPr>
        <p:spPr>
          <a:xfrm flipV="1">
            <a:off x="2791202" y="3165190"/>
            <a:ext cx="2897135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89" y="4473498"/>
            <a:ext cx="2664296" cy="199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361" y="1571913"/>
            <a:ext cx="2232247" cy="159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" name="Прямоугольник 77"/>
          <p:cNvSpPr/>
          <p:nvPr/>
        </p:nvSpPr>
        <p:spPr>
          <a:xfrm>
            <a:off x="6036339" y="324709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cxnSp>
        <p:nvCxnSpPr>
          <p:cNvPr id="82" name="Прямая со стрелкой 81"/>
          <p:cNvCxnSpPr/>
          <p:nvPr/>
        </p:nvCxnSpPr>
        <p:spPr>
          <a:xfrm>
            <a:off x="2778502" y="3977990"/>
            <a:ext cx="2297554" cy="83630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ямоугольник 83"/>
          <p:cNvSpPr/>
          <p:nvPr/>
        </p:nvSpPr>
        <p:spPr>
          <a:xfrm>
            <a:off x="4598087" y="6518296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86" name="Объект 5"/>
          <p:cNvSpPr txBox="1">
            <a:spLocks/>
          </p:cNvSpPr>
          <p:nvPr/>
        </p:nvSpPr>
        <p:spPr>
          <a:xfrm>
            <a:off x="6115212" y="1095972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Slate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Объект 5"/>
          <p:cNvSpPr txBox="1">
            <a:spLocks/>
          </p:cNvSpPr>
          <p:nvPr/>
        </p:nvSpPr>
        <p:spPr>
          <a:xfrm>
            <a:off x="5182543" y="3958180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Clamshell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2386783" y="4221088"/>
            <a:ext cx="45719" cy="252410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 rot="1768896">
            <a:off x="2543018" y="3531379"/>
            <a:ext cx="79241" cy="734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 rot="1768896">
            <a:off x="2633935" y="3177872"/>
            <a:ext cx="79241" cy="734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1768896">
            <a:off x="2607340" y="3278232"/>
            <a:ext cx="79241" cy="73433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1973572" y="3155912"/>
            <a:ext cx="939772" cy="1342357"/>
            <a:chOff x="1973572" y="3155912"/>
            <a:chExt cx="939772" cy="1342357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1973572" y="3155912"/>
              <a:ext cx="924409" cy="1342357"/>
              <a:chOff x="1973572" y="3155912"/>
              <a:chExt cx="924409" cy="1342357"/>
            </a:xfrm>
            <a:solidFill>
              <a:srgbClr val="4F81BD"/>
            </a:solidFill>
          </p:grpSpPr>
          <p:sp>
            <p:nvSpPr>
              <p:cNvPr id="7" name="Полилиния 6"/>
              <p:cNvSpPr/>
              <p:nvPr/>
            </p:nvSpPr>
            <p:spPr>
              <a:xfrm>
                <a:off x="1981200" y="3155912"/>
                <a:ext cx="916781" cy="108782"/>
              </a:xfrm>
              <a:custGeom>
                <a:avLst/>
                <a:gdLst>
                  <a:gd name="connsiteX0" fmla="*/ 0 w 916781"/>
                  <a:gd name="connsiteY0" fmla="*/ 108782 h 108782"/>
                  <a:gd name="connsiteX1" fmla="*/ 185738 w 916781"/>
                  <a:gd name="connsiteY1" fmla="*/ 46869 h 108782"/>
                  <a:gd name="connsiteX2" fmla="*/ 378619 w 916781"/>
                  <a:gd name="connsiteY2" fmla="*/ 11151 h 108782"/>
                  <a:gd name="connsiteX3" fmla="*/ 645319 w 916781"/>
                  <a:gd name="connsiteY3" fmla="*/ 4007 h 108782"/>
                  <a:gd name="connsiteX4" fmla="*/ 916781 w 916781"/>
                  <a:gd name="connsiteY4" fmla="*/ 68301 h 10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16781" h="108782">
                    <a:moveTo>
                      <a:pt x="0" y="108782"/>
                    </a:moveTo>
                    <a:cubicBezTo>
                      <a:pt x="61317" y="85961"/>
                      <a:pt x="122635" y="63141"/>
                      <a:pt x="185738" y="46869"/>
                    </a:cubicBezTo>
                    <a:cubicBezTo>
                      <a:pt x="248841" y="30597"/>
                      <a:pt x="302022" y="18295"/>
                      <a:pt x="378619" y="11151"/>
                    </a:cubicBezTo>
                    <a:cubicBezTo>
                      <a:pt x="455216" y="4007"/>
                      <a:pt x="555625" y="-5518"/>
                      <a:pt x="645319" y="4007"/>
                    </a:cubicBezTo>
                    <a:cubicBezTo>
                      <a:pt x="735013" y="13532"/>
                      <a:pt x="859631" y="41314"/>
                      <a:pt x="916781" y="68301"/>
                    </a:cubicBezTo>
                  </a:path>
                </a:pathLst>
              </a:custGeom>
              <a:grp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олилиния 7"/>
              <p:cNvSpPr/>
              <p:nvPr/>
            </p:nvSpPr>
            <p:spPr>
              <a:xfrm>
                <a:off x="1973572" y="3274219"/>
                <a:ext cx="421966" cy="1224050"/>
              </a:xfrm>
              <a:custGeom>
                <a:avLst/>
                <a:gdLst>
                  <a:gd name="connsiteX0" fmla="*/ 12391 w 421966"/>
                  <a:gd name="connsiteY0" fmla="*/ 0 h 1224050"/>
                  <a:gd name="connsiteX1" fmla="*/ 484 w 421966"/>
                  <a:gd name="connsiteY1" fmla="*/ 161925 h 1224050"/>
                  <a:gd name="connsiteX2" fmla="*/ 5247 w 421966"/>
                  <a:gd name="connsiteY2" fmla="*/ 314325 h 1224050"/>
                  <a:gd name="connsiteX3" fmla="*/ 31441 w 421966"/>
                  <a:gd name="connsiteY3" fmla="*/ 528637 h 1224050"/>
                  <a:gd name="connsiteX4" fmla="*/ 110022 w 421966"/>
                  <a:gd name="connsiteY4" fmla="*/ 745331 h 1224050"/>
                  <a:gd name="connsiteX5" fmla="*/ 190984 w 421966"/>
                  <a:gd name="connsiteY5" fmla="*/ 916781 h 1224050"/>
                  <a:gd name="connsiteX6" fmla="*/ 319572 w 421966"/>
                  <a:gd name="connsiteY6" fmla="*/ 1112044 h 1224050"/>
                  <a:gd name="connsiteX7" fmla="*/ 421966 w 421966"/>
                  <a:gd name="connsiteY7" fmla="*/ 1223962 h 122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1966" h="1224050">
                    <a:moveTo>
                      <a:pt x="12391" y="0"/>
                    </a:moveTo>
                    <a:cubicBezTo>
                      <a:pt x="7033" y="54769"/>
                      <a:pt x="1675" y="109538"/>
                      <a:pt x="484" y="161925"/>
                    </a:cubicBezTo>
                    <a:cubicBezTo>
                      <a:pt x="-707" y="214312"/>
                      <a:pt x="87" y="253206"/>
                      <a:pt x="5247" y="314325"/>
                    </a:cubicBezTo>
                    <a:cubicBezTo>
                      <a:pt x="10406" y="375444"/>
                      <a:pt x="13979" y="456803"/>
                      <a:pt x="31441" y="528637"/>
                    </a:cubicBezTo>
                    <a:cubicBezTo>
                      <a:pt x="48903" y="600471"/>
                      <a:pt x="83432" y="680640"/>
                      <a:pt x="110022" y="745331"/>
                    </a:cubicBezTo>
                    <a:cubicBezTo>
                      <a:pt x="136612" y="810022"/>
                      <a:pt x="156059" y="855662"/>
                      <a:pt x="190984" y="916781"/>
                    </a:cubicBezTo>
                    <a:cubicBezTo>
                      <a:pt x="225909" y="977900"/>
                      <a:pt x="281075" y="1060847"/>
                      <a:pt x="319572" y="1112044"/>
                    </a:cubicBezTo>
                    <a:cubicBezTo>
                      <a:pt x="358069" y="1163241"/>
                      <a:pt x="382279" y="1226740"/>
                      <a:pt x="421966" y="1223962"/>
                    </a:cubicBezTo>
                  </a:path>
                </a:pathLst>
              </a:custGeom>
              <a:grp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олилиния 8"/>
              <p:cNvSpPr/>
              <p:nvPr/>
            </p:nvSpPr>
            <p:spPr>
              <a:xfrm>
                <a:off x="2395538" y="3214688"/>
                <a:ext cx="501980" cy="1283493"/>
              </a:xfrm>
              <a:custGeom>
                <a:avLst/>
                <a:gdLst>
                  <a:gd name="connsiteX0" fmla="*/ 0 w 501980"/>
                  <a:gd name="connsiteY0" fmla="*/ 1283493 h 1283493"/>
                  <a:gd name="connsiteX1" fmla="*/ 114300 w 501980"/>
                  <a:gd name="connsiteY1" fmla="*/ 1171575 h 1283493"/>
                  <a:gd name="connsiteX2" fmla="*/ 259556 w 501980"/>
                  <a:gd name="connsiteY2" fmla="*/ 985837 h 1283493"/>
                  <a:gd name="connsiteX3" fmla="*/ 385762 w 501980"/>
                  <a:gd name="connsiteY3" fmla="*/ 778668 h 1283493"/>
                  <a:gd name="connsiteX4" fmla="*/ 457200 w 501980"/>
                  <a:gd name="connsiteY4" fmla="*/ 533400 h 1283493"/>
                  <a:gd name="connsiteX5" fmla="*/ 500062 w 501980"/>
                  <a:gd name="connsiteY5" fmla="*/ 257175 h 1283493"/>
                  <a:gd name="connsiteX6" fmla="*/ 490537 w 501980"/>
                  <a:gd name="connsiteY6" fmla="*/ 0 h 1283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1980" h="1283493">
                    <a:moveTo>
                      <a:pt x="0" y="1283493"/>
                    </a:moveTo>
                    <a:cubicBezTo>
                      <a:pt x="35520" y="1252338"/>
                      <a:pt x="71041" y="1221184"/>
                      <a:pt x="114300" y="1171575"/>
                    </a:cubicBezTo>
                    <a:cubicBezTo>
                      <a:pt x="157559" y="1121966"/>
                      <a:pt x="214312" y="1051321"/>
                      <a:pt x="259556" y="985837"/>
                    </a:cubicBezTo>
                    <a:cubicBezTo>
                      <a:pt x="304800" y="920352"/>
                      <a:pt x="352821" y="854074"/>
                      <a:pt x="385762" y="778668"/>
                    </a:cubicBezTo>
                    <a:cubicBezTo>
                      <a:pt x="418703" y="703262"/>
                      <a:pt x="438150" y="620315"/>
                      <a:pt x="457200" y="533400"/>
                    </a:cubicBezTo>
                    <a:cubicBezTo>
                      <a:pt x="476250" y="446484"/>
                      <a:pt x="494506" y="346075"/>
                      <a:pt x="500062" y="257175"/>
                    </a:cubicBezTo>
                    <a:cubicBezTo>
                      <a:pt x="505618" y="168275"/>
                      <a:pt x="498077" y="84137"/>
                      <a:pt x="490537" y="0"/>
                    </a:cubicBezTo>
                  </a:path>
                </a:pathLst>
              </a:custGeom>
              <a:grpFill/>
              <a:ln>
                <a:solidFill>
                  <a:srgbClr val="4F81B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1" name="Равнобедренный треугольник 10"/>
            <p:cNvSpPr/>
            <p:nvPr/>
          </p:nvSpPr>
          <p:spPr>
            <a:xfrm rot="10640980">
              <a:off x="2010754" y="3246125"/>
              <a:ext cx="708507" cy="1244227"/>
            </a:xfrm>
            <a:prstGeom prst="triangle">
              <a:avLst>
                <a:gd name="adj" fmla="val 50401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10640980">
              <a:off x="2204837" y="3238239"/>
              <a:ext cx="708507" cy="1244227"/>
            </a:xfrm>
            <a:prstGeom prst="triangle">
              <a:avLst>
                <a:gd name="adj" fmla="val 77611"/>
              </a:avLst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365007" y="4419845"/>
              <a:ext cx="45719" cy="78336"/>
            </a:xfrm>
            <a:prstGeom prst="ellipse">
              <a:avLst/>
            </a:prstGeom>
            <a:solidFill>
              <a:srgbClr val="4F81BD"/>
            </a:solidFill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1768896">
              <a:off x="2531037" y="3720954"/>
              <a:ext cx="79241" cy="73433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Прямоугольник 38"/>
            <p:cNvSpPr/>
            <p:nvPr/>
          </p:nvSpPr>
          <p:spPr>
            <a:xfrm rot="1768896">
              <a:off x="2586571" y="3350126"/>
              <a:ext cx="79241" cy="73433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/>
            <p:cNvSpPr/>
            <p:nvPr/>
          </p:nvSpPr>
          <p:spPr>
            <a:xfrm rot="1768896">
              <a:off x="2588250" y="3545691"/>
              <a:ext cx="79241" cy="734336"/>
            </a:xfrm>
            <a:prstGeom prst="rect">
              <a:avLst/>
            </a:prstGeom>
            <a:ln>
              <a:solidFill>
                <a:srgbClr val="4F81B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2020251" y="3247090"/>
            <a:ext cx="841899" cy="301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0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representation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07136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8332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Объект 5"/>
          <p:cNvSpPr txBox="1">
            <a:spLocks/>
          </p:cNvSpPr>
          <p:nvPr/>
        </p:nvSpPr>
        <p:spPr>
          <a:xfrm>
            <a:off x="796900" y="3219108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бъект 5"/>
          <p:cNvSpPr txBox="1">
            <a:spLocks/>
          </p:cNvSpPr>
          <p:nvPr/>
        </p:nvSpPr>
        <p:spPr>
          <a:xfrm>
            <a:off x="3855144" y="3226448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Songs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2474182" y="2024080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 rot="16200000">
            <a:off x="-578932" y="2024081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ru.wikipedia.org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4460951" y="291802"/>
            <a:ext cx="439935" cy="7418636"/>
          </a:xfrm>
          <a:prstGeom prst="rightBrace">
            <a:avLst>
              <a:gd name="adj1" fmla="val 161333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бъект 5"/>
          <p:cNvSpPr txBox="1">
            <a:spLocks/>
          </p:cNvSpPr>
          <p:nvPr/>
        </p:nvSpPr>
        <p:spPr>
          <a:xfrm>
            <a:off x="6108950" y="3565128"/>
            <a:ext cx="233102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01191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Прямоугольник 37"/>
          <p:cNvSpPr/>
          <p:nvPr/>
        </p:nvSpPr>
        <p:spPr>
          <a:xfrm rot="16200000">
            <a:off x="5563040" y="2052784"/>
            <a:ext cx="193277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en.wikipedia.org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9" name="Объект 5"/>
          <p:cNvSpPr txBox="1">
            <a:spLocks/>
          </p:cNvSpPr>
          <p:nvPr/>
        </p:nvSpPr>
        <p:spPr>
          <a:xfrm>
            <a:off x="6826522" y="3155036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бъект 5"/>
          <p:cNvSpPr txBox="1">
            <a:spLocks/>
          </p:cNvSpPr>
          <p:nvPr/>
        </p:nvSpPr>
        <p:spPr>
          <a:xfrm>
            <a:off x="1121056" y="5239673"/>
            <a:ext cx="1810544" cy="46166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0s and 1s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9" descr="The Binary Code of the Matrix and the Power of the ‘Machine’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270" y="4467114"/>
            <a:ext cx="4533360" cy="216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Прямоугольник 42"/>
          <p:cNvSpPr/>
          <p:nvPr/>
        </p:nvSpPr>
        <p:spPr>
          <a:xfrm rot="16200000">
            <a:off x="6702537" y="5333349"/>
            <a:ext cx="193277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Arno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Pienaar</a:t>
            </a:r>
            <a:endParaRPr lang="en-US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theeventchronicle.com</a:t>
            </a:r>
            <a:endParaRPr lang="ru-RU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3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types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бъект 5"/>
          <p:cNvSpPr txBox="1">
            <a:spLocks/>
          </p:cNvSpPr>
          <p:nvPr/>
        </p:nvSpPr>
        <p:spPr>
          <a:xfrm>
            <a:off x="467544" y="1484784"/>
            <a:ext cx="8208912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Digital </a:t>
            </a:r>
            <a:r>
              <a:rPr lang="en-US" sz="2400" b="1" dirty="0" smtClean="0"/>
              <a:t>data </a:t>
            </a:r>
            <a:r>
              <a:rPr lang="en-US" sz="2400" dirty="0"/>
              <a:t>is text, numbers, graphics, sound, and video that have been converted into discrete </a:t>
            </a:r>
            <a:r>
              <a:rPr lang="en-US" sz="2400" dirty="0" smtClean="0"/>
              <a:t>digits.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88132" y="4297561"/>
            <a:ext cx="8208912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Analog </a:t>
            </a:r>
            <a:r>
              <a:rPr lang="en-US" sz="2400" b="1" dirty="0"/>
              <a:t>data</a:t>
            </a:r>
            <a:r>
              <a:rPr lang="en-US" sz="2400" b="1" dirty="0" smtClean="0"/>
              <a:t> </a:t>
            </a:r>
            <a:r>
              <a:rPr lang="en-US" sz="2400" dirty="0" smtClean="0"/>
              <a:t>has </a:t>
            </a:r>
            <a:r>
              <a:rPr lang="en-US" sz="2400" dirty="0"/>
              <a:t>infinite scale of values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666776" y="2708920"/>
            <a:ext cx="5776056" cy="720080"/>
            <a:chOff x="236104" y="2708920"/>
            <a:chExt cx="5776056" cy="72008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36104" y="3429000"/>
              <a:ext cx="73549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971600" y="2708920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2411760" y="3429000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3851920" y="2708920"/>
              <a:ext cx="740668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572000" y="3429000"/>
              <a:ext cx="1440160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V="1">
              <a:off x="971600" y="2708920"/>
              <a:ext cx="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411760" y="2708920"/>
              <a:ext cx="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3851920" y="2708920"/>
              <a:ext cx="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4572000" y="2708920"/>
              <a:ext cx="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Объект 5"/>
          <p:cNvSpPr txBox="1">
            <a:spLocks/>
          </p:cNvSpPr>
          <p:nvPr/>
        </p:nvSpPr>
        <p:spPr>
          <a:xfrm>
            <a:off x="1856430" y="3466564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бъект 5"/>
          <p:cNvSpPr txBox="1">
            <a:spLocks/>
          </p:cNvSpPr>
          <p:nvPr/>
        </p:nvSpPr>
        <p:spPr>
          <a:xfrm>
            <a:off x="2555776" y="3466564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бъект 5"/>
          <p:cNvSpPr txBox="1">
            <a:spLocks/>
          </p:cNvSpPr>
          <p:nvPr/>
        </p:nvSpPr>
        <p:spPr>
          <a:xfrm>
            <a:off x="3275856" y="3446016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3995936" y="3446016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бъект 5"/>
          <p:cNvSpPr txBox="1">
            <a:spLocks/>
          </p:cNvSpPr>
          <p:nvPr/>
        </p:nvSpPr>
        <p:spPr>
          <a:xfrm>
            <a:off x="4716016" y="3463032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Объект 5"/>
          <p:cNvSpPr txBox="1">
            <a:spLocks/>
          </p:cNvSpPr>
          <p:nvPr/>
        </p:nvSpPr>
        <p:spPr>
          <a:xfrm>
            <a:off x="5474832" y="3446016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Объект 5"/>
          <p:cNvSpPr txBox="1">
            <a:spLocks/>
          </p:cNvSpPr>
          <p:nvPr/>
        </p:nvSpPr>
        <p:spPr>
          <a:xfrm>
            <a:off x="6232036" y="3463031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Объект 5"/>
          <p:cNvSpPr txBox="1">
            <a:spLocks/>
          </p:cNvSpPr>
          <p:nvPr/>
        </p:nvSpPr>
        <p:spPr>
          <a:xfrm>
            <a:off x="6876256" y="3463031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989112" y="4997686"/>
            <a:ext cx="4648200" cy="1511772"/>
          </a:xfrm>
          <a:custGeom>
            <a:avLst/>
            <a:gdLst>
              <a:gd name="connsiteX0" fmla="*/ 0 w 4648200"/>
              <a:gd name="connsiteY0" fmla="*/ 876300 h 1511772"/>
              <a:gd name="connsiteX1" fmla="*/ 647700 w 4648200"/>
              <a:gd name="connsiteY1" fmla="*/ 876300 h 1511772"/>
              <a:gd name="connsiteX2" fmla="*/ 850900 w 4648200"/>
              <a:gd name="connsiteY2" fmla="*/ 139700 h 1511772"/>
              <a:gd name="connsiteX3" fmla="*/ 1155700 w 4648200"/>
              <a:gd name="connsiteY3" fmla="*/ 127000 h 1511772"/>
              <a:gd name="connsiteX4" fmla="*/ 1282700 w 4648200"/>
              <a:gd name="connsiteY4" fmla="*/ 1295400 h 1511772"/>
              <a:gd name="connsiteX5" fmla="*/ 1676400 w 4648200"/>
              <a:gd name="connsiteY5" fmla="*/ 1409700 h 1511772"/>
              <a:gd name="connsiteX6" fmla="*/ 1854200 w 4648200"/>
              <a:gd name="connsiteY6" fmla="*/ 177800 h 1511772"/>
              <a:gd name="connsiteX7" fmla="*/ 2222500 w 4648200"/>
              <a:gd name="connsiteY7" fmla="*/ 152400 h 1511772"/>
              <a:gd name="connsiteX8" fmla="*/ 2298700 w 4648200"/>
              <a:gd name="connsiteY8" fmla="*/ 1346200 h 1511772"/>
              <a:gd name="connsiteX9" fmla="*/ 2641600 w 4648200"/>
              <a:gd name="connsiteY9" fmla="*/ 1193800 h 1511772"/>
              <a:gd name="connsiteX10" fmla="*/ 2679700 w 4648200"/>
              <a:gd name="connsiteY10" fmla="*/ 330200 h 1511772"/>
              <a:gd name="connsiteX11" fmla="*/ 2959100 w 4648200"/>
              <a:gd name="connsiteY11" fmla="*/ 304800 h 1511772"/>
              <a:gd name="connsiteX12" fmla="*/ 3060700 w 4648200"/>
              <a:gd name="connsiteY12" fmla="*/ 1219200 h 1511772"/>
              <a:gd name="connsiteX13" fmla="*/ 3276600 w 4648200"/>
              <a:gd name="connsiteY13" fmla="*/ 1168400 h 1511772"/>
              <a:gd name="connsiteX14" fmla="*/ 3390900 w 4648200"/>
              <a:gd name="connsiteY14" fmla="*/ 457200 h 1511772"/>
              <a:gd name="connsiteX15" fmla="*/ 3657600 w 4648200"/>
              <a:gd name="connsiteY15" fmla="*/ 558800 h 1511772"/>
              <a:gd name="connsiteX16" fmla="*/ 3733800 w 4648200"/>
              <a:gd name="connsiteY16" fmla="*/ 1117600 h 1511772"/>
              <a:gd name="connsiteX17" fmla="*/ 3937000 w 4648200"/>
              <a:gd name="connsiteY17" fmla="*/ 1117600 h 1511772"/>
              <a:gd name="connsiteX18" fmla="*/ 4038600 w 4648200"/>
              <a:gd name="connsiteY18" fmla="*/ 546100 h 1511772"/>
              <a:gd name="connsiteX19" fmla="*/ 4318000 w 4648200"/>
              <a:gd name="connsiteY19" fmla="*/ 673100 h 1511772"/>
              <a:gd name="connsiteX20" fmla="*/ 4368800 w 4648200"/>
              <a:gd name="connsiteY20" fmla="*/ 1092200 h 1511772"/>
              <a:gd name="connsiteX21" fmla="*/ 4445000 w 4648200"/>
              <a:gd name="connsiteY21" fmla="*/ 88900 h 1511772"/>
              <a:gd name="connsiteX22" fmla="*/ 4483100 w 4648200"/>
              <a:gd name="connsiteY22" fmla="*/ 1422400 h 1511772"/>
              <a:gd name="connsiteX23" fmla="*/ 4546600 w 4648200"/>
              <a:gd name="connsiteY23" fmla="*/ 12700 h 1511772"/>
              <a:gd name="connsiteX24" fmla="*/ 4572000 w 4648200"/>
              <a:gd name="connsiteY24" fmla="*/ 1460500 h 1511772"/>
              <a:gd name="connsiteX25" fmla="*/ 4648200 w 4648200"/>
              <a:gd name="connsiteY25" fmla="*/ 0 h 1511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4648200" h="1511772">
                <a:moveTo>
                  <a:pt x="0" y="876300"/>
                </a:moveTo>
                <a:cubicBezTo>
                  <a:pt x="252941" y="937683"/>
                  <a:pt x="505883" y="999067"/>
                  <a:pt x="647700" y="876300"/>
                </a:cubicBezTo>
                <a:cubicBezTo>
                  <a:pt x="789517" y="753533"/>
                  <a:pt x="766233" y="264583"/>
                  <a:pt x="850900" y="139700"/>
                </a:cubicBezTo>
                <a:cubicBezTo>
                  <a:pt x="935567" y="14817"/>
                  <a:pt x="1083733" y="-65617"/>
                  <a:pt x="1155700" y="127000"/>
                </a:cubicBezTo>
                <a:cubicBezTo>
                  <a:pt x="1227667" y="319617"/>
                  <a:pt x="1195917" y="1081617"/>
                  <a:pt x="1282700" y="1295400"/>
                </a:cubicBezTo>
                <a:cubicBezTo>
                  <a:pt x="1369483" y="1509183"/>
                  <a:pt x="1581150" y="1595967"/>
                  <a:pt x="1676400" y="1409700"/>
                </a:cubicBezTo>
                <a:cubicBezTo>
                  <a:pt x="1771650" y="1223433"/>
                  <a:pt x="1763183" y="387350"/>
                  <a:pt x="1854200" y="177800"/>
                </a:cubicBezTo>
                <a:cubicBezTo>
                  <a:pt x="1945217" y="-31750"/>
                  <a:pt x="2148417" y="-42333"/>
                  <a:pt x="2222500" y="152400"/>
                </a:cubicBezTo>
                <a:cubicBezTo>
                  <a:pt x="2296583" y="347133"/>
                  <a:pt x="2228850" y="1172633"/>
                  <a:pt x="2298700" y="1346200"/>
                </a:cubicBezTo>
                <a:cubicBezTo>
                  <a:pt x="2368550" y="1519767"/>
                  <a:pt x="2578100" y="1363133"/>
                  <a:pt x="2641600" y="1193800"/>
                </a:cubicBezTo>
                <a:cubicBezTo>
                  <a:pt x="2705100" y="1024467"/>
                  <a:pt x="2626783" y="478367"/>
                  <a:pt x="2679700" y="330200"/>
                </a:cubicBezTo>
                <a:cubicBezTo>
                  <a:pt x="2732617" y="182033"/>
                  <a:pt x="2895600" y="156633"/>
                  <a:pt x="2959100" y="304800"/>
                </a:cubicBezTo>
                <a:cubicBezTo>
                  <a:pt x="3022600" y="452967"/>
                  <a:pt x="3007783" y="1075267"/>
                  <a:pt x="3060700" y="1219200"/>
                </a:cubicBezTo>
                <a:cubicBezTo>
                  <a:pt x="3113617" y="1363133"/>
                  <a:pt x="3221567" y="1295400"/>
                  <a:pt x="3276600" y="1168400"/>
                </a:cubicBezTo>
                <a:cubicBezTo>
                  <a:pt x="3331633" y="1041400"/>
                  <a:pt x="3327400" y="558800"/>
                  <a:pt x="3390900" y="457200"/>
                </a:cubicBezTo>
                <a:cubicBezTo>
                  <a:pt x="3454400" y="355600"/>
                  <a:pt x="3600450" y="448733"/>
                  <a:pt x="3657600" y="558800"/>
                </a:cubicBezTo>
                <a:cubicBezTo>
                  <a:pt x="3714750" y="668867"/>
                  <a:pt x="3687233" y="1024467"/>
                  <a:pt x="3733800" y="1117600"/>
                </a:cubicBezTo>
                <a:cubicBezTo>
                  <a:pt x="3780367" y="1210733"/>
                  <a:pt x="3886200" y="1212850"/>
                  <a:pt x="3937000" y="1117600"/>
                </a:cubicBezTo>
                <a:cubicBezTo>
                  <a:pt x="3987800" y="1022350"/>
                  <a:pt x="3975100" y="620183"/>
                  <a:pt x="4038600" y="546100"/>
                </a:cubicBezTo>
                <a:cubicBezTo>
                  <a:pt x="4102100" y="472017"/>
                  <a:pt x="4262967" y="582083"/>
                  <a:pt x="4318000" y="673100"/>
                </a:cubicBezTo>
                <a:cubicBezTo>
                  <a:pt x="4373033" y="764117"/>
                  <a:pt x="4347633" y="1189567"/>
                  <a:pt x="4368800" y="1092200"/>
                </a:cubicBezTo>
                <a:cubicBezTo>
                  <a:pt x="4389967" y="994833"/>
                  <a:pt x="4425950" y="33867"/>
                  <a:pt x="4445000" y="88900"/>
                </a:cubicBezTo>
                <a:cubicBezTo>
                  <a:pt x="4464050" y="143933"/>
                  <a:pt x="4466167" y="1435100"/>
                  <a:pt x="4483100" y="1422400"/>
                </a:cubicBezTo>
                <a:cubicBezTo>
                  <a:pt x="4500033" y="1409700"/>
                  <a:pt x="4531783" y="6350"/>
                  <a:pt x="4546600" y="12700"/>
                </a:cubicBezTo>
                <a:cubicBezTo>
                  <a:pt x="4561417" y="19050"/>
                  <a:pt x="4555067" y="1462617"/>
                  <a:pt x="4572000" y="1460500"/>
                </a:cubicBezTo>
                <a:cubicBezTo>
                  <a:pt x="4588933" y="1458383"/>
                  <a:pt x="4601633" y="71967"/>
                  <a:pt x="464820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43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data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3" name="Группа 172"/>
          <p:cNvGrpSpPr/>
          <p:nvPr/>
        </p:nvGrpSpPr>
        <p:grpSpPr>
          <a:xfrm>
            <a:off x="970553" y="2492896"/>
            <a:ext cx="5719201" cy="360040"/>
            <a:chOff x="970553" y="3022352"/>
            <a:chExt cx="5719201" cy="722640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970553" y="3024912"/>
              <a:ext cx="2870832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38697" y="3744992"/>
              <a:ext cx="285105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3841385" y="3022352"/>
              <a:ext cx="0" cy="72008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Объект 5"/>
          <p:cNvSpPr txBox="1">
            <a:spLocks/>
          </p:cNvSpPr>
          <p:nvPr/>
        </p:nvSpPr>
        <p:spPr>
          <a:xfrm>
            <a:off x="1478461" y="2945492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бъект 5"/>
          <p:cNvSpPr txBox="1">
            <a:spLocks/>
          </p:cNvSpPr>
          <p:nvPr/>
        </p:nvSpPr>
        <p:spPr>
          <a:xfrm>
            <a:off x="2918621" y="2924944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4354929" y="2924944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бъект 5"/>
          <p:cNvSpPr txBox="1">
            <a:spLocks/>
          </p:cNvSpPr>
          <p:nvPr/>
        </p:nvSpPr>
        <p:spPr>
          <a:xfrm>
            <a:off x="5833189" y="2941960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397468" y="1936313"/>
            <a:ext cx="355771" cy="655087"/>
            <a:chOff x="4356393" y="2310790"/>
            <a:chExt cx="355771" cy="941259"/>
          </a:xfrm>
        </p:grpSpPr>
        <p:sp>
          <p:nvSpPr>
            <p:cNvPr id="85" name="Прямоугольник 84"/>
            <p:cNvSpPr/>
            <p:nvPr/>
          </p:nvSpPr>
          <p:spPr>
            <a:xfrm rot="16200000">
              <a:off x="4500939" y="3096844"/>
              <a:ext cx="70970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Прямоугольник 85"/>
            <p:cNvSpPr/>
            <p:nvPr/>
          </p:nvSpPr>
          <p:spPr>
            <a:xfrm rot="16200000">
              <a:off x="4334610" y="2811349"/>
              <a:ext cx="403628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Трапеция 86"/>
            <p:cNvSpPr/>
            <p:nvPr/>
          </p:nvSpPr>
          <p:spPr>
            <a:xfrm rot="10800000">
              <a:off x="4360684" y="2430542"/>
              <a:ext cx="351480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Прямоугольник 87"/>
            <p:cNvSpPr/>
            <p:nvPr/>
          </p:nvSpPr>
          <p:spPr>
            <a:xfrm rot="16200000">
              <a:off x="4498794" y="2168389"/>
              <a:ext cx="70970" cy="35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Скругленный прямоугольник 88"/>
            <p:cNvSpPr/>
            <p:nvPr/>
          </p:nvSpPr>
          <p:spPr>
            <a:xfrm rot="16200000">
              <a:off x="4394564" y="2894723"/>
              <a:ext cx="280380" cy="8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 rot="16200000">
              <a:off x="4506827" y="2974268"/>
              <a:ext cx="59791" cy="441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2856415" y="1237639"/>
            <a:ext cx="480600" cy="1104406"/>
            <a:chOff x="2857462" y="921647"/>
            <a:chExt cx="480600" cy="1548688"/>
          </a:xfrm>
        </p:grpSpPr>
        <p:sp>
          <p:nvSpPr>
            <p:cNvPr id="100" name="Прямоугольник 99"/>
            <p:cNvSpPr/>
            <p:nvPr/>
          </p:nvSpPr>
          <p:spPr>
            <a:xfrm rot="16200000">
              <a:off x="3064604" y="2305024"/>
              <a:ext cx="70970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Прямоугольник 100"/>
            <p:cNvSpPr/>
            <p:nvPr/>
          </p:nvSpPr>
          <p:spPr>
            <a:xfrm rot="16200000">
              <a:off x="2898275" y="2029054"/>
              <a:ext cx="403628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Трапеция 101"/>
            <p:cNvSpPr/>
            <p:nvPr/>
          </p:nvSpPr>
          <p:spPr>
            <a:xfrm rot="10800000">
              <a:off x="2909514" y="1658353"/>
              <a:ext cx="381148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Прямоугольник 102"/>
            <p:cNvSpPr/>
            <p:nvPr/>
          </p:nvSpPr>
          <p:spPr>
            <a:xfrm rot="16200000">
              <a:off x="3062277" y="1390709"/>
              <a:ext cx="70970" cy="385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 rot="16200000">
              <a:off x="2958088" y="2118844"/>
              <a:ext cx="280380" cy="947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16200000">
              <a:off x="3064553" y="2075801"/>
              <a:ext cx="59791" cy="479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rot="10639050">
              <a:off x="2857462" y="921647"/>
              <a:ext cx="480600" cy="57037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1416255" y="1237639"/>
            <a:ext cx="480600" cy="1104406"/>
            <a:chOff x="2857462" y="921647"/>
            <a:chExt cx="480600" cy="1548688"/>
          </a:xfrm>
        </p:grpSpPr>
        <p:sp>
          <p:nvSpPr>
            <p:cNvPr id="115" name="Прямоугольник 114"/>
            <p:cNvSpPr/>
            <p:nvPr/>
          </p:nvSpPr>
          <p:spPr>
            <a:xfrm rot="16200000">
              <a:off x="3064604" y="2305024"/>
              <a:ext cx="70970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16200000">
              <a:off x="2898275" y="2029054"/>
              <a:ext cx="403628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Трапеция 116"/>
            <p:cNvSpPr/>
            <p:nvPr/>
          </p:nvSpPr>
          <p:spPr>
            <a:xfrm rot="10800000">
              <a:off x="2909514" y="1658353"/>
              <a:ext cx="381148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16200000">
              <a:off x="3062277" y="1390709"/>
              <a:ext cx="70970" cy="385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 rot="16200000">
              <a:off x="2958088" y="2118844"/>
              <a:ext cx="280380" cy="947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rot="16200000">
              <a:off x="3064553" y="2075801"/>
              <a:ext cx="59791" cy="479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rot="10639050">
              <a:off x="2857462" y="921647"/>
              <a:ext cx="480600" cy="57037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2" name="Объект 5"/>
          <p:cNvSpPr txBox="1">
            <a:spLocks/>
          </p:cNvSpPr>
          <p:nvPr/>
        </p:nvSpPr>
        <p:spPr>
          <a:xfrm>
            <a:off x="7164288" y="3861048"/>
            <a:ext cx="16016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= </a:t>
            </a:r>
            <a:r>
              <a:rPr lang="en-US" sz="2400" b="1" dirty="0" smtClean="0"/>
              <a:t>A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Объект 5"/>
          <p:cNvSpPr txBox="1">
            <a:spLocks/>
          </p:cNvSpPr>
          <p:nvPr/>
        </p:nvSpPr>
        <p:spPr>
          <a:xfrm>
            <a:off x="1243624" y="3573016"/>
            <a:ext cx="82586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+5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Объект 5"/>
          <p:cNvSpPr txBox="1">
            <a:spLocks/>
          </p:cNvSpPr>
          <p:nvPr/>
        </p:nvSpPr>
        <p:spPr>
          <a:xfrm>
            <a:off x="2686108" y="3573016"/>
            <a:ext cx="825867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+5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Объект 5"/>
          <p:cNvSpPr txBox="1">
            <a:spLocks/>
          </p:cNvSpPr>
          <p:nvPr/>
        </p:nvSpPr>
        <p:spPr>
          <a:xfrm>
            <a:off x="3992532" y="3573016"/>
            <a:ext cx="1082349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+0.2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Объект 5"/>
          <p:cNvSpPr txBox="1">
            <a:spLocks/>
          </p:cNvSpPr>
          <p:nvPr/>
        </p:nvSpPr>
        <p:spPr>
          <a:xfrm>
            <a:off x="5472343" y="3573016"/>
            <a:ext cx="1082349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+0.2 V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7" name="Прямая соединительная линия 126"/>
          <p:cNvCxnSpPr/>
          <p:nvPr/>
        </p:nvCxnSpPr>
        <p:spPr>
          <a:xfrm>
            <a:off x="683568" y="3429000"/>
            <a:ext cx="633670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667722" y="4149080"/>
            <a:ext cx="6336704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24" y="4340630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0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663" y="4367394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6284" y="4329294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2" name="Picture 5" descr="C:\Users\Fish\Desktop\Рисунок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556278" y="4367394"/>
            <a:ext cx="1133475" cy="8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7" name="Прямая со стрелкой 166"/>
          <p:cNvCxnSpPr/>
          <p:nvPr/>
        </p:nvCxnSpPr>
        <p:spPr>
          <a:xfrm>
            <a:off x="1463654" y="5146100"/>
            <a:ext cx="2408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/>
          <p:nvPr/>
        </p:nvCxnSpPr>
        <p:spPr>
          <a:xfrm>
            <a:off x="2968113" y="5146100"/>
            <a:ext cx="2408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/>
          <p:cNvCxnSpPr/>
          <p:nvPr/>
        </p:nvCxnSpPr>
        <p:spPr>
          <a:xfrm flipH="1">
            <a:off x="4407241" y="4642044"/>
            <a:ext cx="247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 стрелкой 178"/>
          <p:cNvCxnSpPr/>
          <p:nvPr/>
        </p:nvCxnSpPr>
        <p:spPr>
          <a:xfrm flipH="1">
            <a:off x="6024201" y="4642044"/>
            <a:ext cx="2478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Объект 5"/>
          <p:cNvSpPr txBox="1">
            <a:spLocks/>
          </p:cNvSpPr>
          <p:nvPr/>
        </p:nvSpPr>
        <p:spPr>
          <a:xfrm>
            <a:off x="107504" y="5694347"/>
            <a:ext cx="8658464" cy="83099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0s and 1s used to represent digital data are referred to as </a:t>
            </a:r>
            <a:r>
              <a:rPr lang="en-US" sz="2400" b="1" u="sng" dirty="0" smtClean="0"/>
              <a:t>bi</a:t>
            </a:r>
            <a:r>
              <a:rPr lang="en-US" sz="2400" b="1" dirty="0" smtClean="0"/>
              <a:t>nary digi</a:t>
            </a:r>
            <a:r>
              <a:rPr lang="en-US" sz="2400" b="1" u="sng" dirty="0" smtClean="0"/>
              <a:t>t</a:t>
            </a:r>
            <a:r>
              <a:rPr lang="en-US" sz="2400" b="1" dirty="0" smtClean="0"/>
              <a:t>s = bit </a:t>
            </a:r>
            <a:r>
              <a:rPr lang="en-US" sz="2400" dirty="0" smtClean="0"/>
              <a:t>is a basic unit of information.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1" name="Группа 180"/>
          <p:cNvGrpSpPr/>
          <p:nvPr/>
        </p:nvGrpSpPr>
        <p:grpSpPr>
          <a:xfrm>
            <a:off x="5767245" y="1948020"/>
            <a:ext cx="355771" cy="655087"/>
            <a:chOff x="4356393" y="2310790"/>
            <a:chExt cx="355771" cy="941259"/>
          </a:xfrm>
        </p:grpSpPr>
        <p:sp>
          <p:nvSpPr>
            <p:cNvPr id="182" name="Прямоугольник 181"/>
            <p:cNvSpPr/>
            <p:nvPr/>
          </p:nvSpPr>
          <p:spPr>
            <a:xfrm rot="16200000">
              <a:off x="4500939" y="3096844"/>
              <a:ext cx="70970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3" name="Прямоугольник 182"/>
            <p:cNvSpPr/>
            <p:nvPr/>
          </p:nvSpPr>
          <p:spPr>
            <a:xfrm rot="16200000">
              <a:off x="4334610" y="2811349"/>
              <a:ext cx="403628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4" name="Трапеция 183"/>
            <p:cNvSpPr/>
            <p:nvPr/>
          </p:nvSpPr>
          <p:spPr>
            <a:xfrm rot="10800000">
              <a:off x="4360684" y="2430542"/>
              <a:ext cx="351480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5" name="Прямоугольник 184"/>
            <p:cNvSpPr/>
            <p:nvPr/>
          </p:nvSpPr>
          <p:spPr>
            <a:xfrm rot="16200000">
              <a:off x="4498794" y="2168389"/>
              <a:ext cx="70970" cy="35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6" name="Скругленный прямоугольник 185"/>
            <p:cNvSpPr/>
            <p:nvPr/>
          </p:nvSpPr>
          <p:spPr>
            <a:xfrm rot="16200000">
              <a:off x="4394564" y="2894723"/>
              <a:ext cx="280380" cy="8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7" name="Овал 186"/>
            <p:cNvSpPr/>
            <p:nvPr/>
          </p:nvSpPr>
          <p:spPr>
            <a:xfrm rot="16200000">
              <a:off x="4506827" y="2974268"/>
              <a:ext cx="59791" cy="441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9" name="Правая фигурная скобка 188"/>
          <p:cNvSpPr/>
          <p:nvPr/>
        </p:nvSpPr>
        <p:spPr>
          <a:xfrm>
            <a:off x="7191916" y="2945492"/>
            <a:ext cx="296784" cy="220060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48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data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4" name="Группа 113"/>
          <p:cNvGrpSpPr/>
          <p:nvPr/>
        </p:nvGrpSpPr>
        <p:grpSpPr>
          <a:xfrm>
            <a:off x="1416254" y="1237638"/>
            <a:ext cx="2795705" cy="4495617"/>
            <a:chOff x="2857462" y="921647"/>
            <a:chExt cx="480600" cy="1548688"/>
          </a:xfrm>
        </p:grpSpPr>
        <p:sp>
          <p:nvSpPr>
            <p:cNvPr id="115" name="Прямоугольник 114"/>
            <p:cNvSpPr/>
            <p:nvPr/>
          </p:nvSpPr>
          <p:spPr>
            <a:xfrm rot="16200000">
              <a:off x="3064604" y="2305024"/>
              <a:ext cx="70970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Прямоугольник 115"/>
            <p:cNvSpPr/>
            <p:nvPr/>
          </p:nvSpPr>
          <p:spPr>
            <a:xfrm rot="16200000">
              <a:off x="2898275" y="2029054"/>
              <a:ext cx="403628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Трапеция 116"/>
            <p:cNvSpPr/>
            <p:nvPr/>
          </p:nvSpPr>
          <p:spPr>
            <a:xfrm rot="10800000">
              <a:off x="2909514" y="1658353"/>
              <a:ext cx="381148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Прямоугольник 117"/>
            <p:cNvSpPr/>
            <p:nvPr/>
          </p:nvSpPr>
          <p:spPr>
            <a:xfrm rot="16200000">
              <a:off x="3062277" y="1390709"/>
              <a:ext cx="70970" cy="385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кругленный прямоугольник 118"/>
            <p:cNvSpPr/>
            <p:nvPr/>
          </p:nvSpPr>
          <p:spPr>
            <a:xfrm rot="16200000">
              <a:off x="2958088" y="2118844"/>
              <a:ext cx="280380" cy="947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 rot="16200000">
              <a:off x="3064553" y="2075801"/>
              <a:ext cx="59791" cy="479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Равнобедренный треугольник 120"/>
            <p:cNvSpPr/>
            <p:nvPr/>
          </p:nvSpPr>
          <p:spPr>
            <a:xfrm rot="10639050">
              <a:off x="2857462" y="921647"/>
              <a:ext cx="480600" cy="57037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5292080" y="3056212"/>
            <a:ext cx="2244247" cy="2684609"/>
            <a:chOff x="4356393" y="2310790"/>
            <a:chExt cx="355771" cy="941259"/>
          </a:xfrm>
        </p:grpSpPr>
        <p:sp>
          <p:nvSpPr>
            <p:cNvPr id="66" name="Прямоугольник 65"/>
            <p:cNvSpPr/>
            <p:nvPr/>
          </p:nvSpPr>
          <p:spPr>
            <a:xfrm rot="16200000">
              <a:off x="4500939" y="3096844"/>
              <a:ext cx="70970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 rot="16200000">
              <a:off x="4334610" y="2811349"/>
              <a:ext cx="403628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Трапеция 67"/>
            <p:cNvSpPr/>
            <p:nvPr/>
          </p:nvSpPr>
          <p:spPr>
            <a:xfrm rot="10800000">
              <a:off x="4360684" y="2430542"/>
              <a:ext cx="351480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 rot="16200000">
              <a:off x="4498794" y="2168389"/>
              <a:ext cx="70970" cy="35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Скругленный прямоугольник 69"/>
            <p:cNvSpPr/>
            <p:nvPr/>
          </p:nvSpPr>
          <p:spPr>
            <a:xfrm rot="16200000">
              <a:off x="4394564" y="2894723"/>
              <a:ext cx="280380" cy="8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 rot="16200000">
              <a:off x="4506827" y="2974268"/>
              <a:ext cx="59791" cy="441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Объект 5"/>
          <p:cNvSpPr txBox="1">
            <a:spLocks/>
          </p:cNvSpPr>
          <p:nvPr/>
        </p:nvSpPr>
        <p:spPr>
          <a:xfrm>
            <a:off x="2056715" y="6021288"/>
            <a:ext cx="16016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On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Объект 5"/>
          <p:cNvSpPr txBox="1">
            <a:spLocks/>
          </p:cNvSpPr>
          <p:nvPr/>
        </p:nvSpPr>
        <p:spPr>
          <a:xfrm>
            <a:off x="5677962" y="6021287"/>
            <a:ext cx="1601680" cy="4616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Off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06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90" y="0"/>
            <a:ext cx="9137622" cy="1268760"/>
          </a:xfrm>
        </p:spPr>
        <p:txBody>
          <a:bodyPr tIns="180000">
            <a:normAutofit/>
          </a:bodyPr>
          <a:lstStyle/>
          <a:p>
            <a:r>
              <a:rPr lang="en-US" sz="3200" b="1" dirty="0" smtClean="0">
                <a:solidFill>
                  <a:srgbClr val="005A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data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Объект 5"/>
          <p:cNvSpPr txBox="1">
            <a:spLocks/>
          </p:cNvSpPr>
          <p:nvPr/>
        </p:nvSpPr>
        <p:spPr>
          <a:xfrm>
            <a:off x="1694337" y="4605230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Объект 5"/>
          <p:cNvSpPr txBox="1">
            <a:spLocks/>
          </p:cNvSpPr>
          <p:nvPr/>
        </p:nvSpPr>
        <p:spPr>
          <a:xfrm>
            <a:off x="3591629" y="4561799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1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бъект 5"/>
          <p:cNvSpPr txBox="1">
            <a:spLocks/>
          </p:cNvSpPr>
          <p:nvPr/>
        </p:nvSpPr>
        <p:spPr>
          <a:xfrm>
            <a:off x="5439488" y="4543248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Объект 5"/>
          <p:cNvSpPr txBox="1">
            <a:spLocks/>
          </p:cNvSpPr>
          <p:nvPr/>
        </p:nvSpPr>
        <p:spPr>
          <a:xfrm>
            <a:off x="7312156" y="4567010"/>
            <a:ext cx="356188" cy="461665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0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Группа 41"/>
          <p:cNvGrpSpPr/>
          <p:nvPr/>
        </p:nvGrpSpPr>
        <p:grpSpPr>
          <a:xfrm>
            <a:off x="899592" y="1052736"/>
            <a:ext cx="1944216" cy="3384376"/>
            <a:chOff x="2857462" y="921647"/>
            <a:chExt cx="480600" cy="1548688"/>
          </a:xfrm>
        </p:grpSpPr>
        <p:sp>
          <p:nvSpPr>
            <p:cNvPr id="43" name="Прямоугольник 42"/>
            <p:cNvSpPr/>
            <p:nvPr/>
          </p:nvSpPr>
          <p:spPr>
            <a:xfrm rot="16200000">
              <a:off x="3064604" y="2305024"/>
              <a:ext cx="70970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 rot="16200000">
              <a:off x="2898275" y="2029054"/>
              <a:ext cx="403628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Трапеция 45"/>
            <p:cNvSpPr/>
            <p:nvPr/>
          </p:nvSpPr>
          <p:spPr>
            <a:xfrm rot="10800000">
              <a:off x="2909514" y="1658353"/>
              <a:ext cx="381148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ямоугольник 46"/>
            <p:cNvSpPr/>
            <p:nvPr/>
          </p:nvSpPr>
          <p:spPr>
            <a:xfrm rot="16200000">
              <a:off x="3062277" y="1390709"/>
              <a:ext cx="70970" cy="385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Скругленный прямоугольник 47"/>
            <p:cNvSpPr/>
            <p:nvPr/>
          </p:nvSpPr>
          <p:spPr>
            <a:xfrm rot="16200000">
              <a:off x="2958088" y="2118844"/>
              <a:ext cx="280380" cy="947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 rot="16200000">
              <a:off x="3064553" y="2075801"/>
              <a:ext cx="59791" cy="479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Равнобедренный треугольник 49"/>
            <p:cNvSpPr/>
            <p:nvPr/>
          </p:nvSpPr>
          <p:spPr>
            <a:xfrm rot="10639050">
              <a:off x="2857462" y="921647"/>
              <a:ext cx="480600" cy="57037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4860032" y="2439728"/>
            <a:ext cx="1560718" cy="2025072"/>
            <a:chOff x="4356393" y="2310790"/>
            <a:chExt cx="355771" cy="941259"/>
          </a:xfrm>
        </p:grpSpPr>
        <p:sp>
          <p:nvSpPr>
            <p:cNvPr id="52" name="Прямоугольник 51"/>
            <p:cNvSpPr/>
            <p:nvPr/>
          </p:nvSpPr>
          <p:spPr>
            <a:xfrm rot="16200000">
              <a:off x="4500939" y="3096844"/>
              <a:ext cx="70970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 rot="16200000">
              <a:off x="4334610" y="2811349"/>
              <a:ext cx="403628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Трапеция 53"/>
            <p:cNvSpPr/>
            <p:nvPr/>
          </p:nvSpPr>
          <p:spPr>
            <a:xfrm rot="10800000">
              <a:off x="4360684" y="2430542"/>
              <a:ext cx="351480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 rot="16200000">
              <a:off x="4498794" y="2168389"/>
              <a:ext cx="70970" cy="35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Скругленный прямоугольник 55"/>
            <p:cNvSpPr/>
            <p:nvPr/>
          </p:nvSpPr>
          <p:spPr>
            <a:xfrm rot="16200000">
              <a:off x="4394564" y="2894723"/>
              <a:ext cx="280380" cy="8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 rot="16200000">
              <a:off x="4506827" y="2974268"/>
              <a:ext cx="59791" cy="441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1" name="Группа 60"/>
          <p:cNvGrpSpPr/>
          <p:nvPr/>
        </p:nvGrpSpPr>
        <p:grpSpPr>
          <a:xfrm>
            <a:off x="6660232" y="2439728"/>
            <a:ext cx="1560718" cy="2025072"/>
            <a:chOff x="4356393" y="2310790"/>
            <a:chExt cx="355771" cy="941259"/>
          </a:xfrm>
        </p:grpSpPr>
        <p:sp>
          <p:nvSpPr>
            <p:cNvPr id="62" name="Прямоугольник 61"/>
            <p:cNvSpPr/>
            <p:nvPr/>
          </p:nvSpPr>
          <p:spPr>
            <a:xfrm rot="16200000">
              <a:off x="4500939" y="3096844"/>
              <a:ext cx="70970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Прямоугольник 62"/>
            <p:cNvSpPr/>
            <p:nvPr/>
          </p:nvSpPr>
          <p:spPr>
            <a:xfrm rot="16200000">
              <a:off x="4334610" y="2811349"/>
              <a:ext cx="403628" cy="23944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Трапеция 63"/>
            <p:cNvSpPr/>
            <p:nvPr/>
          </p:nvSpPr>
          <p:spPr>
            <a:xfrm rot="10800000">
              <a:off x="4360684" y="2430542"/>
              <a:ext cx="351480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Прямоугольник 64"/>
            <p:cNvSpPr/>
            <p:nvPr/>
          </p:nvSpPr>
          <p:spPr>
            <a:xfrm rot="16200000">
              <a:off x="4498794" y="2168389"/>
              <a:ext cx="70970" cy="3557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Скругленный прямоугольник 65"/>
            <p:cNvSpPr/>
            <p:nvPr/>
          </p:nvSpPr>
          <p:spPr>
            <a:xfrm rot="16200000">
              <a:off x="4394564" y="2894723"/>
              <a:ext cx="280380" cy="874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 rot="16200000">
              <a:off x="4506827" y="2974268"/>
              <a:ext cx="59791" cy="441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2811020" y="1071576"/>
            <a:ext cx="1944216" cy="3384376"/>
            <a:chOff x="2857462" y="921647"/>
            <a:chExt cx="480600" cy="1548688"/>
          </a:xfrm>
        </p:grpSpPr>
        <p:sp>
          <p:nvSpPr>
            <p:cNvPr id="76" name="Прямоугольник 75"/>
            <p:cNvSpPr/>
            <p:nvPr/>
          </p:nvSpPr>
          <p:spPr>
            <a:xfrm rot="16200000">
              <a:off x="3064604" y="2305024"/>
              <a:ext cx="70970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 rot="16200000">
              <a:off x="2898275" y="2029054"/>
              <a:ext cx="403628" cy="25965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Трапеция 77"/>
            <p:cNvSpPr/>
            <p:nvPr/>
          </p:nvSpPr>
          <p:spPr>
            <a:xfrm rot="10800000">
              <a:off x="2909514" y="1658353"/>
              <a:ext cx="381148" cy="25816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Прямоугольник 78"/>
            <p:cNvSpPr/>
            <p:nvPr/>
          </p:nvSpPr>
          <p:spPr>
            <a:xfrm rot="16200000">
              <a:off x="3062277" y="1390709"/>
              <a:ext cx="70970" cy="3858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Скругленный прямоугольник 79"/>
            <p:cNvSpPr/>
            <p:nvPr/>
          </p:nvSpPr>
          <p:spPr>
            <a:xfrm rot="16200000">
              <a:off x="2958088" y="2118844"/>
              <a:ext cx="280380" cy="947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 rot="16200000">
              <a:off x="3064553" y="2075801"/>
              <a:ext cx="59791" cy="4791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Равнобедренный треугольник 81"/>
            <p:cNvSpPr/>
            <p:nvPr/>
          </p:nvSpPr>
          <p:spPr>
            <a:xfrm rot="10639050">
              <a:off x="2857462" y="921647"/>
              <a:ext cx="480600" cy="570371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830140" y="5798960"/>
            <a:ext cx="1685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1100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Равно 3"/>
          <p:cNvSpPr/>
          <p:nvPr/>
        </p:nvSpPr>
        <p:spPr>
          <a:xfrm rot="5400000">
            <a:off x="3299296" y="5121452"/>
            <a:ext cx="738828" cy="785708"/>
          </a:xfrm>
          <a:prstGeom prst="mathEqua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716016" y="6238964"/>
            <a:ext cx="170473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Прямоугольник 90"/>
          <p:cNvSpPr/>
          <p:nvPr/>
        </p:nvSpPr>
        <p:spPr>
          <a:xfrm>
            <a:off x="6623501" y="577729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Правая фигурная скобка 91"/>
          <p:cNvSpPr/>
          <p:nvPr/>
        </p:nvSpPr>
        <p:spPr>
          <a:xfrm rot="5400000">
            <a:off x="4492246" y="1710169"/>
            <a:ext cx="296784" cy="6669119"/>
          </a:xfrm>
          <a:prstGeom prst="rightBrace">
            <a:avLst>
              <a:gd name="adj1" fmla="val 8333"/>
              <a:gd name="adj2" fmla="val 643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487</Words>
  <Application>Microsoft Office PowerPoint</Application>
  <PresentationFormat>Экран (4:3)</PresentationFormat>
  <Paragraphs>199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Тема Office</vt:lpstr>
      <vt:lpstr>Презентация PowerPoint</vt:lpstr>
      <vt:lpstr>Categories of computers</vt:lpstr>
      <vt:lpstr>Parts of desktop computer</vt:lpstr>
      <vt:lpstr>Portable computers</vt:lpstr>
      <vt:lpstr>Data representation</vt:lpstr>
      <vt:lpstr>Data types</vt:lpstr>
      <vt:lpstr>Digital data</vt:lpstr>
      <vt:lpstr>Digital data</vt:lpstr>
      <vt:lpstr>Digital data</vt:lpstr>
      <vt:lpstr>Digital data</vt:lpstr>
      <vt:lpstr>Data representation</vt:lpstr>
      <vt:lpstr>Data representation</vt:lpstr>
      <vt:lpstr>Data representation</vt:lpstr>
      <vt:lpstr>Prefixes</vt:lpstr>
      <vt:lpstr>Electric circuits</vt:lpstr>
      <vt:lpstr>Electric circuits</vt:lpstr>
      <vt:lpstr>Презентация PowerPoint</vt:lpstr>
      <vt:lpstr>Motherboard</vt:lpstr>
      <vt:lpstr>CPU</vt:lpstr>
      <vt:lpstr>CPU</vt:lpstr>
      <vt:lpstr>RAM and ROM</vt:lpstr>
      <vt:lpstr>Storage devices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Fish</dc:creator>
  <cp:lastModifiedBy>Севрюгин Илья</cp:lastModifiedBy>
  <cp:revision>84</cp:revision>
  <dcterms:created xsi:type="dcterms:W3CDTF">2018-11-23T06:06:09Z</dcterms:created>
  <dcterms:modified xsi:type="dcterms:W3CDTF">2019-10-19T11:25:00Z</dcterms:modified>
</cp:coreProperties>
</file>