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4" r:id="rId2"/>
    <p:sldId id="309" r:id="rId3"/>
    <p:sldId id="313" r:id="rId4"/>
    <p:sldId id="311" r:id="rId5"/>
    <p:sldId id="297" r:id="rId6"/>
    <p:sldId id="325" r:id="rId7"/>
    <p:sldId id="328" r:id="rId8"/>
    <p:sldId id="33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FFFF"/>
    <a:srgbClr val="002060"/>
    <a:srgbClr val="92D050"/>
    <a:srgbClr val="FF9900"/>
    <a:srgbClr val="FF0000"/>
    <a:srgbClr val="632523"/>
    <a:srgbClr val="E46C0A"/>
    <a:srgbClr val="00B05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444" autoAdjust="0"/>
  </p:normalViewPr>
  <p:slideViewPr>
    <p:cSldViewPr>
      <p:cViewPr varScale="1">
        <p:scale>
          <a:sx n="116" d="100"/>
          <a:sy n="116" d="100"/>
        </p:scale>
        <p:origin x="175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3F3EE-44D5-4610-B7A2-1ACD656A5AB5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6C541-27B9-470E-9F3C-41402197F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95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068960"/>
            <a:ext cx="7236296" cy="40704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40" y="1052736"/>
            <a:ext cx="5390509" cy="2268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Became a professional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7256372" y="5785188"/>
            <a:ext cx="10855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ekonomski.mk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31632" y="1357035"/>
            <a:ext cx="2664296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E-resources</a:t>
            </a:r>
            <a:endParaRPr lang="ru-RU" sz="2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831632" y="2276872"/>
            <a:ext cx="2664296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Search engines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462900" y="2134197"/>
            <a:ext cx="9909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winpure.com</a:t>
            </a:r>
          </a:p>
        </p:txBody>
      </p:sp>
    </p:spTree>
    <p:extLst>
      <p:ext uri="{BB962C8B-B14F-4D97-AF65-F5344CB8AC3E}">
        <p14:creationId xmlns:p14="http://schemas.microsoft.com/office/powerpoint/2010/main" val="207736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97" y="1461136"/>
            <a:ext cx="2221316" cy="22117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possibilities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16" y="1196752"/>
            <a:ext cx="4251516" cy="2392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3923928" y="3672863"/>
            <a:ext cx="16136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singularityhub.com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0" y="1343370"/>
            <a:ext cx="2099239" cy="2099239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1961632" y="2134952"/>
            <a:ext cx="936104" cy="864096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6225510" y="2134952"/>
            <a:ext cx="936104" cy="864096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54185" y="2665895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Evolution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6766" y="3376912"/>
            <a:ext cx="9909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pluspng.com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32879" y="3475265"/>
            <a:ext cx="16136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boltonlams.co.uk</a:t>
            </a:r>
          </a:p>
        </p:txBody>
      </p:sp>
      <p:sp>
        <p:nvSpPr>
          <p:cNvPr id="27" name="Объект 5"/>
          <p:cNvSpPr txBox="1">
            <a:spLocks/>
          </p:cNvSpPr>
          <p:nvPr/>
        </p:nvSpPr>
        <p:spPr>
          <a:xfrm>
            <a:off x="42890" y="4149080"/>
            <a:ext cx="9238414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E- resources </a:t>
            </a:r>
            <a:r>
              <a:rPr lang="en-US" sz="2400" dirty="0"/>
              <a:t>is </a:t>
            </a:r>
            <a:r>
              <a:rPr lang="en-US" sz="2400" dirty="0" smtClean="0"/>
              <a:t>a distribution </a:t>
            </a:r>
            <a:r>
              <a:rPr lang="en-US" sz="2400" dirty="0"/>
              <a:t>of information in any electronic </a:t>
            </a:r>
            <a:r>
              <a:rPr lang="en-US" sz="2400" dirty="0" smtClean="0"/>
              <a:t>form.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3779912" y="4743185"/>
            <a:ext cx="1757659" cy="1926175"/>
            <a:chOff x="3779912" y="4743185"/>
            <a:chExt cx="1757659" cy="1926175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4743185"/>
              <a:ext cx="1757659" cy="1926175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3894469" y="5101629"/>
              <a:ext cx="1423009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Up to date</a:t>
              </a:r>
              <a:endParaRPr lang="ru-RU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 rot="16200000">
            <a:off x="2785007" y="5641559"/>
            <a:ext cx="16136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pngkey.com</a:t>
            </a:r>
          </a:p>
        </p:txBody>
      </p:sp>
    </p:spTree>
    <p:extLst>
      <p:ext uri="{BB962C8B-B14F-4D97-AF65-F5344CB8AC3E}">
        <p14:creationId xmlns:p14="http://schemas.microsoft.com/office/powerpoint/2010/main" val="41555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Combines benefits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02973" y="1340768"/>
            <a:ext cx="4292304" cy="2116344"/>
            <a:chOff x="319397" y="1289489"/>
            <a:chExt cx="4292304" cy="211634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397" y="1289489"/>
              <a:ext cx="4292304" cy="211634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1547664" y="2655159"/>
              <a:ext cx="286488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 smtClean="0">
                  <a:ln w="1270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/>
                </a:rPr>
                <a:t>Multimedia</a:t>
              </a:r>
              <a:endParaRPr lang="ru-RU" sz="4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195737" y="3455422"/>
            <a:ext cx="4536503" cy="2538469"/>
            <a:chOff x="2212160" y="2636912"/>
            <a:chExt cx="4799081" cy="269516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2160" y="2636912"/>
              <a:ext cx="4799081" cy="269516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2399328" y="4417560"/>
              <a:ext cx="2060720" cy="75158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 smtClean="0">
                  <a:ln w="1270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/>
                </a:rPr>
                <a:t>Coding</a:t>
              </a:r>
              <a:endParaRPr lang="ru-RU" sz="4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340" y="1538515"/>
            <a:ext cx="3801865" cy="21370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636355" y="3570560"/>
            <a:ext cx="12346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arenamalda.com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555994" y="6165304"/>
            <a:ext cx="16802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courses.telegraph.co.uk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368782" y="3887470"/>
            <a:ext cx="11400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thedailystar.net</a:t>
            </a:r>
          </a:p>
        </p:txBody>
      </p:sp>
      <p:sp>
        <p:nvSpPr>
          <p:cNvPr id="13" name="Плюс 12"/>
          <p:cNvSpPr/>
          <p:nvPr/>
        </p:nvSpPr>
        <p:spPr>
          <a:xfrm>
            <a:off x="1651980" y="3207314"/>
            <a:ext cx="1087514" cy="1087514"/>
          </a:xfrm>
          <a:prstGeom prst="mathPlus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люс 16"/>
          <p:cNvSpPr/>
          <p:nvPr/>
        </p:nvSpPr>
        <p:spPr>
          <a:xfrm>
            <a:off x="6256366" y="3217538"/>
            <a:ext cx="1087514" cy="1087514"/>
          </a:xfrm>
          <a:prstGeom prst="mathPlus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74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26" y="1090326"/>
            <a:ext cx="2790240" cy="2790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E-resources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бъект 5"/>
          <p:cNvSpPr txBox="1">
            <a:spLocks/>
          </p:cNvSpPr>
          <p:nvPr/>
        </p:nvSpPr>
        <p:spPr>
          <a:xfrm>
            <a:off x="215325" y="4293096"/>
            <a:ext cx="8424936" cy="22344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Examples: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e-documents: HTML, Pdf;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e-Books;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e-Journals;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specialized </a:t>
            </a:r>
            <a:r>
              <a:rPr lang="en-US" sz="2400" dirty="0"/>
              <a:t>data </a:t>
            </a:r>
            <a:r>
              <a:rPr lang="en-US" sz="2400" dirty="0" smtClean="0"/>
              <a:t>bases.</a:t>
            </a:r>
          </a:p>
        </p:txBody>
      </p:sp>
      <p:pic>
        <p:nvPicPr>
          <p:cNvPr id="1032" name="Picture 8" descr="Картинки по запросу e-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4170955"/>
            <a:ext cx="3744416" cy="2482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 rot="16200000">
            <a:off x="8140766" y="5538496"/>
            <a:ext cx="9989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blog.tcea.org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05088"/>
            <a:ext cx="2525266" cy="252526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70185" y="2060848"/>
            <a:ext cx="19543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Easy to </a:t>
            </a:r>
          </a:p>
          <a:p>
            <a:pPr algn="ctr"/>
            <a:r>
              <a:rPr lang="en-US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carry</a:t>
            </a:r>
            <a:endParaRPr lang="ru-RU" sz="3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0824"/>
            <a:ext cx="5544616" cy="291092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660232" y="2003105"/>
            <a:ext cx="19800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</a:rPr>
              <a:t>Read in </a:t>
            </a:r>
          </a:p>
          <a:p>
            <a:pPr algn="ctr"/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</a:rPr>
              <a:t>browser</a:t>
            </a:r>
            <a:endParaRPr lang="ru-RU" sz="3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96560" y="2185892"/>
            <a:ext cx="9284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xoticpc.com</a:t>
            </a:r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2392915" y="2406177"/>
            <a:ext cx="15664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nikhilsmagicshop.com</a:t>
            </a:r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5765936" y="2449749"/>
            <a:ext cx="8675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mozilla.org</a:t>
            </a:r>
          </a:p>
        </p:txBody>
      </p:sp>
    </p:spTree>
    <p:extLst>
      <p:ext uri="{BB962C8B-B14F-4D97-AF65-F5344CB8AC3E}">
        <p14:creationId xmlns:p14="http://schemas.microsoft.com/office/powerpoint/2010/main" val="427243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1920" y="932527"/>
            <a:ext cx="8447172" cy="112832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engine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бъект 5"/>
          <p:cNvSpPr txBox="1">
            <a:spLocks/>
          </p:cNvSpPr>
          <p:nvPr/>
        </p:nvSpPr>
        <p:spPr>
          <a:xfrm>
            <a:off x="2195736" y="932527"/>
            <a:ext cx="6533356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Search </a:t>
            </a:r>
            <a:r>
              <a:rPr lang="en-US" sz="2400" b="1" dirty="0">
                <a:solidFill>
                  <a:schemeClr val="bg1"/>
                </a:solidFill>
              </a:rPr>
              <a:t>engine </a:t>
            </a:r>
            <a:r>
              <a:rPr lang="en-US" sz="2400" dirty="0">
                <a:solidFill>
                  <a:schemeClr val="bg1"/>
                </a:solidFill>
              </a:rPr>
              <a:t>is a tool that allows a user to enter keywords and retrieve information on websites contained in its catalog or </a:t>
            </a:r>
            <a:r>
              <a:rPr lang="en-US" sz="2400" dirty="0" smtClean="0">
                <a:solidFill>
                  <a:schemeClr val="bg1"/>
                </a:solidFill>
              </a:rPr>
              <a:t>database.</a:t>
            </a: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28" y="2060848"/>
            <a:ext cx="3397282" cy="147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бъект 5"/>
          <p:cNvSpPr txBox="1">
            <a:spLocks/>
          </p:cNvSpPr>
          <p:nvPr/>
        </p:nvSpPr>
        <p:spPr>
          <a:xfrm>
            <a:off x="3779912" y="2300679"/>
            <a:ext cx="5544616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Spider - </a:t>
            </a:r>
            <a:r>
              <a:rPr lang="en-US" sz="2400" dirty="0" smtClean="0"/>
              <a:t>program </a:t>
            </a:r>
            <a:r>
              <a:rPr lang="en-US" sz="2400" dirty="0"/>
              <a:t>that visits websites</a:t>
            </a:r>
            <a:r>
              <a:rPr lang="en-US" sz="2400" dirty="0" smtClean="0"/>
              <a:t>, reads webpages and places them into catalogue.</a:t>
            </a:r>
          </a:p>
        </p:txBody>
      </p:sp>
      <p:pic>
        <p:nvPicPr>
          <p:cNvPr id="2052" name="Picture 4" descr="Картинки по запросу search catalog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00610"/>
            <a:ext cx="2990700" cy="157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бъект 5"/>
          <p:cNvSpPr txBox="1">
            <a:spLocks/>
          </p:cNvSpPr>
          <p:nvPr/>
        </p:nvSpPr>
        <p:spPr>
          <a:xfrm>
            <a:off x="3730410" y="3966155"/>
            <a:ext cx="5401386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Catalogue</a:t>
            </a:r>
            <a:r>
              <a:rPr lang="en-US" sz="2400" dirty="0" smtClean="0"/>
              <a:t> </a:t>
            </a:r>
            <a:r>
              <a:rPr lang="en-US" sz="2400" dirty="0"/>
              <a:t>contains a copy of each page that was collected by the </a:t>
            </a:r>
            <a:r>
              <a:rPr lang="en-US" sz="2400" dirty="0" smtClean="0"/>
              <a:t>spider.</a:t>
            </a:r>
          </a:p>
        </p:txBody>
      </p:sp>
      <p:pic>
        <p:nvPicPr>
          <p:cNvPr id="2054" name="Picture 6" descr="Картинки по запросу search en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65204"/>
            <a:ext cx="2952328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Объект 5"/>
          <p:cNvSpPr txBox="1">
            <a:spLocks/>
          </p:cNvSpPr>
          <p:nvPr/>
        </p:nvSpPr>
        <p:spPr>
          <a:xfrm>
            <a:off x="3314228" y="5550331"/>
            <a:ext cx="5506244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Search engine – </a:t>
            </a:r>
            <a:r>
              <a:rPr lang="en-US" sz="2400" dirty="0"/>
              <a:t>software system that </a:t>
            </a:r>
            <a:r>
              <a:rPr lang="en-US" sz="2400" dirty="0" smtClean="0"/>
              <a:t>searches </a:t>
            </a:r>
            <a:r>
              <a:rPr lang="en-US" sz="2400" dirty="0"/>
              <a:t>for information on the </a:t>
            </a:r>
            <a:r>
              <a:rPr lang="en-US" sz="2400" dirty="0" smtClean="0"/>
              <a:t>WWW.</a:t>
            </a:r>
            <a:endParaRPr lang="en-US" sz="2400" b="1" dirty="0" smtClean="0"/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-458459" y="5912795"/>
            <a:ext cx="11785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makeuseof.com</a:t>
            </a:r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-511573" y="4257356"/>
            <a:ext cx="1359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riccarton.school.nz</a:t>
            </a:r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-399677" y="2669774"/>
            <a:ext cx="11015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yourconcept.nl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586971" y="447734"/>
            <a:ext cx="936104" cy="1517005"/>
            <a:chOff x="586971" y="447734"/>
            <a:chExt cx="936104" cy="151700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111" l="0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971" y="1028635"/>
              <a:ext cx="936104" cy="93610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 rot="18720000">
              <a:off x="491825" y="930899"/>
              <a:ext cx="1427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find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366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Artificial Intelligence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бъект 5"/>
          <p:cNvSpPr txBox="1">
            <a:spLocks/>
          </p:cNvSpPr>
          <p:nvPr/>
        </p:nvSpPr>
        <p:spPr>
          <a:xfrm>
            <a:off x="370245" y="1373475"/>
            <a:ext cx="4843908" cy="156966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AI</a:t>
            </a:r>
            <a:r>
              <a:rPr lang="en-US" sz="2400" dirty="0"/>
              <a:t> is </a:t>
            </a:r>
            <a:r>
              <a:rPr lang="en-US" sz="2400" dirty="0" smtClean="0"/>
              <a:t>an attempt </a:t>
            </a:r>
            <a:r>
              <a:rPr lang="en-US" sz="2400" dirty="0"/>
              <a:t>of reproduction of human reasoning and intelligent behavior by computational </a:t>
            </a:r>
            <a:r>
              <a:rPr lang="en-US" sz="2400" dirty="0" smtClean="0"/>
              <a:t>methods.</a:t>
            </a:r>
          </a:p>
        </p:txBody>
      </p:sp>
      <p:sp>
        <p:nvSpPr>
          <p:cNvPr id="18" name="Объект 5"/>
          <p:cNvSpPr txBox="1">
            <a:spLocks/>
          </p:cNvSpPr>
          <p:nvPr/>
        </p:nvSpPr>
        <p:spPr>
          <a:xfrm>
            <a:off x="7036910" y="3727634"/>
            <a:ext cx="1924968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 smtClean="0"/>
              <a:t>ReCaptcha</a:t>
            </a:r>
            <a:endParaRPr lang="en-US" sz="2400" dirty="0" smtClean="0"/>
          </a:p>
        </p:txBody>
      </p:sp>
      <p:pic>
        <p:nvPicPr>
          <p:cNvPr id="4102" name="Picture 6" descr="Картинки по запросу recaptcha v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556" y="4203605"/>
            <a:ext cx="2034728" cy="258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Объект 5"/>
          <p:cNvSpPr txBox="1">
            <a:spLocks/>
          </p:cNvSpPr>
          <p:nvPr/>
        </p:nvSpPr>
        <p:spPr>
          <a:xfrm>
            <a:off x="531578" y="3972773"/>
            <a:ext cx="1753840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Turing test</a:t>
            </a:r>
            <a:endParaRPr lang="en-US" sz="2400" dirty="0" smtClean="0"/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8650756" y="5314419"/>
            <a:ext cx="7248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xakep.ru</a:t>
            </a:r>
          </a:p>
        </p:txBody>
      </p:sp>
      <p:sp>
        <p:nvSpPr>
          <p:cNvPr id="29" name="Прямоугольник 28"/>
          <p:cNvSpPr/>
          <p:nvPr/>
        </p:nvSpPr>
        <p:spPr>
          <a:xfrm rot="16200000">
            <a:off x="7687721" y="2027499"/>
            <a:ext cx="14013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geospatialworld.net</a:t>
            </a:r>
          </a:p>
        </p:txBody>
      </p:sp>
      <p:sp>
        <p:nvSpPr>
          <p:cNvPr id="16" name="Объект 5"/>
          <p:cNvSpPr txBox="1">
            <a:spLocks/>
          </p:cNvSpPr>
          <p:nvPr/>
        </p:nvSpPr>
        <p:spPr>
          <a:xfrm>
            <a:off x="107504" y="3255367"/>
            <a:ext cx="9567464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Examples </a:t>
            </a:r>
            <a:r>
              <a:rPr lang="en-US" sz="2400" dirty="0"/>
              <a:t>of </a:t>
            </a:r>
            <a:r>
              <a:rPr lang="en-US" sz="2400" dirty="0" smtClean="0"/>
              <a:t>use: finance</a:t>
            </a:r>
            <a:r>
              <a:rPr lang="en-US" sz="2400" dirty="0"/>
              <a:t>, healthcare, education, </a:t>
            </a:r>
            <a:r>
              <a:rPr lang="en-US" sz="2400" dirty="0" smtClean="0"/>
              <a:t>transportation.</a:t>
            </a:r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-262300" y="5436248"/>
            <a:ext cx="12650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blogs.nature.com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78" y="4519037"/>
            <a:ext cx="1735736" cy="206899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015724" y="6262062"/>
            <a:ext cx="9685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wsimag.com</a:t>
            </a:r>
          </a:p>
        </p:txBody>
      </p:sp>
      <p:pic>
        <p:nvPicPr>
          <p:cNvPr id="22" name="Picture 4" descr="Картинки по запросу turing te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27" y="4050483"/>
            <a:ext cx="3918481" cy="220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с вырезом 2"/>
          <p:cNvSpPr/>
          <p:nvPr/>
        </p:nvSpPr>
        <p:spPr>
          <a:xfrm>
            <a:off x="6131542" y="5672787"/>
            <a:ext cx="833830" cy="720080"/>
          </a:xfrm>
          <a:prstGeom prst="notched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153" y="1098086"/>
            <a:ext cx="3028922" cy="2015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2484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0" y="2924944"/>
            <a:ext cx="402644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Data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376164" y="1057960"/>
            <a:ext cx="8444308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Big data </a:t>
            </a:r>
            <a:r>
              <a:rPr lang="en-US" sz="2400" dirty="0"/>
              <a:t>is a term used to refer to data sets that are too large or complex for traditional data-processing application software to adequately deal </a:t>
            </a:r>
            <a:r>
              <a:rPr lang="en-US" sz="2400" dirty="0" smtClean="0"/>
              <a:t>with.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90133" y="2305835"/>
            <a:ext cx="4020524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Volume - </a:t>
            </a:r>
            <a:r>
              <a:rPr lang="en-US" sz="2400" dirty="0" smtClean="0"/>
              <a:t>large </a:t>
            </a:r>
            <a:br>
              <a:rPr lang="en-US" sz="2400" dirty="0" smtClean="0"/>
            </a:br>
            <a:r>
              <a:rPr lang="en-US" sz="2400" dirty="0" smtClean="0"/>
              <a:t>amounts of data.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67953" y="3645024"/>
            <a:ext cx="4188967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Velocity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</a:rPr>
              <a:t> - </a:t>
            </a:r>
            <a:r>
              <a:rPr lang="en-US" sz="2400" dirty="0">
                <a:solidFill>
                  <a:prstClr val="black"/>
                </a:solidFill>
              </a:rPr>
              <a:t>high </a:t>
            </a:r>
            <a:r>
              <a:rPr lang="en-US" sz="2400" dirty="0" smtClean="0">
                <a:solidFill>
                  <a:prstClr val="black"/>
                </a:solidFill>
              </a:rPr>
              <a:t/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refresh speed and short time 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to react 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02481" y="5229200"/>
            <a:ext cx="4262192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Variety </a:t>
            </a:r>
            <a:r>
              <a:rPr lang="en-US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</a:rPr>
              <a:t>- </a:t>
            </a:r>
            <a:r>
              <a:rPr lang="en-US" sz="2400" dirty="0">
                <a:solidFill>
                  <a:prstClr val="black"/>
                </a:solidFill>
              </a:rPr>
              <a:t>different </a:t>
            </a:r>
            <a:r>
              <a:rPr lang="en-US" sz="2400" dirty="0" smtClean="0">
                <a:solidFill>
                  <a:prstClr val="black"/>
                </a:solidFill>
              </a:rPr>
              <a:t/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data sources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28002" y="5686480"/>
            <a:ext cx="16562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Xiaomeng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Su</a:t>
            </a:r>
            <a:b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Introduction to Big Data</a:t>
            </a:r>
          </a:p>
        </p:txBody>
      </p:sp>
    </p:spTree>
    <p:extLst>
      <p:ext uri="{BB962C8B-B14F-4D97-AF65-F5344CB8AC3E}">
        <p14:creationId xmlns:p14="http://schemas.microsoft.com/office/powerpoint/2010/main" val="336609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71" y="3647394"/>
            <a:ext cx="3633531" cy="2389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</a:t>
            </a:r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applications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Картинки по запросу business 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7" y="1556792"/>
            <a:ext cx="3544961" cy="1856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с вырезом 6"/>
          <p:cNvSpPr/>
          <p:nvPr/>
        </p:nvSpPr>
        <p:spPr>
          <a:xfrm>
            <a:off x="2975311" y="3109925"/>
            <a:ext cx="1488840" cy="967542"/>
          </a:xfrm>
          <a:prstGeom prst="notchedRightArrow">
            <a:avLst>
              <a:gd name="adj1" fmla="val 46407"/>
              <a:gd name="adj2" fmla="val 53081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Fast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5508816" y="4558010"/>
            <a:ext cx="3318368" cy="134806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classification;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prediction;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analysis.</a:t>
            </a:r>
          </a:p>
        </p:txBody>
      </p:sp>
      <p:sp>
        <p:nvSpPr>
          <p:cNvPr id="8" name="Плюс 7"/>
          <p:cNvSpPr/>
          <p:nvPr/>
        </p:nvSpPr>
        <p:spPr>
          <a:xfrm>
            <a:off x="1811896" y="3053636"/>
            <a:ext cx="1080120" cy="1080120"/>
          </a:xfrm>
          <a:prstGeom prst="mathPlus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-672815" y="2319679"/>
            <a:ext cx="16834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securityintelligence.com</a:t>
            </a:r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-259401" y="4687501"/>
            <a:ext cx="8274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giphy.com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066" y="1800110"/>
            <a:ext cx="4210118" cy="2619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 rot="16200000">
            <a:off x="8472589" y="2922831"/>
            <a:ext cx="10150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bitdegree.org</a:t>
            </a:r>
          </a:p>
        </p:txBody>
      </p:sp>
    </p:spTree>
    <p:extLst>
      <p:ext uri="{BB962C8B-B14F-4D97-AF65-F5344CB8AC3E}">
        <p14:creationId xmlns:p14="http://schemas.microsoft.com/office/powerpoint/2010/main" val="165788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3630</TotalTime>
  <Words>226</Words>
  <Application>Microsoft Office PowerPoint</Application>
  <PresentationFormat>Экран (4:3)</PresentationFormat>
  <Paragraphs>65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Courier New</vt:lpstr>
      <vt:lpstr>Тема Office</vt:lpstr>
      <vt:lpstr>Became a professional</vt:lpstr>
      <vt:lpstr>New possibilities</vt:lpstr>
      <vt:lpstr>Combines benefits</vt:lpstr>
      <vt:lpstr>E-resources</vt:lpstr>
      <vt:lpstr>Search engine</vt:lpstr>
      <vt:lpstr>Artificial Intelligence</vt:lpstr>
      <vt:lpstr>Big Data </vt:lpstr>
      <vt:lpstr>Big Data applications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Fish</dc:creator>
  <cp:lastModifiedBy>Севрюгин Илья</cp:lastModifiedBy>
  <cp:revision>388</cp:revision>
  <dcterms:created xsi:type="dcterms:W3CDTF">2018-11-23T06:06:09Z</dcterms:created>
  <dcterms:modified xsi:type="dcterms:W3CDTF">2019-10-21T14:50:28Z</dcterms:modified>
</cp:coreProperties>
</file>