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11" r:id="rId2"/>
    <p:sldId id="325" r:id="rId3"/>
    <p:sldId id="329" r:id="rId4"/>
    <p:sldId id="344" r:id="rId5"/>
    <p:sldId id="347" r:id="rId6"/>
    <p:sldId id="356" r:id="rId7"/>
    <p:sldId id="30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2523"/>
    <a:srgbClr val="002060"/>
    <a:srgbClr val="92D050"/>
    <a:srgbClr val="FFFFFF"/>
    <a:srgbClr val="FF9900"/>
    <a:srgbClr val="FF0000"/>
    <a:srgbClr val="E46C0A"/>
    <a:srgbClr val="00B050"/>
    <a:srgbClr val="4F81B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4660"/>
  </p:normalViewPr>
  <p:slideViewPr>
    <p:cSldViewPr>
      <p:cViewPr varScale="1">
        <p:scale>
          <a:sx n="116" d="100"/>
          <a:sy n="116" d="100"/>
        </p:scale>
        <p:origin x="17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3F3EE-44D5-4610-B7A2-1ACD656A5AB5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6C541-27B9-470E-9F3C-41402197F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95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Картинки по запросу bush mem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906" y="4365104"/>
            <a:ext cx="1773932" cy="248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 of multimedia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5"/>
          <p:cNvSpPr txBox="1">
            <a:spLocks/>
          </p:cNvSpPr>
          <p:nvPr/>
        </p:nvSpPr>
        <p:spPr>
          <a:xfrm>
            <a:off x="108520" y="1052736"/>
            <a:ext cx="8999984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Multimedia  </a:t>
            </a:r>
            <a:r>
              <a:rPr lang="en-US" sz="2400" dirty="0" smtClean="0"/>
              <a:t>is  a  technology  engaging  a  variety  of media including text, audio, video, graphics and animation.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08520" y="2071222"/>
            <a:ext cx="3552536" cy="4729708"/>
            <a:chOff x="108520" y="2071222"/>
            <a:chExt cx="3552536" cy="472970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20" y="2071222"/>
              <a:ext cx="3552536" cy="4729708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1403648" y="5570904"/>
              <a:ext cx="2061783" cy="523220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Multimedia</a:t>
              </a:r>
              <a:endPara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 rot="16200000">
              <a:off x="-25125" y="4785112"/>
              <a:ext cx="95891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</a:rPr>
                <a:t>jp.123rf.com</a:t>
              </a:r>
            </a:p>
          </p:txBody>
        </p:sp>
      </p:grpSp>
      <p:sp>
        <p:nvSpPr>
          <p:cNvPr id="13" name="Прямоугольник 12"/>
          <p:cNvSpPr/>
          <p:nvPr/>
        </p:nvSpPr>
        <p:spPr>
          <a:xfrm rot="16200000">
            <a:off x="7966453" y="5625738"/>
            <a:ext cx="15376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history-computer.com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09888" y="3922362"/>
            <a:ext cx="1604949" cy="1027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Картинки по запросу Meme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59797"/>
            <a:ext cx="3672408" cy="245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16200000">
            <a:off x="7458616" y="3600075"/>
            <a:ext cx="13099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trevor.smith.name</a:t>
            </a:r>
          </a:p>
        </p:txBody>
      </p:sp>
      <p:sp>
        <p:nvSpPr>
          <p:cNvPr id="15" name="Объект 5"/>
          <p:cNvSpPr txBox="1">
            <a:spLocks/>
          </p:cNvSpPr>
          <p:nvPr/>
        </p:nvSpPr>
        <p:spPr>
          <a:xfrm>
            <a:off x="3651028" y="5325015"/>
            <a:ext cx="3189877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/>
              <a:t>Memex</a:t>
            </a:r>
            <a:r>
              <a:rPr lang="en-US" sz="2400" b="1" dirty="0"/>
              <a:t> </a:t>
            </a:r>
            <a:r>
              <a:rPr lang="en-US" sz="2400" dirty="0" smtClean="0"/>
              <a:t>was invented In 1945 by </a:t>
            </a:r>
            <a:r>
              <a:rPr lang="en-US" sz="2400" b="1" dirty="0" err="1" smtClean="0"/>
              <a:t>Vannevar</a:t>
            </a:r>
            <a:r>
              <a:rPr lang="en-US" sz="2400" b="1" dirty="0" smtClean="0"/>
              <a:t> Bush</a:t>
            </a:r>
            <a:r>
              <a:rPr lang="en-US" sz="2400" dirty="0"/>
              <a:t>.</a:t>
            </a:r>
            <a:endParaRPr lang="en-US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1844824"/>
            <a:ext cx="2723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MEMEX</a:t>
            </a:r>
            <a:endParaRPr lang="ru-RU" sz="5400" b="1" cap="none" spc="0" dirty="0">
              <a:ln w="9525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734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hyper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854" y="2374441"/>
            <a:ext cx="3209480" cy="211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Hypertext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бъект 5"/>
          <p:cNvSpPr txBox="1">
            <a:spLocks/>
          </p:cNvSpPr>
          <p:nvPr/>
        </p:nvSpPr>
        <p:spPr>
          <a:xfrm>
            <a:off x="3779911" y="1124744"/>
            <a:ext cx="5170350" cy="156966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In 1965 </a:t>
            </a:r>
            <a:r>
              <a:rPr lang="en-US" sz="2400" b="1" dirty="0"/>
              <a:t>Theodor </a:t>
            </a:r>
            <a:r>
              <a:rPr lang="en-US" sz="2400" b="1" dirty="0" smtClean="0"/>
              <a:t>Nelson </a:t>
            </a:r>
            <a:r>
              <a:rPr lang="en-US" sz="2400" dirty="0" smtClean="0"/>
              <a:t>designed  </a:t>
            </a:r>
            <a:r>
              <a:rPr lang="en-US" sz="2400" b="1" dirty="0" smtClean="0"/>
              <a:t>Hypertext</a:t>
            </a:r>
            <a:r>
              <a:rPr lang="en-US" sz="2400" dirty="0" smtClean="0"/>
              <a:t>  which means a  </a:t>
            </a:r>
            <a:r>
              <a:rPr lang="en-US" sz="2400" dirty="0"/>
              <a:t>non  sequential  </a:t>
            </a:r>
            <a:r>
              <a:rPr lang="en-US" sz="2400" dirty="0" smtClean="0"/>
              <a:t>reading  </a:t>
            </a:r>
            <a:r>
              <a:rPr lang="en-US" sz="2400" dirty="0"/>
              <a:t>and  </a:t>
            </a:r>
            <a:r>
              <a:rPr lang="en-US" sz="2400" dirty="0" smtClean="0"/>
              <a:t>writing with use of links.</a:t>
            </a:r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8331693" y="3166488"/>
            <a:ext cx="12057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en.wikipedia.org</a:t>
            </a: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323528" y="4581128"/>
            <a:ext cx="5039544" cy="22344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Hypertext allows</a:t>
            </a:r>
            <a:r>
              <a:rPr lang="en-US" sz="2400" dirty="0"/>
              <a:t>: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Link information;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Create paths; 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Annotate text;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Create notes.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581128"/>
            <a:ext cx="4653407" cy="2130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 rot="16200000">
            <a:off x="8369107" y="5567551"/>
            <a:ext cx="9300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lifewire.com</a:t>
            </a: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544746" y="2530701"/>
            <a:ext cx="19479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arquitectojuan.blogspot.com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440" y="1238796"/>
            <a:ext cx="2505075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923928" y="5880415"/>
            <a:ext cx="26981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Navigate quickly </a:t>
            </a:r>
            <a:br>
              <a:rPr lang="en-US" sz="2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n-US" sz="2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and intuitively</a:t>
            </a:r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3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Wide Web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5"/>
          <p:cNvSpPr txBox="1">
            <a:spLocks/>
          </p:cNvSpPr>
          <p:nvPr/>
        </p:nvSpPr>
        <p:spPr>
          <a:xfrm>
            <a:off x="108520" y="1052736"/>
            <a:ext cx="8999984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In 1991, </a:t>
            </a:r>
            <a:r>
              <a:rPr lang="en-US" sz="2400" b="1" dirty="0"/>
              <a:t>Tim </a:t>
            </a:r>
            <a:r>
              <a:rPr lang="en-US" sz="2400" b="1" dirty="0" err="1"/>
              <a:t>Berner</a:t>
            </a:r>
            <a:r>
              <a:rPr lang="en-US" sz="2400" b="1" dirty="0"/>
              <a:t> Lee</a:t>
            </a:r>
            <a:r>
              <a:rPr lang="en-US" sz="2400" dirty="0"/>
              <a:t> developed a global hypertext project known as </a:t>
            </a:r>
            <a:r>
              <a:rPr lang="en-US" sz="2400" b="1" dirty="0"/>
              <a:t>World Wide </a:t>
            </a:r>
            <a:r>
              <a:rPr lang="en-US" sz="2400" b="1" dirty="0" smtClean="0"/>
              <a:t>Web</a:t>
            </a:r>
            <a:r>
              <a:rPr lang="en-US" sz="2400" dirty="0" smtClean="0"/>
              <a:t>. With it started the era of Multimedia.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65549"/>
            <a:ext cx="4680520" cy="3120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067944" y="5204214"/>
            <a:ext cx="8723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k-actus.net</a:t>
            </a:r>
          </a:p>
        </p:txBody>
      </p:sp>
      <p:sp>
        <p:nvSpPr>
          <p:cNvPr id="5" name="AutoShape 2" descr="Картинки по запросу websites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60923"/>
            <a:ext cx="3914927" cy="288658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483653" y="6525344"/>
            <a:ext cx="13612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subr.libguides.com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19423" y="6381328"/>
            <a:ext cx="10086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thinglink.com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60" y="3215601"/>
            <a:ext cx="3316735" cy="336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1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5" name="Picture 27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264" y="2918723"/>
            <a:ext cx="1373240" cy="13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 of multimedia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331640" y="2309660"/>
            <a:ext cx="1080120" cy="314756"/>
          </a:xfrm>
          <a:prstGeom prst="straightConnector1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5"/>
          <p:cNvSpPr txBox="1">
            <a:spLocks/>
          </p:cNvSpPr>
          <p:nvPr/>
        </p:nvSpPr>
        <p:spPr>
          <a:xfrm>
            <a:off x="467544" y="2479240"/>
            <a:ext cx="1087240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Text</a:t>
            </a:r>
          </a:p>
        </p:txBody>
      </p:sp>
      <p:cxnSp>
        <p:nvCxnSpPr>
          <p:cNvPr id="17" name="Прямая со стрелкой 16"/>
          <p:cNvCxnSpPr>
            <a:endCxn id="19" idx="0"/>
          </p:cNvCxnSpPr>
          <p:nvPr/>
        </p:nvCxnSpPr>
        <p:spPr>
          <a:xfrm flipH="1">
            <a:off x="3212807" y="2515816"/>
            <a:ext cx="351081" cy="621313"/>
          </a:xfrm>
          <a:prstGeom prst="straightConnector1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5"/>
          <p:cNvSpPr txBox="1">
            <a:spLocks/>
          </p:cNvSpPr>
          <p:nvPr/>
        </p:nvSpPr>
        <p:spPr>
          <a:xfrm>
            <a:off x="2669187" y="3137129"/>
            <a:ext cx="1087240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Image</a:t>
            </a:r>
            <a:endParaRPr lang="en-US" sz="2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054" name="Picture 6" descr="Картинки по запросу newspaper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02" y="2940906"/>
            <a:ext cx="2441068" cy="175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011164" y="4429411"/>
            <a:ext cx="9060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pngpix.com</a:t>
            </a:r>
          </a:p>
        </p:txBody>
      </p:sp>
      <p:pic>
        <p:nvPicPr>
          <p:cNvPr id="2056" name="Picture 8" descr="Картинки по запросу hypertext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" y="4700836"/>
            <a:ext cx="1907954" cy="188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339388" y="6582143"/>
            <a:ext cx="15247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wordpress.susqu.edu</a:t>
            </a:r>
          </a:p>
        </p:txBody>
      </p:sp>
      <p:cxnSp>
        <p:nvCxnSpPr>
          <p:cNvPr id="32" name="Прямая со стрелкой 31"/>
          <p:cNvCxnSpPr>
            <a:endCxn id="41" idx="0"/>
          </p:cNvCxnSpPr>
          <p:nvPr/>
        </p:nvCxnSpPr>
        <p:spPr>
          <a:xfrm>
            <a:off x="4860032" y="2467905"/>
            <a:ext cx="892044" cy="2442213"/>
          </a:xfrm>
          <a:prstGeom prst="straightConnector1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бъект 5"/>
          <p:cNvSpPr txBox="1">
            <a:spLocks/>
          </p:cNvSpPr>
          <p:nvPr/>
        </p:nvSpPr>
        <p:spPr>
          <a:xfrm>
            <a:off x="4860032" y="4910118"/>
            <a:ext cx="1784087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Animation</a:t>
            </a: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6751727" y="2309660"/>
            <a:ext cx="814514" cy="400412"/>
          </a:xfrm>
          <a:prstGeom prst="straightConnector1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бъект 5"/>
          <p:cNvSpPr txBox="1">
            <a:spLocks/>
          </p:cNvSpPr>
          <p:nvPr/>
        </p:nvSpPr>
        <p:spPr>
          <a:xfrm>
            <a:off x="6335572" y="3660300"/>
            <a:ext cx="1230669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Sound</a:t>
            </a:r>
            <a:endParaRPr lang="en-US" sz="2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5752076" y="2479240"/>
            <a:ext cx="999651" cy="1119554"/>
          </a:xfrm>
          <a:prstGeom prst="straightConnector1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7" name="Picture 29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756" y="4011828"/>
            <a:ext cx="1361388" cy="136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 60"/>
          <p:cNvSpPr/>
          <p:nvPr/>
        </p:nvSpPr>
        <p:spPr>
          <a:xfrm rot="16200000">
            <a:off x="6070129" y="4573558"/>
            <a:ext cx="1101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iconfinder.com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8185084" y="4319518"/>
            <a:ext cx="9589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scarpato.net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4" y="704161"/>
            <a:ext cx="9147944" cy="1604817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2108451" y="1109331"/>
            <a:ext cx="50064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Multimedia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63252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Объект 5"/>
          <p:cNvSpPr txBox="1">
            <a:spLocks/>
          </p:cNvSpPr>
          <p:nvPr/>
        </p:nvSpPr>
        <p:spPr>
          <a:xfrm>
            <a:off x="7797149" y="2463279"/>
            <a:ext cx="1230669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Video</a:t>
            </a:r>
          </a:p>
        </p:txBody>
      </p:sp>
      <p:pic>
        <p:nvPicPr>
          <p:cNvPr id="40" name="Picture 17" descr="Картинки по запросу Animati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68" y="5402561"/>
            <a:ext cx="3170371" cy="14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 rot="16200000">
            <a:off x="7582848" y="5912795"/>
            <a:ext cx="10615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alistapart.com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797654" y="6570915"/>
            <a:ext cx="12570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mindmeister.com</a:t>
            </a:r>
          </a:p>
        </p:txBody>
      </p:sp>
      <p:pic>
        <p:nvPicPr>
          <p:cNvPr id="44" name="Picture 15" descr="Картинки по запросу bitmap and vector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27" y="4699472"/>
            <a:ext cx="2319805" cy="231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700358" y="3411814"/>
            <a:ext cx="13756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yogi.centerblog.net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6754" y="3555186"/>
            <a:ext cx="2719996" cy="15299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Прямоугольник 29"/>
          <p:cNvSpPr/>
          <p:nvPr/>
        </p:nvSpPr>
        <p:spPr>
          <a:xfrm>
            <a:off x="5629371" y="5430576"/>
            <a:ext cx="12538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&gt;16 fps</a:t>
            </a:r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848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Multimedia production </a:t>
            </a:r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Картинки по запросу multimedia t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4752528" cy="3022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 rot="16200000">
            <a:off x="8188889" y="2895847"/>
            <a:ext cx="15247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nordfranceinvest.com</a:t>
            </a:r>
          </a:p>
        </p:txBody>
      </p:sp>
      <p:sp>
        <p:nvSpPr>
          <p:cNvPr id="30" name="Объект 5"/>
          <p:cNvSpPr txBox="1">
            <a:spLocks/>
          </p:cNvSpPr>
          <p:nvPr/>
        </p:nvSpPr>
        <p:spPr>
          <a:xfrm>
            <a:off x="108520" y="1052736"/>
            <a:ext cx="8999984" cy="393338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/>
              <a:t>Conceptual </a:t>
            </a:r>
            <a:r>
              <a:rPr lang="en-US" sz="2400" dirty="0" smtClean="0"/>
              <a:t>analysis </a:t>
            </a:r>
            <a:r>
              <a:rPr lang="en-US" sz="2400" dirty="0"/>
              <a:t>and </a:t>
            </a:r>
            <a:r>
              <a:rPr lang="en-US" sz="2400" dirty="0" smtClean="0"/>
              <a:t>planning;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Project </a:t>
            </a:r>
            <a:r>
              <a:rPr lang="en-US" sz="2400" dirty="0" smtClean="0"/>
              <a:t>design;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Pre-production;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Budgeting;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Creating a </a:t>
            </a:r>
            <a:r>
              <a:rPr lang="en-US" sz="2400" dirty="0" smtClean="0"/>
              <a:t>team;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Preparing the structure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and production;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Testing the </a:t>
            </a:r>
            <a:r>
              <a:rPr lang="en-US" sz="2400" dirty="0" smtClean="0"/>
              <a:t>product;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Delivering.</a:t>
            </a:r>
          </a:p>
        </p:txBody>
      </p:sp>
      <p:pic>
        <p:nvPicPr>
          <p:cNvPr id="3078" name="Picture 6" descr="Картинки по запросу suc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04" y="4509120"/>
            <a:ext cx="4182096" cy="2240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углом 4"/>
          <p:cNvSpPr/>
          <p:nvPr/>
        </p:nvSpPr>
        <p:spPr>
          <a:xfrm flipV="1">
            <a:off x="1043608" y="4986120"/>
            <a:ext cx="1080120" cy="1251192"/>
          </a:xfrm>
          <a:prstGeom prst="ben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6143517" y="5617703"/>
            <a:ext cx="10070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ec.europa.eu</a:t>
            </a:r>
          </a:p>
        </p:txBody>
      </p:sp>
    </p:spTree>
    <p:extLst>
      <p:ext uri="{BB962C8B-B14F-4D97-AF65-F5344CB8AC3E}">
        <p14:creationId xmlns:p14="http://schemas.microsoft.com/office/powerpoint/2010/main" val="251975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Multimedia </a:t>
            </a:r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capabilities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826" y="1124744"/>
            <a:ext cx="7143750" cy="2828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221088"/>
            <a:ext cx="4162709" cy="2440209"/>
          </a:xfrm>
          <a:prstGeom prst="rect">
            <a:avLst/>
          </a:prstGeom>
        </p:spPr>
      </p:pic>
      <p:sp>
        <p:nvSpPr>
          <p:cNvPr id="10" name="Объект 5"/>
          <p:cNvSpPr txBox="1">
            <a:spLocks/>
          </p:cNvSpPr>
          <p:nvPr/>
        </p:nvSpPr>
        <p:spPr>
          <a:xfrm>
            <a:off x="4846277" y="4841027"/>
            <a:ext cx="3873992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Multimedia </a:t>
            </a:r>
            <a:r>
              <a:rPr lang="en-US" sz="2400" b="1" dirty="0" smtClean="0"/>
              <a:t>app</a:t>
            </a:r>
            <a:r>
              <a:rPr lang="en-US" sz="2400" dirty="0"/>
              <a:t> – app which uses a collection of multiple media  </a:t>
            </a:r>
            <a:r>
              <a:rPr lang="en-US" sz="2400" dirty="0" smtClean="0"/>
              <a:t>sources.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7617970" y="2408400"/>
            <a:ext cx="16049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saraniecki.weebly.com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227352" y="5310385"/>
            <a:ext cx="9124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ontabs.com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0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Multimedia </a:t>
            </a:r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capabilities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86615" y="3676725"/>
            <a:ext cx="12442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blog.blackbox.eu</a:t>
            </a:r>
          </a:p>
        </p:txBody>
      </p:sp>
      <p:pic>
        <p:nvPicPr>
          <p:cNvPr id="4098" name="Picture 2" descr="Картинки по запросу multimedia in edu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1"/>
            <a:ext cx="4400204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75350"/>
            <a:ext cx="4032448" cy="263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multimedia in busin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23817"/>
            <a:ext cx="4429916" cy="221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ъект 5"/>
          <p:cNvSpPr txBox="1">
            <a:spLocks/>
          </p:cNvSpPr>
          <p:nvPr/>
        </p:nvSpPr>
        <p:spPr>
          <a:xfrm>
            <a:off x="5732611" y="1909032"/>
            <a:ext cx="2808312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Entertainment</a:t>
            </a:r>
          </a:p>
        </p:txBody>
      </p:sp>
      <p:sp>
        <p:nvSpPr>
          <p:cNvPr id="17" name="Объект 5"/>
          <p:cNvSpPr txBox="1">
            <a:spLocks/>
          </p:cNvSpPr>
          <p:nvPr/>
        </p:nvSpPr>
        <p:spPr>
          <a:xfrm>
            <a:off x="1907704" y="1071314"/>
            <a:ext cx="2268636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Education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403566" y="5064304"/>
            <a:ext cx="17668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filmora.wondershare.com</a:t>
            </a:r>
          </a:p>
        </p:txBody>
      </p:sp>
      <p:sp>
        <p:nvSpPr>
          <p:cNvPr id="19" name="Объект 5"/>
          <p:cNvSpPr txBox="1">
            <a:spLocks/>
          </p:cNvSpPr>
          <p:nvPr/>
        </p:nvSpPr>
        <p:spPr>
          <a:xfrm>
            <a:off x="1548933" y="3962153"/>
            <a:ext cx="2402123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Business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769974" y="6638776"/>
            <a:ext cx="12987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durhamcollege.ca</a:t>
            </a:r>
          </a:p>
        </p:txBody>
      </p:sp>
    </p:spTree>
    <p:extLst>
      <p:ext uri="{BB962C8B-B14F-4D97-AF65-F5344CB8AC3E}">
        <p14:creationId xmlns:p14="http://schemas.microsoft.com/office/powerpoint/2010/main" val="29227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3385</TotalTime>
  <Words>177</Words>
  <Application>Microsoft Office PowerPoint</Application>
  <PresentationFormat>Экран (4:3)</PresentationFormat>
  <Paragraphs>61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Courier New</vt:lpstr>
      <vt:lpstr>Тема Office</vt:lpstr>
      <vt:lpstr>The birth of multimedia</vt:lpstr>
      <vt:lpstr>Hypertext</vt:lpstr>
      <vt:lpstr>World Wide Web</vt:lpstr>
      <vt:lpstr>Components of multimedia</vt:lpstr>
      <vt:lpstr>Multimedia production process</vt:lpstr>
      <vt:lpstr>Multimedia capabilities</vt:lpstr>
      <vt:lpstr>Multimedia capabilities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Fish</dc:creator>
  <cp:lastModifiedBy>Севрюгин Илья</cp:lastModifiedBy>
  <cp:revision>322</cp:revision>
  <dcterms:created xsi:type="dcterms:W3CDTF">2018-11-23T06:06:09Z</dcterms:created>
  <dcterms:modified xsi:type="dcterms:W3CDTF">2019-10-21T14:48:45Z</dcterms:modified>
</cp:coreProperties>
</file>