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1.xml" ContentType="application/vnd.openxmlformats-officedocument.presentationml.notesSlide+xml"/>
  <Override PartName="/ppt/charts/chart2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2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3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3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4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4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4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4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4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4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4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4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4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49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50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51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52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53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54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55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56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57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58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59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60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61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62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63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324" r:id="rId2"/>
    <p:sldId id="308" r:id="rId3"/>
    <p:sldId id="309" r:id="rId4"/>
    <p:sldId id="313" r:id="rId5"/>
    <p:sldId id="314" r:id="rId6"/>
    <p:sldId id="321" r:id="rId7"/>
    <p:sldId id="322" r:id="rId8"/>
    <p:sldId id="311" r:id="rId9"/>
    <p:sldId id="300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23" r:id="rId21"/>
    <p:sldId id="354" r:id="rId22"/>
    <p:sldId id="355" r:id="rId23"/>
    <p:sldId id="326" r:id="rId24"/>
    <p:sldId id="319" r:id="rId25"/>
    <p:sldId id="316" r:id="rId26"/>
    <p:sldId id="315" r:id="rId27"/>
    <p:sldId id="317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32" r:id="rId47"/>
    <p:sldId id="374" r:id="rId48"/>
    <p:sldId id="375" r:id="rId49"/>
    <p:sldId id="376" r:id="rId50"/>
    <p:sldId id="377" r:id="rId51"/>
    <p:sldId id="378" r:id="rId52"/>
    <p:sldId id="379" r:id="rId53"/>
    <p:sldId id="380" r:id="rId54"/>
    <p:sldId id="381" r:id="rId55"/>
    <p:sldId id="320" r:id="rId56"/>
    <p:sldId id="303" r:id="rId57"/>
    <p:sldId id="327" r:id="rId58"/>
  </p:sldIdLst>
  <p:sldSz cx="12192000" cy="6858000"/>
  <p:notesSz cx="6858000" cy="9144000"/>
  <p:defaultTextStyle>
    <a:defPPr>
      <a:defRPr lang="ru-RU"/>
    </a:defPPr>
    <a:lvl1pPr marL="0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1pPr>
    <a:lvl2pPr marL="186493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2pPr>
    <a:lvl3pPr marL="372986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3pPr>
    <a:lvl4pPr marL="559480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4pPr>
    <a:lvl5pPr marL="745973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5pPr>
    <a:lvl6pPr marL="932466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6pPr>
    <a:lvl7pPr marL="1118960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7pPr>
    <a:lvl8pPr marL="1305453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8pPr>
    <a:lvl9pPr marL="1491947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сновное" id="{A2CB060C-BE95-44A8-A090-AC703783A304}">
          <p14:sldIdLst>
            <p14:sldId id="324"/>
            <p14:sldId id="308"/>
            <p14:sldId id="309"/>
            <p14:sldId id="313"/>
            <p14:sldId id="314"/>
            <p14:sldId id="321"/>
            <p14:sldId id="322"/>
            <p14:sldId id="311"/>
            <p14:sldId id="300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23"/>
            <p14:sldId id="354"/>
            <p14:sldId id="355"/>
            <p14:sldId id="326"/>
            <p14:sldId id="319"/>
            <p14:sldId id="316"/>
            <p14:sldId id="315"/>
            <p14:sldId id="317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32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20"/>
            <p14:sldId id="303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z Kairat" initials="KK" lastIdx="3" clrIdx="0">
    <p:extLst>
      <p:ext uri="{19B8F6BF-5375-455C-9EA6-DF929625EA0E}">
        <p15:presenceInfo xmlns:p15="http://schemas.microsoft.com/office/powerpoint/2012/main" userId="4fa9e1764401132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ACAB"/>
    <a:srgbClr val="F79646"/>
    <a:srgbClr val="143452"/>
    <a:srgbClr val="C45B57"/>
    <a:srgbClr val="FABA86"/>
    <a:srgbClr val="C76765"/>
    <a:srgbClr val="C05350"/>
    <a:srgbClr val="AA3F3C"/>
    <a:srgbClr val="883230"/>
    <a:srgbClr val="BF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52" autoAdjust="0"/>
  </p:normalViewPr>
  <p:slideViewPr>
    <p:cSldViewPr snapToGrid="0">
      <p:cViewPr varScale="1">
        <p:scale>
          <a:sx n="98" d="100"/>
          <a:sy n="98" d="100"/>
        </p:scale>
        <p:origin x="10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79920088398317835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C3-4F93-BF25-CE35172B03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Лист1!$A$2:$A$19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939</c:v>
                </c:pt>
                <c:pt idx="1">
                  <c:v>673</c:v>
                </c:pt>
                <c:pt idx="2">
                  <c:v>434</c:v>
                </c:pt>
                <c:pt idx="3">
                  <c:v>424</c:v>
                </c:pt>
                <c:pt idx="4">
                  <c:v>397</c:v>
                </c:pt>
                <c:pt idx="5">
                  <c:v>358</c:v>
                </c:pt>
                <c:pt idx="6">
                  <c:v>328</c:v>
                </c:pt>
                <c:pt idx="7">
                  <c:v>320</c:v>
                </c:pt>
                <c:pt idx="8">
                  <c:v>292</c:v>
                </c:pt>
                <c:pt idx="9">
                  <c:v>289</c:v>
                </c:pt>
                <c:pt idx="10">
                  <c:v>278</c:v>
                </c:pt>
                <c:pt idx="11">
                  <c:v>274</c:v>
                </c:pt>
                <c:pt idx="12">
                  <c:v>264</c:v>
                </c:pt>
                <c:pt idx="13">
                  <c:v>233</c:v>
                </c:pt>
                <c:pt idx="14">
                  <c:v>199</c:v>
                </c:pt>
                <c:pt idx="15">
                  <c:v>193</c:v>
                </c:pt>
                <c:pt idx="16">
                  <c:v>182</c:v>
                </c:pt>
                <c:pt idx="17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C3-4F93-BF25-CE35172B03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811542275069104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90</c:v>
                </c:pt>
                <c:pt idx="1">
                  <c:v>50</c:v>
                </c:pt>
                <c:pt idx="2">
                  <c:v>8</c:v>
                </c:pt>
                <c:pt idx="3">
                  <c:v>34</c:v>
                </c:pt>
                <c:pt idx="4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51</c:v>
                </c:pt>
                <c:pt idx="1">
                  <c:v>40</c:v>
                </c:pt>
                <c:pt idx="2">
                  <c:v>8</c:v>
                </c:pt>
                <c:pt idx="3">
                  <c:v>25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2E2-4535-8579-6AA72E9E79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156</c:v>
                </c:pt>
                <c:pt idx="1">
                  <c:v>170</c:v>
                </c:pt>
                <c:pt idx="2">
                  <c:v>20</c:v>
                </c:pt>
                <c:pt idx="3">
                  <c:v>108</c:v>
                </c:pt>
                <c:pt idx="4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222030848"/>
        <c:axId val="222320896"/>
      </c:barChart>
      <c:dateAx>
        <c:axId val="22203084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320896"/>
        <c:crosses val="autoZero"/>
        <c:auto val="1"/>
        <c:lblOffset val="100"/>
        <c:baseTimeUnit val="months"/>
      </c:dateAx>
      <c:valAx>
        <c:axId val="222320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2030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821522021534664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</c:v>
                </c:pt>
                <c:pt idx="1">
                  <c:v>26</c:v>
                </c:pt>
                <c:pt idx="2">
                  <c:v>8</c:v>
                </c:pt>
                <c:pt idx="3">
                  <c:v>8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17</c:v>
                </c:pt>
                <c:pt idx="1">
                  <c:v>20</c:v>
                </c:pt>
                <c:pt idx="2">
                  <c:v>7</c:v>
                </c:pt>
                <c:pt idx="3">
                  <c:v>8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FD1-4884-AA7E-4194D3ED1E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42</c:v>
                </c:pt>
                <c:pt idx="1">
                  <c:v>87</c:v>
                </c:pt>
                <c:pt idx="2">
                  <c:v>22</c:v>
                </c:pt>
                <c:pt idx="3">
                  <c:v>120</c:v>
                </c:pt>
                <c:pt idx="4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221430912"/>
        <c:axId val="221432448"/>
      </c:barChart>
      <c:dateAx>
        <c:axId val="2214309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1432448"/>
        <c:crosses val="autoZero"/>
        <c:auto val="1"/>
        <c:lblOffset val="100"/>
        <c:baseTimeUnit val="months"/>
      </c:dateAx>
      <c:valAx>
        <c:axId val="221432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1430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8543864950460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105</c:v>
                </c:pt>
                <c:pt idx="1">
                  <c:v>114</c:v>
                </c:pt>
                <c:pt idx="2">
                  <c:v>14</c:v>
                </c:pt>
                <c:pt idx="3">
                  <c:v>62</c:v>
                </c:pt>
                <c:pt idx="4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40</c:v>
                </c:pt>
                <c:pt idx="1">
                  <c:v>95</c:v>
                </c:pt>
                <c:pt idx="2">
                  <c:v>10</c:v>
                </c:pt>
                <c:pt idx="3">
                  <c:v>56</c:v>
                </c:pt>
                <c:pt idx="4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78</c:v>
                </c:pt>
                <c:pt idx="1">
                  <c:v>300</c:v>
                </c:pt>
                <c:pt idx="2">
                  <c:v>36</c:v>
                </c:pt>
                <c:pt idx="3">
                  <c:v>312</c:v>
                </c:pt>
                <c:pt idx="4">
                  <c:v>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248402304"/>
        <c:axId val="248403840"/>
      </c:barChart>
      <c:dateAx>
        <c:axId val="2484023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403840"/>
        <c:crosses val="autoZero"/>
        <c:auto val="1"/>
        <c:lblOffset val="100"/>
        <c:baseTimeUnit val="months"/>
      </c:dateAx>
      <c:valAx>
        <c:axId val="248403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8402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68688363720100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</c:v>
                </c:pt>
                <c:pt idx="1">
                  <c:v>15</c:v>
                </c:pt>
                <c:pt idx="2">
                  <c:v>8</c:v>
                </c:pt>
                <c:pt idx="3">
                  <c:v>22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</c:v>
                </c:pt>
                <c:pt idx="1">
                  <c:v>9</c:v>
                </c:pt>
                <c:pt idx="2">
                  <c:v>6</c:v>
                </c:pt>
                <c:pt idx="3">
                  <c:v>18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4447924246592836E-2"/>
                      <c:h val="0.273097749490474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72C-4BC8-9059-40F5C63C159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72C-4BC8-9059-40F5C63C159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72C-4BC8-9059-40F5C63C15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19</c:v>
                </c:pt>
                <c:pt idx="1">
                  <c:v>29</c:v>
                </c:pt>
                <c:pt idx="2">
                  <c:v>25</c:v>
                </c:pt>
                <c:pt idx="3">
                  <c:v>63</c:v>
                </c:pt>
                <c:pt idx="4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252845056"/>
        <c:axId val="252871424"/>
      </c:barChart>
      <c:dateAx>
        <c:axId val="2528450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871424"/>
        <c:crosses val="autoZero"/>
        <c:auto val="1"/>
        <c:lblOffset val="100"/>
        <c:baseTimeUnit val="months"/>
      </c:dateAx>
      <c:valAx>
        <c:axId val="252871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284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8543864950460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</c:v>
                </c:pt>
                <c:pt idx="1">
                  <c:v>45</c:v>
                </c:pt>
                <c:pt idx="2">
                  <c:v>11</c:v>
                </c:pt>
                <c:pt idx="3">
                  <c:v>34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25</c:v>
                </c:pt>
                <c:pt idx="1">
                  <c:v>36</c:v>
                </c:pt>
                <c:pt idx="2">
                  <c:v>8</c:v>
                </c:pt>
                <c:pt idx="3">
                  <c:v>30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52</c:v>
                </c:pt>
                <c:pt idx="1">
                  <c:v>145</c:v>
                </c:pt>
                <c:pt idx="2">
                  <c:v>59</c:v>
                </c:pt>
                <c:pt idx="3">
                  <c:v>305</c:v>
                </c:pt>
                <c:pt idx="4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260424448"/>
        <c:axId val="260886912"/>
      </c:barChart>
      <c:dateAx>
        <c:axId val="26042444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0886912"/>
        <c:crosses val="autoZero"/>
        <c:auto val="1"/>
        <c:lblOffset val="100"/>
        <c:baseTimeUnit val="months"/>
      </c:dateAx>
      <c:valAx>
        <c:axId val="2608869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0424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81893731226156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135</c:v>
                </c:pt>
                <c:pt idx="1">
                  <c:v>64</c:v>
                </c:pt>
                <c:pt idx="2">
                  <c:v>17</c:v>
                </c:pt>
                <c:pt idx="3">
                  <c:v>20</c:v>
                </c:pt>
                <c:pt idx="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80</c:v>
                </c:pt>
                <c:pt idx="1">
                  <c:v>45</c:v>
                </c:pt>
                <c:pt idx="2">
                  <c:v>15</c:v>
                </c:pt>
                <c:pt idx="3">
                  <c:v>19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197</c:v>
                </c:pt>
                <c:pt idx="1">
                  <c:v>147</c:v>
                </c:pt>
                <c:pt idx="2">
                  <c:v>82</c:v>
                </c:pt>
                <c:pt idx="3">
                  <c:v>192</c:v>
                </c:pt>
                <c:pt idx="4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262321664"/>
        <c:axId val="258319872"/>
      </c:barChart>
      <c:dateAx>
        <c:axId val="2623216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319872"/>
        <c:crosses val="autoZero"/>
        <c:auto val="1"/>
        <c:lblOffset val="100"/>
        <c:baseTimeUnit val="months"/>
      </c:dateAx>
      <c:valAx>
        <c:axId val="258319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232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782957573630566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114</c:v>
                </c:pt>
                <c:pt idx="1">
                  <c:v>41</c:v>
                </c:pt>
                <c:pt idx="2">
                  <c:v>19</c:v>
                </c:pt>
                <c:pt idx="3">
                  <c:v>28</c:v>
                </c:pt>
                <c:pt idx="4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42</c:v>
                </c:pt>
                <c:pt idx="1">
                  <c:v>30</c:v>
                </c:pt>
                <c:pt idx="2">
                  <c:v>10</c:v>
                </c:pt>
                <c:pt idx="3">
                  <c:v>21</c:v>
                </c:pt>
                <c:pt idx="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97D-4FED-935E-375A7BE459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81</c:v>
                </c:pt>
                <c:pt idx="1">
                  <c:v>80</c:v>
                </c:pt>
                <c:pt idx="2">
                  <c:v>31</c:v>
                </c:pt>
                <c:pt idx="3">
                  <c:v>81</c:v>
                </c:pt>
                <c:pt idx="4">
                  <c:v>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258548864"/>
        <c:axId val="262049152"/>
      </c:barChart>
      <c:dateAx>
        <c:axId val="2585488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049152"/>
        <c:crosses val="autoZero"/>
        <c:auto val="1"/>
        <c:lblOffset val="100"/>
        <c:baseTimeUnit val="months"/>
      </c:dateAx>
      <c:valAx>
        <c:axId val="262049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854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645787367232797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</c:v>
                </c:pt>
                <c:pt idx="1">
                  <c:v>14</c:v>
                </c:pt>
                <c:pt idx="2">
                  <c:v>6</c:v>
                </c:pt>
                <c:pt idx="3">
                  <c:v>15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23</c:v>
                </c:pt>
                <c:pt idx="1">
                  <c:v>9</c:v>
                </c:pt>
                <c:pt idx="2">
                  <c:v>6</c:v>
                </c:pt>
                <c:pt idx="3">
                  <c:v>11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8C8-4BED-B11D-D05DFC84BA6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8C8-4BED-B11D-D05DFC84BA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44</c:v>
                </c:pt>
                <c:pt idx="1">
                  <c:v>43</c:v>
                </c:pt>
                <c:pt idx="2">
                  <c:v>22</c:v>
                </c:pt>
                <c:pt idx="3">
                  <c:v>27</c:v>
                </c:pt>
                <c:pt idx="4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262157440"/>
        <c:axId val="272718080"/>
      </c:barChart>
      <c:dateAx>
        <c:axId val="26215744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2718080"/>
        <c:crosses val="autoZero"/>
        <c:auto val="1"/>
        <c:lblOffset val="100"/>
        <c:baseTimeUnit val="months"/>
      </c:dateAx>
      <c:valAx>
        <c:axId val="272718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2157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679035489240783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55</c:v>
                </c:pt>
                <c:pt idx="1">
                  <c:v>37</c:v>
                </c:pt>
                <c:pt idx="2">
                  <c:v>10</c:v>
                </c:pt>
                <c:pt idx="3">
                  <c:v>18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22</c:v>
                </c:pt>
                <c:pt idx="1">
                  <c:v>28</c:v>
                </c:pt>
                <c:pt idx="2">
                  <c:v>8</c:v>
                </c:pt>
                <c:pt idx="3">
                  <c:v>14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49</c:v>
                </c:pt>
                <c:pt idx="1">
                  <c:v>92</c:v>
                </c:pt>
                <c:pt idx="2">
                  <c:v>40</c:v>
                </c:pt>
                <c:pt idx="3">
                  <c:v>47</c:v>
                </c:pt>
                <c:pt idx="4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261488640"/>
        <c:axId val="261490560"/>
      </c:barChart>
      <c:dateAx>
        <c:axId val="26148864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490560"/>
        <c:crosses val="autoZero"/>
        <c:auto val="1"/>
        <c:lblOffset val="100"/>
        <c:baseTimeUnit val="months"/>
      </c:dateAx>
      <c:valAx>
        <c:axId val="261490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148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80205513849006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129</c:v>
                </c:pt>
                <c:pt idx="1">
                  <c:v>53</c:v>
                </c:pt>
                <c:pt idx="2">
                  <c:v>18</c:v>
                </c:pt>
                <c:pt idx="3">
                  <c:v>41</c:v>
                </c:pt>
                <c:pt idx="4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63</c:v>
                </c:pt>
                <c:pt idx="1">
                  <c:v>39</c:v>
                </c:pt>
                <c:pt idx="2">
                  <c:v>13</c:v>
                </c:pt>
                <c:pt idx="3">
                  <c:v>28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125</c:v>
                </c:pt>
                <c:pt idx="1">
                  <c:v>164</c:v>
                </c:pt>
                <c:pt idx="2">
                  <c:v>51</c:v>
                </c:pt>
                <c:pt idx="3">
                  <c:v>113</c:v>
                </c:pt>
                <c:pt idx="4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262335104"/>
        <c:axId val="272519168"/>
      </c:barChart>
      <c:dateAx>
        <c:axId val="2623351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2519168"/>
        <c:crosses val="autoZero"/>
        <c:auto val="1"/>
        <c:lblOffset val="100"/>
        <c:baseTimeUnit val="months"/>
      </c:dateAx>
      <c:valAx>
        <c:axId val="2725191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2335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24746691630916887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DE-47A3-8D0E-8A27EDD860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none" lIns="36576" tIns="18288" rIns="36576" bIns="18288" anchor="ctr" anchorCtr="0">
                <a:spAutoFit/>
              </a:bodyPr>
              <a:lstStyle/>
              <a:p>
                <a:pPr algn="ctr">
                  <a:defRPr lang="en-US" sz="13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126</c:v>
                </c:pt>
                <c:pt idx="1">
                  <c:v>96</c:v>
                </c:pt>
                <c:pt idx="2">
                  <c:v>91</c:v>
                </c:pt>
                <c:pt idx="3">
                  <c:v>68</c:v>
                </c:pt>
                <c:pt idx="4">
                  <c:v>41</c:v>
                </c:pt>
                <c:pt idx="5">
                  <c:v>41</c:v>
                </c:pt>
                <c:pt idx="6">
                  <c:v>35</c:v>
                </c:pt>
                <c:pt idx="7">
                  <c:v>31</c:v>
                </c:pt>
                <c:pt idx="8">
                  <c:v>29</c:v>
                </c:pt>
                <c:pt idx="9">
                  <c:v>17</c:v>
                </c:pt>
                <c:pt idx="10">
                  <c:v>11</c:v>
                </c:pt>
                <c:pt idx="11">
                  <c:v>4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DE-47A3-8D0E-8A27EDD860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73519305617E-2"/>
          <c:y val="6.2924909916400137E-2"/>
          <c:w val="0.97330066090528"/>
          <c:h val="0.70296563398733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99</c:v>
                </c:pt>
                <c:pt idx="1">
                  <c:v>37</c:v>
                </c:pt>
                <c:pt idx="2">
                  <c:v>4</c:v>
                </c:pt>
                <c:pt idx="3">
                  <c:v>30</c:v>
                </c:pt>
                <c:pt idx="4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47</c:v>
                </c:pt>
                <c:pt idx="1">
                  <c:v>26</c:v>
                </c:pt>
                <c:pt idx="2">
                  <c:v>4</c:v>
                </c:pt>
                <c:pt idx="3">
                  <c:v>18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100</c:v>
                </c:pt>
                <c:pt idx="1">
                  <c:v>90</c:v>
                </c:pt>
                <c:pt idx="2">
                  <c:v>17</c:v>
                </c:pt>
                <c:pt idx="3">
                  <c:v>52</c:v>
                </c:pt>
                <c:pt idx="4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176759168"/>
        <c:axId val="176787456"/>
      </c:barChart>
      <c:dateAx>
        <c:axId val="17675916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787456"/>
        <c:crosses val="autoZero"/>
        <c:auto val="1"/>
        <c:lblOffset val="100"/>
        <c:baseTimeUnit val="months"/>
      </c:dateAx>
      <c:valAx>
        <c:axId val="176787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675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60783058334683E-2"/>
          <c:y val="3.0680626634448205E-2"/>
          <c:w val="0.97330066090528"/>
          <c:h val="0.79602557951873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80</c:v>
                </c:pt>
                <c:pt idx="1">
                  <c:v>42</c:v>
                </c:pt>
                <c:pt idx="2">
                  <c:v>9</c:v>
                </c:pt>
                <c:pt idx="3">
                  <c:v>36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40</c:v>
                </c:pt>
                <c:pt idx="1">
                  <c:v>32</c:v>
                </c:pt>
                <c:pt idx="2">
                  <c:v>7</c:v>
                </c:pt>
                <c:pt idx="3">
                  <c:v>22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80</c:v>
                </c:pt>
                <c:pt idx="1">
                  <c:v>87</c:v>
                </c:pt>
                <c:pt idx="2">
                  <c:v>44</c:v>
                </c:pt>
                <c:pt idx="3">
                  <c:v>138</c:v>
                </c:pt>
                <c:pt idx="4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360600704"/>
        <c:axId val="360602240"/>
      </c:barChart>
      <c:dateAx>
        <c:axId val="3606007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0602240"/>
        <c:crosses val="autoZero"/>
        <c:auto val="1"/>
        <c:lblOffset val="100"/>
        <c:baseTimeUnit val="months"/>
      </c:dateAx>
      <c:valAx>
        <c:axId val="360602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060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762612772186913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75</c:v>
                </c:pt>
                <c:pt idx="1">
                  <c:v>30</c:v>
                </c:pt>
                <c:pt idx="2">
                  <c:v>8</c:v>
                </c:pt>
                <c:pt idx="3">
                  <c:v>36</c:v>
                </c:pt>
                <c:pt idx="4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41</c:v>
                </c:pt>
                <c:pt idx="1">
                  <c:v>20</c:v>
                </c:pt>
                <c:pt idx="2">
                  <c:v>7</c:v>
                </c:pt>
                <c:pt idx="3">
                  <c:v>24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107</c:v>
                </c:pt>
                <c:pt idx="1">
                  <c:v>72</c:v>
                </c:pt>
                <c:pt idx="2">
                  <c:v>32</c:v>
                </c:pt>
                <c:pt idx="3">
                  <c:v>131</c:v>
                </c:pt>
                <c:pt idx="4">
                  <c:v>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236347776"/>
        <c:axId val="236349312"/>
      </c:barChart>
      <c:dateAx>
        <c:axId val="23634777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6349312"/>
        <c:crosses val="autoZero"/>
        <c:auto val="1"/>
        <c:lblOffset val="100"/>
        <c:baseTimeUnit val="months"/>
      </c:dateAx>
      <c:valAx>
        <c:axId val="236349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634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83169765589753553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A8-4002-BB1E-D09999CE96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Лист1!$A$2:$A$19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939</c:v>
                </c:pt>
                <c:pt idx="1">
                  <c:v>673</c:v>
                </c:pt>
                <c:pt idx="2">
                  <c:v>434</c:v>
                </c:pt>
                <c:pt idx="3">
                  <c:v>424</c:v>
                </c:pt>
                <c:pt idx="4">
                  <c:v>397</c:v>
                </c:pt>
                <c:pt idx="5">
                  <c:v>358</c:v>
                </c:pt>
                <c:pt idx="6">
                  <c:v>328</c:v>
                </c:pt>
                <c:pt idx="7">
                  <c:v>320</c:v>
                </c:pt>
                <c:pt idx="8">
                  <c:v>292</c:v>
                </c:pt>
                <c:pt idx="9">
                  <c:v>289</c:v>
                </c:pt>
                <c:pt idx="10">
                  <c:v>278</c:v>
                </c:pt>
                <c:pt idx="11">
                  <c:v>274</c:v>
                </c:pt>
                <c:pt idx="12">
                  <c:v>264</c:v>
                </c:pt>
                <c:pt idx="13">
                  <c:v>233</c:v>
                </c:pt>
                <c:pt idx="14">
                  <c:v>199</c:v>
                </c:pt>
                <c:pt idx="15">
                  <c:v>193</c:v>
                </c:pt>
                <c:pt idx="16">
                  <c:v>182</c:v>
                </c:pt>
                <c:pt idx="17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A8-4002-BB1E-D09999CE96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24746691630916887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A0-4D69-AFBF-73F72CA876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126</c:v>
                </c:pt>
                <c:pt idx="1">
                  <c:v>96</c:v>
                </c:pt>
                <c:pt idx="2">
                  <c:v>91</c:v>
                </c:pt>
                <c:pt idx="3">
                  <c:v>68</c:v>
                </c:pt>
                <c:pt idx="4">
                  <c:v>41</c:v>
                </c:pt>
                <c:pt idx="5">
                  <c:v>41</c:v>
                </c:pt>
                <c:pt idx="6">
                  <c:v>35</c:v>
                </c:pt>
                <c:pt idx="7">
                  <c:v>31</c:v>
                </c:pt>
                <c:pt idx="8">
                  <c:v>29</c:v>
                </c:pt>
                <c:pt idx="9">
                  <c:v>17</c:v>
                </c:pt>
                <c:pt idx="10">
                  <c:v>11</c:v>
                </c:pt>
                <c:pt idx="11">
                  <c:v>4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A0-4D69-AFBF-73F72CA876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84664258052998964"/>
          <c:h val="0.951446375389986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2-44EC-87ED-67D36FF66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Лист1!$A$2:$A$19</c:f>
              <c:strCache>
                <c:ptCount val="17"/>
                <c:pt idx="0">
                  <c:v>МЗ</c:v>
                </c:pt>
                <c:pt idx="1">
                  <c:v>МИИР</c:v>
                </c:pt>
                <c:pt idx="2">
                  <c:v>МЭГиПР</c:v>
                </c:pt>
                <c:pt idx="3">
                  <c:v>МЭ</c:v>
                </c:pt>
                <c:pt idx="4">
                  <c:v>МОН</c:v>
                </c:pt>
                <c:pt idx="5">
                  <c:v>МКС</c:v>
                </c:pt>
                <c:pt idx="6">
                  <c:v>МСХ</c:v>
                </c:pt>
                <c:pt idx="7">
                  <c:v>МФ</c:v>
                </c:pt>
                <c:pt idx="8">
                  <c:v>МТСЗН</c:v>
                </c:pt>
                <c:pt idx="9">
                  <c:v>МО</c:v>
                </c:pt>
                <c:pt idx="10">
                  <c:v>МНЭ</c:v>
                </c:pt>
                <c:pt idx="11">
                  <c:v>МТИ</c:v>
                </c:pt>
                <c:pt idx="12">
                  <c:v>МЦИАП</c:v>
                </c:pt>
                <c:pt idx="13">
                  <c:v>МЧС</c:v>
                </c:pt>
                <c:pt idx="14">
                  <c:v>МИД</c:v>
                </c:pt>
                <c:pt idx="15">
                  <c:v>МВД</c:v>
                </c:pt>
                <c:pt idx="16">
                  <c:v>АРР ФР</c:v>
                </c:pt>
              </c:strCache>
            </c:str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285</c:v>
                </c:pt>
                <c:pt idx="1">
                  <c:v>166</c:v>
                </c:pt>
                <c:pt idx="2">
                  <c:v>109</c:v>
                </c:pt>
                <c:pt idx="3">
                  <c:v>102</c:v>
                </c:pt>
                <c:pt idx="4">
                  <c:v>140</c:v>
                </c:pt>
                <c:pt idx="5">
                  <c:v>65</c:v>
                </c:pt>
                <c:pt idx="6">
                  <c:v>85</c:v>
                </c:pt>
                <c:pt idx="7">
                  <c:v>158</c:v>
                </c:pt>
                <c:pt idx="8">
                  <c:v>107</c:v>
                </c:pt>
                <c:pt idx="9">
                  <c:v>101</c:v>
                </c:pt>
                <c:pt idx="10">
                  <c:v>91</c:v>
                </c:pt>
                <c:pt idx="11">
                  <c:v>61</c:v>
                </c:pt>
                <c:pt idx="12">
                  <c:v>65</c:v>
                </c:pt>
                <c:pt idx="13">
                  <c:v>89</c:v>
                </c:pt>
                <c:pt idx="14">
                  <c:v>41</c:v>
                </c:pt>
                <c:pt idx="15">
                  <c:v>90</c:v>
                </c:pt>
                <c:pt idx="16">
                  <c:v>71</c:v>
                </c:pt>
                <c:pt idx="17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3819749742554357"/>
          <c:h val="0.945525485932526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2-44EC-87ED-67D36FF66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Лист1!$A$2:$A$19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87</c:v>
                </c:pt>
                <c:pt idx="1">
                  <c:v>59</c:v>
                </c:pt>
                <c:pt idx="2">
                  <c:v>34</c:v>
                </c:pt>
                <c:pt idx="3">
                  <c:v>28</c:v>
                </c:pt>
                <c:pt idx="4">
                  <c:v>64</c:v>
                </c:pt>
                <c:pt idx="5">
                  <c:v>19</c:v>
                </c:pt>
                <c:pt idx="6">
                  <c:v>23</c:v>
                </c:pt>
                <c:pt idx="7">
                  <c:v>73</c:v>
                </c:pt>
                <c:pt idx="8">
                  <c:v>45</c:v>
                </c:pt>
                <c:pt idx="9">
                  <c:v>41</c:v>
                </c:pt>
                <c:pt idx="10">
                  <c:v>39</c:v>
                </c:pt>
                <c:pt idx="11">
                  <c:v>17</c:v>
                </c:pt>
                <c:pt idx="12">
                  <c:v>31</c:v>
                </c:pt>
                <c:pt idx="13">
                  <c:v>37</c:v>
                </c:pt>
                <c:pt idx="14">
                  <c:v>14</c:v>
                </c:pt>
                <c:pt idx="15">
                  <c:v>41</c:v>
                </c:pt>
                <c:pt idx="16">
                  <c:v>27</c:v>
                </c:pt>
                <c:pt idx="17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87016798648600346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2-44EC-87ED-67D36FF66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Лист1!$A$2:$A$19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198</c:v>
                </c:pt>
                <c:pt idx="1">
                  <c:v>107</c:v>
                </c:pt>
                <c:pt idx="2">
                  <c:v>78</c:v>
                </c:pt>
                <c:pt idx="3">
                  <c:v>77</c:v>
                </c:pt>
                <c:pt idx="4">
                  <c:v>76</c:v>
                </c:pt>
                <c:pt idx="5">
                  <c:v>46</c:v>
                </c:pt>
                <c:pt idx="6">
                  <c:v>62</c:v>
                </c:pt>
                <c:pt idx="7">
                  <c:v>84</c:v>
                </c:pt>
                <c:pt idx="8">
                  <c:v>62</c:v>
                </c:pt>
                <c:pt idx="9">
                  <c:v>60</c:v>
                </c:pt>
                <c:pt idx="10">
                  <c:v>52</c:v>
                </c:pt>
                <c:pt idx="11">
                  <c:v>44</c:v>
                </c:pt>
                <c:pt idx="12">
                  <c:v>34</c:v>
                </c:pt>
                <c:pt idx="13">
                  <c:v>52</c:v>
                </c:pt>
                <c:pt idx="14">
                  <c:v>27</c:v>
                </c:pt>
                <c:pt idx="15">
                  <c:v>49</c:v>
                </c:pt>
                <c:pt idx="16">
                  <c:v>42</c:v>
                </c:pt>
                <c:pt idx="17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83169765589753553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2-44EC-87ED-67D36FF66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Лист1!$A$2:$A$19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939</c:v>
                </c:pt>
                <c:pt idx="1">
                  <c:v>673</c:v>
                </c:pt>
                <c:pt idx="2">
                  <c:v>434</c:v>
                </c:pt>
                <c:pt idx="3">
                  <c:v>424</c:v>
                </c:pt>
                <c:pt idx="4">
                  <c:v>397</c:v>
                </c:pt>
                <c:pt idx="5">
                  <c:v>358</c:v>
                </c:pt>
                <c:pt idx="6">
                  <c:v>328</c:v>
                </c:pt>
                <c:pt idx="7">
                  <c:v>320</c:v>
                </c:pt>
                <c:pt idx="8">
                  <c:v>292</c:v>
                </c:pt>
                <c:pt idx="9">
                  <c:v>289</c:v>
                </c:pt>
                <c:pt idx="10">
                  <c:v>278</c:v>
                </c:pt>
                <c:pt idx="11">
                  <c:v>274</c:v>
                </c:pt>
                <c:pt idx="12">
                  <c:v>264</c:v>
                </c:pt>
                <c:pt idx="13">
                  <c:v>233</c:v>
                </c:pt>
                <c:pt idx="14">
                  <c:v>199</c:v>
                </c:pt>
                <c:pt idx="15">
                  <c:v>193</c:v>
                </c:pt>
                <c:pt idx="16">
                  <c:v>182</c:v>
                </c:pt>
                <c:pt idx="17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91148027446193358"/>
          <c:h val="0.9396046503986871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85000"/>
                <a:alpha val="5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Лист1!$A$2:$A$19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Лист1!$B$2:$B$19</c:f>
              <c:numCache>
                <c:formatCode>0.0%</c:formatCode>
                <c:ptCount val="18"/>
                <c:pt idx="0">
                  <c:v>0.23287671232876711</c:v>
                </c:pt>
                <c:pt idx="1">
                  <c:v>0.25776397515527949</c:v>
                </c:pt>
                <c:pt idx="2">
                  <c:v>0.14705882352941177</c:v>
                </c:pt>
                <c:pt idx="3">
                  <c:v>0.26055612770339853</c:v>
                </c:pt>
                <c:pt idx="4">
                  <c:v>0.30319148936170215</c:v>
                </c:pt>
                <c:pt idx="5">
                  <c:v>0.18662519440124417</c:v>
                </c:pt>
                <c:pt idx="6">
                  <c:v>0.25335120643431636</c:v>
                </c:pt>
                <c:pt idx="7">
                  <c:v>0.30303030303030304</c:v>
                </c:pt>
                <c:pt idx="8">
                  <c:v>0.30541871921182268</c:v>
                </c:pt>
                <c:pt idx="9">
                  <c:v>0.28434504792332266</c:v>
                </c:pt>
                <c:pt idx="10">
                  <c:v>0.30909090909090908</c:v>
                </c:pt>
                <c:pt idx="11">
                  <c:v>0.34650455927051671</c:v>
                </c:pt>
                <c:pt idx="12">
                  <c:v>0.24505928853754941</c:v>
                </c:pt>
                <c:pt idx="13">
                  <c:v>0.20526315789473684</c:v>
                </c:pt>
                <c:pt idx="14" formatCode="0.00%">
                  <c:v>0.20499999999999999</c:v>
                </c:pt>
                <c:pt idx="15" formatCode="0.00%">
                  <c:v>0.20499999999999999</c:v>
                </c:pt>
                <c:pt idx="16" formatCode="0.00%">
                  <c:v>0.20499999999999999</c:v>
                </c:pt>
                <c:pt idx="17" formatCode="0.00%">
                  <c:v>0.20499999999999999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5"/>
        <c:overlap val="100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77794076901076126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2-44EC-87ED-67D36FF66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306</c:v>
                </c:pt>
                <c:pt idx="1">
                  <c:v>235</c:v>
                </c:pt>
                <c:pt idx="2">
                  <c:v>110</c:v>
                </c:pt>
                <c:pt idx="3">
                  <c:v>373</c:v>
                </c:pt>
                <c:pt idx="4">
                  <c:v>81</c:v>
                </c:pt>
                <c:pt idx="5">
                  <c:v>155</c:v>
                </c:pt>
                <c:pt idx="6">
                  <c:v>283</c:v>
                </c:pt>
                <c:pt idx="7">
                  <c:v>284</c:v>
                </c:pt>
                <c:pt idx="8">
                  <c:v>96</c:v>
                </c:pt>
                <c:pt idx="9">
                  <c:v>142</c:v>
                </c:pt>
                <c:pt idx="10">
                  <c:v>296</c:v>
                </c:pt>
                <c:pt idx="11">
                  <c:v>203</c:v>
                </c:pt>
                <c:pt idx="12">
                  <c:v>202</c:v>
                </c:pt>
                <c:pt idx="13">
                  <c:v>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78036515498194559"/>
          <c:h val="0.93960465039868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Лист1!$A$2:$A$19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Лист1!$B$2:$B$19</c:f>
              <c:numCache>
                <c:formatCode>0.0%</c:formatCode>
                <c:ptCount val="18"/>
                <c:pt idx="0">
                  <c:v>0.21099999999999999</c:v>
                </c:pt>
                <c:pt idx="1">
                  <c:v>0.159</c:v>
                </c:pt>
                <c:pt idx="2">
                  <c:v>0.18</c:v>
                </c:pt>
                <c:pt idx="3">
                  <c:v>0.182</c:v>
                </c:pt>
                <c:pt idx="4">
                  <c:v>0.191</c:v>
                </c:pt>
                <c:pt idx="5">
                  <c:v>0.128</c:v>
                </c:pt>
                <c:pt idx="6">
                  <c:v>0.189</c:v>
                </c:pt>
                <c:pt idx="7">
                  <c:v>0.26300000000000001</c:v>
                </c:pt>
                <c:pt idx="8">
                  <c:v>0.21199999999999999</c:v>
                </c:pt>
                <c:pt idx="9">
                  <c:v>0.20799999999999999</c:v>
                </c:pt>
                <c:pt idx="10">
                  <c:v>0.187</c:v>
                </c:pt>
                <c:pt idx="11">
                  <c:v>0.161</c:v>
                </c:pt>
                <c:pt idx="12">
                  <c:v>0.129</c:v>
                </c:pt>
                <c:pt idx="13">
                  <c:v>0.223</c:v>
                </c:pt>
                <c:pt idx="14">
                  <c:v>0.13600000000000001</c:v>
                </c:pt>
                <c:pt idx="15">
                  <c:v>0.254</c:v>
                </c:pt>
                <c:pt idx="16">
                  <c:v>0.23100000000000001</c:v>
                </c:pt>
                <c:pt idx="17">
                  <c:v>0.27300000000000002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5"/>
        <c:overlap val="100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25884131276251132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2-44EC-87ED-67D36FF66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32</c:v>
                </c:pt>
                <c:pt idx="1">
                  <c:v>38</c:v>
                </c:pt>
                <c:pt idx="2">
                  <c:v>27</c:v>
                </c:pt>
                <c:pt idx="3">
                  <c:v>7</c:v>
                </c:pt>
                <c:pt idx="4">
                  <c:v>2</c:v>
                </c:pt>
                <c:pt idx="5">
                  <c:v>2</c:v>
                </c:pt>
                <c:pt idx="6">
                  <c:v>25</c:v>
                </c:pt>
                <c:pt idx="7">
                  <c:v>3</c:v>
                </c:pt>
                <c:pt idx="8">
                  <c:v>24</c:v>
                </c:pt>
                <c:pt idx="9">
                  <c:v>7</c:v>
                </c:pt>
                <c:pt idx="10">
                  <c:v>8</c:v>
                </c:pt>
                <c:pt idx="11">
                  <c:v>2</c:v>
                </c:pt>
                <c:pt idx="12">
                  <c:v>0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21221210571653115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2-44EC-87ED-67D36FF66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9</c:v>
                </c:pt>
                <c:pt idx="1">
                  <c:v>16</c:v>
                </c:pt>
                <c:pt idx="2">
                  <c:v>13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9</c:v>
                </c:pt>
                <c:pt idx="7">
                  <c:v>0</c:v>
                </c:pt>
                <c:pt idx="8">
                  <c:v>9</c:v>
                </c:pt>
                <c:pt idx="9">
                  <c:v>1</c:v>
                </c:pt>
                <c:pt idx="10">
                  <c:v>3</c:v>
                </c:pt>
                <c:pt idx="11">
                  <c:v>1</c:v>
                </c:pt>
                <c:pt idx="12">
                  <c:v>0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23894549456568598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2-44EC-87ED-67D36FF66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29</c:v>
                </c:pt>
                <c:pt idx="1">
                  <c:v>22</c:v>
                </c:pt>
                <c:pt idx="2">
                  <c:v>14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16</c:v>
                </c:pt>
                <c:pt idx="7">
                  <c:v>3</c:v>
                </c:pt>
                <c:pt idx="8">
                  <c:v>13</c:v>
                </c:pt>
                <c:pt idx="9">
                  <c:v>6</c:v>
                </c:pt>
                <c:pt idx="10">
                  <c:v>5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24746691630916887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2-44EC-87ED-67D36FF66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126</c:v>
                </c:pt>
                <c:pt idx="1">
                  <c:v>96</c:v>
                </c:pt>
                <c:pt idx="2">
                  <c:v>91</c:v>
                </c:pt>
                <c:pt idx="3">
                  <c:v>68</c:v>
                </c:pt>
                <c:pt idx="4">
                  <c:v>41</c:v>
                </c:pt>
                <c:pt idx="5">
                  <c:v>41</c:v>
                </c:pt>
                <c:pt idx="6">
                  <c:v>35</c:v>
                </c:pt>
                <c:pt idx="7">
                  <c:v>31</c:v>
                </c:pt>
                <c:pt idx="8">
                  <c:v>29</c:v>
                </c:pt>
                <c:pt idx="9">
                  <c:v>17</c:v>
                </c:pt>
                <c:pt idx="10">
                  <c:v>11</c:v>
                </c:pt>
                <c:pt idx="11">
                  <c:v>4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91148027446193358"/>
          <c:h val="0.9396046503986871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85000"/>
                <a:alpha val="5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0.0%</c:formatCode>
                <c:ptCount val="14"/>
                <c:pt idx="0">
                  <c:v>0.23287671232876711</c:v>
                </c:pt>
                <c:pt idx="1">
                  <c:v>0.25776397515527949</c:v>
                </c:pt>
                <c:pt idx="2">
                  <c:v>0.14705882352941177</c:v>
                </c:pt>
                <c:pt idx="3">
                  <c:v>0.26055612770339853</c:v>
                </c:pt>
                <c:pt idx="4">
                  <c:v>0.30319148936170215</c:v>
                </c:pt>
                <c:pt idx="5">
                  <c:v>0.18662519440124417</c:v>
                </c:pt>
                <c:pt idx="6">
                  <c:v>0.25335120643431636</c:v>
                </c:pt>
                <c:pt idx="7">
                  <c:v>0.30303030303030304</c:v>
                </c:pt>
                <c:pt idx="8">
                  <c:v>0.30541871921182268</c:v>
                </c:pt>
                <c:pt idx="9">
                  <c:v>0.28434504792332266</c:v>
                </c:pt>
                <c:pt idx="10">
                  <c:v>0.30909090909090908</c:v>
                </c:pt>
                <c:pt idx="11">
                  <c:v>0.34650455927051671</c:v>
                </c:pt>
                <c:pt idx="12">
                  <c:v>0.24505928853754941</c:v>
                </c:pt>
                <c:pt idx="13">
                  <c:v>0.20526315789473684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5"/>
        <c:overlap val="100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78036515498194559"/>
          <c:h val="0.93960465039868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0.0%</c:formatCode>
                <c:ptCount val="14"/>
                <c:pt idx="0">
                  <c:v>0.23</c:v>
                </c:pt>
                <c:pt idx="1">
                  <c:v>0.22900000000000001</c:v>
                </c:pt>
                <c:pt idx="2">
                  <c:v>0.154</c:v>
                </c:pt>
                <c:pt idx="3">
                  <c:v>7.3999999999999996E-2</c:v>
                </c:pt>
                <c:pt idx="4">
                  <c:v>4.9000000000000002E-2</c:v>
                </c:pt>
                <c:pt idx="5">
                  <c:v>4.9000000000000002E-2</c:v>
                </c:pt>
                <c:pt idx="6">
                  <c:v>0.45700000000000002</c:v>
                </c:pt>
                <c:pt idx="7">
                  <c:v>9.7000000000000003E-2</c:v>
                </c:pt>
                <c:pt idx="8">
                  <c:v>0.44800000000000001</c:v>
                </c:pt>
                <c:pt idx="9">
                  <c:v>0.35299999999999998</c:v>
                </c:pt>
                <c:pt idx="10">
                  <c:v>0.45500000000000002</c:v>
                </c:pt>
                <c:pt idx="11">
                  <c:v>0.25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5"/>
        <c:overlap val="100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73519305617E-2"/>
          <c:y val="6.2097401558773919E-2"/>
          <c:w val="0.97330066090528"/>
          <c:h val="0.53415041122302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5575470517246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</c:v>
                </c:pt>
                <c:pt idx="1">
                  <c:v>8</c:v>
                </c:pt>
                <c:pt idx="2">
                  <c:v>0</c:v>
                </c:pt>
                <c:pt idx="3">
                  <c:v>31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8543864950460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28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88435678917450211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2-44EC-87ED-67D36FF66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119</c:v>
                </c:pt>
                <c:pt idx="1">
                  <c:v>69</c:v>
                </c:pt>
                <c:pt idx="2">
                  <c:v>35</c:v>
                </c:pt>
                <c:pt idx="3">
                  <c:v>120</c:v>
                </c:pt>
                <c:pt idx="4">
                  <c:v>23</c:v>
                </c:pt>
                <c:pt idx="5">
                  <c:v>34</c:v>
                </c:pt>
                <c:pt idx="6">
                  <c:v>93</c:v>
                </c:pt>
                <c:pt idx="7">
                  <c:v>123</c:v>
                </c:pt>
                <c:pt idx="8">
                  <c:v>34</c:v>
                </c:pt>
                <c:pt idx="9">
                  <c:v>52</c:v>
                </c:pt>
                <c:pt idx="10">
                  <c:v>107</c:v>
                </c:pt>
                <c:pt idx="11">
                  <c:v>89</c:v>
                </c:pt>
                <c:pt idx="12">
                  <c:v>77</c:v>
                </c:pt>
                <c:pt idx="13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8543864950460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2</c:v>
                </c:pt>
                <c:pt idx="2">
                  <c:v>3</c:v>
                </c:pt>
                <c:pt idx="3">
                  <c:v>0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EEE-4190-AF83-494798DCE57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EEE-4190-AF83-494798DCE5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16</c:v>
                </c:pt>
                <c:pt idx="1">
                  <c:v>12</c:v>
                </c:pt>
                <c:pt idx="2">
                  <c:v>4</c:v>
                </c:pt>
                <c:pt idx="3">
                  <c:v>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73519305617E-2"/>
          <c:y val="9.2563873526813154E-2"/>
          <c:w val="0.97330066090528"/>
          <c:h val="0.494235969681733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</c:v>
                </c:pt>
                <c:pt idx="1">
                  <c:v>16</c:v>
                </c:pt>
                <c:pt idx="2">
                  <c:v>5</c:v>
                </c:pt>
                <c:pt idx="3">
                  <c:v>14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14</c:v>
                </c:pt>
                <c:pt idx="1">
                  <c:v>7</c:v>
                </c:pt>
                <c:pt idx="2">
                  <c:v>3</c:v>
                </c:pt>
                <c:pt idx="3">
                  <c:v>11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AE1-4015-A7D9-5510E6F3F8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48</c:v>
                </c:pt>
                <c:pt idx="1">
                  <c:v>45</c:v>
                </c:pt>
                <c:pt idx="2">
                  <c:v>11</c:v>
                </c:pt>
                <c:pt idx="3">
                  <c:v>33</c:v>
                </c:pt>
                <c:pt idx="4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8543864950460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215</c:v>
                </c:pt>
                <c:pt idx="1">
                  <c:v>19</c:v>
                </c:pt>
                <c:pt idx="2">
                  <c:v>4</c:v>
                </c:pt>
                <c:pt idx="3">
                  <c:v>13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143</c:v>
                </c:pt>
                <c:pt idx="1">
                  <c:v>15</c:v>
                </c:pt>
                <c:pt idx="2">
                  <c:v>4</c:v>
                </c:pt>
                <c:pt idx="3">
                  <c:v>12</c:v>
                </c:pt>
                <c:pt idx="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A9-4ACB-BD04-F49EF2727F8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4A9-4ACB-BD04-F49EF2727F8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4A9-4ACB-BD04-F49EF2727F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581</c:v>
                </c:pt>
                <c:pt idx="1">
                  <c:v>113</c:v>
                </c:pt>
                <c:pt idx="2">
                  <c:v>30</c:v>
                </c:pt>
                <c:pt idx="3">
                  <c:v>48</c:v>
                </c:pt>
                <c:pt idx="4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688473525336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5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EA7-43E1-9208-2E24487A428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EA7-43E1-9208-2E24487A428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EA7-43E1-9208-2E24487A42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15</c:v>
                </c:pt>
                <c:pt idx="1">
                  <c:v>7</c:v>
                </c:pt>
                <c:pt idx="2">
                  <c:v>2</c:v>
                </c:pt>
                <c:pt idx="3">
                  <c:v>8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8543864950460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63</c:v>
                </c:pt>
                <c:pt idx="1">
                  <c:v>35</c:v>
                </c:pt>
                <c:pt idx="2">
                  <c:v>8</c:v>
                </c:pt>
                <c:pt idx="3">
                  <c:v>26</c:v>
                </c:pt>
                <c:pt idx="4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30</c:v>
                </c:pt>
                <c:pt idx="1">
                  <c:v>22</c:v>
                </c:pt>
                <c:pt idx="2">
                  <c:v>4</c:v>
                </c:pt>
                <c:pt idx="3">
                  <c:v>17</c:v>
                </c:pt>
                <c:pt idx="4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ABB-443A-A423-82AF3F4AF3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94</c:v>
                </c:pt>
                <c:pt idx="1">
                  <c:v>102</c:v>
                </c:pt>
                <c:pt idx="2">
                  <c:v>25</c:v>
                </c:pt>
                <c:pt idx="3">
                  <c:v>153</c:v>
                </c:pt>
                <c:pt idx="4">
                  <c:v>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756265210728955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</c:v>
                </c:pt>
                <c:pt idx="1">
                  <c:v>4</c:v>
                </c:pt>
                <c:pt idx="2">
                  <c:v>12</c:v>
                </c:pt>
                <c:pt idx="3">
                  <c:v>6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</c:v>
                </c:pt>
                <c:pt idx="1">
                  <c:v>2</c:v>
                </c:pt>
                <c:pt idx="2">
                  <c:v>7</c:v>
                </c:pt>
                <c:pt idx="3">
                  <c:v>6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B7D-40F7-9D11-F9755606085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B7D-40F7-9D11-F9755606085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B7D-40F7-9D11-F975560608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26</c:v>
                </c:pt>
                <c:pt idx="1">
                  <c:v>5</c:v>
                </c:pt>
                <c:pt idx="2">
                  <c:v>8</c:v>
                </c:pt>
                <c:pt idx="3">
                  <c:v>113</c:v>
                </c:pt>
                <c:pt idx="4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60783058334683E-2"/>
          <c:y val="3.0680626634448205E-2"/>
          <c:w val="0.97330066090528"/>
          <c:h val="0.74776043701295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</c:v>
                </c:pt>
                <c:pt idx="1">
                  <c:v>7</c:v>
                </c:pt>
                <c:pt idx="2">
                  <c:v>5</c:v>
                </c:pt>
                <c:pt idx="3">
                  <c:v>2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</c:v>
                </c:pt>
                <c:pt idx="1">
                  <c:v>7</c:v>
                </c:pt>
                <c:pt idx="2">
                  <c:v>4</c:v>
                </c:pt>
                <c:pt idx="3">
                  <c:v>1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016-456B-AD86-DA6A07B8642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016-456B-AD86-DA6A07B8642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016-456B-AD86-DA6A07B864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34</c:v>
                </c:pt>
                <c:pt idx="1">
                  <c:v>33</c:v>
                </c:pt>
                <c:pt idx="2">
                  <c:v>19</c:v>
                </c:pt>
                <c:pt idx="3">
                  <c:v>5</c:v>
                </c:pt>
                <c:pt idx="4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791958854913727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</c:v>
                </c:pt>
                <c:pt idx="1">
                  <c:v>21</c:v>
                </c:pt>
                <c:pt idx="2">
                  <c:v>2</c:v>
                </c:pt>
                <c:pt idx="3">
                  <c:v>14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</c:v>
                </c:pt>
                <c:pt idx="3">
                  <c:v>10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475-4D68-8710-C13B6EA714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37</c:v>
                </c:pt>
                <c:pt idx="1">
                  <c:v>53</c:v>
                </c:pt>
                <c:pt idx="2">
                  <c:v>5</c:v>
                </c:pt>
                <c:pt idx="3">
                  <c:v>52</c:v>
                </c:pt>
                <c:pt idx="4">
                  <c:v>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702635550772682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</c:v>
                </c:pt>
                <c:pt idx="1">
                  <c:v>21</c:v>
                </c:pt>
                <c:pt idx="2">
                  <c:v>5</c:v>
                </c:pt>
                <c:pt idx="3">
                  <c:v>8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24</c:v>
                </c:pt>
                <c:pt idx="1">
                  <c:v>12</c:v>
                </c:pt>
                <c:pt idx="2">
                  <c:v>4</c:v>
                </c:pt>
                <c:pt idx="3">
                  <c:v>6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AA5-4F9D-B26D-276AC7D15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70</c:v>
                </c:pt>
                <c:pt idx="1">
                  <c:v>58</c:v>
                </c:pt>
                <c:pt idx="2">
                  <c:v>14</c:v>
                </c:pt>
                <c:pt idx="3">
                  <c:v>36</c:v>
                </c:pt>
                <c:pt idx="4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769402319086381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58</c:v>
                </c:pt>
                <c:pt idx="1">
                  <c:v>22</c:v>
                </c:pt>
                <c:pt idx="2">
                  <c:v>9</c:v>
                </c:pt>
                <c:pt idx="3">
                  <c:v>20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24</c:v>
                </c:pt>
                <c:pt idx="1">
                  <c:v>15</c:v>
                </c:pt>
                <c:pt idx="2">
                  <c:v>5</c:v>
                </c:pt>
                <c:pt idx="3">
                  <c:v>9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C74-41BB-814E-D7F9D04F6B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75</c:v>
                </c:pt>
                <c:pt idx="1">
                  <c:v>82</c:v>
                </c:pt>
                <c:pt idx="2">
                  <c:v>30</c:v>
                </c:pt>
                <c:pt idx="3">
                  <c:v>86</c:v>
                </c:pt>
                <c:pt idx="4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87016798648600346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2-44EC-87ED-67D36FF66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187</c:v>
                </c:pt>
                <c:pt idx="1">
                  <c:v>166</c:v>
                </c:pt>
                <c:pt idx="2">
                  <c:v>75</c:v>
                </c:pt>
                <c:pt idx="3">
                  <c:v>253</c:v>
                </c:pt>
                <c:pt idx="4">
                  <c:v>57</c:v>
                </c:pt>
                <c:pt idx="5">
                  <c:v>120</c:v>
                </c:pt>
                <c:pt idx="6">
                  <c:v>189</c:v>
                </c:pt>
                <c:pt idx="7">
                  <c:v>160</c:v>
                </c:pt>
                <c:pt idx="8">
                  <c:v>62</c:v>
                </c:pt>
                <c:pt idx="9">
                  <c:v>89</c:v>
                </c:pt>
                <c:pt idx="10">
                  <c:v>187</c:v>
                </c:pt>
                <c:pt idx="11">
                  <c:v>114</c:v>
                </c:pt>
                <c:pt idx="12">
                  <c:v>124</c:v>
                </c:pt>
                <c:pt idx="13">
                  <c:v>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743688134329509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</c:v>
                </c:pt>
                <c:pt idx="1">
                  <c:v>19</c:v>
                </c:pt>
                <c:pt idx="2">
                  <c:v>6</c:v>
                </c:pt>
                <c:pt idx="3">
                  <c:v>16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19</c:v>
                </c:pt>
                <c:pt idx="1">
                  <c:v>14</c:v>
                </c:pt>
                <c:pt idx="2">
                  <c:v>6</c:v>
                </c:pt>
                <c:pt idx="3">
                  <c:v>6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B14-4672-8864-52FC6484EB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56</c:v>
                </c:pt>
                <c:pt idx="1">
                  <c:v>101</c:v>
                </c:pt>
                <c:pt idx="2">
                  <c:v>36</c:v>
                </c:pt>
                <c:pt idx="3">
                  <c:v>26</c:v>
                </c:pt>
                <c:pt idx="4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60783058334683E-2"/>
          <c:y val="3.0680626634448205E-2"/>
          <c:w val="0.97330066090528"/>
          <c:h val="0.828997551864449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</c:v>
                </c:pt>
                <c:pt idx="1">
                  <c:v>5</c:v>
                </c:pt>
                <c:pt idx="2">
                  <c:v>2</c:v>
                </c:pt>
                <c:pt idx="3">
                  <c:v>10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1</c:v>
                </c:pt>
                <c:pt idx="3">
                  <c:v>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994-4A03-A0BD-122237B8DA8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994-4A03-A0BD-122237B8DA8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994-4A03-A0BD-122237B8DA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11</c:v>
                </c:pt>
                <c:pt idx="1">
                  <c:v>5</c:v>
                </c:pt>
                <c:pt idx="2">
                  <c:v>5</c:v>
                </c:pt>
                <c:pt idx="3">
                  <c:v>69</c:v>
                </c:pt>
                <c:pt idx="4">
                  <c:v>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68366669479633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</c:v>
                </c:pt>
                <c:pt idx="1">
                  <c:v>14</c:v>
                </c:pt>
                <c:pt idx="2">
                  <c:v>3</c:v>
                </c:pt>
                <c:pt idx="3">
                  <c:v>8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</c:v>
                </c:pt>
                <c:pt idx="1">
                  <c:v>8</c:v>
                </c:pt>
                <c:pt idx="2">
                  <c:v>3</c:v>
                </c:pt>
                <c:pt idx="3">
                  <c:v>4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FA3-4F72-8C69-BFDEE778AD5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FA3-4F72-8C69-BFDEE778AD5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FA3-4F72-8C69-BFDEE778AD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27</c:v>
                </c:pt>
                <c:pt idx="1">
                  <c:v>53</c:v>
                </c:pt>
                <c:pt idx="2">
                  <c:v>8</c:v>
                </c:pt>
                <c:pt idx="3">
                  <c:v>21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785214181240303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</c:v>
                </c:pt>
                <c:pt idx="1">
                  <c:v>28</c:v>
                </c:pt>
                <c:pt idx="2">
                  <c:v>13</c:v>
                </c:pt>
                <c:pt idx="3">
                  <c:v>42</c:v>
                </c:pt>
                <c:pt idx="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24</c:v>
                </c:pt>
                <c:pt idx="1">
                  <c:v>14</c:v>
                </c:pt>
                <c:pt idx="2">
                  <c:v>6</c:v>
                </c:pt>
                <c:pt idx="3">
                  <c:v>30</c:v>
                </c:pt>
                <c:pt idx="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9AC-40A5-BCE7-4FCC9426C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74</c:v>
                </c:pt>
                <c:pt idx="1">
                  <c:v>71</c:v>
                </c:pt>
                <c:pt idx="2">
                  <c:v>25</c:v>
                </c:pt>
                <c:pt idx="3">
                  <c:v>156</c:v>
                </c:pt>
                <c:pt idx="4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629705293572460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</c:v>
                </c:pt>
                <c:pt idx="1">
                  <c:v>12</c:v>
                </c:pt>
                <c:pt idx="2">
                  <c:v>3</c:v>
                </c:pt>
                <c:pt idx="3">
                  <c:v>10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3</c:v>
                </c:pt>
                <c:pt idx="3">
                  <c:v>6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26E-47DD-9694-8472EFC5F84E}"/>
                </c:ext>
              </c:extLst>
            </c:dLbl>
            <c:dLbl>
              <c:idx val="3"/>
              <c:layout>
                <c:manualLayout>
                  <c:x val="-3.2655286170872799E-3"/>
                  <c:y val="0.119643821323444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6E-47DD-9694-8472EFC5F8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8</c:v>
                </c:pt>
                <c:pt idx="1">
                  <c:v>33</c:v>
                </c:pt>
                <c:pt idx="2">
                  <c:v>52</c:v>
                </c:pt>
                <c:pt idx="3">
                  <c:v>19</c:v>
                </c:pt>
                <c:pt idx="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77840618171321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</c:v>
                </c:pt>
                <c:pt idx="1">
                  <c:v>21</c:v>
                </c:pt>
                <c:pt idx="2">
                  <c:v>5</c:v>
                </c:pt>
                <c:pt idx="3">
                  <c:v>18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</c:v>
                </c:pt>
                <c:pt idx="1">
                  <c:v>10</c:v>
                </c:pt>
                <c:pt idx="2">
                  <c:v>3</c:v>
                </c:pt>
                <c:pt idx="3">
                  <c:v>14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25D4-4A97-83C1-A6562A45100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5D4-4A97-83C1-A6562A45100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5D4-4A97-83C1-A6562A4510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23</c:v>
                </c:pt>
                <c:pt idx="1">
                  <c:v>22</c:v>
                </c:pt>
                <c:pt idx="2">
                  <c:v>14</c:v>
                </c:pt>
                <c:pt idx="3">
                  <c:v>114</c:v>
                </c:pt>
                <c:pt idx="4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73519305617E-2"/>
          <c:y val="3.0680202964842904E-2"/>
          <c:w val="0.97330066090528"/>
          <c:h val="0.72436277718971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</c:v>
                </c:pt>
                <c:pt idx="1">
                  <c:v>12</c:v>
                </c:pt>
                <c:pt idx="2">
                  <c:v>5</c:v>
                </c:pt>
                <c:pt idx="3">
                  <c:v>15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24</c:v>
                </c:pt>
                <c:pt idx="1">
                  <c:v>4</c:v>
                </c:pt>
                <c:pt idx="2">
                  <c:v>4</c:v>
                </c:pt>
                <c:pt idx="3">
                  <c:v>11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425-4095-92BD-D7175C83106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25-4095-92BD-D7175C83106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425-4095-92BD-D7175C8310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67</c:v>
                </c:pt>
                <c:pt idx="1">
                  <c:v>19</c:v>
                </c:pt>
                <c:pt idx="2">
                  <c:v>5</c:v>
                </c:pt>
                <c:pt idx="3">
                  <c:v>29</c:v>
                </c:pt>
                <c:pt idx="4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8543864950460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</c:v>
                </c:pt>
                <c:pt idx="1">
                  <c:v>16</c:v>
                </c:pt>
                <c:pt idx="2">
                  <c:v>6</c:v>
                </c:pt>
                <c:pt idx="3">
                  <c:v>30</c:v>
                </c:pt>
                <c:pt idx="4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24</c:v>
                </c:pt>
                <c:pt idx="1">
                  <c:v>10</c:v>
                </c:pt>
                <c:pt idx="2">
                  <c:v>5</c:v>
                </c:pt>
                <c:pt idx="3">
                  <c:v>23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98</c:v>
                </c:pt>
                <c:pt idx="1">
                  <c:v>37</c:v>
                </c:pt>
                <c:pt idx="2">
                  <c:v>37</c:v>
                </c:pt>
                <c:pt idx="3">
                  <c:v>205</c:v>
                </c:pt>
                <c:pt idx="4">
                  <c:v>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567562982052293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15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7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885-4771-A0D9-02330CE9A3A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885-4771-A0D9-02330CE9A3A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885-4771-A0D9-02330CE9A3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15</c:v>
                </c:pt>
                <c:pt idx="1">
                  <c:v>6</c:v>
                </c:pt>
                <c:pt idx="2">
                  <c:v>32</c:v>
                </c:pt>
                <c:pt idx="3">
                  <c:v>9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63662565922316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</c:v>
                </c:pt>
                <c:pt idx="1">
                  <c:v>2</c:v>
                </c:pt>
                <c:pt idx="2">
                  <c:v>1</c:v>
                </c:pt>
                <c:pt idx="3">
                  <c:v>4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D60-4DE2-9A83-3FCCE75FF20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D60-4DE2-9A83-3FCCE75FF20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D60-4DE2-9A83-3FCCE75FF20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D60-4DE2-9A83-3FCCE75FF2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1</c:v>
                </c:pt>
                <c:pt idx="3">
                  <c:v>15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92037666731107626"/>
          <c:h val="0.939604650398687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8.3580565083593728E-3"/>
                  <c:y val="2.5691367004849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2-44EC-87ED-67D36FF66C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803</c:v>
                </c:pt>
                <c:pt idx="1">
                  <c:v>644</c:v>
                </c:pt>
                <c:pt idx="2">
                  <c:v>510</c:v>
                </c:pt>
                <c:pt idx="3">
                  <c:v>971</c:v>
                </c:pt>
                <c:pt idx="4">
                  <c:v>188</c:v>
                </c:pt>
                <c:pt idx="5">
                  <c:v>643</c:v>
                </c:pt>
                <c:pt idx="6">
                  <c:v>746</c:v>
                </c:pt>
                <c:pt idx="7">
                  <c:v>528</c:v>
                </c:pt>
                <c:pt idx="8">
                  <c:v>203</c:v>
                </c:pt>
                <c:pt idx="9">
                  <c:v>313</c:v>
                </c:pt>
                <c:pt idx="10">
                  <c:v>605</c:v>
                </c:pt>
                <c:pt idx="11">
                  <c:v>329</c:v>
                </c:pt>
                <c:pt idx="12">
                  <c:v>506</c:v>
                </c:pt>
                <c:pt idx="13">
                  <c:v>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49583781483156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53A-4F02-901B-7BBF6AFC41A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53A-4F02-901B-7BBF6AFC41A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53A-4F02-901B-7BBF6AFC41A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53A-4F02-901B-7BBF6AFC41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8543864950460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8D9-488F-9046-C2C7E831E91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8D9-488F-9046-C2C7E831E91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8D9-488F-9046-C2C7E831E91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8D9-488F-9046-C2C7E831E9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718867733931274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</c:v>
                </c:pt>
                <c:pt idx="1">
                  <c:v>16</c:v>
                </c:pt>
                <c:pt idx="2">
                  <c:v>3</c:v>
                </c:pt>
                <c:pt idx="3">
                  <c:v>0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22</c:v>
                </c:pt>
                <c:pt idx="1">
                  <c:v>12</c:v>
                </c:pt>
                <c:pt idx="2">
                  <c:v>2</c:v>
                </c:pt>
                <c:pt idx="3">
                  <c:v>0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3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726916098198988E-2"/>
                      <c:h val="8.76553406261376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D-413D-AC0C-5972366E83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84</c:v>
                </c:pt>
                <c:pt idx="1">
                  <c:v>38</c:v>
                </c:pt>
                <c:pt idx="2">
                  <c:v>3</c:v>
                </c:pt>
                <c:pt idx="3">
                  <c:v>0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60783058334683E-2"/>
          <c:y val="3.0680626634448205E-2"/>
          <c:w val="0.97330066090528"/>
          <c:h val="0.584396523771328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89492056355513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176-4FAD-971B-7F6012E3A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2B0F-4A21-A7F7-D1CFF643785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B0F-4A21-A7F7-D1CFF643785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B0F-4A21-A7F7-D1CFF643785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B0F-4A21-A7F7-D1CFF643785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2B0F-4A21-A7F7-D1CFF64378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0</c:v>
                </c:pt>
                <c:pt idx="3">
                  <c:v>1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57401952"/>
        <c:axId val="57393216"/>
      </c:barChart>
      <c:dateAx>
        <c:axId val="574019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93216"/>
        <c:crosses val="autoZero"/>
        <c:auto val="1"/>
        <c:lblOffset val="100"/>
        <c:baseTimeUnit val="months"/>
      </c:dateAx>
      <c:valAx>
        <c:axId val="5739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91148027446193358"/>
          <c:h val="0.9396046503986871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85000"/>
                <a:alpha val="5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0.0%</c:formatCode>
                <c:ptCount val="14"/>
                <c:pt idx="0">
                  <c:v>0.23287671232876711</c:v>
                </c:pt>
                <c:pt idx="1">
                  <c:v>0.25776397515527949</c:v>
                </c:pt>
                <c:pt idx="2">
                  <c:v>0.14705882352941177</c:v>
                </c:pt>
                <c:pt idx="3">
                  <c:v>0.26055612770339853</c:v>
                </c:pt>
                <c:pt idx="4">
                  <c:v>0.30319148936170215</c:v>
                </c:pt>
                <c:pt idx="5">
                  <c:v>0.18662519440124417</c:v>
                </c:pt>
                <c:pt idx="6">
                  <c:v>0.25335120643431636</c:v>
                </c:pt>
                <c:pt idx="7">
                  <c:v>0.30303030303030304</c:v>
                </c:pt>
                <c:pt idx="8">
                  <c:v>0.30541871921182268</c:v>
                </c:pt>
                <c:pt idx="9">
                  <c:v>0.28434504792332266</c:v>
                </c:pt>
                <c:pt idx="10">
                  <c:v>0.30909090909090908</c:v>
                </c:pt>
                <c:pt idx="11">
                  <c:v>0.34650455927051671</c:v>
                </c:pt>
                <c:pt idx="12">
                  <c:v>0.24505928853754941</c:v>
                </c:pt>
                <c:pt idx="13">
                  <c:v>0.20526315789473684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5"/>
        <c:overlap val="100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16142564224779E-2"/>
          <c:y val="3.0197674800656438E-2"/>
          <c:w val="0.78036515498194559"/>
          <c:h val="0.939604650398687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ВКО</c:v>
                </c:pt>
                <c:pt idx="1">
                  <c:v>Карагандинская</c:v>
                </c:pt>
                <c:pt idx="2">
                  <c:v>Павлодарская</c:v>
                </c:pt>
                <c:pt idx="3">
                  <c:v>Акмолинская</c:v>
                </c:pt>
                <c:pt idx="4">
                  <c:v>Алматинская</c:v>
                </c:pt>
                <c:pt idx="5">
                  <c:v>Костанайская</c:v>
                </c:pt>
                <c:pt idx="6">
                  <c:v>Актюбинская</c:v>
                </c:pt>
                <c:pt idx="7">
                  <c:v>ЗКО</c:v>
                </c:pt>
                <c:pt idx="8">
                  <c:v>Туркестанская</c:v>
                </c:pt>
                <c:pt idx="9">
                  <c:v>СКО</c:v>
                </c:pt>
                <c:pt idx="10">
                  <c:v>Мангистауская</c:v>
                </c:pt>
                <c:pt idx="11">
                  <c:v>Атырауская</c:v>
                </c:pt>
                <c:pt idx="12">
                  <c:v>Кызылординская</c:v>
                </c:pt>
                <c:pt idx="13">
                  <c:v>Жамбылская</c:v>
                </c:pt>
              </c:strCache>
            </c:strRef>
          </c:cat>
          <c:val>
            <c:numRef>
              <c:f>Лист1!$B$2:$B$15</c:f>
              <c:numCache>
                <c:formatCode>0.0%</c:formatCode>
                <c:ptCount val="14"/>
                <c:pt idx="0">
                  <c:v>0.23287671232876711</c:v>
                </c:pt>
                <c:pt idx="1">
                  <c:v>0.25776397515527949</c:v>
                </c:pt>
                <c:pt idx="2">
                  <c:v>0.14705882352941177</c:v>
                </c:pt>
                <c:pt idx="3">
                  <c:v>0.26055612770339853</c:v>
                </c:pt>
                <c:pt idx="4">
                  <c:v>0.30319148936170215</c:v>
                </c:pt>
                <c:pt idx="5">
                  <c:v>0.18662519440124417</c:v>
                </c:pt>
                <c:pt idx="6">
                  <c:v>0.25335120643431636</c:v>
                </c:pt>
                <c:pt idx="7">
                  <c:v>0.30303030303030304</c:v>
                </c:pt>
                <c:pt idx="8">
                  <c:v>0.30541871921182268</c:v>
                </c:pt>
                <c:pt idx="9">
                  <c:v>0.28434504792332266</c:v>
                </c:pt>
                <c:pt idx="10">
                  <c:v>0.30909090909090908</c:v>
                </c:pt>
                <c:pt idx="11">
                  <c:v>0.34650455927051671</c:v>
                </c:pt>
                <c:pt idx="12">
                  <c:v>0.24505928853754941</c:v>
                </c:pt>
                <c:pt idx="13">
                  <c:v>0.20526315789473684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2-44EC-87ED-67D36FF66C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5"/>
        <c:overlap val="100"/>
        <c:axId val="57401952"/>
        <c:axId val="57393216"/>
      </c:barChart>
      <c:catAx>
        <c:axId val="5740195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7393216"/>
        <c:crosses val="autoZero"/>
        <c:auto val="1"/>
        <c:lblAlgn val="ctr"/>
        <c:lblOffset val="100"/>
        <c:noMultiLvlLbl val="0"/>
      </c:catAx>
      <c:valAx>
        <c:axId val="57393216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574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72248139641468E-2"/>
          <c:y val="3.0680477670918437E-2"/>
          <c:w val="0.97330066090528"/>
          <c:h val="0.795745716858252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Направлены на экспертизу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175</c:v>
                </c:pt>
                <c:pt idx="1">
                  <c:v>41</c:v>
                </c:pt>
                <c:pt idx="2">
                  <c:v>12</c:v>
                </c:pt>
                <c:pt idx="3">
                  <c:v>33</c:v>
                </c:pt>
                <c:pt idx="4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7-4FD1-808F-8807529F60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Получены замечания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88</c:v>
                </c:pt>
                <c:pt idx="1">
                  <c:v>30</c:v>
                </c:pt>
                <c:pt idx="2">
                  <c:v>10</c:v>
                </c:pt>
                <c:pt idx="3">
                  <c:v>25</c:v>
                </c:pt>
                <c:pt idx="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7-4FD1-808F-8807529F60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Замечания коррупциогенного характера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mmm\-yy</c:formatCode>
                <c:ptCount val="5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186</c:v>
                </c:pt>
                <c:pt idx="1">
                  <c:v>102</c:v>
                </c:pt>
                <c:pt idx="2">
                  <c:v>68</c:v>
                </c:pt>
                <c:pt idx="3">
                  <c:v>235</c:v>
                </c:pt>
                <c:pt idx="4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C7-4FD1-808F-8807529F60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8"/>
        <c:axId val="179343360"/>
        <c:axId val="179344896"/>
      </c:barChart>
      <c:dateAx>
        <c:axId val="17934336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344896"/>
        <c:crosses val="autoZero"/>
        <c:auto val="1"/>
        <c:lblOffset val="100"/>
        <c:baseTimeUnit val="months"/>
      </c:dateAx>
      <c:valAx>
        <c:axId val="179344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9343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DE2CD-0B85-4723-A90B-EAAE6D9D7E17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7887F-116E-4D8D-A06A-D86DAA4A7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486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https://public.flourish.studio/visualisation/5838381/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7887F-116E-4D8D-A06A-D86DAA4A788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180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6.bin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slide" Target="../slides/slide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2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3.bin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4.bin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5.bin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9C48AD-65D4-452A-ACAE-E0890CEDF2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779A15D-03FA-42FF-89DF-2DF3B18674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09599" y="2684835"/>
            <a:ext cx="10972802" cy="148833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lnSpc>
                <a:spcPct val="100000"/>
              </a:lnSpc>
              <a:defRPr lang="en-GB" sz="4000" b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372986"/>
            <a:r>
              <a:rPr lang="ru-RU" dirty="0"/>
              <a:t>Наименование проекта</a:t>
            </a:r>
            <a:endParaRPr lang="en-GB" dirty="0"/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538DCBED-2335-4678-8F83-B693E2206D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" y="6010331"/>
            <a:ext cx="3505200" cy="30698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GB" sz="1600" b="0">
                <a:solidFill>
                  <a:schemeClr val="bg1">
                    <a:lumMod val="85000"/>
                  </a:schemeClr>
                </a:solidFill>
                <a:latin typeface="+mn-lt"/>
                <a:ea typeface="+mj-ea"/>
                <a:cs typeface="Segoe UI Semilight" panose="020B0402040204020203" pitchFamily="34" charset="0"/>
              </a:defRPr>
            </a:lvl1pPr>
          </a:lstStyle>
          <a:p>
            <a:pPr marL="57159" lvl="0" indent="-28575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dirty="0"/>
              <a:t>Дата</a:t>
            </a:r>
            <a:endParaRPr lang="en-GB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9966972-8395-427E-A03C-D8FD13A7EAB6}"/>
              </a:ext>
            </a:extLst>
          </p:cNvPr>
          <p:cNvGrpSpPr/>
          <p:nvPr userDrawn="1"/>
        </p:nvGrpSpPr>
        <p:grpSpPr>
          <a:xfrm>
            <a:off x="538896" y="603588"/>
            <a:ext cx="1630372" cy="1058028"/>
            <a:chOff x="10852150" y="257175"/>
            <a:chExt cx="1048897" cy="68068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1CFA6215-4040-4E60-A86B-97B64F94CBAC}"/>
                </a:ext>
              </a:extLst>
            </p:cNvPr>
            <p:cNvSpPr/>
            <p:nvPr/>
          </p:nvSpPr>
          <p:spPr>
            <a:xfrm>
              <a:off x="11304588" y="257175"/>
              <a:ext cx="559594" cy="559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88FFAFB-BA29-4995-95C7-E516E6338248}"/>
                </a:ext>
              </a:extLst>
            </p:cNvPr>
            <p:cNvGrpSpPr/>
            <p:nvPr/>
          </p:nvGrpSpPr>
          <p:grpSpPr>
            <a:xfrm>
              <a:off x="10852150" y="261205"/>
              <a:ext cx="1048897" cy="676650"/>
              <a:chOff x="882522" y="2286000"/>
              <a:chExt cx="3248295" cy="2095500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EE925C3E-89DB-4294-889D-2A0B5D9B1890}"/>
                  </a:ext>
                </a:extLst>
              </p:cNvPr>
              <p:cNvGrpSpPr/>
              <p:nvPr/>
            </p:nvGrpSpPr>
            <p:grpSpPr>
              <a:xfrm>
                <a:off x="882522" y="2295845"/>
                <a:ext cx="1943228" cy="1698879"/>
                <a:chOff x="3695572" y="2715958"/>
                <a:chExt cx="1943228" cy="1698879"/>
              </a:xfrm>
            </p:grpSpPr>
            <p:sp>
              <p:nvSpPr>
                <p:cNvPr id="13" name="Прямоугольник 15">
                  <a:extLst>
                    <a:ext uri="{FF2B5EF4-FFF2-40B4-BE49-F238E27FC236}">
                      <a16:creationId xmlns:a16="http://schemas.microsoft.com/office/drawing/2014/main" id="{E869EB09-31AF-4CAF-9A6A-A557F81C5B4F}"/>
                    </a:ext>
                  </a:extLst>
                </p:cNvPr>
                <p:cNvSpPr/>
                <p:nvPr/>
              </p:nvSpPr>
              <p:spPr>
                <a:xfrm flipV="1">
                  <a:off x="4213860" y="2715958"/>
                  <a:ext cx="1424940" cy="566752"/>
                </a:xfrm>
                <a:custGeom>
                  <a:avLst/>
                  <a:gdLst>
                    <a:gd name="connsiteX0" fmla="*/ 0 w 1424940"/>
                    <a:gd name="connsiteY0" fmla="*/ 0 h 566753"/>
                    <a:gd name="connsiteX1" fmla="*/ 1424940 w 1424940"/>
                    <a:gd name="connsiteY1" fmla="*/ 0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0 h 566753"/>
                    <a:gd name="connsiteX3" fmla="*/ 1424940 w 1424940"/>
                    <a:gd name="connsiteY3" fmla="*/ 566753 h 566753"/>
                    <a:gd name="connsiteX4" fmla="*/ 0 w 1424940"/>
                    <a:gd name="connsiteY4" fmla="*/ 566753 h 566753"/>
                    <a:gd name="connsiteX5" fmla="*/ 0 w 1424940"/>
                    <a:gd name="connsiteY5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56701"/>
                    <a:gd name="connsiteY0" fmla="*/ 0 h 566753"/>
                    <a:gd name="connsiteX1" fmla="*/ 910590 w 1456701"/>
                    <a:gd name="connsiteY1" fmla="*/ 16 h 566753"/>
                    <a:gd name="connsiteX2" fmla="*/ 1424940 w 1456701"/>
                    <a:gd name="connsiteY2" fmla="*/ 566753 h 566753"/>
                    <a:gd name="connsiteX3" fmla="*/ 0 w 1456701"/>
                    <a:gd name="connsiteY3" fmla="*/ 566753 h 566753"/>
                    <a:gd name="connsiteX4" fmla="*/ 0 w 1456701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4940" h="566753">
                      <a:moveTo>
                        <a:pt x="0" y="0"/>
                      </a:moveTo>
                      <a:lnTo>
                        <a:pt x="910590" y="16"/>
                      </a:lnTo>
                      <a:cubicBezTo>
                        <a:pt x="986155" y="327838"/>
                        <a:pt x="1157605" y="410384"/>
                        <a:pt x="1424940" y="566753"/>
                      </a:cubicBezTo>
                      <a:lnTo>
                        <a:pt x="0" y="5667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641707D2-9161-4EBF-A094-281EF1265E1F}"/>
                    </a:ext>
                  </a:extLst>
                </p:cNvPr>
                <p:cNvSpPr/>
                <p:nvPr/>
              </p:nvSpPr>
              <p:spPr>
                <a:xfrm>
                  <a:off x="4044315" y="2715958"/>
                  <a:ext cx="756285" cy="566753"/>
                </a:xfrm>
                <a:prstGeom prst="rect">
                  <a:avLst/>
                </a:prstGeom>
                <a:solidFill>
                  <a:srgbClr val="CFC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D25F6B1F-9E0A-4271-9008-A14598C14103}"/>
                    </a:ext>
                  </a:extLst>
                </p:cNvPr>
                <p:cNvSpPr/>
                <p:nvPr/>
              </p:nvSpPr>
              <p:spPr>
                <a:xfrm>
                  <a:off x="4451857" y="3282021"/>
                  <a:ext cx="644018" cy="566753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рямоугольник 15">
                  <a:extLst>
                    <a:ext uri="{FF2B5EF4-FFF2-40B4-BE49-F238E27FC236}">
                      <a16:creationId xmlns:a16="http://schemas.microsoft.com/office/drawing/2014/main" id="{E518414E-3E3E-4AB2-88DD-7DD3042E14F5}"/>
                    </a:ext>
                  </a:extLst>
                </p:cNvPr>
                <p:cNvSpPr/>
                <p:nvPr/>
              </p:nvSpPr>
              <p:spPr>
                <a:xfrm>
                  <a:off x="4213860" y="3848084"/>
                  <a:ext cx="1424940" cy="566753"/>
                </a:xfrm>
                <a:custGeom>
                  <a:avLst/>
                  <a:gdLst>
                    <a:gd name="connsiteX0" fmla="*/ 0 w 1424940"/>
                    <a:gd name="connsiteY0" fmla="*/ 0 h 566753"/>
                    <a:gd name="connsiteX1" fmla="*/ 1424940 w 1424940"/>
                    <a:gd name="connsiteY1" fmla="*/ 0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0 h 566753"/>
                    <a:gd name="connsiteX3" fmla="*/ 1424940 w 1424940"/>
                    <a:gd name="connsiteY3" fmla="*/ 566753 h 566753"/>
                    <a:gd name="connsiteX4" fmla="*/ 0 w 1424940"/>
                    <a:gd name="connsiteY4" fmla="*/ 566753 h 566753"/>
                    <a:gd name="connsiteX5" fmla="*/ 0 w 1424940"/>
                    <a:gd name="connsiteY5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56701"/>
                    <a:gd name="connsiteY0" fmla="*/ 0 h 566753"/>
                    <a:gd name="connsiteX1" fmla="*/ 910590 w 1456701"/>
                    <a:gd name="connsiteY1" fmla="*/ 16 h 566753"/>
                    <a:gd name="connsiteX2" fmla="*/ 1424940 w 1456701"/>
                    <a:gd name="connsiteY2" fmla="*/ 566753 h 566753"/>
                    <a:gd name="connsiteX3" fmla="*/ 0 w 1456701"/>
                    <a:gd name="connsiteY3" fmla="*/ 566753 h 566753"/>
                    <a:gd name="connsiteX4" fmla="*/ 0 w 1456701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4940" h="566753">
                      <a:moveTo>
                        <a:pt x="0" y="0"/>
                      </a:moveTo>
                      <a:lnTo>
                        <a:pt x="910590" y="16"/>
                      </a:lnTo>
                      <a:cubicBezTo>
                        <a:pt x="986155" y="327838"/>
                        <a:pt x="1157605" y="410384"/>
                        <a:pt x="1424940" y="566753"/>
                      </a:cubicBezTo>
                      <a:lnTo>
                        <a:pt x="0" y="5667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1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Прямоугольник 17">
                  <a:extLst>
                    <a:ext uri="{FF2B5EF4-FFF2-40B4-BE49-F238E27FC236}">
                      <a16:creationId xmlns:a16="http://schemas.microsoft.com/office/drawing/2014/main" id="{27AFBFB1-DD92-489B-AFD3-E592C1F26706}"/>
                    </a:ext>
                  </a:extLst>
                </p:cNvPr>
                <p:cNvSpPr/>
                <p:nvPr/>
              </p:nvSpPr>
              <p:spPr>
                <a:xfrm>
                  <a:off x="3695572" y="3282021"/>
                  <a:ext cx="756285" cy="566753"/>
                </a:xfrm>
                <a:prstGeom prst="rect">
                  <a:avLst/>
                </a:prstGeom>
                <a:solidFill>
                  <a:srgbClr val="A1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Прямоугольник 18">
                  <a:extLst>
                    <a:ext uri="{FF2B5EF4-FFF2-40B4-BE49-F238E27FC236}">
                      <a16:creationId xmlns:a16="http://schemas.microsoft.com/office/drawing/2014/main" id="{317B0B8F-AB5E-4701-A72F-8883D77FE879}"/>
                    </a:ext>
                  </a:extLst>
                </p:cNvPr>
                <p:cNvSpPr/>
                <p:nvPr/>
              </p:nvSpPr>
              <p:spPr>
                <a:xfrm>
                  <a:off x="4044315" y="3848084"/>
                  <a:ext cx="756285" cy="566753"/>
                </a:xfrm>
                <a:prstGeom prst="rect">
                  <a:avLst/>
                </a:prstGeom>
                <a:solidFill>
                  <a:srgbClr val="E2E2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3928610C-3726-4B22-9E9E-3D6743FD7C9E}"/>
                  </a:ext>
                </a:extLst>
              </p:cNvPr>
              <p:cNvGrpSpPr/>
              <p:nvPr/>
            </p:nvGrpSpPr>
            <p:grpSpPr>
              <a:xfrm>
                <a:off x="2613025" y="2916807"/>
                <a:ext cx="1006477" cy="460131"/>
                <a:chOff x="2794000" y="2906065"/>
                <a:chExt cx="1039814" cy="475373"/>
              </a:xfrm>
              <a:solidFill>
                <a:srgbClr val="F17E00"/>
              </a:solidFill>
            </p:grpSpPr>
            <p:sp>
              <p:nvSpPr>
                <p:cNvPr id="11" name="Прямоугольник 10">
                  <a:extLst>
                    <a:ext uri="{FF2B5EF4-FFF2-40B4-BE49-F238E27FC236}">
                      <a16:creationId xmlns:a16="http://schemas.microsoft.com/office/drawing/2014/main" id="{263392BA-9714-4C32-A877-D2A28D0465F0}"/>
                    </a:ext>
                  </a:extLst>
                </p:cNvPr>
                <p:cNvSpPr/>
                <p:nvPr/>
              </p:nvSpPr>
              <p:spPr>
                <a:xfrm>
                  <a:off x="2794000" y="2906065"/>
                  <a:ext cx="704850" cy="16073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Прямоугольник 11">
                  <a:extLst>
                    <a:ext uri="{FF2B5EF4-FFF2-40B4-BE49-F238E27FC236}">
                      <a16:creationId xmlns:a16="http://schemas.microsoft.com/office/drawing/2014/main" id="{28F8D1F0-A36A-44C3-ADF7-727A18ED1824}"/>
                    </a:ext>
                  </a:extLst>
                </p:cNvPr>
                <p:cNvSpPr/>
                <p:nvPr/>
              </p:nvSpPr>
              <p:spPr>
                <a:xfrm>
                  <a:off x="2794001" y="3220702"/>
                  <a:ext cx="1039813" cy="16073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aphicFrame>
            <p:nvGraphicFramePr>
              <p:cNvPr id="10" name="Объект 9">
                <a:extLst>
                  <a:ext uri="{FF2B5EF4-FFF2-40B4-BE49-F238E27FC236}">
                    <a16:creationId xmlns:a16="http://schemas.microsoft.com/office/drawing/2014/main" id="{4727E89A-FD2C-499A-B0C1-3B9AD28DCE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5972293"/>
                  </p:ext>
                </p:extLst>
              </p:nvPr>
            </p:nvGraphicFramePr>
            <p:xfrm>
              <a:off x="2176349" y="2286000"/>
              <a:ext cx="1954468" cy="2095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3" imgW="2485800" imgH="2665268" progId="CorelDraw.Graphic.21">
                      <p:embed/>
                    </p:oleObj>
                  </mc:Choice>
                  <mc:Fallback>
                    <p:oleObj name="CorelDRAW" r:id="rId3" imgW="2485800" imgH="2665268" progId="CorelDraw.Graphic.21">
                      <p:embed/>
                      <p:pic>
                        <p:nvPicPr>
                          <p:cNvPr id="10" name="Объект 9">
                            <a:extLst>
                              <a:ext uri="{FF2B5EF4-FFF2-40B4-BE49-F238E27FC236}">
                                <a16:creationId xmlns:a16="http://schemas.microsoft.com/office/drawing/2014/main" id="{4727E89A-FD2C-499A-B0C1-3B9AD28DCE3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176349" y="2286000"/>
                            <a:ext cx="1954468" cy="2095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44D3BD0-8631-459B-9608-9715CA7468F7}"/>
              </a:ext>
            </a:extLst>
          </p:cNvPr>
          <p:cNvSpPr txBox="1"/>
          <p:nvPr userDrawn="1"/>
        </p:nvSpPr>
        <p:spPr>
          <a:xfrm>
            <a:off x="2352378" y="654926"/>
            <a:ext cx="523299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SegoeUI"/>
              </a:defRPr>
            </a:lvl1pPr>
          </a:lstStyle>
          <a:p>
            <a:r>
              <a:rPr lang="ru-RU" sz="25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-52"/>
              </a:rPr>
              <a:t>НИИ государства и права имени Г. Сапаргалиева</a:t>
            </a:r>
          </a:p>
        </p:txBody>
      </p:sp>
    </p:spTree>
    <p:extLst>
      <p:ext uri="{BB962C8B-B14F-4D97-AF65-F5344CB8AC3E}">
        <p14:creationId xmlns:p14="http://schemas.microsoft.com/office/powerpoint/2010/main" val="12083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Ваще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290F83-4CA1-4C01-918C-989E97346B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2CFB499-6E18-4EE9-81B8-7895C7F60744}"/>
              </a:ext>
            </a:extLst>
          </p:cNvPr>
          <p:cNvGrpSpPr/>
          <p:nvPr userDrawn="1"/>
        </p:nvGrpSpPr>
        <p:grpSpPr>
          <a:xfrm>
            <a:off x="10967615" y="5997575"/>
            <a:ext cx="895333" cy="581025"/>
            <a:chOff x="10852150" y="257175"/>
            <a:chExt cx="1048897" cy="68068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8A13A26C-D46D-41DD-A868-24D33C6717D5}"/>
                </a:ext>
              </a:extLst>
            </p:cNvPr>
            <p:cNvSpPr/>
            <p:nvPr/>
          </p:nvSpPr>
          <p:spPr>
            <a:xfrm>
              <a:off x="11304588" y="257175"/>
              <a:ext cx="559594" cy="559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14FB2FA-ABA3-439B-B21C-077D2B081DC1}"/>
                </a:ext>
              </a:extLst>
            </p:cNvPr>
            <p:cNvGrpSpPr/>
            <p:nvPr/>
          </p:nvGrpSpPr>
          <p:grpSpPr>
            <a:xfrm>
              <a:off x="10852150" y="261205"/>
              <a:ext cx="1048897" cy="676650"/>
              <a:chOff x="882522" y="2285999"/>
              <a:chExt cx="3248297" cy="2095500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EEF1FFC7-4F62-4D67-9A5A-D39E4F24DFF2}"/>
                  </a:ext>
                </a:extLst>
              </p:cNvPr>
              <p:cNvGrpSpPr/>
              <p:nvPr/>
            </p:nvGrpSpPr>
            <p:grpSpPr>
              <a:xfrm>
                <a:off x="882522" y="2295845"/>
                <a:ext cx="1943228" cy="1698879"/>
                <a:chOff x="3695572" y="2715958"/>
                <a:chExt cx="1943228" cy="1698879"/>
              </a:xfrm>
            </p:grpSpPr>
            <p:sp>
              <p:nvSpPr>
                <p:cNvPr id="25" name="Прямоугольник 15">
                  <a:extLst>
                    <a:ext uri="{FF2B5EF4-FFF2-40B4-BE49-F238E27FC236}">
                      <a16:creationId xmlns:a16="http://schemas.microsoft.com/office/drawing/2014/main" id="{151D98EA-B9D8-404E-9105-E798D7AA3187}"/>
                    </a:ext>
                  </a:extLst>
                </p:cNvPr>
                <p:cNvSpPr/>
                <p:nvPr/>
              </p:nvSpPr>
              <p:spPr>
                <a:xfrm flipV="1">
                  <a:off x="4213860" y="2715958"/>
                  <a:ext cx="1424940" cy="566752"/>
                </a:xfrm>
                <a:custGeom>
                  <a:avLst/>
                  <a:gdLst>
                    <a:gd name="connsiteX0" fmla="*/ 0 w 1424940"/>
                    <a:gd name="connsiteY0" fmla="*/ 0 h 566753"/>
                    <a:gd name="connsiteX1" fmla="*/ 1424940 w 1424940"/>
                    <a:gd name="connsiteY1" fmla="*/ 0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0 h 566753"/>
                    <a:gd name="connsiteX3" fmla="*/ 1424940 w 1424940"/>
                    <a:gd name="connsiteY3" fmla="*/ 566753 h 566753"/>
                    <a:gd name="connsiteX4" fmla="*/ 0 w 1424940"/>
                    <a:gd name="connsiteY4" fmla="*/ 566753 h 566753"/>
                    <a:gd name="connsiteX5" fmla="*/ 0 w 1424940"/>
                    <a:gd name="connsiteY5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56701"/>
                    <a:gd name="connsiteY0" fmla="*/ 0 h 566753"/>
                    <a:gd name="connsiteX1" fmla="*/ 910590 w 1456701"/>
                    <a:gd name="connsiteY1" fmla="*/ 16 h 566753"/>
                    <a:gd name="connsiteX2" fmla="*/ 1424940 w 1456701"/>
                    <a:gd name="connsiteY2" fmla="*/ 566753 h 566753"/>
                    <a:gd name="connsiteX3" fmla="*/ 0 w 1456701"/>
                    <a:gd name="connsiteY3" fmla="*/ 566753 h 566753"/>
                    <a:gd name="connsiteX4" fmla="*/ 0 w 1456701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4940" h="566753">
                      <a:moveTo>
                        <a:pt x="0" y="0"/>
                      </a:moveTo>
                      <a:lnTo>
                        <a:pt x="910590" y="16"/>
                      </a:lnTo>
                      <a:cubicBezTo>
                        <a:pt x="986155" y="327838"/>
                        <a:pt x="1157605" y="410384"/>
                        <a:pt x="1424940" y="566753"/>
                      </a:cubicBezTo>
                      <a:lnTo>
                        <a:pt x="0" y="5667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Прямоугольник 25">
                  <a:extLst>
                    <a:ext uri="{FF2B5EF4-FFF2-40B4-BE49-F238E27FC236}">
                      <a16:creationId xmlns:a16="http://schemas.microsoft.com/office/drawing/2014/main" id="{B1039992-5B50-4D1A-8EE8-C3B0F311AC4F}"/>
                    </a:ext>
                  </a:extLst>
                </p:cNvPr>
                <p:cNvSpPr/>
                <p:nvPr/>
              </p:nvSpPr>
              <p:spPr>
                <a:xfrm>
                  <a:off x="4044315" y="2715958"/>
                  <a:ext cx="756285" cy="566753"/>
                </a:xfrm>
                <a:prstGeom prst="rect">
                  <a:avLst/>
                </a:prstGeom>
                <a:solidFill>
                  <a:srgbClr val="CFC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id="{9DB07142-964B-4126-91C6-02840F20441C}"/>
                    </a:ext>
                  </a:extLst>
                </p:cNvPr>
                <p:cNvSpPr/>
                <p:nvPr/>
              </p:nvSpPr>
              <p:spPr>
                <a:xfrm>
                  <a:off x="4451857" y="3282021"/>
                  <a:ext cx="644018" cy="566753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Прямоугольник 15">
                  <a:extLst>
                    <a:ext uri="{FF2B5EF4-FFF2-40B4-BE49-F238E27FC236}">
                      <a16:creationId xmlns:a16="http://schemas.microsoft.com/office/drawing/2014/main" id="{ADA8FCF2-C3AC-41AD-A3C1-593599B656DE}"/>
                    </a:ext>
                  </a:extLst>
                </p:cNvPr>
                <p:cNvSpPr/>
                <p:nvPr/>
              </p:nvSpPr>
              <p:spPr>
                <a:xfrm>
                  <a:off x="4213860" y="3848084"/>
                  <a:ext cx="1424940" cy="566753"/>
                </a:xfrm>
                <a:custGeom>
                  <a:avLst/>
                  <a:gdLst>
                    <a:gd name="connsiteX0" fmla="*/ 0 w 1424940"/>
                    <a:gd name="connsiteY0" fmla="*/ 0 h 566753"/>
                    <a:gd name="connsiteX1" fmla="*/ 1424940 w 1424940"/>
                    <a:gd name="connsiteY1" fmla="*/ 0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0 h 566753"/>
                    <a:gd name="connsiteX3" fmla="*/ 1424940 w 1424940"/>
                    <a:gd name="connsiteY3" fmla="*/ 566753 h 566753"/>
                    <a:gd name="connsiteX4" fmla="*/ 0 w 1424940"/>
                    <a:gd name="connsiteY4" fmla="*/ 566753 h 566753"/>
                    <a:gd name="connsiteX5" fmla="*/ 0 w 1424940"/>
                    <a:gd name="connsiteY5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56701"/>
                    <a:gd name="connsiteY0" fmla="*/ 0 h 566753"/>
                    <a:gd name="connsiteX1" fmla="*/ 910590 w 1456701"/>
                    <a:gd name="connsiteY1" fmla="*/ 16 h 566753"/>
                    <a:gd name="connsiteX2" fmla="*/ 1424940 w 1456701"/>
                    <a:gd name="connsiteY2" fmla="*/ 566753 h 566753"/>
                    <a:gd name="connsiteX3" fmla="*/ 0 w 1456701"/>
                    <a:gd name="connsiteY3" fmla="*/ 566753 h 566753"/>
                    <a:gd name="connsiteX4" fmla="*/ 0 w 1456701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4940" h="566753">
                      <a:moveTo>
                        <a:pt x="0" y="0"/>
                      </a:moveTo>
                      <a:lnTo>
                        <a:pt x="910590" y="16"/>
                      </a:lnTo>
                      <a:cubicBezTo>
                        <a:pt x="986155" y="327838"/>
                        <a:pt x="1157605" y="410384"/>
                        <a:pt x="1424940" y="566753"/>
                      </a:cubicBezTo>
                      <a:lnTo>
                        <a:pt x="0" y="5667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1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9" name="Прямоугольник 28">
                  <a:extLst>
                    <a:ext uri="{FF2B5EF4-FFF2-40B4-BE49-F238E27FC236}">
                      <a16:creationId xmlns:a16="http://schemas.microsoft.com/office/drawing/2014/main" id="{FA499B05-B9AB-4417-9907-2807EAABE824}"/>
                    </a:ext>
                  </a:extLst>
                </p:cNvPr>
                <p:cNvSpPr/>
                <p:nvPr/>
              </p:nvSpPr>
              <p:spPr>
                <a:xfrm>
                  <a:off x="3695572" y="3282021"/>
                  <a:ext cx="756285" cy="566753"/>
                </a:xfrm>
                <a:prstGeom prst="rect">
                  <a:avLst/>
                </a:prstGeom>
                <a:solidFill>
                  <a:srgbClr val="A1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" name="Прямоугольник 29">
                  <a:extLst>
                    <a:ext uri="{FF2B5EF4-FFF2-40B4-BE49-F238E27FC236}">
                      <a16:creationId xmlns:a16="http://schemas.microsoft.com/office/drawing/2014/main" id="{11D229B7-42F7-42B6-B848-DADDC14DD8B1}"/>
                    </a:ext>
                  </a:extLst>
                </p:cNvPr>
                <p:cNvSpPr/>
                <p:nvPr/>
              </p:nvSpPr>
              <p:spPr>
                <a:xfrm>
                  <a:off x="4044315" y="3848084"/>
                  <a:ext cx="756285" cy="566753"/>
                </a:xfrm>
                <a:prstGeom prst="rect">
                  <a:avLst/>
                </a:prstGeom>
                <a:solidFill>
                  <a:srgbClr val="E2E2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BB2DF754-0F1A-44BF-8AD8-9F0538CFA64E}"/>
                  </a:ext>
                </a:extLst>
              </p:cNvPr>
              <p:cNvGrpSpPr/>
              <p:nvPr/>
            </p:nvGrpSpPr>
            <p:grpSpPr>
              <a:xfrm>
                <a:off x="2613025" y="2916807"/>
                <a:ext cx="1006477" cy="460131"/>
                <a:chOff x="2794000" y="2906065"/>
                <a:chExt cx="1039814" cy="475373"/>
              </a:xfrm>
              <a:solidFill>
                <a:srgbClr val="F17E00"/>
              </a:solidFill>
            </p:grpSpPr>
            <p:sp>
              <p:nvSpPr>
                <p:cNvPr id="23" name="Прямоугольник 22">
                  <a:extLst>
                    <a:ext uri="{FF2B5EF4-FFF2-40B4-BE49-F238E27FC236}">
                      <a16:creationId xmlns:a16="http://schemas.microsoft.com/office/drawing/2014/main" id="{481208CC-EB67-46B7-96A1-9D04496AADFC}"/>
                    </a:ext>
                  </a:extLst>
                </p:cNvPr>
                <p:cNvSpPr/>
                <p:nvPr/>
              </p:nvSpPr>
              <p:spPr>
                <a:xfrm>
                  <a:off x="2794000" y="2906065"/>
                  <a:ext cx="704850" cy="16073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Прямоугольник 23">
                  <a:extLst>
                    <a:ext uri="{FF2B5EF4-FFF2-40B4-BE49-F238E27FC236}">
                      <a16:creationId xmlns:a16="http://schemas.microsoft.com/office/drawing/2014/main" id="{186849C2-E491-4B60-9297-C12508AE7051}"/>
                    </a:ext>
                  </a:extLst>
                </p:cNvPr>
                <p:cNvSpPr/>
                <p:nvPr/>
              </p:nvSpPr>
              <p:spPr>
                <a:xfrm>
                  <a:off x="2794001" y="3220702"/>
                  <a:ext cx="1039813" cy="16073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aphicFrame>
            <p:nvGraphicFramePr>
              <p:cNvPr id="22" name="Объект 21">
                <a:extLst>
                  <a:ext uri="{FF2B5EF4-FFF2-40B4-BE49-F238E27FC236}">
                    <a16:creationId xmlns:a16="http://schemas.microsoft.com/office/drawing/2014/main" id="{D9FD4D58-CE0B-44B4-A28E-2C4C1EFD59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0231063"/>
                  </p:ext>
                </p:extLst>
              </p:nvPr>
            </p:nvGraphicFramePr>
            <p:xfrm>
              <a:off x="2176351" y="2285999"/>
              <a:ext cx="1954468" cy="2095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" imgW="2485800" imgH="2665268" progId="CorelDraw.Graphic.21">
                      <p:embed/>
                    </p:oleObj>
                  </mc:Choice>
                  <mc:Fallback>
                    <p:oleObj name="CorelDRAW" r:id="rId2" imgW="2485800" imgH="2665268" progId="CorelDraw.Graphic.21">
                      <p:embed/>
                      <p:pic>
                        <p:nvPicPr>
                          <p:cNvPr id="110" name="Объект 109">
                            <a:extLst>
                              <a:ext uri="{FF2B5EF4-FFF2-40B4-BE49-F238E27FC236}">
                                <a16:creationId xmlns:a16="http://schemas.microsoft.com/office/drawing/2014/main" id="{0E83D51A-1E47-43BE-A822-A9D26873B0A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2176351" y="2285999"/>
                            <a:ext cx="1954468" cy="2095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09697A7-C81F-4565-AD69-CDCF0106C262}"/>
              </a:ext>
            </a:extLst>
          </p:cNvPr>
          <p:cNvSpPr txBox="1"/>
          <p:nvPr userDrawn="1"/>
        </p:nvSpPr>
        <p:spPr>
          <a:xfrm>
            <a:off x="114300" y="650897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anose="00000500000000000000" pitchFamily="2" charset="-52"/>
              </a:rPr>
              <a:t>НИИ государства и права имени Г. Сапаргалиева</a:t>
            </a:r>
          </a:p>
        </p:txBody>
      </p:sp>
    </p:spTree>
    <p:extLst>
      <p:ext uri="{BB962C8B-B14F-4D97-AF65-F5344CB8AC3E}">
        <p14:creationId xmlns:p14="http://schemas.microsoft.com/office/powerpoint/2010/main" val="1640887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Ваще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290F83-4CA1-4C01-918C-989E97346B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313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09599" y="3136612"/>
            <a:ext cx="10972802" cy="58477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100000"/>
              </a:lnSpc>
              <a:defRPr lang="en-GB" sz="3200" b="0" dirty="0">
                <a:solidFill>
                  <a:srgbClr val="14345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372986"/>
            <a:r>
              <a:rPr lang="ru-RU" dirty="0"/>
              <a:t>Наименование проекта</a:t>
            </a:r>
            <a:endParaRPr lang="en-GB" dirty="0"/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538DCBED-2335-4678-8F83-B693E2206D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3401" y="6010331"/>
            <a:ext cx="3505200" cy="3069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GB"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Segoe UI Semilight" panose="020B0402040204020203" pitchFamily="34" charset="0"/>
              </a:defRPr>
            </a:lvl1pPr>
          </a:lstStyle>
          <a:p>
            <a:pPr marL="57159" lvl="0" indent="-28575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dirty="0"/>
              <a:t>Дата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59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ез примеча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6234" y="212889"/>
            <a:ext cx="11702530" cy="5650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l">
              <a:lnSpc>
                <a:spcPct val="100000"/>
              </a:lnSpc>
              <a:defRPr sz="2400" b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Месседж</a:t>
            </a:r>
            <a:endParaRPr lang="en-US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633200" y="6600287"/>
            <a:ext cx="505403" cy="234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09FEE8-7464-4FDB-9A57-88CDFAF57E02}" type="slidenum">
              <a:rPr lang="ru-RU" smtClean="0"/>
              <a:t>‹#›</a:t>
            </a:fld>
            <a:endParaRPr lang="ru-RU"/>
          </a:p>
        </p:txBody>
      </p:sp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A510CB-8117-485C-A61D-580E4393E4CF}"/>
              </a:ext>
            </a:extLst>
          </p:cNvPr>
          <p:cNvSpPr txBox="1">
            <a:spLocks/>
          </p:cNvSpPr>
          <p:nvPr/>
        </p:nvSpPr>
        <p:spPr>
          <a:xfrm>
            <a:off x="-3711" y="6623032"/>
            <a:ext cx="6412131" cy="1939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lvl="0" indent="0" defTabSz="914361">
              <a:lnSpc>
                <a:spcPct val="90000"/>
              </a:lnSpc>
              <a:spcBef>
                <a:spcPct val="0"/>
              </a:spcBef>
              <a:buFont typeface="Segoe UI" panose="020B0502040204020203" pitchFamily="34" charset="0"/>
              <a:buNone/>
              <a:defRPr sz="1050" b="0">
                <a:solidFill>
                  <a:schemeClr val="accent3">
                    <a:lumMod val="20000"/>
                    <a:lumOff val="80000"/>
                  </a:schemeClr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План работ для НИИ государства и права имени Гайрата Сапаргалиева 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528B77F-8D31-4953-8A36-D03DC21A43EC}"/>
              </a:ext>
            </a:extLst>
          </p:cNvPr>
          <p:cNvCxnSpPr/>
          <p:nvPr/>
        </p:nvCxnSpPr>
        <p:spPr>
          <a:xfrm>
            <a:off x="0" y="6569474"/>
            <a:ext cx="1219791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2A9C9FF-5DCC-4625-AB79-D36CB3CC12BA}"/>
              </a:ext>
            </a:extLst>
          </p:cNvPr>
          <p:cNvSpPr txBox="1">
            <a:spLocks/>
          </p:cNvSpPr>
          <p:nvPr/>
        </p:nvSpPr>
        <p:spPr>
          <a:xfrm>
            <a:off x="9571891" y="6623032"/>
            <a:ext cx="2137509" cy="1939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90488" indent="0" algn="l" defTabSz="91436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marL="0" indent="0" algn="r">
              <a:buFont typeface="Segoe UI" panose="020B0502040204020203" pitchFamily="34" charset="0"/>
              <a:buChar char="©"/>
            </a:pPr>
            <a:r>
              <a:rPr lang="en-US" sz="105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kairatkz</a:t>
            </a:r>
          </a:p>
        </p:txBody>
      </p:sp>
    </p:spTree>
    <p:extLst>
      <p:ext uri="{BB962C8B-B14F-4D97-AF65-F5344CB8AC3E}">
        <p14:creationId xmlns:p14="http://schemas.microsoft.com/office/powerpoint/2010/main" val="58394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89">
          <p15:clr>
            <a:srgbClr val="A4A3A4"/>
          </p15:clr>
        </p15:guide>
        <p15:guide id="2" pos="211">
          <p15:clr>
            <a:srgbClr val="A4A3A4"/>
          </p15:clr>
        </p15:guide>
        <p15:guide id="3" orient="horz" pos="595">
          <p15:clr>
            <a:srgbClr val="A4A3A4"/>
          </p15:clr>
        </p15:guide>
        <p15:guide id="4" pos="7453">
          <p15:clr>
            <a:srgbClr val="A4A3A4"/>
          </p15:clr>
        </p15:guide>
        <p15:guide id="5" orient="horz" pos="3997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без примеча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4735" y="258556"/>
            <a:ext cx="10844797" cy="7141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defRPr lang="en-US" sz="2400" b="1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marL="0" lvl="0" indent="0">
              <a:lnSpc>
                <a:spcPct val="100000"/>
              </a:lnSpc>
            </a:pPr>
            <a:r>
              <a:rPr lang="ru-RU" dirty="0"/>
              <a:t>Месседж</a:t>
            </a:r>
            <a:endParaRPr lang="en-US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633200" y="6587587"/>
            <a:ext cx="505403" cy="234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09FEE8-7464-4FDB-9A57-88CDFAF57E02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A510CB-8117-485C-A61D-580E4393E4CF}"/>
              </a:ext>
            </a:extLst>
          </p:cNvPr>
          <p:cNvSpPr txBox="1">
            <a:spLocks/>
          </p:cNvSpPr>
          <p:nvPr/>
        </p:nvSpPr>
        <p:spPr>
          <a:xfrm>
            <a:off x="-3711" y="6610333"/>
            <a:ext cx="8350043" cy="1939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lvl="0" indent="0" defTabSz="914361">
              <a:lnSpc>
                <a:spcPct val="90000"/>
              </a:lnSpc>
              <a:spcBef>
                <a:spcPct val="0"/>
              </a:spcBef>
              <a:buFont typeface="Segoe UI" panose="020B0502040204020203" pitchFamily="34" charset="0"/>
              <a:buNone/>
              <a:defRPr sz="1050" b="0">
                <a:solidFill>
                  <a:schemeClr val="accent3">
                    <a:lumMod val="20000"/>
                    <a:lumOff val="80000"/>
                  </a:schemeClr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Результаты экспертизы проектов законов и иных нормативных правовых актов РК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528B77F-8D31-4953-8A36-D03DC21A43EC}"/>
              </a:ext>
            </a:extLst>
          </p:cNvPr>
          <p:cNvCxnSpPr/>
          <p:nvPr/>
        </p:nvCxnSpPr>
        <p:spPr>
          <a:xfrm>
            <a:off x="0" y="6531374"/>
            <a:ext cx="1219791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2A9C9FF-5DCC-4625-AB79-D36CB3CC12BA}"/>
              </a:ext>
            </a:extLst>
          </p:cNvPr>
          <p:cNvSpPr txBox="1">
            <a:spLocks/>
          </p:cNvSpPr>
          <p:nvPr/>
        </p:nvSpPr>
        <p:spPr>
          <a:xfrm>
            <a:off x="9533791" y="6610332"/>
            <a:ext cx="2137509" cy="1939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90488" indent="0" algn="l" defTabSz="91436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marL="0" indent="0" algn="r">
              <a:buFont typeface="Segoe UI" panose="020B0502040204020203" pitchFamily="34" charset="0"/>
              <a:buNone/>
            </a:pP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niis.kz</a:t>
            </a:r>
          </a:p>
        </p:txBody>
      </p:sp>
      <p:pic>
        <p:nvPicPr>
          <p:cNvPr id="9" name="Рисунок 8">
            <a:hlinkClick r:id="rId7" action="ppaction://hlinksldjump"/>
            <a:extLst>
              <a:ext uri="{FF2B5EF4-FFF2-40B4-BE49-F238E27FC236}">
                <a16:creationId xmlns:a16="http://schemas.microsoft.com/office/drawing/2014/main" id="{C101E3CF-5E96-4B28-8920-B1D9697F8B1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157348" y="211127"/>
            <a:ext cx="788219" cy="50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89">
          <p15:clr>
            <a:srgbClr val="A4A3A4"/>
          </p15:clr>
        </p15:guide>
        <p15:guide id="2" pos="211">
          <p15:clr>
            <a:srgbClr val="A4A3A4"/>
          </p15:clr>
        </p15:guide>
        <p15:guide id="3" orient="horz" pos="595">
          <p15:clr>
            <a:srgbClr val="A4A3A4"/>
          </p15:clr>
        </p15:guide>
        <p15:guide id="4" pos="7453">
          <p15:clr>
            <a:srgbClr val="A4A3A4"/>
          </p15:clr>
        </p15:guide>
        <p15:guide id="5" orient="horz" pos="3997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без примеча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6234" y="212888"/>
            <a:ext cx="11702530" cy="7110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l">
              <a:lnSpc>
                <a:spcPct val="100000"/>
              </a:lnSpc>
              <a:defRPr sz="2400" b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Две</a:t>
            </a:r>
            <a:br>
              <a:rPr lang="ru-RU" dirty="0"/>
            </a:br>
            <a:r>
              <a:rPr lang="ru-RU" dirty="0"/>
              <a:t>строки</a:t>
            </a:r>
            <a:endParaRPr lang="en-US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633200" y="6600287"/>
            <a:ext cx="505403" cy="234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09FEE8-7464-4FDB-9A57-88CDFAF57E02}" type="slidenum">
              <a:rPr lang="ru-RU" smtClean="0"/>
              <a:t>‹#›</a:t>
            </a:fld>
            <a:endParaRPr lang="ru-RU"/>
          </a:p>
        </p:txBody>
      </p:sp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A510CB-8117-485C-A61D-580E4393E4CF}"/>
              </a:ext>
            </a:extLst>
          </p:cNvPr>
          <p:cNvSpPr txBox="1">
            <a:spLocks/>
          </p:cNvSpPr>
          <p:nvPr/>
        </p:nvSpPr>
        <p:spPr>
          <a:xfrm>
            <a:off x="-3711" y="6623032"/>
            <a:ext cx="6412131" cy="1939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lvl="0" indent="0" defTabSz="914361">
              <a:lnSpc>
                <a:spcPct val="90000"/>
              </a:lnSpc>
              <a:spcBef>
                <a:spcPct val="0"/>
              </a:spcBef>
              <a:buFont typeface="Segoe UI" panose="020B0502040204020203" pitchFamily="34" charset="0"/>
              <a:buNone/>
              <a:defRPr sz="1050" b="0">
                <a:solidFill>
                  <a:schemeClr val="accent3">
                    <a:lumMod val="20000"/>
                    <a:lumOff val="80000"/>
                  </a:schemeClr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План работ для НИИ государства и права имени Гайрата Сапаргалиева 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528B77F-8D31-4953-8A36-D03DC21A43EC}"/>
              </a:ext>
            </a:extLst>
          </p:cNvPr>
          <p:cNvCxnSpPr/>
          <p:nvPr/>
        </p:nvCxnSpPr>
        <p:spPr>
          <a:xfrm>
            <a:off x="0" y="6569474"/>
            <a:ext cx="1219791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2A9C9FF-5DCC-4625-AB79-D36CB3CC12BA}"/>
              </a:ext>
            </a:extLst>
          </p:cNvPr>
          <p:cNvSpPr txBox="1">
            <a:spLocks/>
          </p:cNvSpPr>
          <p:nvPr/>
        </p:nvSpPr>
        <p:spPr>
          <a:xfrm>
            <a:off x="9571891" y="6623032"/>
            <a:ext cx="2137509" cy="1939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90488" indent="0" algn="l" defTabSz="91436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marL="0" indent="0" algn="r">
              <a:buFont typeface="Segoe UI" panose="020B0502040204020203" pitchFamily="34" charset="0"/>
              <a:buChar char="©"/>
            </a:pPr>
            <a:r>
              <a:rPr lang="en-US" sz="105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kairatkz</a:t>
            </a:r>
          </a:p>
        </p:txBody>
      </p:sp>
    </p:spTree>
    <p:extLst>
      <p:ext uri="{BB962C8B-B14F-4D97-AF65-F5344CB8AC3E}">
        <p14:creationId xmlns:p14="http://schemas.microsoft.com/office/powerpoint/2010/main" val="237644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89">
          <p15:clr>
            <a:srgbClr val="A4A3A4"/>
          </p15:clr>
        </p15:guide>
        <p15:guide id="2" pos="211">
          <p15:clr>
            <a:srgbClr val="A4A3A4"/>
          </p15:clr>
        </p15:guide>
        <p15:guide id="3" orient="horz" pos="595">
          <p15:clr>
            <a:srgbClr val="A4A3A4"/>
          </p15:clr>
        </p15:guide>
        <p15:guide id="4" pos="7453">
          <p15:clr>
            <a:srgbClr val="A4A3A4"/>
          </p15:clr>
        </p15:guide>
        <p15:guide id="5" orient="horz" pos="3997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Ваще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290F83-4CA1-4C01-918C-989E97346B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8A06AB8-5A51-4ADA-946D-3C4C9710D567}"/>
              </a:ext>
            </a:extLst>
          </p:cNvPr>
          <p:cNvGrpSpPr/>
          <p:nvPr userDrawn="1"/>
        </p:nvGrpSpPr>
        <p:grpSpPr>
          <a:xfrm>
            <a:off x="11018414" y="282575"/>
            <a:ext cx="895332" cy="581025"/>
            <a:chOff x="10852150" y="257175"/>
            <a:chExt cx="1048896" cy="680680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B32429B1-572D-4A57-B67D-4C8E9E6E9157}"/>
                </a:ext>
              </a:extLst>
            </p:cNvPr>
            <p:cNvSpPr/>
            <p:nvPr/>
          </p:nvSpPr>
          <p:spPr>
            <a:xfrm>
              <a:off x="11304588" y="257175"/>
              <a:ext cx="559594" cy="559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148B5174-A2B1-43C2-A58D-BD73A65B2B9E}"/>
                </a:ext>
              </a:extLst>
            </p:cNvPr>
            <p:cNvGrpSpPr/>
            <p:nvPr/>
          </p:nvGrpSpPr>
          <p:grpSpPr>
            <a:xfrm>
              <a:off x="10852150" y="261205"/>
              <a:ext cx="1048896" cy="676650"/>
              <a:chOff x="882522" y="2286000"/>
              <a:chExt cx="3248293" cy="2095500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E3F8F958-B237-474F-9041-7712F6FD3202}"/>
                  </a:ext>
                </a:extLst>
              </p:cNvPr>
              <p:cNvGrpSpPr/>
              <p:nvPr/>
            </p:nvGrpSpPr>
            <p:grpSpPr>
              <a:xfrm>
                <a:off x="882522" y="2295845"/>
                <a:ext cx="1943228" cy="1698879"/>
                <a:chOff x="3695572" y="2715958"/>
                <a:chExt cx="1943228" cy="1698879"/>
              </a:xfrm>
            </p:grpSpPr>
            <p:sp>
              <p:nvSpPr>
                <p:cNvPr id="11" name="Прямоугольник 15">
                  <a:extLst>
                    <a:ext uri="{FF2B5EF4-FFF2-40B4-BE49-F238E27FC236}">
                      <a16:creationId xmlns:a16="http://schemas.microsoft.com/office/drawing/2014/main" id="{1A232B89-E920-4F5F-B36A-95168058255E}"/>
                    </a:ext>
                  </a:extLst>
                </p:cNvPr>
                <p:cNvSpPr/>
                <p:nvPr/>
              </p:nvSpPr>
              <p:spPr>
                <a:xfrm flipV="1">
                  <a:off x="4213860" y="2715958"/>
                  <a:ext cx="1424940" cy="566752"/>
                </a:xfrm>
                <a:custGeom>
                  <a:avLst/>
                  <a:gdLst>
                    <a:gd name="connsiteX0" fmla="*/ 0 w 1424940"/>
                    <a:gd name="connsiteY0" fmla="*/ 0 h 566753"/>
                    <a:gd name="connsiteX1" fmla="*/ 1424940 w 1424940"/>
                    <a:gd name="connsiteY1" fmla="*/ 0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0 h 566753"/>
                    <a:gd name="connsiteX3" fmla="*/ 1424940 w 1424940"/>
                    <a:gd name="connsiteY3" fmla="*/ 566753 h 566753"/>
                    <a:gd name="connsiteX4" fmla="*/ 0 w 1424940"/>
                    <a:gd name="connsiteY4" fmla="*/ 566753 h 566753"/>
                    <a:gd name="connsiteX5" fmla="*/ 0 w 1424940"/>
                    <a:gd name="connsiteY5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56701"/>
                    <a:gd name="connsiteY0" fmla="*/ 0 h 566753"/>
                    <a:gd name="connsiteX1" fmla="*/ 910590 w 1456701"/>
                    <a:gd name="connsiteY1" fmla="*/ 16 h 566753"/>
                    <a:gd name="connsiteX2" fmla="*/ 1424940 w 1456701"/>
                    <a:gd name="connsiteY2" fmla="*/ 566753 h 566753"/>
                    <a:gd name="connsiteX3" fmla="*/ 0 w 1456701"/>
                    <a:gd name="connsiteY3" fmla="*/ 566753 h 566753"/>
                    <a:gd name="connsiteX4" fmla="*/ 0 w 1456701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4940" h="566753">
                      <a:moveTo>
                        <a:pt x="0" y="0"/>
                      </a:moveTo>
                      <a:lnTo>
                        <a:pt x="910590" y="16"/>
                      </a:lnTo>
                      <a:cubicBezTo>
                        <a:pt x="986155" y="327838"/>
                        <a:pt x="1157605" y="410384"/>
                        <a:pt x="1424940" y="566753"/>
                      </a:cubicBezTo>
                      <a:lnTo>
                        <a:pt x="0" y="5667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Прямоугольник 11">
                  <a:extLst>
                    <a:ext uri="{FF2B5EF4-FFF2-40B4-BE49-F238E27FC236}">
                      <a16:creationId xmlns:a16="http://schemas.microsoft.com/office/drawing/2014/main" id="{1E3A1444-D1E2-47A7-8DF2-93A323BD24CB}"/>
                    </a:ext>
                  </a:extLst>
                </p:cNvPr>
                <p:cNvSpPr/>
                <p:nvPr/>
              </p:nvSpPr>
              <p:spPr>
                <a:xfrm>
                  <a:off x="4044315" y="2715958"/>
                  <a:ext cx="756285" cy="566753"/>
                </a:xfrm>
                <a:prstGeom prst="rect">
                  <a:avLst/>
                </a:prstGeom>
                <a:solidFill>
                  <a:srgbClr val="CFC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" name="Прямоугольник 12">
                  <a:extLst>
                    <a:ext uri="{FF2B5EF4-FFF2-40B4-BE49-F238E27FC236}">
                      <a16:creationId xmlns:a16="http://schemas.microsoft.com/office/drawing/2014/main" id="{14CFEC73-A490-4EF1-BDA0-7837CF2D4CEB}"/>
                    </a:ext>
                  </a:extLst>
                </p:cNvPr>
                <p:cNvSpPr/>
                <p:nvPr/>
              </p:nvSpPr>
              <p:spPr>
                <a:xfrm>
                  <a:off x="4451857" y="3282021"/>
                  <a:ext cx="644018" cy="566753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Прямоугольник 15">
                  <a:extLst>
                    <a:ext uri="{FF2B5EF4-FFF2-40B4-BE49-F238E27FC236}">
                      <a16:creationId xmlns:a16="http://schemas.microsoft.com/office/drawing/2014/main" id="{07D67E20-F054-4B4D-BCDE-01B6FF34D9B9}"/>
                    </a:ext>
                  </a:extLst>
                </p:cNvPr>
                <p:cNvSpPr/>
                <p:nvPr/>
              </p:nvSpPr>
              <p:spPr>
                <a:xfrm>
                  <a:off x="4213860" y="3848084"/>
                  <a:ext cx="1424940" cy="566753"/>
                </a:xfrm>
                <a:custGeom>
                  <a:avLst/>
                  <a:gdLst>
                    <a:gd name="connsiteX0" fmla="*/ 0 w 1424940"/>
                    <a:gd name="connsiteY0" fmla="*/ 0 h 566753"/>
                    <a:gd name="connsiteX1" fmla="*/ 1424940 w 1424940"/>
                    <a:gd name="connsiteY1" fmla="*/ 0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0 h 566753"/>
                    <a:gd name="connsiteX3" fmla="*/ 1424940 w 1424940"/>
                    <a:gd name="connsiteY3" fmla="*/ 566753 h 566753"/>
                    <a:gd name="connsiteX4" fmla="*/ 0 w 1424940"/>
                    <a:gd name="connsiteY4" fmla="*/ 566753 h 566753"/>
                    <a:gd name="connsiteX5" fmla="*/ 0 w 1424940"/>
                    <a:gd name="connsiteY5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56701"/>
                    <a:gd name="connsiteY0" fmla="*/ 0 h 566753"/>
                    <a:gd name="connsiteX1" fmla="*/ 910590 w 1456701"/>
                    <a:gd name="connsiteY1" fmla="*/ 16 h 566753"/>
                    <a:gd name="connsiteX2" fmla="*/ 1424940 w 1456701"/>
                    <a:gd name="connsiteY2" fmla="*/ 566753 h 566753"/>
                    <a:gd name="connsiteX3" fmla="*/ 0 w 1456701"/>
                    <a:gd name="connsiteY3" fmla="*/ 566753 h 566753"/>
                    <a:gd name="connsiteX4" fmla="*/ 0 w 1456701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4940" h="566753">
                      <a:moveTo>
                        <a:pt x="0" y="0"/>
                      </a:moveTo>
                      <a:lnTo>
                        <a:pt x="910590" y="16"/>
                      </a:lnTo>
                      <a:cubicBezTo>
                        <a:pt x="986155" y="327838"/>
                        <a:pt x="1157605" y="410384"/>
                        <a:pt x="1424940" y="566753"/>
                      </a:cubicBezTo>
                      <a:lnTo>
                        <a:pt x="0" y="5667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1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C1B45D51-4936-4159-B53B-7B9B9A3B4EC2}"/>
                    </a:ext>
                  </a:extLst>
                </p:cNvPr>
                <p:cNvSpPr/>
                <p:nvPr/>
              </p:nvSpPr>
              <p:spPr>
                <a:xfrm>
                  <a:off x="3695572" y="3282021"/>
                  <a:ext cx="756285" cy="566753"/>
                </a:xfrm>
                <a:prstGeom prst="rect">
                  <a:avLst/>
                </a:prstGeom>
                <a:solidFill>
                  <a:srgbClr val="A1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1E7548C1-DA63-4B30-9162-CBB2B37FAD9C}"/>
                    </a:ext>
                  </a:extLst>
                </p:cNvPr>
                <p:cNvSpPr/>
                <p:nvPr/>
              </p:nvSpPr>
              <p:spPr>
                <a:xfrm>
                  <a:off x="4044315" y="3848084"/>
                  <a:ext cx="756285" cy="566753"/>
                </a:xfrm>
                <a:prstGeom prst="rect">
                  <a:avLst/>
                </a:prstGeom>
                <a:solidFill>
                  <a:srgbClr val="E2E2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B4D5CE5C-02CB-4252-9F21-352AAEF416CA}"/>
                  </a:ext>
                </a:extLst>
              </p:cNvPr>
              <p:cNvGrpSpPr/>
              <p:nvPr/>
            </p:nvGrpSpPr>
            <p:grpSpPr>
              <a:xfrm>
                <a:off x="2613025" y="2916807"/>
                <a:ext cx="1006477" cy="460131"/>
                <a:chOff x="2794000" y="2906065"/>
                <a:chExt cx="1039814" cy="475373"/>
              </a:xfrm>
              <a:solidFill>
                <a:srgbClr val="F17E00"/>
              </a:solidFill>
            </p:grpSpPr>
            <p:sp>
              <p:nvSpPr>
                <p:cNvPr id="9" name="Прямоугольник 8">
                  <a:extLst>
                    <a:ext uri="{FF2B5EF4-FFF2-40B4-BE49-F238E27FC236}">
                      <a16:creationId xmlns:a16="http://schemas.microsoft.com/office/drawing/2014/main" id="{4D45E5EF-9C3F-4B6D-B63F-D2C3ED74539D}"/>
                    </a:ext>
                  </a:extLst>
                </p:cNvPr>
                <p:cNvSpPr/>
                <p:nvPr/>
              </p:nvSpPr>
              <p:spPr>
                <a:xfrm>
                  <a:off x="2794000" y="2906065"/>
                  <a:ext cx="704850" cy="16073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" name="Прямоугольник 9">
                  <a:extLst>
                    <a:ext uri="{FF2B5EF4-FFF2-40B4-BE49-F238E27FC236}">
                      <a16:creationId xmlns:a16="http://schemas.microsoft.com/office/drawing/2014/main" id="{9E095158-C962-4534-8833-11C24E1EB437}"/>
                    </a:ext>
                  </a:extLst>
                </p:cNvPr>
                <p:cNvSpPr/>
                <p:nvPr/>
              </p:nvSpPr>
              <p:spPr>
                <a:xfrm>
                  <a:off x="2794001" y="3220702"/>
                  <a:ext cx="1039813" cy="16073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aphicFrame>
            <p:nvGraphicFramePr>
              <p:cNvPr id="8" name="Объект 7">
                <a:extLst>
                  <a:ext uri="{FF2B5EF4-FFF2-40B4-BE49-F238E27FC236}">
                    <a16:creationId xmlns:a16="http://schemas.microsoft.com/office/drawing/2014/main" id="{E7B3A723-B54F-4E75-8A56-69E6C414F8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0382294"/>
                  </p:ext>
                </p:extLst>
              </p:nvPr>
            </p:nvGraphicFramePr>
            <p:xfrm>
              <a:off x="2176347" y="2286000"/>
              <a:ext cx="1954468" cy="2095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" imgW="2485800" imgH="2665268" progId="CorelDraw.Graphic.21">
                      <p:embed/>
                    </p:oleObj>
                  </mc:Choice>
                  <mc:Fallback>
                    <p:oleObj name="CorelDRAW" r:id="rId2" imgW="2485800" imgH="2665268" progId="CorelDraw.Graphic.21">
                      <p:embed/>
                      <p:pic>
                        <p:nvPicPr>
                          <p:cNvPr id="8" name="Объект 7">
                            <a:extLst>
                              <a:ext uri="{FF2B5EF4-FFF2-40B4-BE49-F238E27FC236}">
                                <a16:creationId xmlns:a16="http://schemas.microsoft.com/office/drawing/2014/main" id="{E7B3A723-B54F-4E75-8A56-69E6C414F83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2176347" y="2286000"/>
                            <a:ext cx="1954468" cy="2095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E53E1C62-4968-4470-BEFE-C7CDBAA1F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834" y="314489"/>
            <a:ext cx="10505187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en-US" sz="3600" dirty="0">
                <a:solidFill>
                  <a:srgbClr val="F79646"/>
                </a:solidFill>
                <a:ea typeface="+mn-ea"/>
                <a:cs typeface="+mn-cs"/>
              </a:defRPr>
            </a:lvl1pPr>
          </a:lstStyle>
          <a:p>
            <a:pPr marL="0" lvl="0" defTabSz="372986">
              <a:spcAft>
                <a:spcPts val="1200"/>
              </a:spcAft>
            </a:pPr>
            <a:r>
              <a:rPr lang="ru-RU" dirty="0"/>
              <a:t>Заголовок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Ваще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290F83-4CA1-4C01-918C-989E97346B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8A06AB8-5A51-4ADA-946D-3C4C9710D567}"/>
              </a:ext>
            </a:extLst>
          </p:cNvPr>
          <p:cNvGrpSpPr/>
          <p:nvPr userDrawn="1"/>
        </p:nvGrpSpPr>
        <p:grpSpPr>
          <a:xfrm>
            <a:off x="11018414" y="282575"/>
            <a:ext cx="895332" cy="581025"/>
            <a:chOff x="10852150" y="257175"/>
            <a:chExt cx="1048896" cy="680680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B32429B1-572D-4A57-B67D-4C8E9E6E9157}"/>
                </a:ext>
              </a:extLst>
            </p:cNvPr>
            <p:cNvSpPr/>
            <p:nvPr/>
          </p:nvSpPr>
          <p:spPr>
            <a:xfrm>
              <a:off x="11304588" y="257175"/>
              <a:ext cx="559594" cy="559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148B5174-A2B1-43C2-A58D-BD73A65B2B9E}"/>
                </a:ext>
              </a:extLst>
            </p:cNvPr>
            <p:cNvGrpSpPr/>
            <p:nvPr/>
          </p:nvGrpSpPr>
          <p:grpSpPr>
            <a:xfrm>
              <a:off x="10852150" y="261205"/>
              <a:ext cx="1048896" cy="676650"/>
              <a:chOff x="882522" y="2286000"/>
              <a:chExt cx="3248293" cy="2095500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E3F8F958-B237-474F-9041-7712F6FD3202}"/>
                  </a:ext>
                </a:extLst>
              </p:cNvPr>
              <p:cNvGrpSpPr/>
              <p:nvPr/>
            </p:nvGrpSpPr>
            <p:grpSpPr>
              <a:xfrm>
                <a:off x="882522" y="2295845"/>
                <a:ext cx="1943228" cy="1698879"/>
                <a:chOff x="3695572" y="2715958"/>
                <a:chExt cx="1943228" cy="1698879"/>
              </a:xfrm>
            </p:grpSpPr>
            <p:sp>
              <p:nvSpPr>
                <p:cNvPr id="11" name="Прямоугольник 15">
                  <a:extLst>
                    <a:ext uri="{FF2B5EF4-FFF2-40B4-BE49-F238E27FC236}">
                      <a16:creationId xmlns:a16="http://schemas.microsoft.com/office/drawing/2014/main" id="{1A232B89-E920-4F5F-B36A-95168058255E}"/>
                    </a:ext>
                  </a:extLst>
                </p:cNvPr>
                <p:cNvSpPr/>
                <p:nvPr/>
              </p:nvSpPr>
              <p:spPr>
                <a:xfrm flipV="1">
                  <a:off x="4213860" y="2715958"/>
                  <a:ext cx="1424940" cy="566752"/>
                </a:xfrm>
                <a:custGeom>
                  <a:avLst/>
                  <a:gdLst>
                    <a:gd name="connsiteX0" fmla="*/ 0 w 1424940"/>
                    <a:gd name="connsiteY0" fmla="*/ 0 h 566753"/>
                    <a:gd name="connsiteX1" fmla="*/ 1424940 w 1424940"/>
                    <a:gd name="connsiteY1" fmla="*/ 0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0 h 566753"/>
                    <a:gd name="connsiteX3" fmla="*/ 1424940 w 1424940"/>
                    <a:gd name="connsiteY3" fmla="*/ 566753 h 566753"/>
                    <a:gd name="connsiteX4" fmla="*/ 0 w 1424940"/>
                    <a:gd name="connsiteY4" fmla="*/ 566753 h 566753"/>
                    <a:gd name="connsiteX5" fmla="*/ 0 w 1424940"/>
                    <a:gd name="connsiteY5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56701"/>
                    <a:gd name="connsiteY0" fmla="*/ 0 h 566753"/>
                    <a:gd name="connsiteX1" fmla="*/ 910590 w 1456701"/>
                    <a:gd name="connsiteY1" fmla="*/ 16 h 566753"/>
                    <a:gd name="connsiteX2" fmla="*/ 1424940 w 1456701"/>
                    <a:gd name="connsiteY2" fmla="*/ 566753 h 566753"/>
                    <a:gd name="connsiteX3" fmla="*/ 0 w 1456701"/>
                    <a:gd name="connsiteY3" fmla="*/ 566753 h 566753"/>
                    <a:gd name="connsiteX4" fmla="*/ 0 w 1456701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4940" h="566753">
                      <a:moveTo>
                        <a:pt x="0" y="0"/>
                      </a:moveTo>
                      <a:lnTo>
                        <a:pt x="910590" y="16"/>
                      </a:lnTo>
                      <a:cubicBezTo>
                        <a:pt x="986155" y="327838"/>
                        <a:pt x="1157605" y="410384"/>
                        <a:pt x="1424940" y="566753"/>
                      </a:cubicBezTo>
                      <a:lnTo>
                        <a:pt x="0" y="5667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Прямоугольник 11">
                  <a:extLst>
                    <a:ext uri="{FF2B5EF4-FFF2-40B4-BE49-F238E27FC236}">
                      <a16:creationId xmlns:a16="http://schemas.microsoft.com/office/drawing/2014/main" id="{1E3A1444-D1E2-47A7-8DF2-93A323BD24CB}"/>
                    </a:ext>
                  </a:extLst>
                </p:cNvPr>
                <p:cNvSpPr/>
                <p:nvPr/>
              </p:nvSpPr>
              <p:spPr>
                <a:xfrm>
                  <a:off x="4044315" y="2715958"/>
                  <a:ext cx="756285" cy="566753"/>
                </a:xfrm>
                <a:prstGeom prst="rect">
                  <a:avLst/>
                </a:prstGeom>
                <a:solidFill>
                  <a:srgbClr val="CFC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" name="Прямоугольник 12">
                  <a:extLst>
                    <a:ext uri="{FF2B5EF4-FFF2-40B4-BE49-F238E27FC236}">
                      <a16:creationId xmlns:a16="http://schemas.microsoft.com/office/drawing/2014/main" id="{14CFEC73-A490-4EF1-BDA0-7837CF2D4CEB}"/>
                    </a:ext>
                  </a:extLst>
                </p:cNvPr>
                <p:cNvSpPr/>
                <p:nvPr/>
              </p:nvSpPr>
              <p:spPr>
                <a:xfrm>
                  <a:off x="4451857" y="3282021"/>
                  <a:ext cx="644018" cy="566753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Прямоугольник 15">
                  <a:extLst>
                    <a:ext uri="{FF2B5EF4-FFF2-40B4-BE49-F238E27FC236}">
                      <a16:creationId xmlns:a16="http://schemas.microsoft.com/office/drawing/2014/main" id="{07D67E20-F054-4B4D-BCDE-01B6FF34D9B9}"/>
                    </a:ext>
                  </a:extLst>
                </p:cNvPr>
                <p:cNvSpPr/>
                <p:nvPr/>
              </p:nvSpPr>
              <p:spPr>
                <a:xfrm>
                  <a:off x="4213860" y="3848084"/>
                  <a:ext cx="1424940" cy="566753"/>
                </a:xfrm>
                <a:custGeom>
                  <a:avLst/>
                  <a:gdLst>
                    <a:gd name="connsiteX0" fmla="*/ 0 w 1424940"/>
                    <a:gd name="connsiteY0" fmla="*/ 0 h 566753"/>
                    <a:gd name="connsiteX1" fmla="*/ 1424940 w 1424940"/>
                    <a:gd name="connsiteY1" fmla="*/ 0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0 h 566753"/>
                    <a:gd name="connsiteX3" fmla="*/ 1424940 w 1424940"/>
                    <a:gd name="connsiteY3" fmla="*/ 566753 h 566753"/>
                    <a:gd name="connsiteX4" fmla="*/ 0 w 1424940"/>
                    <a:gd name="connsiteY4" fmla="*/ 566753 h 566753"/>
                    <a:gd name="connsiteX5" fmla="*/ 0 w 1424940"/>
                    <a:gd name="connsiteY5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56701"/>
                    <a:gd name="connsiteY0" fmla="*/ 0 h 566753"/>
                    <a:gd name="connsiteX1" fmla="*/ 910590 w 1456701"/>
                    <a:gd name="connsiteY1" fmla="*/ 16 h 566753"/>
                    <a:gd name="connsiteX2" fmla="*/ 1424940 w 1456701"/>
                    <a:gd name="connsiteY2" fmla="*/ 566753 h 566753"/>
                    <a:gd name="connsiteX3" fmla="*/ 0 w 1456701"/>
                    <a:gd name="connsiteY3" fmla="*/ 566753 h 566753"/>
                    <a:gd name="connsiteX4" fmla="*/ 0 w 1456701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4940" h="566753">
                      <a:moveTo>
                        <a:pt x="0" y="0"/>
                      </a:moveTo>
                      <a:lnTo>
                        <a:pt x="910590" y="16"/>
                      </a:lnTo>
                      <a:cubicBezTo>
                        <a:pt x="986155" y="327838"/>
                        <a:pt x="1157605" y="410384"/>
                        <a:pt x="1424940" y="566753"/>
                      </a:cubicBezTo>
                      <a:lnTo>
                        <a:pt x="0" y="5667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1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C1B45D51-4936-4159-B53B-7B9B9A3B4EC2}"/>
                    </a:ext>
                  </a:extLst>
                </p:cNvPr>
                <p:cNvSpPr/>
                <p:nvPr/>
              </p:nvSpPr>
              <p:spPr>
                <a:xfrm>
                  <a:off x="3695572" y="3282021"/>
                  <a:ext cx="756285" cy="566753"/>
                </a:xfrm>
                <a:prstGeom prst="rect">
                  <a:avLst/>
                </a:prstGeom>
                <a:solidFill>
                  <a:srgbClr val="A1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1E7548C1-DA63-4B30-9162-CBB2B37FAD9C}"/>
                    </a:ext>
                  </a:extLst>
                </p:cNvPr>
                <p:cNvSpPr/>
                <p:nvPr/>
              </p:nvSpPr>
              <p:spPr>
                <a:xfrm>
                  <a:off x="4044315" y="3848084"/>
                  <a:ext cx="756285" cy="566753"/>
                </a:xfrm>
                <a:prstGeom prst="rect">
                  <a:avLst/>
                </a:prstGeom>
                <a:solidFill>
                  <a:srgbClr val="E2E2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B4D5CE5C-02CB-4252-9F21-352AAEF416CA}"/>
                  </a:ext>
                </a:extLst>
              </p:cNvPr>
              <p:cNvGrpSpPr/>
              <p:nvPr/>
            </p:nvGrpSpPr>
            <p:grpSpPr>
              <a:xfrm>
                <a:off x="2613025" y="2916807"/>
                <a:ext cx="1006477" cy="460131"/>
                <a:chOff x="2794000" y="2906065"/>
                <a:chExt cx="1039814" cy="475373"/>
              </a:xfrm>
              <a:solidFill>
                <a:srgbClr val="F17E00"/>
              </a:solidFill>
            </p:grpSpPr>
            <p:sp>
              <p:nvSpPr>
                <p:cNvPr id="9" name="Прямоугольник 8">
                  <a:extLst>
                    <a:ext uri="{FF2B5EF4-FFF2-40B4-BE49-F238E27FC236}">
                      <a16:creationId xmlns:a16="http://schemas.microsoft.com/office/drawing/2014/main" id="{4D45E5EF-9C3F-4B6D-B63F-D2C3ED74539D}"/>
                    </a:ext>
                  </a:extLst>
                </p:cNvPr>
                <p:cNvSpPr/>
                <p:nvPr/>
              </p:nvSpPr>
              <p:spPr>
                <a:xfrm>
                  <a:off x="2794000" y="2906065"/>
                  <a:ext cx="704850" cy="16073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" name="Прямоугольник 9">
                  <a:extLst>
                    <a:ext uri="{FF2B5EF4-FFF2-40B4-BE49-F238E27FC236}">
                      <a16:creationId xmlns:a16="http://schemas.microsoft.com/office/drawing/2014/main" id="{9E095158-C962-4534-8833-11C24E1EB437}"/>
                    </a:ext>
                  </a:extLst>
                </p:cNvPr>
                <p:cNvSpPr/>
                <p:nvPr/>
              </p:nvSpPr>
              <p:spPr>
                <a:xfrm>
                  <a:off x="2794001" y="3220702"/>
                  <a:ext cx="1039813" cy="16073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aphicFrame>
            <p:nvGraphicFramePr>
              <p:cNvPr id="8" name="Объект 7">
                <a:extLst>
                  <a:ext uri="{FF2B5EF4-FFF2-40B4-BE49-F238E27FC236}">
                    <a16:creationId xmlns:a16="http://schemas.microsoft.com/office/drawing/2014/main" id="{E7B3A723-B54F-4E75-8A56-69E6C414F8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5944209"/>
                  </p:ext>
                </p:extLst>
              </p:nvPr>
            </p:nvGraphicFramePr>
            <p:xfrm>
              <a:off x="2176347" y="2286000"/>
              <a:ext cx="1954468" cy="2095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" imgW="2485800" imgH="2665268" progId="CorelDraw.Graphic.21">
                      <p:embed/>
                    </p:oleObj>
                  </mc:Choice>
                  <mc:Fallback>
                    <p:oleObj name="CorelDRAW" r:id="rId2" imgW="2485800" imgH="2665268" progId="CorelDraw.Graphic.21">
                      <p:embed/>
                      <p:pic>
                        <p:nvPicPr>
                          <p:cNvPr id="8" name="Объект 7">
                            <a:extLst>
                              <a:ext uri="{FF2B5EF4-FFF2-40B4-BE49-F238E27FC236}">
                                <a16:creationId xmlns:a16="http://schemas.microsoft.com/office/drawing/2014/main" id="{E7B3A723-B54F-4E75-8A56-69E6C414F83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2176347" y="2286000"/>
                            <a:ext cx="1954468" cy="2095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E53E1C62-4968-4470-BEFE-C7CDBAA1F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834" y="314489"/>
            <a:ext cx="10505187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en-US" sz="3600" dirty="0">
                <a:solidFill>
                  <a:srgbClr val="F79646"/>
                </a:solidFill>
                <a:ea typeface="+mn-ea"/>
                <a:cs typeface="+mn-cs"/>
              </a:defRPr>
            </a:lvl1pPr>
          </a:lstStyle>
          <a:p>
            <a:pPr marL="0" lvl="0" defTabSz="372986">
              <a:spcAft>
                <a:spcPts val="1200"/>
              </a:spcAft>
            </a:pPr>
            <a:r>
              <a:rPr lang="ru-RU" dirty="0"/>
              <a:t>Заголовок слайда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ABEBA7-30D2-4EE8-8754-CE0E9A7579AC}"/>
              </a:ext>
            </a:extLst>
          </p:cNvPr>
          <p:cNvSpPr txBox="1"/>
          <p:nvPr userDrawn="1"/>
        </p:nvSpPr>
        <p:spPr>
          <a:xfrm>
            <a:off x="148347" y="6475415"/>
            <a:ext cx="46765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anose="00000500000000000000" pitchFamily="2" charset="-52"/>
              </a:rPr>
              <a:t>НИИ государства и права имени Г. Сапаргалиева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9CB8A7-6EA0-4338-A474-E6A5813965D2}"/>
              </a:ext>
            </a:extLst>
          </p:cNvPr>
          <p:cNvSpPr txBox="1"/>
          <p:nvPr userDrawn="1"/>
        </p:nvSpPr>
        <p:spPr>
          <a:xfrm>
            <a:off x="11313267" y="6475415"/>
            <a:ext cx="6614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anose="00000500000000000000" pitchFamily="2" charset="-52"/>
              </a:rPr>
              <a:t>niis.kz</a:t>
            </a:r>
            <a:endParaRPr lang="ru-RU" sz="1200" dirty="0">
              <a:solidFill>
                <a:schemeClr val="accent2">
                  <a:lumMod val="60000"/>
                  <a:lumOff val="40000"/>
                </a:scheme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0267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Ваще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290F83-4CA1-4C01-918C-989E97346B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8A06AB8-5A51-4ADA-946D-3C4C9710D567}"/>
              </a:ext>
            </a:extLst>
          </p:cNvPr>
          <p:cNvGrpSpPr/>
          <p:nvPr userDrawn="1"/>
        </p:nvGrpSpPr>
        <p:grpSpPr>
          <a:xfrm>
            <a:off x="11018414" y="282575"/>
            <a:ext cx="895332" cy="581025"/>
            <a:chOff x="10852150" y="257175"/>
            <a:chExt cx="1048896" cy="680680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B32429B1-572D-4A57-B67D-4C8E9E6E9157}"/>
                </a:ext>
              </a:extLst>
            </p:cNvPr>
            <p:cNvSpPr/>
            <p:nvPr/>
          </p:nvSpPr>
          <p:spPr>
            <a:xfrm>
              <a:off x="11304588" y="257175"/>
              <a:ext cx="559594" cy="559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148B5174-A2B1-43C2-A58D-BD73A65B2B9E}"/>
                </a:ext>
              </a:extLst>
            </p:cNvPr>
            <p:cNvGrpSpPr/>
            <p:nvPr/>
          </p:nvGrpSpPr>
          <p:grpSpPr>
            <a:xfrm>
              <a:off x="10852150" y="261205"/>
              <a:ext cx="1048896" cy="676650"/>
              <a:chOff x="882522" y="2286000"/>
              <a:chExt cx="3248293" cy="2095500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E3F8F958-B237-474F-9041-7712F6FD3202}"/>
                  </a:ext>
                </a:extLst>
              </p:cNvPr>
              <p:cNvGrpSpPr/>
              <p:nvPr/>
            </p:nvGrpSpPr>
            <p:grpSpPr>
              <a:xfrm>
                <a:off x="882522" y="2295845"/>
                <a:ext cx="1943228" cy="1698879"/>
                <a:chOff x="3695572" y="2715958"/>
                <a:chExt cx="1943228" cy="1698879"/>
              </a:xfrm>
            </p:grpSpPr>
            <p:sp>
              <p:nvSpPr>
                <p:cNvPr id="11" name="Прямоугольник 15">
                  <a:extLst>
                    <a:ext uri="{FF2B5EF4-FFF2-40B4-BE49-F238E27FC236}">
                      <a16:creationId xmlns:a16="http://schemas.microsoft.com/office/drawing/2014/main" id="{1A232B89-E920-4F5F-B36A-95168058255E}"/>
                    </a:ext>
                  </a:extLst>
                </p:cNvPr>
                <p:cNvSpPr/>
                <p:nvPr/>
              </p:nvSpPr>
              <p:spPr>
                <a:xfrm flipV="1">
                  <a:off x="4213860" y="2715958"/>
                  <a:ext cx="1424940" cy="566752"/>
                </a:xfrm>
                <a:custGeom>
                  <a:avLst/>
                  <a:gdLst>
                    <a:gd name="connsiteX0" fmla="*/ 0 w 1424940"/>
                    <a:gd name="connsiteY0" fmla="*/ 0 h 566753"/>
                    <a:gd name="connsiteX1" fmla="*/ 1424940 w 1424940"/>
                    <a:gd name="connsiteY1" fmla="*/ 0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0 h 566753"/>
                    <a:gd name="connsiteX3" fmla="*/ 1424940 w 1424940"/>
                    <a:gd name="connsiteY3" fmla="*/ 566753 h 566753"/>
                    <a:gd name="connsiteX4" fmla="*/ 0 w 1424940"/>
                    <a:gd name="connsiteY4" fmla="*/ 566753 h 566753"/>
                    <a:gd name="connsiteX5" fmla="*/ 0 w 1424940"/>
                    <a:gd name="connsiteY5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56701"/>
                    <a:gd name="connsiteY0" fmla="*/ 0 h 566753"/>
                    <a:gd name="connsiteX1" fmla="*/ 910590 w 1456701"/>
                    <a:gd name="connsiteY1" fmla="*/ 16 h 566753"/>
                    <a:gd name="connsiteX2" fmla="*/ 1424940 w 1456701"/>
                    <a:gd name="connsiteY2" fmla="*/ 566753 h 566753"/>
                    <a:gd name="connsiteX3" fmla="*/ 0 w 1456701"/>
                    <a:gd name="connsiteY3" fmla="*/ 566753 h 566753"/>
                    <a:gd name="connsiteX4" fmla="*/ 0 w 1456701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4940" h="566753">
                      <a:moveTo>
                        <a:pt x="0" y="0"/>
                      </a:moveTo>
                      <a:lnTo>
                        <a:pt x="910590" y="16"/>
                      </a:lnTo>
                      <a:cubicBezTo>
                        <a:pt x="986155" y="327838"/>
                        <a:pt x="1157605" y="410384"/>
                        <a:pt x="1424940" y="566753"/>
                      </a:cubicBezTo>
                      <a:lnTo>
                        <a:pt x="0" y="5667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Прямоугольник 11">
                  <a:extLst>
                    <a:ext uri="{FF2B5EF4-FFF2-40B4-BE49-F238E27FC236}">
                      <a16:creationId xmlns:a16="http://schemas.microsoft.com/office/drawing/2014/main" id="{1E3A1444-D1E2-47A7-8DF2-93A323BD24CB}"/>
                    </a:ext>
                  </a:extLst>
                </p:cNvPr>
                <p:cNvSpPr/>
                <p:nvPr/>
              </p:nvSpPr>
              <p:spPr>
                <a:xfrm>
                  <a:off x="4044315" y="2715958"/>
                  <a:ext cx="756285" cy="566753"/>
                </a:xfrm>
                <a:prstGeom prst="rect">
                  <a:avLst/>
                </a:prstGeom>
                <a:solidFill>
                  <a:srgbClr val="CFC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" name="Прямоугольник 12">
                  <a:extLst>
                    <a:ext uri="{FF2B5EF4-FFF2-40B4-BE49-F238E27FC236}">
                      <a16:creationId xmlns:a16="http://schemas.microsoft.com/office/drawing/2014/main" id="{14CFEC73-A490-4EF1-BDA0-7837CF2D4CEB}"/>
                    </a:ext>
                  </a:extLst>
                </p:cNvPr>
                <p:cNvSpPr/>
                <p:nvPr/>
              </p:nvSpPr>
              <p:spPr>
                <a:xfrm>
                  <a:off x="4451857" y="3282021"/>
                  <a:ext cx="644018" cy="566753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Прямоугольник 15">
                  <a:extLst>
                    <a:ext uri="{FF2B5EF4-FFF2-40B4-BE49-F238E27FC236}">
                      <a16:creationId xmlns:a16="http://schemas.microsoft.com/office/drawing/2014/main" id="{07D67E20-F054-4B4D-BCDE-01B6FF34D9B9}"/>
                    </a:ext>
                  </a:extLst>
                </p:cNvPr>
                <p:cNvSpPr/>
                <p:nvPr/>
              </p:nvSpPr>
              <p:spPr>
                <a:xfrm>
                  <a:off x="4213860" y="3848084"/>
                  <a:ext cx="1424940" cy="566753"/>
                </a:xfrm>
                <a:custGeom>
                  <a:avLst/>
                  <a:gdLst>
                    <a:gd name="connsiteX0" fmla="*/ 0 w 1424940"/>
                    <a:gd name="connsiteY0" fmla="*/ 0 h 566753"/>
                    <a:gd name="connsiteX1" fmla="*/ 1424940 w 1424940"/>
                    <a:gd name="connsiteY1" fmla="*/ 0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0 h 566753"/>
                    <a:gd name="connsiteX3" fmla="*/ 1424940 w 1424940"/>
                    <a:gd name="connsiteY3" fmla="*/ 566753 h 566753"/>
                    <a:gd name="connsiteX4" fmla="*/ 0 w 1424940"/>
                    <a:gd name="connsiteY4" fmla="*/ 566753 h 566753"/>
                    <a:gd name="connsiteX5" fmla="*/ 0 w 1424940"/>
                    <a:gd name="connsiteY5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56701"/>
                    <a:gd name="connsiteY0" fmla="*/ 0 h 566753"/>
                    <a:gd name="connsiteX1" fmla="*/ 910590 w 1456701"/>
                    <a:gd name="connsiteY1" fmla="*/ 16 h 566753"/>
                    <a:gd name="connsiteX2" fmla="*/ 1424940 w 1456701"/>
                    <a:gd name="connsiteY2" fmla="*/ 566753 h 566753"/>
                    <a:gd name="connsiteX3" fmla="*/ 0 w 1456701"/>
                    <a:gd name="connsiteY3" fmla="*/ 566753 h 566753"/>
                    <a:gd name="connsiteX4" fmla="*/ 0 w 1456701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4940" h="566753">
                      <a:moveTo>
                        <a:pt x="0" y="0"/>
                      </a:moveTo>
                      <a:lnTo>
                        <a:pt x="910590" y="16"/>
                      </a:lnTo>
                      <a:cubicBezTo>
                        <a:pt x="986155" y="327838"/>
                        <a:pt x="1157605" y="410384"/>
                        <a:pt x="1424940" y="566753"/>
                      </a:cubicBezTo>
                      <a:lnTo>
                        <a:pt x="0" y="5667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1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C1B45D51-4936-4159-B53B-7B9B9A3B4EC2}"/>
                    </a:ext>
                  </a:extLst>
                </p:cNvPr>
                <p:cNvSpPr/>
                <p:nvPr/>
              </p:nvSpPr>
              <p:spPr>
                <a:xfrm>
                  <a:off x="3695572" y="3282021"/>
                  <a:ext cx="756285" cy="566753"/>
                </a:xfrm>
                <a:prstGeom prst="rect">
                  <a:avLst/>
                </a:prstGeom>
                <a:solidFill>
                  <a:srgbClr val="A1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Прямоугольник 15">
                  <a:extLst>
                    <a:ext uri="{FF2B5EF4-FFF2-40B4-BE49-F238E27FC236}">
                      <a16:creationId xmlns:a16="http://schemas.microsoft.com/office/drawing/2014/main" id="{1E7548C1-DA63-4B30-9162-CBB2B37FAD9C}"/>
                    </a:ext>
                  </a:extLst>
                </p:cNvPr>
                <p:cNvSpPr/>
                <p:nvPr/>
              </p:nvSpPr>
              <p:spPr>
                <a:xfrm>
                  <a:off x="4044315" y="3848084"/>
                  <a:ext cx="756285" cy="566753"/>
                </a:xfrm>
                <a:prstGeom prst="rect">
                  <a:avLst/>
                </a:prstGeom>
                <a:solidFill>
                  <a:srgbClr val="E2E2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B4D5CE5C-02CB-4252-9F21-352AAEF416CA}"/>
                  </a:ext>
                </a:extLst>
              </p:cNvPr>
              <p:cNvGrpSpPr/>
              <p:nvPr/>
            </p:nvGrpSpPr>
            <p:grpSpPr>
              <a:xfrm>
                <a:off x="2613025" y="2916807"/>
                <a:ext cx="1006477" cy="460131"/>
                <a:chOff x="2794000" y="2906065"/>
                <a:chExt cx="1039814" cy="475373"/>
              </a:xfrm>
              <a:solidFill>
                <a:srgbClr val="F17E00"/>
              </a:solidFill>
            </p:grpSpPr>
            <p:sp>
              <p:nvSpPr>
                <p:cNvPr id="9" name="Прямоугольник 8">
                  <a:extLst>
                    <a:ext uri="{FF2B5EF4-FFF2-40B4-BE49-F238E27FC236}">
                      <a16:creationId xmlns:a16="http://schemas.microsoft.com/office/drawing/2014/main" id="{4D45E5EF-9C3F-4B6D-B63F-D2C3ED74539D}"/>
                    </a:ext>
                  </a:extLst>
                </p:cNvPr>
                <p:cNvSpPr/>
                <p:nvPr/>
              </p:nvSpPr>
              <p:spPr>
                <a:xfrm>
                  <a:off x="2794000" y="2906065"/>
                  <a:ext cx="704850" cy="16073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" name="Прямоугольник 9">
                  <a:extLst>
                    <a:ext uri="{FF2B5EF4-FFF2-40B4-BE49-F238E27FC236}">
                      <a16:creationId xmlns:a16="http://schemas.microsoft.com/office/drawing/2014/main" id="{9E095158-C962-4534-8833-11C24E1EB437}"/>
                    </a:ext>
                  </a:extLst>
                </p:cNvPr>
                <p:cNvSpPr/>
                <p:nvPr/>
              </p:nvSpPr>
              <p:spPr>
                <a:xfrm>
                  <a:off x="2794001" y="3220702"/>
                  <a:ext cx="1039813" cy="16073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aphicFrame>
            <p:nvGraphicFramePr>
              <p:cNvPr id="8" name="Объект 7">
                <a:extLst>
                  <a:ext uri="{FF2B5EF4-FFF2-40B4-BE49-F238E27FC236}">
                    <a16:creationId xmlns:a16="http://schemas.microsoft.com/office/drawing/2014/main" id="{E7B3A723-B54F-4E75-8A56-69E6C414F8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4451595"/>
                  </p:ext>
                </p:extLst>
              </p:nvPr>
            </p:nvGraphicFramePr>
            <p:xfrm>
              <a:off x="2176347" y="2286000"/>
              <a:ext cx="1954468" cy="2095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" imgW="2485800" imgH="2665268" progId="CorelDraw.Graphic.21">
                      <p:embed/>
                    </p:oleObj>
                  </mc:Choice>
                  <mc:Fallback>
                    <p:oleObj name="CorelDRAW" r:id="rId2" imgW="2485800" imgH="2665268" progId="CorelDraw.Graphic.21">
                      <p:embed/>
                      <p:pic>
                        <p:nvPicPr>
                          <p:cNvPr id="105" name="Объект 104">
                            <a:extLst>
                              <a:ext uri="{FF2B5EF4-FFF2-40B4-BE49-F238E27FC236}">
                                <a16:creationId xmlns:a16="http://schemas.microsoft.com/office/drawing/2014/main" id="{A78BA43C-2254-499E-93C6-F73B913127C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2176347" y="2286000"/>
                            <a:ext cx="1954468" cy="2095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6625A85-18DC-43F7-926C-C9782D366D8C}"/>
              </a:ext>
            </a:extLst>
          </p:cNvPr>
          <p:cNvSpPr txBox="1"/>
          <p:nvPr userDrawn="1"/>
        </p:nvSpPr>
        <p:spPr>
          <a:xfrm>
            <a:off x="5956300" y="649627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7293BA"/>
                </a:solidFill>
                <a:latin typeface="Montserrat" panose="00000500000000000000" pitchFamily="2" charset="-52"/>
              </a:rPr>
              <a:t>НИИ государства и права имени Г. Сапаргалиева</a:t>
            </a:r>
          </a:p>
        </p:txBody>
      </p:sp>
    </p:spTree>
    <p:extLst>
      <p:ext uri="{BB962C8B-B14F-4D97-AF65-F5344CB8AC3E}">
        <p14:creationId xmlns:p14="http://schemas.microsoft.com/office/powerpoint/2010/main" val="424404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Ваще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290F83-4CA1-4C01-918C-989E97346B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2CFB499-6E18-4EE9-81B8-7895C7F60744}"/>
              </a:ext>
            </a:extLst>
          </p:cNvPr>
          <p:cNvGrpSpPr/>
          <p:nvPr userDrawn="1"/>
        </p:nvGrpSpPr>
        <p:grpSpPr>
          <a:xfrm>
            <a:off x="11188700" y="6214815"/>
            <a:ext cx="775848" cy="503485"/>
            <a:chOff x="10852150" y="257175"/>
            <a:chExt cx="1048898" cy="68068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8A13A26C-D46D-41DD-A868-24D33C6717D5}"/>
                </a:ext>
              </a:extLst>
            </p:cNvPr>
            <p:cNvSpPr/>
            <p:nvPr/>
          </p:nvSpPr>
          <p:spPr>
            <a:xfrm>
              <a:off x="11304588" y="257175"/>
              <a:ext cx="559594" cy="559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14FB2FA-ABA3-439B-B21C-077D2B081DC1}"/>
                </a:ext>
              </a:extLst>
            </p:cNvPr>
            <p:cNvGrpSpPr/>
            <p:nvPr/>
          </p:nvGrpSpPr>
          <p:grpSpPr>
            <a:xfrm>
              <a:off x="10852150" y="261205"/>
              <a:ext cx="1048898" cy="676650"/>
              <a:chOff x="882522" y="2286000"/>
              <a:chExt cx="3248300" cy="2095500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EEF1FFC7-4F62-4D67-9A5A-D39E4F24DFF2}"/>
                  </a:ext>
                </a:extLst>
              </p:cNvPr>
              <p:cNvGrpSpPr/>
              <p:nvPr/>
            </p:nvGrpSpPr>
            <p:grpSpPr>
              <a:xfrm>
                <a:off x="882522" y="2295845"/>
                <a:ext cx="1943228" cy="1698879"/>
                <a:chOff x="3695572" y="2715958"/>
                <a:chExt cx="1943228" cy="1698879"/>
              </a:xfrm>
            </p:grpSpPr>
            <p:sp>
              <p:nvSpPr>
                <p:cNvPr id="25" name="Прямоугольник 15">
                  <a:extLst>
                    <a:ext uri="{FF2B5EF4-FFF2-40B4-BE49-F238E27FC236}">
                      <a16:creationId xmlns:a16="http://schemas.microsoft.com/office/drawing/2014/main" id="{151D98EA-B9D8-404E-9105-E798D7AA3187}"/>
                    </a:ext>
                  </a:extLst>
                </p:cNvPr>
                <p:cNvSpPr/>
                <p:nvPr/>
              </p:nvSpPr>
              <p:spPr>
                <a:xfrm flipV="1">
                  <a:off x="4213860" y="2715958"/>
                  <a:ext cx="1424940" cy="566752"/>
                </a:xfrm>
                <a:custGeom>
                  <a:avLst/>
                  <a:gdLst>
                    <a:gd name="connsiteX0" fmla="*/ 0 w 1424940"/>
                    <a:gd name="connsiteY0" fmla="*/ 0 h 566753"/>
                    <a:gd name="connsiteX1" fmla="*/ 1424940 w 1424940"/>
                    <a:gd name="connsiteY1" fmla="*/ 0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0 h 566753"/>
                    <a:gd name="connsiteX3" fmla="*/ 1424940 w 1424940"/>
                    <a:gd name="connsiteY3" fmla="*/ 566753 h 566753"/>
                    <a:gd name="connsiteX4" fmla="*/ 0 w 1424940"/>
                    <a:gd name="connsiteY4" fmla="*/ 566753 h 566753"/>
                    <a:gd name="connsiteX5" fmla="*/ 0 w 1424940"/>
                    <a:gd name="connsiteY5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56701"/>
                    <a:gd name="connsiteY0" fmla="*/ 0 h 566753"/>
                    <a:gd name="connsiteX1" fmla="*/ 910590 w 1456701"/>
                    <a:gd name="connsiteY1" fmla="*/ 16 h 566753"/>
                    <a:gd name="connsiteX2" fmla="*/ 1424940 w 1456701"/>
                    <a:gd name="connsiteY2" fmla="*/ 566753 h 566753"/>
                    <a:gd name="connsiteX3" fmla="*/ 0 w 1456701"/>
                    <a:gd name="connsiteY3" fmla="*/ 566753 h 566753"/>
                    <a:gd name="connsiteX4" fmla="*/ 0 w 1456701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4940" h="566753">
                      <a:moveTo>
                        <a:pt x="0" y="0"/>
                      </a:moveTo>
                      <a:lnTo>
                        <a:pt x="910590" y="16"/>
                      </a:lnTo>
                      <a:cubicBezTo>
                        <a:pt x="986155" y="327838"/>
                        <a:pt x="1157605" y="410384"/>
                        <a:pt x="1424940" y="566753"/>
                      </a:cubicBezTo>
                      <a:lnTo>
                        <a:pt x="0" y="5667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Прямоугольник 25">
                  <a:extLst>
                    <a:ext uri="{FF2B5EF4-FFF2-40B4-BE49-F238E27FC236}">
                      <a16:creationId xmlns:a16="http://schemas.microsoft.com/office/drawing/2014/main" id="{B1039992-5B50-4D1A-8EE8-C3B0F311AC4F}"/>
                    </a:ext>
                  </a:extLst>
                </p:cNvPr>
                <p:cNvSpPr/>
                <p:nvPr/>
              </p:nvSpPr>
              <p:spPr>
                <a:xfrm>
                  <a:off x="4044315" y="2715958"/>
                  <a:ext cx="756285" cy="566753"/>
                </a:xfrm>
                <a:prstGeom prst="rect">
                  <a:avLst/>
                </a:prstGeom>
                <a:solidFill>
                  <a:srgbClr val="CFC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id="{9DB07142-964B-4126-91C6-02840F20441C}"/>
                    </a:ext>
                  </a:extLst>
                </p:cNvPr>
                <p:cNvSpPr/>
                <p:nvPr/>
              </p:nvSpPr>
              <p:spPr>
                <a:xfrm>
                  <a:off x="4451857" y="3282021"/>
                  <a:ext cx="644018" cy="566753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Прямоугольник 15">
                  <a:extLst>
                    <a:ext uri="{FF2B5EF4-FFF2-40B4-BE49-F238E27FC236}">
                      <a16:creationId xmlns:a16="http://schemas.microsoft.com/office/drawing/2014/main" id="{ADA8FCF2-C3AC-41AD-A3C1-593599B656DE}"/>
                    </a:ext>
                  </a:extLst>
                </p:cNvPr>
                <p:cNvSpPr/>
                <p:nvPr/>
              </p:nvSpPr>
              <p:spPr>
                <a:xfrm>
                  <a:off x="4213860" y="3848084"/>
                  <a:ext cx="1424940" cy="566753"/>
                </a:xfrm>
                <a:custGeom>
                  <a:avLst/>
                  <a:gdLst>
                    <a:gd name="connsiteX0" fmla="*/ 0 w 1424940"/>
                    <a:gd name="connsiteY0" fmla="*/ 0 h 566753"/>
                    <a:gd name="connsiteX1" fmla="*/ 1424940 w 1424940"/>
                    <a:gd name="connsiteY1" fmla="*/ 0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0 h 566753"/>
                    <a:gd name="connsiteX3" fmla="*/ 1424940 w 1424940"/>
                    <a:gd name="connsiteY3" fmla="*/ 566753 h 566753"/>
                    <a:gd name="connsiteX4" fmla="*/ 0 w 1424940"/>
                    <a:gd name="connsiteY4" fmla="*/ 566753 h 566753"/>
                    <a:gd name="connsiteX5" fmla="*/ 0 w 1424940"/>
                    <a:gd name="connsiteY5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56701"/>
                    <a:gd name="connsiteY0" fmla="*/ 0 h 566753"/>
                    <a:gd name="connsiteX1" fmla="*/ 910590 w 1456701"/>
                    <a:gd name="connsiteY1" fmla="*/ 16 h 566753"/>
                    <a:gd name="connsiteX2" fmla="*/ 1424940 w 1456701"/>
                    <a:gd name="connsiteY2" fmla="*/ 566753 h 566753"/>
                    <a:gd name="connsiteX3" fmla="*/ 0 w 1456701"/>
                    <a:gd name="connsiteY3" fmla="*/ 566753 h 566753"/>
                    <a:gd name="connsiteX4" fmla="*/ 0 w 1456701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  <a:gd name="connsiteX0" fmla="*/ 0 w 1424940"/>
                    <a:gd name="connsiteY0" fmla="*/ 0 h 566753"/>
                    <a:gd name="connsiteX1" fmla="*/ 910590 w 1424940"/>
                    <a:gd name="connsiteY1" fmla="*/ 16 h 566753"/>
                    <a:gd name="connsiteX2" fmla="*/ 1424940 w 1424940"/>
                    <a:gd name="connsiteY2" fmla="*/ 566753 h 566753"/>
                    <a:gd name="connsiteX3" fmla="*/ 0 w 1424940"/>
                    <a:gd name="connsiteY3" fmla="*/ 566753 h 566753"/>
                    <a:gd name="connsiteX4" fmla="*/ 0 w 1424940"/>
                    <a:gd name="connsiteY4" fmla="*/ 0 h 56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4940" h="566753">
                      <a:moveTo>
                        <a:pt x="0" y="0"/>
                      </a:moveTo>
                      <a:lnTo>
                        <a:pt x="910590" y="16"/>
                      </a:lnTo>
                      <a:cubicBezTo>
                        <a:pt x="986155" y="327838"/>
                        <a:pt x="1157605" y="410384"/>
                        <a:pt x="1424940" y="566753"/>
                      </a:cubicBezTo>
                      <a:lnTo>
                        <a:pt x="0" y="5667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1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9" name="Прямоугольник 28">
                  <a:extLst>
                    <a:ext uri="{FF2B5EF4-FFF2-40B4-BE49-F238E27FC236}">
                      <a16:creationId xmlns:a16="http://schemas.microsoft.com/office/drawing/2014/main" id="{FA499B05-B9AB-4417-9907-2807EAABE824}"/>
                    </a:ext>
                  </a:extLst>
                </p:cNvPr>
                <p:cNvSpPr/>
                <p:nvPr/>
              </p:nvSpPr>
              <p:spPr>
                <a:xfrm>
                  <a:off x="3695572" y="3282021"/>
                  <a:ext cx="756285" cy="566753"/>
                </a:xfrm>
                <a:prstGeom prst="rect">
                  <a:avLst/>
                </a:prstGeom>
                <a:solidFill>
                  <a:srgbClr val="A1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" name="Прямоугольник 29">
                  <a:extLst>
                    <a:ext uri="{FF2B5EF4-FFF2-40B4-BE49-F238E27FC236}">
                      <a16:creationId xmlns:a16="http://schemas.microsoft.com/office/drawing/2014/main" id="{11D229B7-42F7-42B6-B848-DADDC14DD8B1}"/>
                    </a:ext>
                  </a:extLst>
                </p:cNvPr>
                <p:cNvSpPr/>
                <p:nvPr/>
              </p:nvSpPr>
              <p:spPr>
                <a:xfrm>
                  <a:off x="4044315" y="3848084"/>
                  <a:ext cx="756285" cy="566753"/>
                </a:xfrm>
                <a:prstGeom prst="rect">
                  <a:avLst/>
                </a:prstGeom>
                <a:solidFill>
                  <a:srgbClr val="E2E2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BB2DF754-0F1A-44BF-8AD8-9F0538CFA64E}"/>
                  </a:ext>
                </a:extLst>
              </p:cNvPr>
              <p:cNvGrpSpPr/>
              <p:nvPr/>
            </p:nvGrpSpPr>
            <p:grpSpPr>
              <a:xfrm>
                <a:off x="2613025" y="2916807"/>
                <a:ext cx="1006477" cy="460131"/>
                <a:chOff x="2794000" y="2906065"/>
                <a:chExt cx="1039814" cy="475373"/>
              </a:xfrm>
              <a:solidFill>
                <a:srgbClr val="F17E00"/>
              </a:solidFill>
            </p:grpSpPr>
            <p:sp>
              <p:nvSpPr>
                <p:cNvPr id="23" name="Прямоугольник 22">
                  <a:extLst>
                    <a:ext uri="{FF2B5EF4-FFF2-40B4-BE49-F238E27FC236}">
                      <a16:creationId xmlns:a16="http://schemas.microsoft.com/office/drawing/2014/main" id="{481208CC-EB67-46B7-96A1-9D04496AADFC}"/>
                    </a:ext>
                  </a:extLst>
                </p:cNvPr>
                <p:cNvSpPr/>
                <p:nvPr/>
              </p:nvSpPr>
              <p:spPr>
                <a:xfrm>
                  <a:off x="2794000" y="2906065"/>
                  <a:ext cx="704850" cy="16073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Прямоугольник 23">
                  <a:extLst>
                    <a:ext uri="{FF2B5EF4-FFF2-40B4-BE49-F238E27FC236}">
                      <a16:creationId xmlns:a16="http://schemas.microsoft.com/office/drawing/2014/main" id="{186849C2-E491-4B60-9297-C12508AE7051}"/>
                    </a:ext>
                  </a:extLst>
                </p:cNvPr>
                <p:cNvSpPr/>
                <p:nvPr/>
              </p:nvSpPr>
              <p:spPr>
                <a:xfrm>
                  <a:off x="2794001" y="3220702"/>
                  <a:ext cx="1039813" cy="16073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aphicFrame>
            <p:nvGraphicFramePr>
              <p:cNvPr id="22" name="Объект 21">
                <a:extLst>
                  <a:ext uri="{FF2B5EF4-FFF2-40B4-BE49-F238E27FC236}">
                    <a16:creationId xmlns:a16="http://schemas.microsoft.com/office/drawing/2014/main" id="{D9FD4D58-CE0B-44B4-A28E-2C4C1EFD59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7419473"/>
                  </p:ext>
                </p:extLst>
              </p:nvPr>
            </p:nvGraphicFramePr>
            <p:xfrm>
              <a:off x="2176354" y="2286000"/>
              <a:ext cx="1954468" cy="2095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" imgW="2485800" imgH="2665268" progId="CorelDraw.Graphic.21">
                      <p:embed/>
                    </p:oleObj>
                  </mc:Choice>
                  <mc:Fallback>
                    <p:oleObj name="CorelDRAW" r:id="rId2" imgW="2485800" imgH="2665268" progId="CorelDraw.Graphic.21">
                      <p:embed/>
                      <p:pic>
                        <p:nvPicPr>
                          <p:cNvPr id="22" name="Объект 21">
                            <a:extLst>
                              <a:ext uri="{FF2B5EF4-FFF2-40B4-BE49-F238E27FC236}">
                                <a16:creationId xmlns:a16="http://schemas.microsoft.com/office/drawing/2014/main" id="{D9FD4D58-CE0B-44B4-A28E-2C4C1EFD592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2176354" y="2286000"/>
                            <a:ext cx="1954468" cy="2095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09697A7-C81F-4565-AD69-CDCF0106C262}"/>
              </a:ext>
            </a:extLst>
          </p:cNvPr>
          <p:cNvSpPr txBox="1"/>
          <p:nvPr userDrawn="1"/>
        </p:nvSpPr>
        <p:spPr>
          <a:xfrm>
            <a:off x="5016500" y="629307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anose="00000500000000000000" pitchFamily="2" charset="-52"/>
              </a:rPr>
              <a:t>НИИ государства и права имени Г. Сапаргалиева</a:t>
            </a:r>
          </a:p>
        </p:txBody>
      </p:sp>
      <p:sp>
        <p:nvSpPr>
          <p:cNvPr id="32" name="Title Placeholder 1">
            <a:extLst>
              <a:ext uri="{FF2B5EF4-FFF2-40B4-BE49-F238E27FC236}">
                <a16:creationId xmlns:a16="http://schemas.microsoft.com/office/drawing/2014/main" id="{BA19159F-37D1-4C35-AE0F-AEB15A819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234" y="212889"/>
            <a:ext cx="1170253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en-US" sz="3600" dirty="0">
                <a:solidFill>
                  <a:srgbClr val="F79646"/>
                </a:solidFill>
                <a:ea typeface="+mn-ea"/>
                <a:cs typeface="+mn-cs"/>
              </a:defRPr>
            </a:lvl1pPr>
          </a:lstStyle>
          <a:p>
            <a:pPr marL="0" lvl="0" defTabSz="372986">
              <a:spcAft>
                <a:spcPts val="1200"/>
              </a:spcAft>
            </a:pPr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7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4.bin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352838049"/>
              </p:ext>
            </p:ext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624" imgH="623" progId="TCLayout.ActiveDocument.1">
                  <p:embed/>
                </p:oleObj>
              </mc:Choice>
              <mc:Fallback>
                <p:oleObj name="think-cell Slide" r:id="rId17" imgW="624" imgH="623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350111800"/>
              </p:ext>
            </p:ext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624" imgH="623" progId="TCLayout.ActiveDocument.1">
                  <p:embed/>
                </p:oleObj>
              </mc:Choice>
              <mc:Fallback>
                <p:oleObj name="think-cell Slide" r:id="rId19" imgW="624" imgH="623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FE7A0FE-2092-4AC2-8A80-E97555D9BDAE}"/>
              </a:ext>
            </a:extLst>
          </p:cNvPr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417250343"/>
              </p:ext>
            </p:ext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624" imgH="623" progId="TCLayout.ActiveDocument.1">
                  <p:embed/>
                </p:oleObj>
              </mc:Choice>
              <mc:Fallback>
                <p:oleObj name="think-cell Slide" r:id="rId20" imgW="624" imgH="623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FE7A0FE-2092-4AC2-8A80-E97555D9BD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6" hidden="1">
            <a:extLst>
              <a:ext uri="{FF2B5EF4-FFF2-40B4-BE49-F238E27FC236}">
                <a16:creationId xmlns:a16="http://schemas.microsoft.com/office/drawing/2014/main" id="{D6363BED-BD76-4DB9-9666-355119729489}"/>
              </a:ext>
            </a:extLst>
          </p:cNvPr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52706905"/>
              </p:ext>
            </p:ext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624" imgH="623" progId="TCLayout.ActiveDocument.1">
                  <p:embed/>
                </p:oleObj>
              </mc:Choice>
              <mc:Fallback>
                <p:oleObj name="think-cell Slide" r:id="rId21" imgW="624" imgH="623" progId="TCLayout.ActiveDocument.1">
                  <p:embed/>
                  <p:pic>
                    <p:nvPicPr>
                      <p:cNvPr id="5" name="Объект 6" hidden="1">
                        <a:extLst>
                          <a:ext uri="{FF2B5EF4-FFF2-40B4-BE49-F238E27FC236}">
                            <a16:creationId xmlns:a16="http://schemas.microsoft.com/office/drawing/2014/main" id="{D6363BED-BD76-4DB9-9666-3551197294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675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61" r:id="rId2"/>
    <p:sldLayoutId id="2147483663" r:id="rId3"/>
    <p:sldLayoutId id="2147483681" r:id="rId4"/>
    <p:sldLayoutId id="2147483675" r:id="rId5"/>
    <p:sldLayoutId id="2147483678" r:id="rId6"/>
    <p:sldLayoutId id="2147483684" r:id="rId7"/>
    <p:sldLayoutId id="2147483676" r:id="rId8"/>
    <p:sldLayoutId id="2147483679" r:id="rId9"/>
    <p:sldLayoutId id="2147483677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3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7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slide" Target="slide8.xml"/><Relationship Id="rId10" Type="http://schemas.openxmlformats.org/officeDocument/2006/relationships/image" Target="../media/image12.svg"/><Relationship Id="rId4" Type="http://schemas.openxmlformats.org/officeDocument/2006/relationships/slide" Target="slide56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8.xml"/><Relationship Id="rId5" Type="http://schemas.openxmlformats.org/officeDocument/2006/relationships/image" Target="../media/image47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public.flourish.studio/visualisation/5838381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slide" Target="slide55.xml"/><Relationship Id="rId3" Type="http://schemas.openxmlformats.org/officeDocument/2006/relationships/slide" Target="slide8.xml"/><Relationship Id="rId7" Type="http://schemas.openxmlformats.org/officeDocument/2006/relationships/image" Target="../media/image41.png"/><Relationship Id="rId12" Type="http://schemas.openxmlformats.org/officeDocument/2006/relationships/slide" Target="slide32.xml"/><Relationship Id="rId17" Type="http://schemas.openxmlformats.org/officeDocument/2006/relationships/chart" Target="../charts/chart24.xml"/><Relationship Id="rId2" Type="http://schemas.openxmlformats.org/officeDocument/2006/relationships/chart" Target="../charts/chart2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6.xml"/><Relationship Id="rId11" Type="http://schemas.openxmlformats.org/officeDocument/2006/relationships/slide" Target="slide47.xml"/><Relationship Id="rId5" Type="http://schemas.openxmlformats.org/officeDocument/2006/relationships/slide" Target="slide3.xml"/><Relationship Id="rId15" Type="http://schemas.openxmlformats.org/officeDocument/2006/relationships/image" Target="../media/image46.svg"/><Relationship Id="rId10" Type="http://schemas.openxmlformats.org/officeDocument/2006/relationships/slide" Target="slide35.xml"/><Relationship Id="rId4" Type="http://schemas.openxmlformats.org/officeDocument/2006/relationships/slide" Target="slide56.xml"/><Relationship Id="rId9" Type="http://schemas.openxmlformats.org/officeDocument/2006/relationships/slide" Target="slide2.xml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.png"/><Relationship Id="rId3" Type="http://schemas.openxmlformats.org/officeDocument/2006/relationships/chart" Target="../charts/chart26.xml"/><Relationship Id="rId7" Type="http://schemas.openxmlformats.org/officeDocument/2006/relationships/chart" Target="../charts/chart30.xml"/><Relationship Id="rId12" Type="http://schemas.openxmlformats.org/officeDocument/2006/relationships/slide" Target="slide2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9.xml"/><Relationship Id="rId11" Type="http://schemas.openxmlformats.org/officeDocument/2006/relationships/slide" Target="slide27.xml"/><Relationship Id="rId5" Type="http://schemas.openxmlformats.org/officeDocument/2006/relationships/chart" Target="../charts/chart28.xml"/><Relationship Id="rId10" Type="http://schemas.openxmlformats.org/officeDocument/2006/relationships/image" Target="../media/image44.svg"/><Relationship Id="rId4" Type="http://schemas.openxmlformats.org/officeDocument/2006/relationships/chart" Target="../charts/chart27.xml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.png"/><Relationship Id="rId3" Type="http://schemas.openxmlformats.org/officeDocument/2006/relationships/chart" Target="../charts/chart32.xml"/><Relationship Id="rId7" Type="http://schemas.openxmlformats.org/officeDocument/2006/relationships/chart" Target="../charts/chart36.xml"/><Relationship Id="rId12" Type="http://schemas.openxmlformats.org/officeDocument/2006/relationships/slide" Target="slide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5.xml"/><Relationship Id="rId11" Type="http://schemas.openxmlformats.org/officeDocument/2006/relationships/slide" Target="slide26.xml"/><Relationship Id="rId5" Type="http://schemas.openxmlformats.org/officeDocument/2006/relationships/chart" Target="../charts/chart34.xml"/><Relationship Id="rId10" Type="http://schemas.openxmlformats.org/officeDocument/2006/relationships/image" Target="../media/image44.svg"/><Relationship Id="rId4" Type="http://schemas.openxmlformats.org/officeDocument/2006/relationships/chart" Target="../charts/chart33.xml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21" Type="http://schemas.openxmlformats.org/officeDocument/2006/relationships/image" Target="../media/image28.svg"/><Relationship Id="rId34" Type="http://schemas.openxmlformats.org/officeDocument/2006/relationships/slide" Target="slide56.xml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33" Type="http://schemas.openxmlformats.org/officeDocument/2006/relationships/image" Target="../media/image40.svg"/><Relationship Id="rId38" Type="http://schemas.openxmlformats.org/officeDocument/2006/relationships/image" Target="../media/image5.png"/><Relationship Id="rId2" Type="http://schemas.openxmlformats.org/officeDocument/2006/relationships/slide" Target="slide6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2.svg"/><Relationship Id="rId5" Type="http://schemas.openxmlformats.org/officeDocument/2006/relationships/slide" Target="slide4.xml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36" Type="http://schemas.openxmlformats.org/officeDocument/2006/relationships/image" Target="../media/image41.pn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31" Type="http://schemas.openxmlformats.org/officeDocument/2006/relationships/image" Target="../media/image38.svg"/><Relationship Id="rId4" Type="http://schemas.openxmlformats.org/officeDocument/2006/relationships/slide" Target="slide2.xml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image" Target="../media/image37.png"/><Relationship Id="rId35" Type="http://schemas.openxmlformats.org/officeDocument/2006/relationships/slide" Target="slide5.xml"/><Relationship Id="rId8" Type="http://schemas.openxmlformats.org/officeDocument/2006/relationships/image" Target="../media/image15.png"/><Relationship Id="rId3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4.xml"/><Relationship Id="rId4" Type="http://schemas.openxmlformats.org/officeDocument/2006/relationships/image" Target="../media/image4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4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public.flourish.studio/visualisation/5838732/" TargetMode="External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slide" Target="slide8.xml"/><Relationship Id="rId4" Type="http://schemas.openxmlformats.org/officeDocument/2006/relationships/slide" Target="slide25.xml"/><Relationship Id="rId9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svg"/><Relationship Id="rId21" Type="http://schemas.openxmlformats.org/officeDocument/2006/relationships/image" Target="../media/image32.svg"/><Relationship Id="rId7" Type="http://schemas.openxmlformats.org/officeDocument/2006/relationships/image" Target="../media/image51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33" Type="http://schemas.openxmlformats.org/officeDocument/2006/relationships/image" Target="../media/image5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22.svg"/><Relationship Id="rId24" Type="http://schemas.openxmlformats.org/officeDocument/2006/relationships/image" Target="../media/image35.png"/><Relationship Id="rId32" Type="http://schemas.openxmlformats.org/officeDocument/2006/relationships/slide" Target="slide2.xml"/><Relationship Id="rId5" Type="http://schemas.openxmlformats.org/officeDocument/2006/relationships/image" Target="../media/image16.svg"/><Relationship Id="rId15" Type="http://schemas.openxmlformats.org/officeDocument/2006/relationships/image" Target="../media/image53.svg"/><Relationship Id="rId23" Type="http://schemas.openxmlformats.org/officeDocument/2006/relationships/image" Target="../media/image34.sv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31" Type="http://schemas.openxmlformats.org/officeDocument/2006/relationships/slide" Target="slide3.xml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52.png"/><Relationship Id="rId22" Type="http://schemas.openxmlformats.org/officeDocument/2006/relationships/image" Target="../media/image33.png"/><Relationship Id="rId27" Type="http://schemas.openxmlformats.org/officeDocument/2006/relationships/image" Target="../media/image38.svg"/><Relationship Id="rId30" Type="http://schemas.openxmlformats.org/officeDocument/2006/relationships/slide" Target="slide8.xml"/><Relationship Id="rId8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8.xml"/><Relationship Id="rId7" Type="http://schemas.openxmlformats.org/officeDocument/2006/relationships/slide" Target="slide7.xml"/><Relationship Id="rId12" Type="http://schemas.openxmlformats.org/officeDocument/2006/relationships/chart" Target="../charts/chart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6.xml"/><Relationship Id="rId11" Type="http://schemas.openxmlformats.org/officeDocument/2006/relationships/chart" Target="../charts/chart1.xml"/><Relationship Id="rId5" Type="http://schemas.openxmlformats.org/officeDocument/2006/relationships/slide" Target="slide4.xml"/><Relationship Id="rId10" Type="http://schemas.openxmlformats.org/officeDocument/2006/relationships/image" Target="../media/image5.png"/><Relationship Id="rId4" Type="http://schemas.openxmlformats.org/officeDocument/2006/relationships/slide" Target="slide2.xml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slide" Target="slide14.xml"/><Relationship Id="rId21" Type="http://schemas.openxmlformats.org/officeDocument/2006/relationships/image" Target="../media/image28.svg"/><Relationship Id="rId34" Type="http://schemas.openxmlformats.org/officeDocument/2006/relationships/slide" Target="slide21.xml"/><Relationship Id="rId42" Type="http://schemas.openxmlformats.org/officeDocument/2006/relationships/slide" Target="slide19.xml"/><Relationship Id="rId47" Type="http://schemas.openxmlformats.org/officeDocument/2006/relationships/image" Target="../media/image41.png"/><Relationship Id="rId50" Type="http://schemas.openxmlformats.org/officeDocument/2006/relationships/slide" Target="slide24.xml"/><Relationship Id="rId7" Type="http://schemas.openxmlformats.org/officeDocument/2006/relationships/image" Target="../media/image15.png"/><Relationship Id="rId2" Type="http://schemas.openxmlformats.org/officeDocument/2006/relationships/slide" Target="slide25.xml"/><Relationship Id="rId16" Type="http://schemas.openxmlformats.org/officeDocument/2006/relationships/image" Target="../media/image23.png"/><Relationship Id="rId29" Type="http://schemas.openxmlformats.org/officeDocument/2006/relationships/image" Target="../media/image36.sv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slide" Target="slide17.xml"/><Relationship Id="rId40" Type="http://schemas.openxmlformats.org/officeDocument/2006/relationships/slide" Target="slide23.xml"/><Relationship Id="rId45" Type="http://schemas.openxmlformats.org/officeDocument/2006/relationships/slide" Target="slide22.xml"/><Relationship Id="rId53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31" Type="http://schemas.openxmlformats.org/officeDocument/2006/relationships/image" Target="../media/image38.svg"/><Relationship Id="rId44" Type="http://schemas.openxmlformats.org/officeDocument/2006/relationships/slide" Target="slide15.xml"/><Relationship Id="rId52" Type="http://schemas.openxmlformats.org/officeDocument/2006/relationships/image" Target="../media/image46.svg"/><Relationship Id="rId4" Type="http://schemas.openxmlformats.org/officeDocument/2006/relationships/slide" Target="slide3.xml"/><Relationship Id="rId9" Type="http://schemas.openxmlformats.org/officeDocument/2006/relationships/slide" Target="slide11.xml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image" Target="../media/image37.png"/><Relationship Id="rId35" Type="http://schemas.openxmlformats.org/officeDocument/2006/relationships/slide" Target="slide20.xml"/><Relationship Id="rId43" Type="http://schemas.openxmlformats.org/officeDocument/2006/relationships/slide" Target="slide12.xml"/><Relationship Id="rId48" Type="http://schemas.openxmlformats.org/officeDocument/2006/relationships/image" Target="../media/image42.svg"/><Relationship Id="rId8" Type="http://schemas.openxmlformats.org/officeDocument/2006/relationships/image" Target="../media/image16.svg"/><Relationship Id="rId51" Type="http://schemas.openxmlformats.org/officeDocument/2006/relationships/image" Target="../media/image45.png"/><Relationship Id="rId3" Type="http://schemas.openxmlformats.org/officeDocument/2006/relationships/slide" Target="slide56.xml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33" Type="http://schemas.openxmlformats.org/officeDocument/2006/relationships/image" Target="../media/image40.svg"/><Relationship Id="rId38" Type="http://schemas.openxmlformats.org/officeDocument/2006/relationships/slide" Target="slide16.xml"/><Relationship Id="rId46" Type="http://schemas.openxmlformats.org/officeDocument/2006/relationships/slide" Target="slide9.xml"/><Relationship Id="rId20" Type="http://schemas.openxmlformats.org/officeDocument/2006/relationships/image" Target="../media/image27.png"/><Relationship Id="rId41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36" Type="http://schemas.openxmlformats.org/officeDocument/2006/relationships/slide" Target="slide13.xml"/><Relationship Id="rId4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12" Type="http://schemas.openxmlformats.org/officeDocument/2006/relationships/image" Target="../media/image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.xml"/><Relationship Id="rId11" Type="http://schemas.openxmlformats.org/officeDocument/2006/relationships/slide" Target="slide2.xml"/><Relationship Id="rId5" Type="http://schemas.openxmlformats.org/officeDocument/2006/relationships/chart" Target="../charts/chart6.xml"/><Relationship Id="rId10" Type="http://schemas.openxmlformats.org/officeDocument/2006/relationships/image" Target="../media/image44.svg"/><Relationship Id="rId4" Type="http://schemas.openxmlformats.org/officeDocument/2006/relationships/chart" Target="../charts/chart5.xml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8CE95CA-328F-4203-BABE-99C476FC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3136612"/>
            <a:ext cx="10972802" cy="584775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Результаты экспертизы проектов законов </a:t>
            </a:r>
            <a:br>
              <a:rPr lang="ru-RU" dirty="0"/>
            </a:br>
            <a:r>
              <a:rPr lang="ru-RU" dirty="0"/>
              <a:t>и иных нормативных правовых актов (НПА) РК 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8BFC1461-FAAA-45F3-A7D7-44EE90633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3401" y="6010331"/>
            <a:ext cx="3505200" cy="306982"/>
          </a:xfrm>
        </p:spPr>
        <p:txBody>
          <a:bodyPr/>
          <a:lstStyle/>
          <a:p>
            <a:r>
              <a:rPr lang="ru-RU" dirty="0"/>
              <a:t>НОЯБРЬ 2020 – МАРТ 2021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2A6AA30-3EDD-4900-93A2-AB8AB9728616}"/>
              </a:ext>
            </a:extLst>
          </p:cNvPr>
          <p:cNvGrpSpPr/>
          <p:nvPr/>
        </p:nvGrpSpPr>
        <p:grpSpPr>
          <a:xfrm>
            <a:off x="5200522" y="1181100"/>
            <a:ext cx="1771778" cy="1388535"/>
            <a:chOff x="882522" y="2286000"/>
            <a:chExt cx="3438654" cy="269485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0B9EF11-361A-4EF8-B31E-4A8410E16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2766" y="4036707"/>
              <a:ext cx="3208410" cy="944152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39080861-1386-4CFE-9477-683197647673}"/>
                </a:ext>
              </a:extLst>
            </p:cNvPr>
            <p:cNvGrpSpPr/>
            <p:nvPr/>
          </p:nvGrpSpPr>
          <p:grpSpPr>
            <a:xfrm>
              <a:off x="882522" y="2295845"/>
              <a:ext cx="1943228" cy="1698879"/>
              <a:chOff x="3695572" y="2715958"/>
              <a:chExt cx="1943228" cy="1698879"/>
            </a:xfrm>
          </p:grpSpPr>
          <p:sp>
            <p:nvSpPr>
              <p:cNvPr id="15" name="Прямоугольник 15">
                <a:extLst>
                  <a:ext uri="{FF2B5EF4-FFF2-40B4-BE49-F238E27FC236}">
                    <a16:creationId xmlns:a16="http://schemas.microsoft.com/office/drawing/2014/main" id="{1ABF8EEE-627C-4C23-BA18-913223A522D1}"/>
                  </a:ext>
                </a:extLst>
              </p:cNvPr>
              <p:cNvSpPr/>
              <p:nvPr/>
            </p:nvSpPr>
            <p:spPr>
              <a:xfrm flipV="1">
                <a:off x="4213860" y="2715958"/>
                <a:ext cx="1424940" cy="566752"/>
              </a:xfrm>
              <a:custGeom>
                <a:avLst/>
                <a:gdLst>
                  <a:gd name="connsiteX0" fmla="*/ 0 w 1424940"/>
                  <a:gd name="connsiteY0" fmla="*/ 0 h 566753"/>
                  <a:gd name="connsiteX1" fmla="*/ 1424940 w 1424940"/>
                  <a:gd name="connsiteY1" fmla="*/ 0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0 h 566753"/>
                  <a:gd name="connsiteX3" fmla="*/ 1424940 w 1424940"/>
                  <a:gd name="connsiteY3" fmla="*/ 566753 h 566753"/>
                  <a:gd name="connsiteX4" fmla="*/ 0 w 1424940"/>
                  <a:gd name="connsiteY4" fmla="*/ 566753 h 566753"/>
                  <a:gd name="connsiteX5" fmla="*/ 0 w 1424940"/>
                  <a:gd name="connsiteY5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56701"/>
                  <a:gd name="connsiteY0" fmla="*/ 0 h 566753"/>
                  <a:gd name="connsiteX1" fmla="*/ 910590 w 1456701"/>
                  <a:gd name="connsiteY1" fmla="*/ 16 h 566753"/>
                  <a:gd name="connsiteX2" fmla="*/ 1424940 w 1456701"/>
                  <a:gd name="connsiteY2" fmla="*/ 566753 h 566753"/>
                  <a:gd name="connsiteX3" fmla="*/ 0 w 1456701"/>
                  <a:gd name="connsiteY3" fmla="*/ 566753 h 566753"/>
                  <a:gd name="connsiteX4" fmla="*/ 0 w 1456701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4940" h="566753">
                    <a:moveTo>
                      <a:pt x="0" y="0"/>
                    </a:moveTo>
                    <a:lnTo>
                      <a:pt x="910590" y="16"/>
                    </a:lnTo>
                    <a:cubicBezTo>
                      <a:pt x="986155" y="327838"/>
                      <a:pt x="1157605" y="410384"/>
                      <a:pt x="1424940" y="566753"/>
                    </a:cubicBezTo>
                    <a:lnTo>
                      <a:pt x="0" y="5667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4D758373-B649-4112-94D8-F986A1AA955C}"/>
                  </a:ext>
                </a:extLst>
              </p:cNvPr>
              <p:cNvSpPr/>
              <p:nvPr/>
            </p:nvSpPr>
            <p:spPr>
              <a:xfrm>
                <a:off x="4044315" y="2715958"/>
                <a:ext cx="756285" cy="566753"/>
              </a:xfrm>
              <a:prstGeom prst="rect">
                <a:avLst/>
              </a:prstGeom>
              <a:solidFill>
                <a:srgbClr val="CFCF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16C72517-359C-4445-97CB-9A079767EF5E}"/>
                  </a:ext>
                </a:extLst>
              </p:cNvPr>
              <p:cNvSpPr/>
              <p:nvPr/>
            </p:nvSpPr>
            <p:spPr>
              <a:xfrm>
                <a:off x="4451857" y="3282021"/>
                <a:ext cx="644018" cy="566753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5">
                <a:extLst>
                  <a:ext uri="{FF2B5EF4-FFF2-40B4-BE49-F238E27FC236}">
                    <a16:creationId xmlns:a16="http://schemas.microsoft.com/office/drawing/2014/main" id="{12010981-6361-49F7-AF41-163CB57BF625}"/>
                  </a:ext>
                </a:extLst>
              </p:cNvPr>
              <p:cNvSpPr/>
              <p:nvPr/>
            </p:nvSpPr>
            <p:spPr>
              <a:xfrm>
                <a:off x="4213860" y="3848084"/>
                <a:ext cx="1424940" cy="566753"/>
              </a:xfrm>
              <a:custGeom>
                <a:avLst/>
                <a:gdLst>
                  <a:gd name="connsiteX0" fmla="*/ 0 w 1424940"/>
                  <a:gd name="connsiteY0" fmla="*/ 0 h 566753"/>
                  <a:gd name="connsiteX1" fmla="*/ 1424940 w 1424940"/>
                  <a:gd name="connsiteY1" fmla="*/ 0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0 h 566753"/>
                  <a:gd name="connsiteX3" fmla="*/ 1424940 w 1424940"/>
                  <a:gd name="connsiteY3" fmla="*/ 566753 h 566753"/>
                  <a:gd name="connsiteX4" fmla="*/ 0 w 1424940"/>
                  <a:gd name="connsiteY4" fmla="*/ 566753 h 566753"/>
                  <a:gd name="connsiteX5" fmla="*/ 0 w 1424940"/>
                  <a:gd name="connsiteY5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56701"/>
                  <a:gd name="connsiteY0" fmla="*/ 0 h 566753"/>
                  <a:gd name="connsiteX1" fmla="*/ 910590 w 1456701"/>
                  <a:gd name="connsiteY1" fmla="*/ 16 h 566753"/>
                  <a:gd name="connsiteX2" fmla="*/ 1424940 w 1456701"/>
                  <a:gd name="connsiteY2" fmla="*/ 566753 h 566753"/>
                  <a:gd name="connsiteX3" fmla="*/ 0 w 1456701"/>
                  <a:gd name="connsiteY3" fmla="*/ 566753 h 566753"/>
                  <a:gd name="connsiteX4" fmla="*/ 0 w 1456701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4940" h="566753">
                    <a:moveTo>
                      <a:pt x="0" y="0"/>
                    </a:moveTo>
                    <a:lnTo>
                      <a:pt x="910590" y="16"/>
                    </a:lnTo>
                    <a:cubicBezTo>
                      <a:pt x="986155" y="327838"/>
                      <a:pt x="1157605" y="410384"/>
                      <a:pt x="1424940" y="566753"/>
                    </a:cubicBezTo>
                    <a:lnTo>
                      <a:pt x="0" y="5667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1FA7C596-3079-4294-A0DF-EF82B8AA8AC8}"/>
                  </a:ext>
                </a:extLst>
              </p:cNvPr>
              <p:cNvSpPr/>
              <p:nvPr/>
            </p:nvSpPr>
            <p:spPr>
              <a:xfrm>
                <a:off x="3695572" y="3282021"/>
                <a:ext cx="756285" cy="566753"/>
              </a:xfrm>
              <a:prstGeom prst="rect">
                <a:avLst/>
              </a:prstGeom>
              <a:solidFill>
                <a:srgbClr val="A1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A240D101-7739-4877-AE4F-37D9D0649F45}"/>
                  </a:ext>
                </a:extLst>
              </p:cNvPr>
              <p:cNvSpPr/>
              <p:nvPr/>
            </p:nvSpPr>
            <p:spPr>
              <a:xfrm>
                <a:off x="4044315" y="3848084"/>
                <a:ext cx="756285" cy="566753"/>
              </a:xfrm>
              <a:prstGeom prst="rect">
                <a:avLst/>
              </a:pr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BFA86F9-4D65-42CF-9565-84B94A5C0A78}"/>
                </a:ext>
              </a:extLst>
            </p:cNvPr>
            <p:cNvGrpSpPr/>
            <p:nvPr/>
          </p:nvGrpSpPr>
          <p:grpSpPr>
            <a:xfrm>
              <a:off x="2613025" y="2916807"/>
              <a:ext cx="1006477" cy="460131"/>
              <a:chOff x="2794000" y="2906065"/>
              <a:chExt cx="1039814" cy="475373"/>
            </a:xfrm>
            <a:solidFill>
              <a:srgbClr val="F17E00"/>
            </a:solidFill>
          </p:grpSpPr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CE7695BB-041A-49FC-B7A3-CB7779524AC6}"/>
                  </a:ext>
                </a:extLst>
              </p:cNvPr>
              <p:cNvSpPr/>
              <p:nvPr/>
            </p:nvSpPr>
            <p:spPr>
              <a:xfrm>
                <a:off x="2794000" y="2906065"/>
                <a:ext cx="704850" cy="1607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CF7C8AB5-8A19-4432-B113-37CB99B96B6B}"/>
                  </a:ext>
                </a:extLst>
              </p:cNvPr>
              <p:cNvSpPr/>
              <p:nvPr/>
            </p:nvSpPr>
            <p:spPr>
              <a:xfrm>
                <a:off x="2794001" y="3220702"/>
                <a:ext cx="1039813" cy="160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aphicFrame>
          <p:nvGraphicFramePr>
            <p:cNvPr id="12" name="Объект 11">
              <a:extLst>
                <a:ext uri="{FF2B5EF4-FFF2-40B4-BE49-F238E27FC236}">
                  <a16:creationId xmlns:a16="http://schemas.microsoft.com/office/drawing/2014/main" id="{DD1E4957-7F23-4033-9E13-4571CD257B0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4155371"/>
                </p:ext>
              </p:extLst>
            </p:nvPr>
          </p:nvGraphicFramePr>
          <p:xfrm>
            <a:off x="2176348" y="2286000"/>
            <a:ext cx="1954468" cy="209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2485800" imgH="2665268" progId="CorelDraw.Graphic.21">
                    <p:embed/>
                  </p:oleObj>
                </mc:Choice>
                <mc:Fallback>
                  <p:oleObj name="CorelDRAW" r:id="rId3" imgW="2485800" imgH="2665268" progId="CorelDraw.Graphic.21">
                    <p:embed/>
                    <p:pic>
                      <p:nvPicPr>
                        <p:cNvPr id="9" name="Объект 8">
                          <a:extLst>
                            <a:ext uri="{FF2B5EF4-FFF2-40B4-BE49-F238E27FC236}">
                              <a16:creationId xmlns:a16="http://schemas.microsoft.com/office/drawing/2014/main" id="{293E9CA7-A3B5-4F90-9F3A-833165A2707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176348" y="2286000"/>
                          <a:ext cx="1954468" cy="209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7402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Акмолинской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175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87</a:t>
                      </a:r>
                      <a:endParaRPr lang="ru-RU" sz="13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3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186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235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212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2,1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3,4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6,8</a:t>
                      </a:r>
                      <a:endParaRPr lang="ru-RU" sz="13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9,4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6,2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1927412"/>
          <a:ext cx="11667330" cy="2382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89827D2-BE49-4568-9E46-790A6F27DA1D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D8894994-44EB-40C3-939D-F2157914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E3C6CADE-FB90-43E6-916D-15773C3324FD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82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Алматинской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11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2178421"/>
          <a:ext cx="11667330" cy="2041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2D6DECA-722F-486E-9779-BEFF101E88D9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791FD989-9766-424C-A96B-9115FA9A5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6B78066B-AC3A-45EB-B44C-E8AB932A09E1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00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Атырауской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12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10,4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1604684"/>
          <a:ext cx="11667330" cy="268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3C82BF5-208B-40FB-AC24-22023CA1E2CA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53563EDE-858E-4D63-83E6-AB7B8FF2D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D4F7169C-0428-4F1A-B0FC-8B9AC25F1373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3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Восточно-Казахстанской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13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312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245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971</a:t>
                      </a:r>
                      <a:endParaRPr lang="ru-RU" sz="13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1013200"/>
          <a:ext cx="11667330" cy="326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AB7F0AC-AF0B-412B-BA03-81BDB3F12A56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9A3E56CE-25DD-411C-B214-D4058A85A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7F92716C-3DBA-41AC-8AEB-D110F35621A7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45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Жамбылской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14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3,3</a:t>
                      </a:r>
                      <a:endParaRPr lang="ru-RU" sz="13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092825"/>
          <a:ext cx="11667330" cy="113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8B67F65-2058-4BE7-9A72-0B3322FE37C0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85E9A02E-3A3A-451F-A594-921A655C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DAD497E2-44C0-41E2-8254-5F250C4F0D53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4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Западно-Казахстанской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15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10,2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5,5</a:t>
                      </a:r>
                      <a:endParaRPr lang="ru-RU" sz="13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1031130"/>
          <a:ext cx="11667330" cy="326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0149D04-678C-4922-85AE-BA4B0FAF1CD0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678081B6-7E96-4E43-9870-D00A4878B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0E9C49E5-A457-4F75-B5D3-5D8A606B7DFB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71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Карагандинской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16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10,1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1783976"/>
          <a:ext cx="11667330" cy="2507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F94AFD8-4879-460A-A7EA-E9AE8C4D1FEB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D3E0974E-3557-4B44-A416-FF656280F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F794C00A-92BD-435B-B371-66D653457195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39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Костанайской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17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255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3,2</a:t>
                      </a:r>
                      <a:endParaRPr lang="ru-RU" sz="13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1479178"/>
          <a:ext cx="11667330" cy="298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0EF1F1C-8F58-48E9-9E02-DFA28CA5023C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10545660-C960-496A-B259-01D50DB7E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29EF2320-FF80-4225-B79C-AEA074D80A2D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76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Кызылординской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18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34</a:t>
                      </a:r>
                      <a:endParaRPr lang="ru-RU" sz="13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164542"/>
          <a:ext cx="11667330" cy="1091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EE424CD-4970-4A4D-B8E2-CBFD0FAE002B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18F082C3-897F-4F71-9681-ABBABCAA3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A8BCF3C4-FFD0-4808-95A4-4B6AC15D5E46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87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Мангистауской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19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3,8</a:t>
                      </a:r>
                      <a:endParaRPr lang="ru-RU" sz="13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074893"/>
          <a:ext cx="11667330" cy="1181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1D5C22D-83B1-4EBD-9F6B-87A129867697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4FB7AE5B-315F-42DC-AD7C-B62B9F3C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469AEDBD-7FC2-41D0-958E-88E917F0E5A9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5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A4D3D86D-1D38-45B9-A3D3-4C1EBA5F8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00500" y="2040866"/>
            <a:ext cx="7734300" cy="39154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99EB3-6ABD-48AB-88F5-23FEC5E9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5" y="258556"/>
            <a:ext cx="11702530" cy="714195"/>
          </a:xfrm>
        </p:spPr>
        <p:txBody>
          <a:bodyPr/>
          <a:lstStyle/>
          <a:p>
            <a:r>
              <a:rPr lang="ru-RU" dirty="0"/>
              <a:t>Результаты экспертизы проектов законов </a:t>
            </a:r>
            <a:br>
              <a:rPr lang="ru-RU" dirty="0"/>
            </a:br>
            <a:r>
              <a:rPr lang="ru-RU" dirty="0"/>
              <a:t>и иных нормативных правовых актов (НПА) РК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A6804F1-944B-49D8-8FBC-6C6711EC8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3200" y="6587587"/>
            <a:ext cx="505403" cy="234470"/>
          </a:xfrm>
        </p:spPr>
        <p:txBody>
          <a:bodyPr/>
          <a:lstStyle/>
          <a:p>
            <a:fld id="{7809FEE8-7464-4FDB-9A57-88CDFAF57E02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D445133-8CF2-4C6F-A4EE-A8E8F9785B2D}"/>
              </a:ext>
            </a:extLst>
          </p:cNvPr>
          <p:cNvSpPr txBox="1"/>
          <p:nvPr/>
        </p:nvSpPr>
        <p:spPr>
          <a:xfrm>
            <a:off x="447471" y="2122940"/>
            <a:ext cx="3516300" cy="415980"/>
          </a:xfrm>
          <a:prstGeom prst="rect">
            <a:avLst/>
          </a:prstGeom>
          <a:solidFill>
            <a:srgbClr val="143452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87313" defTabSz="914361">
              <a:lnSpc>
                <a:spcPct val="100000"/>
              </a:lnSpc>
              <a:spcBef>
                <a:spcPct val="0"/>
              </a:spcBef>
              <a:buNone/>
              <a:defRPr sz="1700" b="1">
                <a:solidFill>
                  <a:schemeClr val="bg1"/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z="1800" dirty="0"/>
              <a:t>Общее количество НПА</a:t>
            </a:r>
          </a:p>
        </p:txBody>
      </p:sp>
      <p:sp>
        <p:nvSpPr>
          <p:cNvPr id="136" name="TextBox 135">
            <a:hlinkClick r:id="rId4" action="ppaction://hlinksldjump"/>
            <a:extLst>
              <a:ext uri="{FF2B5EF4-FFF2-40B4-BE49-F238E27FC236}">
                <a16:creationId xmlns:a16="http://schemas.microsoft.com/office/drawing/2014/main" id="{11A10756-D027-4C62-81A3-81A6A3AE5618}"/>
              </a:ext>
            </a:extLst>
          </p:cNvPr>
          <p:cNvSpPr txBox="1"/>
          <p:nvPr/>
        </p:nvSpPr>
        <p:spPr>
          <a:xfrm>
            <a:off x="476654" y="5079118"/>
            <a:ext cx="312257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sz="1700" dirty="0"/>
              <a:t>Коэффициент коррупциогенности </a:t>
            </a:r>
          </a:p>
        </p:txBody>
      </p:sp>
      <p:sp>
        <p:nvSpPr>
          <p:cNvPr id="137" name="TextBox 136">
            <a:hlinkClick r:id="rId5" action="ppaction://hlinksldjump"/>
            <a:extLst>
              <a:ext uri="{FF2B5EF4-FFF2-40B4-BE49-F238E27FC236}">
                <a16:creationId xmlns:a16="http://schemas.microsoft.com/office/drawing/2014/main" id="{ED105888-6085-4DB3-ACE1-0979733E5AE1}"/>
              </a:ext>
            </a:extLst>
          </p:cNvPr>
          <p:cNvSpPr txBox="1"/>
          <p:nvPr/>
        </p:nvSpPr>
        <p:spPr>
          <a:xfrm>
            <a:off x="476655" y="4007157"/>
            <a:ext cx="269456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Коррупциогенные замечания</a:t>
            </a:r>
          </a:p>
        </p:txBody>
      </p:sp>
      <p:sp>
        <p:nvSpPr>
          <p:cNvPr id="138" name="TextBox 137">
            <a:hlinkClick r:id="rId6" action="ppaction://hlinksldjump"/>
            <a:extLst>
              <a:ext uri="{FF2B5EF4-FFF2-40B4-BE49-F238E27FC236}">
                <a16:creationId xmlns:a16="http://schemas.microsoft.com/office/drawing/2014/main" id="{9B49EA9B-0E89-4D2E-8193-BBC76DA140D6}"/>
              </a:ext>
            </a:extLst>
          </p:cNvPr>
          <p:cNvSpPr txBox="1"/>
          <p:nvPr/>
        </p:nvSpPr>
        <p:spPr>
          <a:xfrm>
            <a:off x="476655" y="2942058"/>
            <a:ext cx="270429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Коррупциогенные факторы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A05367F8-02B6-46A7-96FC-37EF45A98897}"/>
              </a:ext>
            </a:extLst>
          </p:cNvPr>
          <p:cNvGrpSpPr/>
          <p:nvPr/>
        </p:nvGrpSpPr>
        <p:grpSpPr>
          <a:xfrm>
            <a:off x="6149026" y="3508581"/>
            <a:ext cx="1914307" cy="1145205"/>
            <a:chOff x="6034726" y="3318081"/>
            <a:chExt cx="1914307" cy="1145205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54CC123-89FB-4780-AAB0-14F39FC5A3E7}"/>
                </a:ext>
              </a:extLst>
            </p:cNvPr>
            <p:cNvSpPr txBox="1"/>
            <p:nvPr/>
          </p:nvSpPr>
          <p:spPr>
            <a:xfrm>
              <a:off x="6034726" y="3318081"/>
              <a:ext cx="1914307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4800" dirty="0">
                  <a:solidFill>
                    <a:srgbClr val="F79646"/>
                  </a:solidFill>
                </a:rPr>
                <a:t>2 968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F9575EC-E64E-46AB-A66E-2A0D677B8962}"/>
                </a:ext>
              </a:extLst>
            </p:cNvPr>
            <p:cNvSpPr txBox="1"/>
            <p:nvPr/>
          </p:nvSpPr>
          <p:spPr>
            <a:xfrm>
              <a:off x="6486348" y="4001621"/>
              <a:ext cx="9909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МИО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0F03E38-59E6-46C8-9A70-8EA98B31251A}"/>
              </a:ext>
            </a:extLst>
          </p:cNvPr>
          <p:cNvGrpSpPr/>
          <p:nvPr/>
        </p:nvGrpSpPr>
        <p:grpSpPr>
          <a:xfrm>
            <a:off x="8764303" y="3508581"/>
            <a:ext cx="1941557" cy="1145205"/>
            <a:chOff x="9043703" y="3318081"/>
            <a:chExt cx="1941557" cy="1145205"/>
          </a:xfrm>
        </p:grpSpPr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7A544581-6B2A-43EE-B11B-CCAF011ADFE5}"/>
                </a:ext>
              </a:extLst>
            </p:cNvPr>
            <p:cNvSpPr txBox="1"/>
            <p:nvPr/>
          </p:nvSpPr>
          <p:spPr>
            <a:xfrm>
              <a:off x="9043703" y="3318081"/>
              <a:ext cx="1941557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4800" dirty="0">
                  <a:solidFill>
                    <a:srgbClr val="F79646"/>
                  </a:solidFill>
                </a:rPr>
                <a:t>2 070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80C83399-08DA-4879-BBE8-BD554CF5C6FF}"/>
                </a:ext>
              </a:extLst>
            </p:cNvPr>
            <p:cNvSpPr txBox="1"/>
            <p:nvPr/>
          </p:nvSpPr>
          <p:spPr>
            <a:xfrm>
              <a:off x="9559443" y="4001621"/>
              <a:ext cx="889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ЦГО</a:t>
              </a:r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CDEE690-8BBC-4884-AD5A-274A7A9C76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01780" y="2738556"/>
            <a:ext cx="669320" cy="79016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A1B39FE-7BF7-489A-AC5D-1792916E28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1801" y="2858077"/>
            <a:ext cx="688604" cy="68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Павлодарской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20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2296522"/>
          <a:ext cx="11667330" cy="194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E64E982-2905-410A-9097-8542BEA1AA13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E44DEAD5-ACCE-490E-B90A-DD0DE6DA6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CAB58F4D-E857-45AD-9E27-EF811BB1E265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15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Северо-Казахстанской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21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3,3</a:t>
                      </a:r>
                      <a:endParaRPr lang="ru-RU" sz="13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2734235"/>
          <a:ext cx="11667330" cy="1539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D290311-CCD4-4F00-BD26-2C4F364335E2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0406DA42-50E1-4562-9909-3294DD331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141DDC67-3F0F-4D3F-B006-DFEF0000B4B0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33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Актюбинской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22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2312892"/>
          <a:ext cx="11667330" cy="1934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9E3923E-1D6B-4133-994F-35F5A60170B0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077D1C0D-440E-4BD3-A52C-433AA74A4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CE98AB2A-C971-4852-8E2D-843BC240AF78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40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Туркестанской области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23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/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24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107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228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4,6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6,3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2626659"/>
          <a:ext cx="11667330" cy="1620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E6D65AF-320B-4F54-9FEB-5E2B719DFA5D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3" action="ppaction://hlinksldjump"/>
              <a:extLst>
                <a:ext uri="{FF2B5EF4-FFF2-40B4-BE49-F238E27FC236}">
                  <a16:creationId xmlns:a16="http://schemas.microsoft.com/office/drawing/2014/main" id="{41B0EE32-1C85-41A3-B6C9-EC297C475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112DA379-CF5A-4B6F-B6AB-6E8D650261F9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ь экрана 1">
            <a:hlinkClick r:id="" action="ppaction://media"/>
            <a:extLst>
              <a:ext uri="{FF2B5EF4-FFF2-40B4-BE49-F238E27FC236}">
                <a16:creationId xmlns:a16="http://schemas.microsoft.com/office/drawing/2014/main" id="{1DEA04AB-0796-4C94-A6C4-E4FE36174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594976" cy="6858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63BFFB9-78BE-4B79-B28E-A7CC77092660}"/>
              </a:ext>
            </a:extLst>
          </p:cNvPr>
          <p:cNvGrpSpPr/>
          <p:nvPr/>
        </p:nvGrpSpPr>
        <p:grpSpPr>
          <a:xfrm>
            <a:off x="10931526" y="165100"/>
            <a:ext cx="876300" cy="1019406"/>
            <a:chOff x="9572626" y="38100"/>
            <a:chExt cx="876300" cy="1019406"/>
          </a:xfrm>
        </p:grpSpPr>
        <p:pic>
          <p:nvPicPr>
            <p:cNvPr id="4" name="Рисунок 3">
              <a:hlinkClick r:id="rId6" action="ppaction://hlinksldjump"/>
              <a:extLst>
                <a:ext uri="{FF2B5EF4-FFF2-40B4-BE49-F238E27FC236}">
                  <a16:creationId xmlns:a16="http://schemas.microsoft.com/office/drawing/2014/main" id="{BE103F74-FB63-4680-A013-6A15E511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5" name="TextBox 4">
              <a:hlinkClick r:id="rId6" action="ppaction://hlinksldjump"/>
              <a:extLst>
                <a:ext uri="{FF2B5EF4-FFF2-40B4-BE49-F238E27FC236}">
                  <a16:creationId xmlns:a16="http://schemas.microsoft.com/office/drawing/2014/main" id="{40B9C1AD-5AC8-40BD-8250-AC07C562DE00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bg1">
                      <a:lumMod val="95000"/>
                    </a:schemeClr>
                  </a:solidFill>
                </a:rPr>
                <a:t>назад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29978E1-0E46-4D01-B4B8-399E133830F3}"/>
              </a:ext>
            </a:extLst>
          </p:cNvPr>
          <p:cNvGrpSpPr/>
          <p:nvPr/>
        </p:nvGrpSpPr>
        <p:grpSpPr>
          <a:xfrm>
            <a:off x="10710698" y="1988707"/>
            <a:ext cx="1367004" cy="1873661"/>
            <a:chOff x="9357016" y="2115707"/>
            <a:chExt cx="1612337" cy="2209924"/>
          </a:xfrm>
        </p:grpSpPr>
        <p:pic>
          <p:nvPicPr>
            <p:cNvPr id="7" name="Рисунок 6">
              <a:hlinkClick r:id="rId9"/>
              <a:extLst>
                <a:ext uri="{FF2B5EF4-FFF2-40B4-BE49-F238E27FC236}">
                  <a16:creationId xmlns:a16="http://schemas.microsoft.com/office/drawing/2014/main" id="{CC51D968-850D-4C77-B976-5D4AE9129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7016" y="2115707"/>
              <a:ext cx="1440293" cy="1440293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577A92D-8310-494F-A2DB-702186F69A7D}"/>
                </a:ext>
              </a:extLst>
            </p:cNvPr>
            <p:cNvSpPr txBox="1"/>
            <p:nvPr/>
          </p:nvSpPr>
          <p:spPr>
            <a:xfrm>
              <a:off x="9360594" y="3454400"/>
              <a:ext cx="1608759" cy="871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1400" b="0" u="sng" dirty="0">
                  <a:solidFill>
                    <a:schemeClr val="bg1">
                      <a:lumMod val="85000"/>
                    </a:schemeClr>
                  </a:solidFill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Посмотреть график в интернете</a:t>
              </a:r>
              <a:endParaRPr lang="ru-RU" sz="1400" b="0" u="sng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3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" name="Диаграмма 103">
            <a:extLst>
              <a:ext uri="{FF2B5EF4-FFF2-40B4-BE49-F238E27FC236}">
                <a16:creationId xmlns:a16="http://schemas.microsoft.com/office/drawing/2014/main" id="{00B0EF1B-5111-47B3-B0A3-BD09A20E28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9025743"/>
              </p:ext>
            </p:extLst>
          </p:nvPr>
        </p:nvGraphicFramePr>
        <p:xfrm>
          <a:off x="6087959" y="1748276"/>
          <a:ext cx="2179741" cy="469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99EB3-6ABD-48AB-88F5-23FEC5E9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5" y="258556"/>
            <a:ext cx="10232765" cy="714195"/>
          </a:xfrm>
        </p:spPr>
        <p:txBody>
          <a:bodyPr/>
          <a:lstStyle/>
          <a:p>
            <a:r>
              <a:rPr lang="ru-RU" dirty="0"/>
              <a:t>Результаты экспертизы проектов законов </a:t>
            </a:r>
            <a:br>
              <a:rPr lang="ru-RU" dirty="0"/>
            </a:br>
            <a:r>
              <a:rPr lang="ru-RU" dirty="0"/>
              <a:t>и иных нормативных правовых актов (НПА) РК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A6804F1-944B-49D8-8FBC-6C6711EC8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3200" y="6587587"/>
            <a:ext cx="505403" cy="234470"/>
          </a:xfrm>
        </p:spPr>
        <p:txBody>
          <a:bodyPr/>
          <a:lstStyle/>
          <a:p>
            <a:fld id="{7809FEE8-7464-4FDB-9A57-88CDFAF57E02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2B35FA4-A55D-4AF0-B7E9-20F737625E1C}"/>
              </a:ext>
            </a:extLst>
          </p:cNvPr>
          <p:cNvSpPr txBox="1">
            <a:spLocks/>
          </p:cNvSpPr>
          <p:nvPr/>
        </p:nvSpPr>
        <p:spPr>
          <a:xfrm>
            <a:off x="6178858" y="1202134"/>
            <a:ext cx="5698618" cy="373745"/>
          </a:xfrm>
          <a:prstGeom prst="rect">
            <a:avLst/>
          </a:prstGeom>
          <a:solidFill>
            <a:srgbClr val="143452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defTabSz="914361">
              <a:lnSpc>
                <a:spcPct val="100000"/>
              </a:lnSpc>
              <a:spcBef>
                <a:spcPct val="0"/>
              </a:spcBef>
              <a:buNone/>
              <a:defRPr sz="1700" b="1">
                <a:solidFill>
                  <a:schemeClr val="bg1"/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Центральные государственные органы </a:t>
            </a:r>
            <a:r>
              <a:rPr lang="ru-RU" b="0" dirty="0"/>
              <a:t>(ЦГО)</a:t>
            </a:r>
          </a:p>
        </p:txBody>
      </p:sp>
      <p:sp>
        <p:nvSpPr>
          <p:cNvPr id="8" name="Заголовок 1">
            <a:hlinkClick r:id="rId3" action="ppaction://hlinksldjump"/>
            <a:extLst>
              <a:ext uri="{FF2B5EF4-FFF2-40B4-BE49-F238E27FC236}">
                <a16:creationId xmlns:a16="http://schemas.microsoft.com/office/drawing/2014/main" id="{437BDF4C-19D3-4B3E-ACF6-D620FEAF4FB2}"/>
              </a:ext>
            </a:extLst>
          </p:cNvPr>
          <p:cNvSpPr txBox="1">
            <a:spLocks/>
          </p:cNvSpPr>
          <p:nvPr/>
        </p:nvSpPr>
        <p:spPr>
          <a:xfrm>
            <a:off x="216993" y="1202134"/>
            <a:ext cx="5698618" cy="3737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defTabSz="914361">
              <a:lnSpc>
                <a:spcPct val="100000"/>
              </a:lnSpc>
              <a:spcBef>
                <a:spcPct val="0"/>
              </a:spcBef>
              <a:buNone/>
              <a:defRPr sz="1700" b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Местные исполнительные органы (МИО)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EDF61E-618A-4DCE-8CEB-E22C9AEDF053}"/>
              </a:ext>
            </a:extLst>
          </p:cNvPr>
          <p:cNvSpPr txBox="1"/>
          <p:nvPr/>
        </p:nvSpPr>
        <p:spPr>
          <a:xfrm>
            <a:off x="476656" y="3941136"/>
            <a:ext cx="2704290" cy="747596"/>
          </a:xfrm>
          <a:prstGeom prst="rect">
            <a:avLst/>
          </a:prstGeom>
          <a:solidFill>
            <a:srgbClr val="143452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87313" defTabSz="914361">
              <a:lnSpc>
                <a:spcPct val="100000"/>
              </a:lnSpc>
              <a:spcBef>
                <a:spcPct val="0"/>
              </a:spcBef>
              <a:buNone/>
              <a:defRPr sz="1700" b="1">
                <a:solidFill>
                  <a:schemeClr val="bg1"/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z="1800" dirty="0"/>
              <a:t>Коррупциогенные замечания</a:t>
            </a:r>
          </a:p>
        </p:txBody>
      </p:sp>
      <p:sp>
        <p:nvSpPr>
          <p:cNvPr id="60" name="TextBox 59">
            <a:hlinkClick r:id="rId4" action="ppaction://hlinksldjump"/>
            <a:extLst>
              <a:ext uri="{FF2B5EF4-FFF2-40B4-BE49-F238E27FC236}">
                <a16:creationId xmlns:a16="http://schemas.microsoft.com/office/drawing/2014/main" id="{2BB22C20-0975-4B36-9D23-1FE4317374A7}"/>
              </a:ext>
            </a:extLst>
          </p:cNvPr>
          <p:cNvSpPr txBox="1"/>
          <p:nvPr/>
        </p:nvSpPr>
        <p:spPr>
          <a:xfrm>
            <a:off x="476654" y="5079118"/>
            <a:ext cx="312257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sz="1700" dirty="0"/>
              <a:t>Коэффициент коррупциогенности </a:t>
            </a:r>
          </a:p>
        </p:txBody>
      </p:sp>
      <p:sp>
        <p:nvSpPr>
          <p:cNvPr id="56" name="TextBox 55">
            <a:hlinkClick r:id="rId5" action="ppaction://hlinksldjump"/>
            <a:extLst>
              <a:ext uri="{FF2B5EF4-FFF2-40B4-BE49-F238E27FC236}">
                <a16:creationId xmlns:a16="http://schemas.microsoft.com/office/drawing/2014/main" id="{E800BD8E-87E0-47E6-ACAB-A8B05825B10B}"/>
              </a:ext>
            </a:extLst>
          </p:cNvPr>
          <p:cNvSpPr txBox="1"/>
          <p:nvPr/>
        </p:nvSpPr>
        <p:spPr>
          <a:xfrm>
            <a:off x="476655" y="2942058"/>
            <a:ext cx="270429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Коррупциогенные факторы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4833364-7ECD-46D5-BE0C-D83269C30C1E}"/>
              </a:ext>
            </a:extLst>
          </p:cNvPr>
          <p:cNvGrpSpPr/>
          <p:nvPr/>
        </p:nvGrpSpPr>
        <p:grpSpPr>
          <a:xfrm>
            <a:off x="10481826" y="5324472"/>
            <a:ext cx="1425390" cy="867009"/>
            <a:chOff x="10596126" y="5448297"/>
            <a:chExt cx="1425390" cy="867009"/>
          </a:xfrm>
        </p:grpSpPr>
        <p:sp>
          <p:nvSpPr>
            <p:cNvPr id="102" name="TextBox 101">
              <a:hlinkClick r:id="rId6" action="ppaction://hlinksldjump"/>
              <a:extLst>
                <a:ext uri="{FF2B5EF4-FFF2-40B4-BE49-F238E27FC236}">
                  <a16:creationId xmlns:a16="http://schemas.microsoft.com/office/drawing/2014/main" id="{B7F02BF0-2C76-497F-946A-08AAE557986C}"/>
                </a:ext>
              </a:extLst>
            </p:cNvPr>
            <p:cNvSpPr txBox="1"/>
            <p:nvPr/>
          </p:nvSpPr>
          <p:spPr>
            <a:xfrm>
              <a:off x="10596126" y="5976752"/>
              <a:ext cx="142539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подробнее</a:t>
              </a:r>
            </a:p>
          </p:txBody>
        </p:sp>
        <p:pic>
          <p:nvPicPr>
            <p:cNvPr id="13" name="Рисунок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5A22678F-BC36-4011-9B4F-641A718A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11320460" y="5448297"/>
              <a:ext cx="509590" cy="509590"/>
            </a:xfrm>
            <a:prstGeom prst="rect">
              <a:avLst/>
            </a:prstGeom>
          </p:spPr>
        </p:pic>
      </p:grpSp>
      <p:sp>
        <p:nvSpPr>
          <p:cNvPr id="103" name="TextBox 102">
            <a:hlinkClick r:id="rId9" action="ppaction://hlinksldjump"/>
            <a:extLst>
              <a:ext uri="{FF2B5EF4-FFF2-40B4-BE49-F238E27FC236}">
                <a16:creationId xmlns:a16="http://schemas.microsoft.com/office/drawing/2014/main" id="{019D360B-EC80-449F-AE5F-A614C26F9DFF}"/>
              </a:ext>
            </a:extLst>
          </p:cNvPr>
          <p:cNvSpPr txBox="1"/>
          <p:nvPr/>
        </p:nvSpPr>
        <p:spPr>
          <a:xfrm>
            <a:off x="476655" y="2153958"/>
            <a:ext cx="35163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Общее количество НПА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11E167B-0841-4459-A667-20C9B930DDD2}"/>
              </a:ext>
            </a:extLst>
          </p:cNvPr>
          <p:cNvSpPr txBox="1"/>
          <p:nvPr/>
        </p:nvSpPr>
        <p:spPr>
          <a:xfrm>
            <a:off x="5314386" y="1902053"/>
            <a:ext cx="824264" cy="4447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>
              <a:spcAft>
                <a:spcPts val="600"/>
              </a:spcAft>
            </a:pPr>
            <a:r>
              <a:rPr lang="ru-RU" sz="1100" b="1" dirty="0">
                <a:latin typeface="+mj-lt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МИИР</a:t>
            </a:r>
            <a:endParaRPr lang="ru-RU" sz="1100" b="1" dirty="0">
              <a:latin typeface="+mj-lt"/>
            </a:endParaRPr>
          </a:p>
          <a:p>
            <a:pPr algn="r">
              <a:spcAft>
                <a:spcPts val="600"/>
              </a:spcAft>
            </a:pPr>
            <a:r>
              <a:rPr lang="ru-RU" dirty="0"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МЭ</a:t>
            </a:r>
            <a:endParaRPr lang="ru-RU" dirty="0"/>
          </a:p>
          <a:p>
            <a:pPr algn="r">
              <a:spcAft>
                <a:spcPts val="600"/>
              </a:spcAft>
            </a:pPr>
            <a:r>
              <a:rPr lang="ru-RU" dirty="0"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МВД</a:t>
            </a:r>
            <a:endParaRPr lang="ru-RU" dirty="0"/>
          </a:p>
          <a:p>
            <a:pPr algn="r">
              <a:spcAft>
                <a:spcPts val="600"/>
              </a:spcAft>
            </a:pPr>
            <a:r>
              <a:rPr lang="ru-RU" dirty="0"/>
              <a:t>АРР ФР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МТСЗН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МКС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МО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МЦИАП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МТИ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МФ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МСХ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МНЭ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МЧС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МИД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МЭГиПР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МЗ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АДГ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НБ</a:t>
            </a:r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54103DE-937C-483A-9B97-EA9C47330F53}"/>
              </a:ext>
            </a:extLst>
          </p:cNvPr>
          <p:cNvGrpSpPr/>
          <p:nvPr/>
        </p:nvGrpSpPr>
        <p:grpSpPr>
          <a:xfrm>
            <a:off x="7926961" y="5576365"/>
            <a:ext cx="2047557" cy="584775"/>
            <a:chOff x="10416165" y="1545296"/>
            <a:chExt cx="2047557" cy="58477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0BB5DC6-4497-42E3-B6D0-3169E6A73CD1}"/>
                </a:ext>
              </a:extLst>
            </p:cNvPr>
            <p:cNvSpPr txBox="1"/>
            <p:nvPr/>
          </p:nvSpPr>
          <p:spPr>
            <a:xfrm>
              <a:off x="11216265" y="1545296"/>
              <a:ext cx="1247457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3200" dirty="0"/>
                <a:t>6 817</a:t>
              </a:r>
            </a:p>
          </p:txBody>
        </p:sp>
        <p:sp>
          <p:nvSpPr>
            <p:cNvPr id="97" name="Заголовок 1">
              <a:extLst>
                <a:ext uri="{FF2B5EF4-FFF2-40B4-BE49-F238E27FC236}">
                  <a16:creationId xmlns:a16="http://schemas.microsoft.com/office/drawing/2014/main" id="{259349D6-0F42-4FC4-9584-2330EF32D8B2}"/>
                </a:ext>
              </a:extLst>
            </p:cNvPr>
            <p:cNvSpPr txBox="1">
              <a:spLocks/>
            </p:cNvSpPr>
            <p:nvPr/>
          </p:nvSpPr>
          <p:spPr>
            <a:xfrm>
              <a:off x="10416165" y="1651228"/>
              <a:ext cx="1011678" cy="37374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61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2200" b="1" kern="1200" dirty="0">
                  <a:solidFill>
                    <a:srgbClr val="143452"/>
                  </a:solidFill>
                  <a:latin typeface="+mn-lt"/>
                  <a:ea typeface="Tahoma" panose="020B0604030504040204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ru-RU" sz="1700" b="0" dirty="0">
                  <a:solidFill>
                    <a:schemeClr val="bg1">
                      <a:lumMod val="50000"/>
                    </a:schemeClr>
                  </a:solidFill>
                </a:rPr>
                <a:t>Итого:</a:t>
              </a: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50EFBA81-5898-4C5A-874A-89A59E0563D1}"/>
              </a:ext>
            </a:extLst>
          </p:cNvPr>
          <p:cNvGrpSpPr/>
          <p:nvPr/>
        </p:nvGrpSpPr>
        <p:grpSpPr>
          <a:xfrm>
            <a:off x="10881932" y="1765300"/>
            <a:ext cx="922047" cy="1091115"/>
            <a:chOff x="10996232" y="5495925"/>
            <a:chExt cx="922047" cy="1091115"/>
          </a:xfrm>
        </p:grpSpPr>
        <p:sp>
          <p:nvSpPr>
            <p:cNvPr id="99" name="TextBox 98">
              <a:hlinkClick r:id="rId13" action="ppaction://hlinksldjump"/>
              <a:extLst>
                <a:ext uri="{FF2B5EF4-FFF2-40B4-BE49-F238E27FC236}">
                  <a16:creationId xmlns:a16="http://schemas.microsoft.com/office/drawing/2014/main" id="{E5DF6DEF-194F-4DDE-8255-6B0CE22D85B6}"/>
                </a:ext>
              </a:extLst>
            </p:cNvPr>
            <p:cNvSpPr txBox="1"/>
            <p:nvPr/>
          </p:nvSpPr>
          <p:spPr>
            <a:xfrm>
              <a:off x="10996232" y="6002265"/>
              <a:ext cx="922047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r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Гонка</a:t>
              </a:r>
              <a:b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чартов</a:t>
              </a:r>
            </a:p>
          </p:txBody>
        </p:sp>
        <p:pic>
          <p:nvPicPr>
            <p:cNvPr id="100" name="Рисунок 99">
              <a:hlinkClick r:id="rId13" action="ppaction://hlinksldjump"/>
              <a:extLst>
                <a:ext uri="{FF2B5EF4-FFF2-40B4-BE49-F238E27FC236}">
                  <a16:creationId xmlns:a16="http://schemas.microsoft.com/office/drawing/2014/main" id="{E15DE5DC-EA84-46E3-995D-BFC4A165B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 flipH="1">
              <a:off x="11223628" y="5495925"/>
              <a:ext cx="606422" cy="606422"/>
            </a:xfrm>
            <a:prstGeom prst="rect">
              <a:avLst/>
            </a:prstGeom>
          </p:spPr>
        </p:pic>
      </p:grpSp>
      <p:pic>
        <p:nvPicPr>
          <p:cNvPr id="101" name="Рисунок 100">
            <a:hlinkClick r:id="rId9" action="ppaction://hlinksldjump"/>
            <a:extLst>
              <a:ext uri="{FF2B5EF4-FFF2-40B4-BE49-F238E27FC236}">
                <a16:creationId xmlns:a16="http://schemas.microsoft.com/office/drawing/2014/main" id="{E6ADAB03-3DA5-4862-A1B0-14482BF208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57348" y="211127"/>
            <a:ext cx="788219" cy="508719"/>
          </a:xfrm>
          <a:prstGeom prst="rect">
            <a:avLst/>
          </a:prstGeom>
        </p:spPr>
      </p:pic>
      <p:graphicFrame>
        <p:nvGraphicFramePr>
          <p:cNvPr id="105" name="Диаграмма 104">
            <a:extLst>
              <a:ext uri="{FF2B5EF4-FFF2-40B4-BE49-F238E27FC236}">
                <a16:creationId xmlns:a16="http://schemas.microsoft.com/office/drawing/2014/main" id="{E419A192-0F2D-4299-89A8-0C9A4A09FA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0241974"/>
              </p:ext>
            </p:extLst>
          </p:nvPr>
        </p:nvGraphicFramePr>
        <p:xfrm>
          <a:off x="9423721" y="1786377"/>
          <a:ext cx="1100240" cy="3649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06" name="TextBox 105">
            <a:extLst>
              <a:ext uri="{FF2B5EF4-FFF2-40B4-BE49-F238E27FC236}">
                <a16:creationId xmlns:a16="http://schemas.microsoft.com/office/drawing/2014/main" id="{E2957787-9E93-4E9F-927E-6A570FB5D169}"/>
              </a:ext>
            </a:extLst>
          </p:cNvPr>
          <p:cNvSpPr txBox="1"/>
          <p:nvPr/>
        </p:nvSpPr>
        <p:spPr>
          <a:xfrm>
            <a:off x="8686545" y="1902053"/>
            <a:ext cx="760144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МОН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МИОР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АЗК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ГП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МП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МцУДП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МЮ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СП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КНБ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АПК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СК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АСПиР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ЦИК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5" y="258763"/>
            <a:ext cx="9113534" cy="714375"/>
          </a:xfrm>
        </p:spPr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центральным государственным органам </a:t>
            </a:r>
            <a:r>
              <a:rPr lang="ru-RU" b="0" dirty="0"/>
              <a:t>(ЦГО)</a:t>
            </a:r>
            <a:r>
              <a:rPr lang="ru-RU" dirty="0"/>
              <a:t>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3200" y="6587587"/>
            <a:ext cx="505403" cy="234470"/>
          </a:xfrm>
        </p:spPr>
        <p:txBody>
          <a:bodyPr/>
          <a:lstStyle/>
          <a:p>
            <a:fld id="{7809FEE8-7464-4FDB-9A57-88CDFAF57E02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D48FF2-31C5-4921-B6B0-6D7F0BFEEEC5}"/>
              </a:ext>
            </a:extLst>
          </p:cNvPr>
          <p:cNvSpPr txBox="1"/>
          <p:nvPr/>
        </p:nvSpPr>
        <p:spPr>
          <a:xfrm>
            <a:off x="9605860" y="1159695"/>
            <a:ext cx="203693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ru-RU" sz="130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Среднее количество замечаний </a:t>
            </a:r>
            <a:br>
              <a:rPr lang="ru-RU" sz="130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</a:br>
            <a:r>
              <a:rPr lang="ru-RU" sz="130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на 1 проект НПА 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BFA36EBF-C8FC-4439-8DD1-7426B9321809}"/>
              </a:ext>
            </a:extLst>
          </p:cNvPr>
          <p:cNvCxnSpPr>
            <a:cxnSpLocks/>
          </p:cNvCxnSpPr>
          <p:nvPr/>
        </p:nvCxnSpPr>
        <p:spPr>
          <a:xfrm>
            <a:off x="2354094" y="1935802"/>
            <a:ext cx="964011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7108199-6C5F-40A5-8583-A5CF60A39FDF}"/>
              </a:ext>
            </a:extLst>
          </p:cNvPr>
          <p:cNvSpPr txBox="1"/>
          <p:nvPr/>
        </p:nvSpPr>
        <p:spPr>
          <a:xfrm>
            <a:off x="244476" y="1020754"/>
            <a:ext cx="1895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600" b="1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НОЯБРЬ 2020 – МАРТ 2021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5E4B514E-E200-4B56-84CE-B1B733B49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9526013"/>
              </p:ext>
            </p:extLst>
          </p:nvPr>
        </p:nvGraphicFramePr>
        <p:xfrm>
          <a:off x="2363567" y="1875276"/>
          <a:ext cx="1471833" cy="448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A2A0842-DEF8-482B-827D-AFA9B97E2839}"/>
              </a:ext>
            </a:extLst>
          </p:cNvPr>
          <p:cNvSpPr txBox="1"/>
          <p:nvPr/>
        </p:nvSpPr>
        <p:spPr>
          <a:xfrm>
            <a:off x="2359971" y="1359749"/>
            <a:ext cx="15797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Направлены на экспертизу</a:t>
            </a:r>
            <a:endParaRPr lang="ru-RU" sz="1300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D920EB-E1C7-441C-8ABE-BDA22E98127C}"/>
              </a:ext>
            </a:extLst>
          </p:cNvPr>
          <p:cNvSpPr txBox="1"/>
          <p:nvPr/>
        </p:nvSpPr>
        <p:spPr>
          <a:xfrm>
            <a:off x="4101828" y="1359749"/>
            <a:ext cx="11906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Без замечаний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EAED0DE2-95BA-40CF-A152-270D280B9B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573803"/>
              </p:ext>
            </p:extLst>
          </p:nvPr>
        </p:nvGraphicFramePr>
        <p:xfrm>
          <a:off x="4167034" y="1875276"/>
          <a:ext cx="887566" cy="4512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83F3823-D224-4EA6-8BB4-DBE52BB9232C}"/>
              </a:ext>
            </a:extLst>
          </p:cNvPr>
          <p:cNvSpPr txBox="1"/>
          <p:nvPr/>
        </p:nvSpPr>
        <p:spPr>
          <a:xfrm>
            <a:off x="5620754" y="1359749"/>
            <a:ext cx="12879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Получено замечаний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5A4D5208-3BD3-4F87-BE25-6EBAF04291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2937660"/>
              </p:ext>
            </p:extLst>
          </p:nvPr>
        </p:nvGraphicFramePr>
        <p:xfrm>
          <a:off x="5630834" y="1875276"/>
          <a:ext cx="1582765" cy="4538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7C88C69-0C2A-40E4-BC68-0688A4F32FC3}"/>
              </a:ext>
            </a:extLst>
          </p:cNvPr>
          <p:cNvSpPr txBox="1"/>
          <p:nvPr/>
        </p:nvSpPr>
        <p:spPr>
          <a:xfrm>
            <a:off x="7180090" y="1159695"/>
            <a:ext cx="210142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Замечания коррупциогенного характера</a:t>
            </a:r>
          </a:p>
        </p:txBody>
      </p:sp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8D2E05D4-442E-4450-B2E8-EE76034BBA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7555836"/>
              </p:ext>
            </p:extLst>
          </p:nvPr>
        </p:nvGraphicFramePr>
        <p:xfrm>
          <a:off x="7154759" y="1875276"/>
          <a:ext cx="2179741" cy="4538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0CA7C67A-D557-4766-AB88-9CB76203E9FE}"/>
              </a:ext>
            </a:extLst>
          </p:cNvPr>
          <p:cNvGrpSpPr/>
          <p:nvPr/>
        </p:nvGrpSpPr>
        <p:grpSpPr>
          <a:xfrm>
            <a:off x="9624509" y="1875277"/>
            <a:ext cx="2281741" cy="4538223"/>
            <a:chOff x="10024559" y="1926077"/>
            <a:chExt cx="2281741" cy="4289896"/>
          </a:xfrm>
        </p:grpSpPr>
        <p:graphicFrame>
          <p:nvGraphicFramePr>
            <p:cNvPr id="46" name="Диаграмма 45">
              <a:extLst>
                <a:ext uri="{FF2B5EF4-FFF2-40B4-BE49-F238E27FC236}">
                  <a16:creationId xmlns:a16="http://schemas.microsoft.com/office/drawing/2014/main" id="{F6746AEC-13B5-4FA2-B96F-E8FE3A70F86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56963141"/>
                </p:ext>
              </p:extLst>
            </p:nvPr>
          </p:nvGraphicFramePr>
          <p:xfrm>
            <a:off x="10024559" y="1926077"/>
            <a:ext cx="2281741" cy="42898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44" name="Диаграмма 43">
              <a:extLst>
                <a:ext uri="{FF2B5EF4-FFF2-40B4-BE49-F238E27FC236}">
                  <a16:creationId xmlns:a16="http://schemas.microsoft.com/office/drawing/2014/main" id="{FE20B133-A4A2-4296-B5AB-5ED104C620F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98641721"/>
                </p:ext>
              </p:extLst>
            </p:nvPr>
          </p:nvGraphicFramePr>
          <p:xfrm>
            <a:off x="10028960" y="1926077"/>
            <a:ext cx="1478860" cy="42898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C4775BBB-E013-4B46-8513-CAB59D0F637C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53" name="Рисунок 52">
              <a:hlinkClick r:id="rId8" action="ppaction://hlinksldjump"/>
              <a:extLst>
                <a:ext uri="{FF2B5EF4-FFF2-40B4-BE49-F238E27FC236}">
                  <a16:creationId xmlns:a16="http://schemas.microsoft.com/office/drawing/2014/main" id="{473F1B32-F205-4D2D-B022-E109843F7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54" name="TextBox 53">
              <a:hlinkClick r:id="rId8" action="ppaction://hlinksldjump"/>
              <a:extLst>
                <a:ext uri="{FF2B5EF4-FFF2-40B4-BE49-F238E27FC236}">
                  <a16:creationId xmlns:a16="http://schemas.microsoft.com/office/drawing/2014/main" id="{131B822F-A9CE-46B5-87BB-94D22D3416BF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B7D28D9-2ECE-427A-8401-EBF53728548B}"/>
              </a:ext>
            </a:extLst>
          </p:cNvPr>
          <p:cNvSpPr txBox="1"/>
          <p:nvPr/>
        </p:nvSpPr>
        <p:spPr>
          <a:xfrm>
            <a:off x="1115387" y="1997797"/>
            <a:ext cx="1226171" cy="43473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spcAft>
                <a:spcPts val="700"/>
              </a:spcAft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spcAft>
                <a:spcPts val="300"/>
              </a:spcAft>
            </a:pPr>
            <a:r>
              <a:rPr lang="ru-RU" dirty="0"/>
              <a:t>МИИР</a:t>
            </a:r>
          </a:p>
          <a:p>
            <a:pPr>
              <a:spcAft>
                <a:spcPts val="300"/>
              </a:spcAft>
            </a:pPr>
            <a:r>
              <a:rPr lang="ru-RU" dirty="0"/>
              <a:t>МЭ</a:t>
            </a:r>
          </a:p>
          <a:p>
            <a:pPr>
              <a:spcAft>
                <a:spcPts val="300"/>
              </a:spcAft>
            </a:pPr>
            <a:r>
              <a:rPr lang="ru-RU" dirty="0"/>
              <a:t>МВД</a:t>
            </a:r>
          </a:p>
          <a:p>
            <a:pPr>
              <a:spcAft>
                <a:spcPts val="300"/>
              </a:spcAft>
            </a:pPr>
            <a:r>
              <a:rPr lang="ru-RU" dirty="0"/>
              <a:t>АРР ФР</a:t>
            </a:r>
          </a:p>
          <a:p>
            <a:pPr>
              <a:spcAft>
                <a:spcPts val="300"/>
              </a:spcAft>
            </a:pPr>
            <a:r>
              <a:rPr lang="ru-RU" dirty="0"/>
              <a:t>МТСЗН</a:t>
            </a:r>
          </a:p>
          <a:p>
            <a:pPr>
              <a:spcAft>
                <a:spcPts val="300"/>
              </a:spcAft>
            </a:pPr>
            <a:r>
              <a:rPr lang="ru-RU" dirty="0"/>
              <a:t>МКС</a:t>
            </a:r>
          </a:p>
          <a:p>
            <a:pPr>
              <a:spcAft>
                <a:spcPts val="300"/>
              </a:spcAft>
            </a:pPr>
            <a:r>
              <a:rPr lang="ru-RU" dirty="0"/>
              <a:t>МО</a:t>
            </a:r>
          </a:p>
          <a:p>
            <a:pPr>
              <a:spcAft>
                <a:spcPts val="300"/>
              </a:spcAft>
            </a:pPr>
            <a:r>
              <a:rPr lang="ru-RU" dirty="0"/>
              <a:t>МЦИАП</a:t>
            </a:r>
          </a:p>
          <a:p>
            <a:pPr>
              <a:spcAft>
                <a:spcPts val="300"/>
              </a:spcAft>
            </a:pPr>
            <a:r>
              <a:rPr lang="ru-RU" dirty="0"/>
              <a:t>МТИ</a:t>
            </a:r>
          </a:p>
          <a:p>
            <a:pPr>
              <a:spcAft>
                <a:spcPts val="300"/>
              </a:spcAft>
            </a:pPr>
            <a:r>
              <a:rPr lang="ru-RU" dirty="0"/>
              <a:t>МФ</a:t>
            </a:r>
          </a:p>
          <a:p>
            <a:pPr>
              <a:spcAft>
                <a:spcPts val="300"/>
              </a:spcAft>
            </a:pPr>
            <a:r>
              <a:rPr lang="ru-RU" dirty="0"/>
              <a:t>МСХ</a:t>
            </a:r>
          </a:p>
          <a:p>
            <a:pPr>
              <a:spcAft>
                <a:spcPts val="300"/>
              </a:spcAft>
            </a:pPr>
            <a:r>
              <a:rPr lang="ru-RU" dirty="0"/>
              <a:t>МНЭ</a:t>
            </a:r>
          </a:p>
          <a:p>
            <a:pPr>
              <a:spcAft>
                <a:spcPts val="300"/>
              </a:spcAft>
            </a:pPr>
            <a:r>
              <a:rPr lang="ru-RU" dirty="0"/>
              <a:t>МЧС</a:t>
            </a:r>
          </a:p>
          <a:p>
            <a:pPr>
              <a:spcAft>
                <a:spcPts val="300"/>
              </a:spcAft>
            </a:pPr>
            <a:r>
              <a:rPr lang="ru-RU" dirty="0"/>
              <a:t>МИД</a:t>
            </a:r>
          </a:p>
          <a:p>
            <a:pPr>
              <a:spcAft>
                <a:spcPts val="300"/>
              </a:spcAft>
            </a:pPr>
            <a:r>
              <a:rPr lang="ru-RU" dirty="0"/>
              <a:t>МЭГиПР</a:t>
            </a:r>
          </a:p>
          <a:p>
            <a:pPr>
              <a:spcAft>
                <a:spcPts val="300"/>
              </a:spcAft>
            </a:pPr>
            <a:r>
              <a:rPr lang="ru-RU" dirty="0"/>
              <a:t>МЗ</a:t>
            </a:r>
          </a:p>
          <a:p>
            <a:pPr>
              <a:spcAft>
                <a:spcPts val="300"/>
              </a:spcAft>
            </a:pPr>
            <a:r>
              <a:rPr lang="ru-RU" dirty="0"/>
              <a:t>АДГ</a:t>
            </a:r>
          </a:p>
          <a:p>
            <a:pPr>
              <a:spcAft>
                <a:spcPts val="300"/>
              </a:spcAft>
            </a:pPr>
            <a:r>
              <a:rPr lang="ru-RU" dirty="0"/>
              <a:t>НБ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F9D439C-D364-46AA-9CAC-4126B4F96382}"/>
              </a:ext>
            </a:extLst>
          </p:cNvPr>
          <p:cNvGrpSpPr/>
          <p:nvPr/>
        </p:nvGrpSpPr>
        <p:grpSpPr>
          <a:xfrm>
            <a:off x="439301" y="5240152"/>
            <a:ext cx="697627" cy="1031834"/>
            <a:chOff x="439301" y="4871852"/>
            <a:chExt cx="697627" cy="1031834"/>
          </a:xfrm>
        </p:grpSpPr>
        <p:sp>
          <p:nvSpPr>
            <p:cNvPr id="4" name="Стрелка: вниз 3">
              <a:hlinkClick r:id="rId11" action="ppaction://hlinksldjump"/>
              <a:extLst>
                <a:ext uri="{FF2B5EF4-FFF2-40B4-BE49-F238E27FC236}">
                  <a16:creationId xmlns:a16="http://schemas.microsoft.com/office/drawing/2014/main" id="{0E920B57-DE18-4194-87FF-638740B8100F}"/>
                </a:ext>
              </a:extLst>
            </p:cNvPr>
            <p:cNvSpPr/>
            <p:nvPr/>
          </p:nvSpPr>
          <p:spPr>
            <a:xfrm>
              <a:off x="498928" y="5323114"/>
              <a:ext cx="551543" cy="580572"/>
            </a:xfrm>
            <a:prstGeom prst="downArrow">
              <a:avLst/>
            </a:prstGeom>
            <a:solidFill>
              <a:srgbClr val="F79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4290BCA0-5DA5-45D8-A83C-FD6905B4A195}"/>
                </a:ext>
              </a:extLst>
            </p:cNvPr>
            <p:cNvSpPr txBox="1"/>
            <p:nvPr/>
          </p:nvSpPr>
          <p:spPr>
            <a:xfrm>
              <a:off x="439301" y="4871852"/>
              <a:ext cx="69762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вниз</a:t>
              </a:r>
            </a:p>
          </p:txBody>
        </p:sp>
      </p:grpSp>
      <p:pic>
        <p:nvPicPr>
          <p:cNvPr id="42" name="Рисунок 41">
            <a:hlinkClick r:id="rId12" action="ppaction://hlinksldjump"/>
            <a:extLst>
              <a:ext uri="{FF2B5EF4-FFF2-40B4-BE49-F238E27FC236}">
                <a16:creationId xmlns:a16="http://schemas.microsoft.com/office/drawing/2014/main" id="{B4455C2D-CCEB-481E-8C5B-91E4844453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57348" y="211127"/>
            <a:ext cx="788219" cy="50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3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5" y="258763"/>
            <a:ext cx="9113534" cy="714375"/>
          </a:xfrm>
        </p:spPr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центральным государственным органам </a:t>
            </a:r>
            <a:r>
              <a:rPr lang="ru-RU" b="0" dirty="0"/>
              <a:t>(ЦГО)</a:t>
            </a:r>
            <a:r>
              <a:rPr lang="ru-RU" dirty="0"/>
              <a:t>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3200" y="6587587"/>
            <a:ext cx="505403" cy="234470"/>
          </a:xfrm>
        </p:spPr>
        <p:txBody>
          <a:bodyPr/>
          <a:lstStyle/>
          <a:p>
            <a:fld id="{7809FEE8-7464-4FDB-9A57-88CDFAF57E02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D48FF2-31C5-4921-B6B0-6D7F0BFEEEC5}"/>
              </a:ext>
            </a:extLst>
          </p:cNvPr>
          <p:cNvSpPr txBox="1"/>
          <p:nvPr/>
        </p:nvSpPr>
        <p:spPr>
          <a:xfrm>
            <a:off x="9605860" y="1159695"/>
            <a:ext cx="203693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ru-RU" sz="130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Среднее количество замечаний </a:t>
            </a:r>
            <a:br>
              <a:rPr lang="ru-RU" sz="130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</a:br>
            <a:r>
              <a:rPr lang="ru-RU" sz="130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на 1 проект НПА 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BFA36EBF-C8FC-4439-8DD1-7426B9321809}"/>
              </a:ext>
            </a:extLst>
          </p:cNvPr>
          <p:cNvCxnSpPr>
            <a:cxnSpLocks/>
          </p:cNvCxnSpPr>
          <p:nvPr/>
        </p:nvCxnSpPr>
        <p:spPr>
          <a:xfrm>
            <a:off x="2354094" y="1935802"/>
            <a:ext cx="964011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7108199-6C5F-40A5-8583-A5CF60A39FDF}"/>
              </a:ext>
            </a:extLst>
          </p:cNvPr>
          <p:cNvSpPr txBox="1"/>
          <p:nvPr/>
        </p:nvSpPr>
        <p:spPr>
          <a:xfrm>
            <a:off x="244476" y="1020754"/>
            <a:ext cx="1895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600" b="1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НОЯБРЬ 2020 – МАРТ 2021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5E4B514E-E200-4B56-84CE-B1B733B49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423614"/>
              </p:ext>
            </p:extLst>
          </p:nvPr>
        </p:nvGraphicFramePr>
        <p:xfrm>
          <a:off x="2401668" y="1917700"/>
          <a:ext cx="582832" cy="353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A2A0842-DEF8-482B-827D-AFA9B97E2839}"/>
              </a:ext>
            </a:extLst>
          </p:cNvPr>
          <p:cNvSpPr txBox="1"/>
          <p:nvPr/>
        </p:nvSpPr>
        <p:spPr>
          <a:xfrm>
            <a:off x="2359971" y="1359749"/>
            <a:ext cx="15797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Направлены на экспертизу</a:t>
            </a:r>
            <a:endParaRPr lang="ru-RU" sz="1300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61D2A3-5FFF-485E-A295-500D20FD4351}"/>
              </a:ext>
            </a:extLst>
          </p:cNvPr>
          <p:cNvSpPr txBox="1"/>
          <p:nvPr/>
        </p:nvSpPr>
        <p:spPr>
          <a:xfrm>
            <a:off x="2311332" y="6164400"/>
            <a:ext cx="9182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500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2070</a:t>
            </a:r>
            <a:endParaRPr lang="ru-RU" sz="1500" b="1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D920EB-E1C7-441C-8ABE-BDA22E98127C}"/>
              </a:ext>
            </a:extLst>
          </p:cNvPr>
          <p:cNvSpPr txBox="1"/>
          <p:nvPr/>
        </p:nvSpPr>
        <p:spPr>
          <a:xfrm>
            <a:off x="4101828" y="1359749"/>
            <a:ext cx="11906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Без замечаний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EAED0DE2-95BA-40CF-A152-270D280B9B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1390864"/>
              </p:ext>
            </p:extLst>
          </p:nvPr>
        </p:nvGraphicFramePr>
        <p:xfrm>
          <a:off x="4179734" y="1926077"/>
          <a:ext cx="582766" cy="3522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2A187860-040A-4155-87B9-2DF9C4606DDA}"/>
              </a:ext>
            </a:extLst>
          </p:cNvPr>
          <p:cNvSpPr txBox="1"/>
          <p:nvPr/>
        </p:nvSpPr>
        <p:spPr>
          <a:xfrm>
            <a:off x="4101830" y="6164400"/>
            <a:ext cx="7820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500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768</a:t>
            </a:r>
            <a:endParaRPr lang="ru-RU" sz="1500" b="1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3F3823-D224-4EA6-8BB4-DBE52BB9232C}"/>
              </a:ext>
            </a:extLst>
          </p:cNvPr>
          <p:cNvSpPr txBox="1"/>
          <p:nvPr/>
        </p:nvSpPr>
        <p:spPr>
          <a:xfrm>
            <a:off x="5620754" y="1359749"/>
            <a:ext cx="12879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Получено замечаний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5A4D5208-3BD3-4F87-BE25-6EBAF04291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646729"/>
              </p:ext>
            </p:extLst>
          </p:nvPr>
        </p:nvGraphicFramePr>
        <p:xfrm>
          <a:off x="5668935" y="1926077"/>
          <a:ext cx="985865" cy="3522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737DCA14-C712-47A8-B838-1DA0FCC836A8}"/>
              </a:ext>
            </a:extLst>
          </p:cNvPr>
          <p:cNvSpPr txBox="1"/>
          <p:nvPr/>
        </p:nvSpPr>
        <p:spPr>
          <a:xfrm>
            <a:off x="5620758" y="6164400"/>
            <a:ext cx="7820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500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1 309</a:t>
            </a:r>
            <a:endParaRPr lang="ru-RU" sz="1500" b="1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C88C69-0C2A-40E4-BC68-0688A4F32FC3}"/>
              </a:ext>
            </a:extLst>
          </p:cNvPr>
          <p:cNvSpPr txBox="1"/>
          <p:nvPr/>
        </p:nvSpPr>
        <p:spPr>
          <a:xfrm>
            <a:off x="7180090" y="1159695"/>
            <a:ext cx="210142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Замечания коррупциогенного характера</a:t>
            </a:r>
          </a:p>
        </p:txBody>
      </p:sp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8D2E05D4-442E-4450-B2E8-EE76034BBA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69151"/>
              </p:ext>
            </p:extLst>
          </p:nvPr>
        </p:nvGraphicFramePr>
        <p:xfrm>
          <a:off x="7218260" y="1926077"/>
          <a:ext cx="1100240" cy="3522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3AB68C2-E786-417D-B2C0-2D4F35775E0C}"/>
              </a:ext>
            </a:extLst>
          </p:cNvPr>
          <p:cNvSpPr txBox="1"/>
          <p:nvPr/>
        </p:nvSpPr>
        <p:spPr>
          <a:xfrm>
            <a:off x="7170362" y="6164400"/>
            <a:ext cx="7820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500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6 817</a:t>
            </a:r>
            <a:endParaRPr lang="ru-RU" sz="1500" b="1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668AFF-4C40-48DB-865F-0872B2AC8A34}"/>
              </a:ext>
            </a:extLst>
          </p:cNvPr>
          <p:cNvSpPr txBox="1"/>
          <p:nvPr/>
        </p:nvSpPr>
        <p:spPr>
          <a:xfrm>
            <a:off x="1245143" y="6164400"/>
            <a:ext cx="104086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ctr"/>
            <a:r>
              <a:rPr lang="ru-RU" sz="1500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ИТОГО:</a:t>
            </a:r>
            <a:endParaRPr lang="ru-RU" sz="1500" b="1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0CA7C67A-D557-4766-AB88-9CB76203E9FE}"/>
              </a:ext>
            </a:extLst>
          </p:cNvPr>
          <p:cNvGrpSpPr/>
          <p:nvPr/>
        </p:nvGrpSpPr>
        <p:grpSpPr>
          <a:xfrm>
            <a:off x="9611809" y="1913377"/>
            <a:ext cx="2281741" cy="3522223"/>
            <a:chOff x="10024559" y="1926077"/>
            <a:chExt cx="2281741" cy="4289896"/>
          </a:xfrm>
        </p:grpSpPr>
        <p:graphicFrame>
          <p:nvGraphicFramePr>
            <p:cNvPr id="46" name="Диаграмма 45">
              <a:extLst>
                <a:ext uri="{FF2B5EF4-FFF2-40B4-BE49-F238E27FC236}">
                  <a16:creationId xmlns:a16="http://schemas.microsoft.com/office/drawing/2014/main" id="{F6746AEC-13B5-4FA2-B96F-E8FE3A70F86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71378860"/>
                </p:ext>
              </p:extLst>
            </p:nvPr>
          </p:nvGraphicFramePr>
          <p:xfrm>
            <a:off x="10024559" y="1926077"/>
            <a:ext cx="2281741" cy="42898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44" name="Диаграмма 43">
              <a:extLst>
                <a:ext uri="{FF2B5EF4-FFF2-40B4-BE49-F238E27FC236}">
                  <a16:creationId xmlns:a16="http://schemas.microsoft.com/office/drawing/2014/main" id="{FE20B133-A4A2-4296-B5AB-5ED104C620F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51274000"/>
                </p:ext>
              </p:extLst>
            </p:nvPr>
          </p:nvGraphicFramePr>
          <p:xfrm>
            <a:off x="10028960" y="1926077"/>
            <a:ext cx="1478860" cy="42898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C4775BBB-E013-4B46-8513-CAB59D0F637C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53" name="Рисунок 52">
              <a:hlinkClick r:id="rId8" action="ppaction://hlinksldjump"/>
              <a:extLst>
                <a:ext uri="{FF2B5EF4-FFF2-40B4-BE49-F238E27FC236}">
                  <a16:creationId xmlns:a16="http://schemas.microsoft.com/office/drawing/2014/main" id="{473F1B32-F205-4D2D-B022-E109843F7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54" name="TextBox 53">
              <a:hlinkClick r:id="rId8" action="ppaction://hlinksldjump"/>
              <a:extLst>
                <a:ext uri="{FF2B5EF4-FFF2-40B4-BE49-F238E27FC236}">
                  <a16:creationId xmlns:a16="http://schemas.microsoft.com/office/drawing/2014/main" id="{131B822F-A9CE-46B5-87BB-94D22D3416BF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0DB4DD4-E9D1-4180-8195-5ECBC2F93A93}"/>
              </a:ext>
            </a:extLst>
          </p:cNvPr>
          <p:cNvSpPr txBox="1"/>
          <p:nvPr/>
        </p:nvSpPr>
        <p:spPr>
          <a:xfrm>
            <a:off x="9605563" y="6151120"/>
            <a:ext cx="7820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500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19,9%</a:t>
            </a:r>
            <a:endParaRPr lang="ru-RU" sz="1500" b="1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7D28D9-2ECE-427A-8401-EBF53728548B}"/>
              </a:ext>
            </a:extLst>
          </p:cNvPr>
          <p:cNvSpPr txBox="1"/>
          <p:nvPr/>
        </p:nvSpPr>
        <p:spPr>
          <a:xfrm>
            <a:off x="1115387" y="1997797"/>
            <a:ext cx="1226171" cy="33932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spcAft>
                <a:spcPts val="700"/>
              </a:spcAft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spcAft>
                <a:spcPts val="300"/>
              </a:spcAft>
            </a:pPr>
            <a:r>
              <a:rPr lang="ru-RU" dirty="0"/>
              <a:t>МОН</a:t>
            </a:r>
          </a:p>
          <a:p>
            <a:pPr>
              <a:spcAft>
                <a:spcPts val="300"/>
              </a:spcAft>
            </a:pPr>
            <a:r>
              <a:rPr lang="ru-RU" dirty="0"/>
              <a:t>МИОР</a:t>
            </a:r>
          </a:p>
          <a:p>
            <a:pPr>
              <a:spcAft>
                <a:spcPts val="300"/>
              </a:spcAft>
            </a:pPr>
            <a:r>
              <a:rPr lang="ru-RU" dirty="0"/>
              <a:t>АЗК</a:t>
            </a:r>
          </a:p>
          <a:p>
            <a:pPr>
              <a:spcAft>
                <a:spcPts val="300"/>
              </a:spcAft>
            </a:pPr>
            <a:r>
              <a:rPr lang="ru-RU" dirty="0"/>
              <a:t>ГП</a:t>
            </a:r>
          </a:p>
          <a:p>
            <a:pPr>
              <a:spcAft>
                <a:spcPts val="300"/>
              </a:spcAft>
            </a:pPr>
            <a:r>
              <a:rPr lang="ru-RU" dirty="0"/>
              <a:t>МП</a:t>
            </a:r>
          </a:p>
          <a:p>
            <a:pPr>
              <a:spcAft>
                <a:spcPts val="300"/>
              </a:spcAft>
            </a:pPr>
            <a:r>
              <a:rPr lang="ru-RU" dirty="0"/>
              <a:t>МцУДП</a:t>
            </a:r>
          </a:p>
          <a:p>
            <a:pPr>
              <a:spcAft>
                <a:spcPts val="300"/>
              </a:spcAft>
            </a:pPr>
            <a:r>
              <a:rPr lang="ru-RU" dirty="0"/>
              <a:t>МЮ</a:t>
            </a:r>
          </a:p>
          <a:p>
            <a:pPr>
              <a:spcAft>
                <a:spcPts val="300"/>
              </a:spcAft>
            </a:pPr>
            <a:r>
              <a:rPr lang="ru-RU" dirty="0"/>
              <a:t>СП</a:t>
            </a:r>
          </a:p>
          <a:p>
            <a:pPr>
              <a:spcAft>
                <a:spcPts val="300"/>
              </a:spcAft>
            </a:pPr>
            <a:r>
              <a:rPr lang="ru-RU" dirty="0"/>
              <a:t>КНБ</a:t>
            </a:r>
          </a:p>
          <a:p>
            <a:pPr>
              <a:spcAft>
                <a:spcPts val="300"/>
              </a:spcAft>
            </a:pPr>
            <a:r>
              <a:rPr lang="ru-RU" dirty="0"/>
              <a:t>АПК</a:t>
            </a:r>
          </a:p>
          <a:p>
            <a:pPr>
              <a:spcAft>
                <a:spcPts val="300"/>
              </a:spcAft>
            </a:pPr>
            <a:r>
              <a:rPr lang="ru-RU" dirty="0"/>
              <a:t>СК</a:t>
            </a:r>
          </a:p>
          <a:p>
            <a:pPr>
              <a:spcAft>
                <a:spcPts val="300"/>
              </a:spcAft>
            </a:pPr>
            <a:r>
              <a:rPr lang="ru-RU" dirty="0"/>
              <a:t>АСПиР</a:t>
            </a:r>
          </a:p>
          <a:p>
            <a:pPr>
              <a:spcAft>
                <a:spcPts val="300"/>
              </a:spcAft>
            </a:pPr>
            <a:r>
              <a:rPr lang="ru-RU" dirty="0"/>
              <a:t>ЦИК</a:t>
            </a:r>
          </a:p>
          <a:p>
            <a:pPr>
              <a:spcAft>
                <a:spcPts val="300"/>
              </a:spcAft>
            </a:pPr>
            <a:r>
              <a:rPr lang="ru-RU" dirty="0"/>
              <a:t>ВС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45C92E0-864F-44B0-9E64-84C1DA64AA67}"/>
              </a:ext>
            </a:extLst>
          </p:cNvPr>
          <p:cNvGrpSpPr/>
          <p:nvPr/>
        </p:nvGrpSpPr>
        <p:grpSpPr>
          <a:xfrm>
            <a:off x="350401" y="2082800"/>
            <a:ext cx="809837" cy="1032106"/>
            <a:chOff x="350401" y="4178300"/>
            <a:chExt cx="809837" cy="1032106"/>
          </a:xfrm>
        </p:grpSpPr>
        <p:sp>
          <p:nvSpPr>
            <p:cNvPr id="35" name="Стрелка: вниз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909F601-AEB9-4DDD-B617-A545CBB6707C}"/>
                </a:ext>
              </a:extLst>
            </p:cNvPr>
            <p:cNvSpPr/>
            <p:nvPr/>
          </p:nvSpPr>
          <p:spPr>
            <a:xfrm flipV="1">
              <a:off x="498928" y="4178300"/>
              <a:ext cx="551543" cy="609600"/>
            </a:xfrm>
            <a:prstGeom prst="downArrow">
              <a:avLst/>
            </a:prstGeom>
            <a:solidFill>
              <a:srgbClr val="F79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D72B9CC-244D-41F5-8AAD-AC031FFE1A36}"/>
                </a:ext>
              </a:extLst>
            </p:cNvPr>
            <p:cNvSpPr txBox="1"/>
            <p:nvPr/>
          </p:nvSpPr>
          <p:spPr>
            <a:xfrm>
              <a:off x="350401" y="4871852"/>
              <a:ext cx="80983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вверх</a:t>
              </a:r>
            </a:p>
          </p:txBody>
        </p:sp>
      </p:grp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46EE5BB4-BA5D-41CF-AAD2-6DDD56B3F242}"/>
              </a:ext>
            </a:extLst>
          </p:cNvPr>
          <p:cNvCxnSpPr>
            <a:cxnSpLocks/>
          </p:cNvCxnSpPr>
          <p:nvPr/>
        </p:nvCxnSpPr>
        <p:spPr>
          <a:xfrm>
            <a:off x="2354094" y="6139502"/>
            <a:ext cx="964011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>
            <a:hlinkClick r:id="rId12" action="ppaction://hlinksldjump"/>
            <a:extLst>
              <a:ext uri="{FF2B5EF4-FFF2-40B4-BE49-F238E27FC236}">
                <a16:creationId xmlns:a16="http://schemas.microsoft.com/office/drawing/2014/main" id="{DACA9E17-CED8-4EF2-8F97-AB26260DF5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57348" y="211127"/>
            <a:ext cx="788219" cy="50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6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5" y="258556"/>
            <a:ext cx="11319736" cy="1077185"/>
          </a:xfrm>
        </p:spPr>
        <p:txBody>
          <a:bodyPr/>
          <a:lstStyle/>
          <a:p>
            <a:r>
              <a:rPr lang="ru-RU" b="0" dirty="0"/>
              <a:t>Замечания коррупциогенного характера в НПА. </a:t>
            </a:r>
            <a:br>
              <a:rPr lang="ru-RU" dirty="0"/>
            </a:br>
            <a:r>
              <a:rPr lang="ru-RU" dirty="0"/>
              <a:t>Агентство Республики Казахстан </a:t>
            </a:r>
            <a:br>
              <a:rPr lang="ru-RU" dirty="0"/>
            </a:br>
            <a:r>
              <a:rPr lang="ru-RU" dirty="0"/>
              <a:t>по делам государственной службы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28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784913"/>
              </p:ext>
            </p:extLst>
          </p:nvPr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370730"/>
          <a:ext cx="11667330" cy="894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1581DB5F-F0AA-4CA7-870A-933BB3EFCD42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АДГС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2E9B2F9-4EF6-4899-A6A2-C6C30DD2477D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572647AE-AE41-4D79-8071-D59E491F3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D3254FCE-66E0-4788-AE7C-16633A95397A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2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Агентству по защите и развитию конкуренции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29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200504"/>
              </p:ext>
            </p:extLst>
          </p:nvPr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379692"/>
          <a:ext cx="11667330" cy="894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E7BFABD6-5C0D-470C-8D6F-19BD822233DF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АЗРК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2D54B38-5081-4662-BEDF-09BF3B9D8475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3ECE67A5-8A4E-4646-8ABE-3565265C8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C38F8131-93DA-4112-B93A-DA44EE17BBA6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328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502CC192-8EDA-447D-B973-5B571BEB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5" y="258556"/>
            <a:ext cx="10844797" cy="714195"/>
          </a:xfrm>
        </p:spPr>
        <p:txBody>
          <a:bodyPr/>
          <a:lstStyle/>
          <a:p>
            <a:r>
              <a:rPr lang="ru-RU" dirty="0"/>
              <a:t>Результаты экспертизы проектов законов </a:t>
            </a:r>
            <a:br>
              <a:rPr lang="ru-RU" dirty="0"/>
            </a:br>
            <a:r>
              <a:rPr lang="ru-RU" dirty="0"/>
              <a:t>и иных нормативных правовых актов (НПА) РК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A6804F1-944B-49D8-8FBC-6C6711EC8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3200" y="6587587"/>
            <a:ext cx="505403" cy="234470"/>
          </a:xfrm>
        </p:spPr>
        <p:txBody>
          <a:bodyPr/>
          <a:lstStyle/>
          <a:p>
            <a:fld id="{7809FEE8-7464-4FDB-9A57-88CDFAF57E02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7" name="Заголовок 1">
            <a:hlinkClick r:id="rId2" action="ppaction://hlinksldjump"/>
            <a:extLst>
              <a:ext uri="{FF2B5EF4-FFF2-40B4-BE49-F238E27FC236}">
                <a16:creationId xmlns:a16="http://schemas.microsoft.com/office/drawing/2014/main" id="{62B35FA4-A55D-4AF0-B7E9-20F737625E1C}"/>
              </a:ext>
            </a:extLst>
          </p:cNvPr>
          <p:cNvSpPr txBox="1">
            <a:spLocks/>
          </p:cNvSpPr>
          <p:nvPr/>
        </p:nvSpPr>
        <p:spPr>
          <a:xfrm>
            <a:off x="6178858" y="1202134"/>
            <a:ext cx="5698618" cy="3737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ru-RU" sz="1700" b="0" dirty="0">
                <a:solidFill>
                  <a:schemeClr val="bg1">
                    <a:lumMod val="50000"/>
                  </a:schemeClr>
                </a:solidFill>
              </a:rPr>
              <a:t>Центральные государственные органы (ЦГО)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37BDF4C-19D3-4B3E-ACF6-D620FEAF4FB2}"/>
              </a:ext>
            </a:extLst>
          </p:cNvPr>
          <p:cNvSpPr txBox="1">
            <a:spLocks/>
          </p:cNvSpPr>
          <p:nvPr/>
        </p:nvSpPr>
        <p:spPr>
          <a:xfrm>
            <a:off x="216993" y="1202134"/>
            <a:ext cx="5698618" cy="373745"/>
          </a:xfrm>
          <a:prstGeom prst="rect">
            <a:avLst/>
          </a:prstGeom>
          <a:solidFill>
            <a:srgbClr val="14345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ru-RU" sz="1700" dirty="0">
                <a:solidFill>
                  <a:schemeClr val="bg1"/>
                </a:solidFill>
              </a:rPr>
              <a:t>Местные исполнительные органы </a:t>
            </a:r>
            <a:r>
              <a:rPr lang="ru-RU" sz="1700" b="0" dirty="0">
                <a:solidFill>
                  <a:schemeClr val="bg1"/>
                </a:solidFill>
              </a:rPr>
              <a:t>(МИО)</a:t>
            </a:r>
          </a:p>
        </p:txBody>
      </p:sp>
      <p:sp>
        <p:nvSpPr>
          <p:cNvPr id="59" name="TextBox 58">
            <a:hlinkClick r:id="rId3" action="ppaction://hlinksldjump"/>
            <a:extLst>
              <a:ext uri="{FF2B5EF4-FFF2-40B4-BE49-F238E27FC236}">
                <a16:creationId xmlns:a16="http://schemas.microsoft.com/office/drawing/2014/main" id="{74EDF61E-618A-4DCE-8CEB-E22C9AEDF053}"/>
              </a:ext>
            </a:extLst>
          </p:cNvPr>
          <p:cNvSpPr txBox="1"/>
          <p:nvPr/>
        </p:nvSpPr>
        <p:spPr>
          <a:xfrm>
            <a:off x="476655" y="4007157"/>
            <a:ext cx="269456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Коррупциогенные замечания</a:t>
            </a:r>
          </a:p>
        </p:txBody>
      </p:sp>
      <p:sp>
        <p:nvSpPr>
          <p:cNvPr id="55" name="TextBox 54">
            <a:hlinkClick r:id="rId4" action="ppaction://hlinksldjump"/>
            <a:extLst>
              <a:ext uri="{FF2B5EF4-FFF2-40B4-BE49-F238E27FC236}">
                <a16:creationId xmlns:a16="http://schemas.microsoft.com/office/drawing/2014/main" id="{10FDF170-E98B-4519-B3C6-1C75B41EA761}"/>
              </a:ext>
            </a:extLst>
          </p:cNvPr>
          <p:cNvSpPr txBox="1"/>
          <p:nvPr/>
        </p:nvSpPr>
        <p:spPr>
          <a:xfrm>
            <a:off x="476655" y="2153958"/>
            <a:ext cx="35163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Общее количество НПА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261ED0B-030B-43A3-8EC4-D0A72000D7A5}"/>
              </a:ext>
            </a:extLst>
          </p:cNvPr>
          <p:cNvSpPr txBox="1"/>
          <p:nvPr/>
        </p:nvSpPr>
        <p:spPr>
          <a:xfrm>
            <a:off x="476655" y="2882575"/>
            <a:ext cx="3005847" cy="765298"/>
          </a:xfrm>
          <a:prstGeom prst="rect">
            <a:avLst/>
          </a:prstGeom>
          <a:solidFill>
            <a:srgbClr val="143452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87313" defTabSz="914361">
              <a:lnSpc>
                <a:spcPct val="100000"/>
              </a:lnSpc>
              <a:spcBef>
                <a:spcPct val="0"/>
              </a:spcBef>
              <a:buNone/>
              <a:defRPr sz="1800" b="1">
                <a:solidFill>
                  <a:schemeClr val="bg1"/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Коррупциогенные факторы </a:t>
            </a:r>
            <a:r>
              <a:rPr lang="ru-RU" sz="1600" b="0" u="sng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Глоссарий</a:t>
            </a:r>
            <a:endParaRPr lang="ru-RU" b="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976F21E-A28B-4DBA-BD69-171269B9ABB1}"/>
              </a:ext>
            </a:extLst>
          </p:cNvPr>
          <p:cNvGrpSpPr/>
          <p:nvPr/>
        </p:nvGrpSpPr>
        <p:grpSpPr>
          <a:xfrm>
            <a:off x="3999579" y="2053448"/>
            <a:ext cx="7738602" cy="3908481"/>
            <a:chOff x="2343272" y="726080"/>
            <a:chExt cx="5820381" cy="2660474"/>
          </a:xfrm>
          <a:solidFill>
            <a:srgbClr val="143452"/>
          </a:solidFill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035C832-A12B-4766-B689-FB8EC49C9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92535" y="1392253"/>
              <a:ext cx="1266825" cy="59055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1AB2BBF-FAB6-4D75-9710-33C398658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94903" y="1494034"/>
              <a:ext cx="2114550" cy="1028700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6A0EE0F-B638-4FC7-98ED-92CE8F294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142677" y="1072533"/>
              <a:ext cx="1104900" cy="66675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CC21FF6D-04B5-45EE-8333-D3E83F471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01549" y="726080"/>
              <a:ext cx="1047750" cy="57150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C9FA505-1554-435A-B717-6DDC0C513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185005" y="944941"/>
              <a:ext cx="800100" cy="714375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9C084A0-DD80-4D28-B547-D4BCD53DB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715853" y="1308479"/>
              <a:ext cx="1447800" cy="1057275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F2DB9B4-2B29-4158-BA94-41DD9EF3B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261999" y="2165591"/>
              <a:ext cx="1276350" cy="981075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B585131-1ECC-4E75-966F-03604278A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604102" y="2493116"/>
              <a:ext cx="981075" cy="67627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76E9E0C-716E-49FF-9236-62FD706A3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56200" y="2510254"/>
              <a:ext cx="666750" cy="87630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6801C3F-2120-4EF8-9F31-DC422FCD3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248149" y="2112765"/>
              <a:ext cx="1057275" cy="933450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CAD822BA-3090-4FEF-A702-C2BA32EA4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288064" y="839802"/>
              <a:ext cx="1114425" cy="1209675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6742644-0361-4C99-B79A-DB5CEF2E7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3635375" y="1509727"/>
              <a:ext cx="1276350" cy="111442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9B2B339-F1F1-4A34-9E46-A6BD8F47F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2869528" y="2311717"/>
              <a:ext cx="923925" cy="101917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93E745-1774-43DB-99F6-A10843EEC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2343272" y="1889504"/>
              <a:ext cx="1428750" cy="47625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8D640BC-686D-409C-83A4-71EE1406569E}"/>
              </a:ext>
            </a:extLst>
          </p:cNvPr>
          <p:cNvGrpSpPr/>
          <p:nvPr/>
        </p:nvGrpSpPr>
        <p:grpSpPr>
          <a:xfrm>
            <a:off x="4669372" y="2294332"/>
            <a:ext cx="6231937" cy="3461762"/>
            <a:chOff x="4764622" y="2275282"/>
            <a:chExt cx="6231937" cy="3461762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7B4CE59-7406-4647-BCD7-44F7966206B4}"/>
                </a:ext>
              </a:extLst>
            </p:cNvPr>
            <p:cNvSpPr txBox="1"/>
            <p:nvPr/>
          </p:nvSpPr>
          <p:spPr>
            <a:xfrm>
              <a:off x="8176175" y="2275282"/>
              <a:ext cx="494883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СКО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AFF1A62-598B-420F-AFBE-04949A1AF0C4}"/>
                </a:ext>
              </a:extLst>
            </p:cNvPr>
            <p:cNvSpPr txBox="1"/>
            <p:nvPr/>
          </p:nvSpPr>
          <p:spPr>
            <a:xfrm>
              <a:off x="7957965" y="3104878"/>
              <a:ext cx="1217361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Акмолинская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90108ED-502D-4960-92A1-5054D2D7EB2D}"/>
                </a:ext>
              </a:extLst>
            </p:cNvPr>
            <p:cNvSpPr txBox="1"/>
            <p:nvPr/>
          </p:nvSpPr>
          <p:spPr>
            <a:xfrm>
              <a:off x="9101967" y="2871335"/>
              <a:ext cx="1262321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Павлодарская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EB6E2E-F0EF-419B-A109-B0B356A501EF}"/>
                </a:ext>
              </a:extLst>
            </p:cNvPr>
            <p:cNvSpPr txBox="1"/>
            <p:nvPr/>
          </p:nvSpPr>
          <p:spPr>
            <a:xfrm>
              <a:off x="10500127" y="3796182"/>
              <a:ext cx="496432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ВКО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21CD20A-617B-4577-96EB-A1D455A0130D}"/>
                </a:ext>
              </a:extLst>
            </p:cNvPr>
            <p:cNvSpPr txBox="1"/>
            <p:nvPr/>
          </p:nvSpPr>
          <p:spPr>
            <a:xfrm>
              <a:off x="6825518" y="2870073"/>
              <a:ext cx="1234415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Костанайская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898AEBA-E9BF-453F-95C5-0EE06C0A53E7}"/>
                </a:ext>
              </a:extLst>
            </p:cNvPr>
            <p:cNvSpPr txBox="1"/>
            <p:nvPr/>
          </p:nvSpPr>
          <p:spPr>
            <a:xfrm>
              <a:off x="8029186" y="4017211"/>
              <a:ext cx="1431313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Карагандинская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DDCC3A8-20F2-4FF9-BCD6-5137D2177C22}"/>
                </a:ext>
              </a:extLst>
            </p:cNvPr>
            <p:cNvSpPr txBox="1"/>
            <p:nvPr/>
          </p:nvSpPr>
          <p:spPr>
            <a:xfrm>
              <a:off x="8459843" y="5018410"/>
              <a:ext cx="1178600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Жамбылская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C8E740-E03B-42C9-8022-B8909A0EF716}"/>
                </a:ext>
              </a:extLst>
            </p:cNvPr>
            <p:cNvSpPr txBox="1"/>
            <p:nvPr/>
          </p:nvSpPr>
          <p:spPr>
            <a:xfrm>
              <a:off x="7594446" y="5484022"/>
              <a:ext cx="1311934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Туркестанская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4A76C4B-9C92-42FC-8E20-03A38BA792F8}"/>
                </a:ext>
              </a:extLst>
            </p:cNvPr>
            <p:cNvSpPr txBox="1"/>
            <p:nvPr/>
          </p:nvSpPr>
          <p:spPr>
            <a:xfrm>
              <a:off x="6613865" y="4783133"/>
              <a:ext cx="1515034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Кызылординская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BE4672E-3A0F-4760-AABF-4B072322CAC9}"/>
                </a:ext>
              </a:extLst>
            </p:cNvPr>
            <p:cNvSpPr txBox="1"/>
            <p:nvPr/>
          </p:nvSpPr>
          <p:spPr>
            <a:xfrm>
              <a:off x="4764622" y="5187093"/>
              <a:ext cx="1332089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Мангистауская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21B50AF-5B46-483D-B930-2D2113F48DEB}"/>
                </a:ext>
              </a:extLst>
            </p:cNvPr>
            <p:cNvSpPr txBox="1"/>
            <p:nvPr/>
          </p:nvSpPr>
          <p:spPr>
            <a:xfrm>
              <a:off x="4809768" y="4175616"/>
              <a:ext cx="1097982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Атырауская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E9FC003-D88C-45CF-975A-98D65BC27F0D}"/>
                </a:ext>
              </a:extLst>
            </p:cNvPr>
            <p:cNvSpPr txBox="1"/>
            <p:nvPr/>
          </p:nvSpPr>
          <p:spPr>
            <a:xfrm>
              <a:off x="4853643" y="3500770"/>
              <a:ext cx="485580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ЗКО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C9751E2-524F-4BD9-B492-118B93129C0A}"/>
                </a:ext>
              </a:extLst>
            </p:cNvPr>
            <p:cNvSpPr txBox="1"/>
            <p:nvPr/>
          </p:nvSpPr>
          <p:spPr>
            <a:xfrm>
              <a:off x="5955105" y="3770284"/>
              <a:ext cx="1215810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Актюбинская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FE55064-3ECE-4378-9158-4C8885F3D44D}"/>
                </a:ext>
              </a:extLst>
            </p:cNvPr>
            <p:cNvSpPr txBox="1"/>
            <p:nvPr/>
          </p:nvSpPr>
          <p:spPr>
            <a:xfrm>
              <a:off x="9525242" y="4619261"/>
              <a:ext cx="1195656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Алматинская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4407AFC-4DCB-467D-8933-AAC6226427C0}"/>
              </a:ext>
            </a:extLst>
          </p:cNvPr>
          <p:cNvGrpSpPr/>
          <p:nvPr/>
        </p:nvGrpSpPr>
        <p:grpSpPr>
          <a:xfrm>
            <a:off x="4627525" y="1935313"/>
            <a:ext cx="6396824" cy="3669263"/>
            <a:chOff x="4722775" y="1922207"/>
            <a:chExt cx="6396824" cy="366926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B4F8C4A-92B0-47DE-863C-B81EB1EE0C19}"/>
                </a:ext>
              </a:extLst>
            </p:cNvPr>
            <p:cNvSpPr txBox="1"/>
            <p:nvPr/>
          </p:nvSpPr>
          <p:spPr>
            <a:xfrm>
              <a:off x="8221613" y="2764877"/>
              <a:ext cx="670376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716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713BB9B-7384-4FE5-9B90-1F7B6ABDFCA7}"/>
                </a:ext>
              </a:extLst>
            </p:cNvPr>
            <p:cNvSpPr txBox="1"/>
            <p:nvPr/>
          </p:nvSpPr>
          <p:spPr>
            <a:xfrm>
              <a:off x="8359160" y="3664761"/>
              <a:ext cx="771366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740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43D1BB2-DD7C-40CA-82A6-A4A607DDEAFE}"/>
                </a:ext>
              </a:extLst>
            </p:cNvPr>
            <p:cNvSpPr txBox="1"/>
            <p:nvPr/>
          </p:nvSpPr>
          <p:spPr>
            <a:xfrm>
              <a:off x="4993915" y="3826328"/>
              <a:ext cx="729688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379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29BFEFB-0364-4D3F-B928-AA47C9AA6DDB}"/>
                </a:ext>
              </a:extLst>
            </p:cNvPr>
            <p:cNvSpPr txBox="1"/>
            <p:nvPr/>
          </p:nvSpPr>
          <p:spPr>
            <a:xfrm>
              <a:off x="7065860" y="2517575"/>
              <a:ext cx="753732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580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37FED31-A43F-494F-BDA0-CC67AE8FD46C}"/>
                </a:ext>
              </a:extLst>
            </p:cNvPr>
            <p:cNvSpPr txBox="1"/>
            <p:nvPr/>
          </p:nvSpPr>
          <p:spPr>
            <a:xfrm>
              <a:off x="9745977" y="4286944"/>
              <a:ext cx="734496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662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43DDCFD-4E8B-472A-A16F-9F6F4D1E864A}"/>
                </a:ext>
              </a:extLst>
            </p:cNvPr>
            <p:cNvSpPr txBox="1"/>
            <p:nvPr/>
          </p:nvSpPr>
          <p:spPr>
            <a:xfrm>
              <a:off x="8704685" y="4666248"/>
              <a:ext cx="649538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215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9C57A8E-A618-4F27-B5C0-F8E7CE72EC47}"/>
                </a:ext>
              </a:extLst>
            </p:cNvPr>
            <p:cNvSpPr txBox="1"/>
            <p:nvPr/>
          </p:nvSpPr>
          <p:spPr>
            <a:xfrm>
              <a:off x="7875150" y="5145194"/>
              <a:ext cx="750526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436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B1BA221-D3D4-4CCD-A7E2-B6571191D001}"/>
                </a:ext>
              </a:extLst>
            </p:cNvPr>
            <p:cNvSpPr txBox="1"/>
            <p:nvPr/>
          </p:nvSpPr>
          <p:spPr>
            <a:xfrm>
              <a:off x="10377087" y="3448815"/>
              <a:ext cx="742512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799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E891E8E-1DA4-4D5E-BFC1-AD736F0E3B09}"/>
                </a:ext>
              </a:extLst>
            </p:cNvPr>
            <p:cNvSpPr txBox="1"/>
            <p:nvPr/>
          </p:nvSpPr>
          <p:spPr>
            <a:xfrm>
              <a:off x="8150143" y="1922207"/>
              <a:ext cx="546946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92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3450662-41A8-4694-8DAE-B95BD106B537}"/>
                </a:ext>
              </a:extLst>
            </p:cNvPr>
            <p:cNvSpPr txBox="1"/>
            <p:nvPr/>
          </p:nvSpPr>
          <p:spPr>
            <a:xfrm>
              <a:off x="4722775" y="3163518"/>
              <a:ext cx="747320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605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7D40D74-10DA-4EC2-94F4-548FCE3D787E}"/>
                </a:ext>
              </a:extLst>
            </p:cNvPr>
            <p:cNvSpPr txBox="1"/>
            <p:nvPr/>
          </p:nvSpPr>
          <p:spPr>
            <a:xfrm>
              <a:off x="5060212" y="4845557"/>
              <a:ext cx="740908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298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24C40E3-FF76-431F-B017-119E6667C2D9}"/>
                </a:ext>
              </a:extLst>
            </p:cNvPr>
            <p:cNvSpPr txBox="1"/>
            <p:nvPr/>
          </p:nvSpPr>
          <p:spPr>
            <a:xfrm>
              <a:off x="6238241" y="3428210"/>
              <a:ext cx="649537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531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D0741FE-6E1E-4E75-82A2-6EB63A738A4F}"/>
                </a:ext>
              </a:extLst>
            </p:cNvPr>
            <p:cNvSpPr txBox="1"/>
            <p:nvPr/>
          </p:nvSpPr>
          <p:spPr>
            <a:xfrm>
              <a:off x="9355459" y="2518369"/>
              <a:ext cx="755336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607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CC35E81-D8DB-488B-BBB8-8FD8BE10639F}"/>
                </a:ext>
              </a:extLst>
            </p:cNvPr>
            <p:cNvSpPr txBox="1"/>
            <p:nvPr/>
          </p:nvSpPr>
          <p:spPr>
            <a:xfrm>
              <a:off x="7076269" y="4440747"/>
              <a:ext cx="590226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211</a:t>
              </a:r>
            </a:p>
          </p:txBody>
        </p:sp>
      </p:grpSp>
      <p:sp>
        <p:nvSpPr>
          <p:cNvPr id="94" name="TextBox 93">
            <a:hlinkClick r:id="rId34" action="ppaction://hlinksldjump"/>
            <a:extLst>
              <a:ext uri="{FF2B5EF4-FFF2-40B4-BE49-F238E27FC236}">
                <a16:creationId xmlns:a16="http://schemas.microsoft.com/office/drawing/2014/main" id="{BC9FB352-1F19-4E46-B2E1-F558BEAF8B1F}"/>
              </a:ext>
            </a:extLst>
          </p:cNvPr>
          <p:cNvSpPr txBox="1"/>
          <p:nvPr/>
        </p:nvSpPr>
        <p:spPr>
          <a:xfrm>
            <a:off x="476654" y="5079118"/>
            <a:ext cx="312257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sz="1700" dirty="0"/>
              <a:t>Коэффициент коррупциогенности </a:t>
            </a:r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86B07C19-31B6-4D77-A249-9CC207BDDEF1}"/>
              </a:ext>
            </a:extLst>
          </p:cNvPr>
          <p:cNvGrpSpPr/>
          <p:nvPr/>
        </p:nvGrpSpPr>
        <p:grpSpPr>
          <a:xfrm>
            <a:off x="10481826" y="5324472"/>
            <a:ext cx="1425390" cy="867009"/>
            <a:chOff x="10596126" y="5448297"/>
            <a:chExt cx="1425390" cy="867009"/>
          </a:xfrm>
        </p:grpSpPr>
        <p:sp>
          <p:nvSpPr>
            <p:cNvPr id="99" name="TextBox 98">
              <a:hlinkClick r:id="rId35" action="ppaction://hlinksldjump"/>
              <a:extLst>
                <a:ext uri="{FF2B5EF4-FFF2-40B4-BE49-F238E27FC236}">
                  <a16:creationId xmlns:a16="http://schemas.microsoft.com/office/drawing/2014/main" id="{2143DD43-2EBF-447C-9DD6-B011731AB5D5}"/>
                </a:ext>
              </a:extLst>
            </p:cNvPr>
            <p:cNvSpPr txBox="1"/>
            <p:nvPr/>
          </p:nvSpPr>
          <p:spPr>
            <a:xfrm>
              <a:off x="10596126" y="5976752"/>
              <a:ext cx="142539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подробнее</a:t>
              </a:r>
            </a:p>
          </p:txBody>
        </p:sp>
        <p:pic>
          <p:nvPicPr>
            <p:cNvPr id="100" name="Рисунок 99">
              <a:hlinkClick r:id="rId35" action="ppaction://hlinksldjump"/>
              <a:extLst>
                <a:ext uri="{FF2B5EF4-FFF2-40B4-BE49-F238E27FC236}">
                  <a16:creationId xmlns:a16="http://schemas.microsoft.com/office/drawing/2014/main" id="{71EDE178-9A38-4DE4-885E-DA90E67C6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 rot="5400000">
              <a:off x="11320460" y="5448297"/>
              <a:ext cx="509590" cy="509590"/>
            </a:xfrm>
            <a:prstGeom prst="rect">
              <a:avLst/>
            </a:prstGeom>
          </p:spPr>
        </p:pic>
      </p:grpSp>
      <p:pic>
        <p:nvPicPr>
          <p:cNvPr id="102" name="Рисунок 101">
            <a:hlinkClick r:id="rId4" action="ppaction://hlinksldjump"/>
            <a:extLst>
              <a:ext uri="{FF2B5EF4-FFF2-40B4-BE49-F238E27FC236}">
                <a16:creationId xmlns:a16="http://schemas.microsoft.com/office/drawing/2014/main" id="{2B087D8E-3D2E-44AD-AB57-16EAF921D94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1157348" y="211127"/>
            <a:ext cx="788219" cy="508719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4E722A5-C1C6-4245-8832-6F3B73BC95C1}"/>
              </a:ext>
            </a:extLst>
          </p:cNvPr>
          <p:cNvGrpSpPr/>
          <p:nvPr/>
        </p:nvGrpSpPr>
        <p:grpSpPr>
          <a:xfrm>
            <a:off x="4891126" y="2029729"/>
            <a:ext cx="1247457" cy="859843"/>
            <a:chOff x="10416165" y="1651228"/>
            <a:chExt cx="1247457" cy="859843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932E8C4-D46A-422D-8436-C90796B8952D}"/>
                </a:ext>
              </a:extLst>
            </p:cNvPr>
            <p:cNvSpPr txBox="1"/>
            <p:nvPr/>
          </p:nvSpPr>
          <p:spPr>
            <a:xfrm>
              <a:off x="10416165" y="1926296"/>
              <a:ext cx="1247457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3200" dirty="0"/>
                <a:t>6 871</a:t>
              </a:r>
            </a:p>
          </p:txBody>
        </p:sp>
        <p:sp>
          <p:nvSpPr>
            <p:cNvPr id="105" name="Заголовок 1">
              <a:extLst>
                <a:ext uri="{FF2B5EF4-FFF2-40B4-BE49-F238E27FC236}">
                  <a16:creationId xmlns:a16="http://schemas.microsoft.com/office/drawing/2014/main" id="{E6511996-6F87-483B-BAC5-F5D8F9C01855}"/>
                </a:ext>
              </a:extLst>
            </p:cNvPr>
            <p:cNvSpPr txBox="1">
              <a:spLocks/>
            </p:cNvSpPr>
            <p:nvPr/>
          </p:nvSpPr>
          <p:spPr>
            <a:xfrm>
              <a:off x="10416165" y="1651228"/>
              <a:ext cx="1011678" cy="37374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61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2200" b="1" kern="1200" dirty="0">
                  <a:solidFill>
                    <a:srgbClr val="143452"/>
                  </a:solidFill>
                  <a:latin typeface="+mn-lt"/>
                  <a:ea typeface="Tahoma" panose="020B0604030504040204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ru-RU" sz="1700" b="0" dirty="0">
                  <a:solidFill>
                    <a:schemeClr val="bg1">
                      <a:lumMod val="50000"/>
                    </a:schemeClr>
                  </a:solidFill>
                </a:rPr>
                <a:t>Итого: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45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Генеральная прокуратура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30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171202"/>
              </p:ext>
            </p:extLst>
          </p:nvPr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397624"/>
          <a:ext cx="11667330" cy="858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F332E7C3-870B-42B9-9F32-A4F8E0B7C40E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ГП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D86E9F4-85A6-416D-B243-61840DB601C3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A122799C-5F9A-4725-A50C-1566F8E41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9DD19FA8-719C-40AB-B322-85C398EEE808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23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Комитет национальной безопасности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31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421928"/>
              </p:ext>
            </p:extLst>
          </p:nvPr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272116"/>
          <a:ext cx="11667330" cy="983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030DC21-F6BF-4699-84F9-04B8BE063FF4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КНБ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C630D1-990E-496C-972B-190E970C31AC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70ACCA1B-93EB-4DFA-A6DD-41AFFC4F2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94BE0E4A-8ADF-424A-A690-2C0817B202CF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8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Министерство внутренних дел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32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972859"/>
              </p:ext>
            </p:extLst>
          </p:nvPr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191438"/>
          <a:ext cx="11667330" cy="121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5390934-3CE9-4180-8635-E2AF9C4BFB39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МВД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62C188E-EB66-4E16-ACC3-3AD3F9DB0B54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A92FDA38-4214-4F8D-830C-491BF057A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5A55E941-E13E-4122-92A1-31BC65D7AA96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79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-812800"/>
          <a:ext cx="11667330" cy="5331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Министерство здравоохранения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33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826330"/>
              </p:ext>
            </p:extLst>
          </p:nvPr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C6432746-6595-4D6C-9434-13FC1DF3A8FB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МЗ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FF7DE7A-63B8-4115-BFF8-10F8CA9D7FCE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FBF3E04D-BFB3-4FB3-842D-B53DF3FA5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9444B303-C6EB-4929-BE24-9D0A3158FAE2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7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Министерство иностранных дел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34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715460"/>
              </p:ext>
            </p:extLst>
          </p:nvPr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162300"/>
          <a:ext cx="11667330" cy="103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0D7D64E7-8E7D-4EA0-9529-D2FD126301EC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МИД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DA1AC65-B710-47A7-AA0C-B876B97C388E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4E95EEBE-DBA1-420F-8774-589BB1F32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362C5665-63D4-4E7F-BB7F-7DF3CFCF0EC6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36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AE16FE3-3C6E-47FC-A83F-2AE0F35EB651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2" action="ppaction://hlinksldjump"/>
              <a:extLst>
                <a:ext uri="{FF2B5EF4-FFF2-40B4-BE49-F238E27FC236}">
                  <a16:creationId xmlns:a16="http://schemas.microsoft.com/office/drawing/2014/main" id="{0834ADFF-C1D5-442E-9792-538E8DE2F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2" action="ppaction://hlinksldjump"/>
              <a:extLst>
                <a:ext uri="{FF2B5EF4-FFF2-40B4-BE49-F238E27FC236}">
                  <a16:creationId xmlns:a16="http://schemas.microsoft.com/office/drawing/2014/main" id="{5037EE0D-60AF-442C-B361-B529F229E1E6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5" y="258556"/>
            <a:ext cx="11077689" cy="714195"/>
          </a:xfrm>
        </p:spPr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Министерство индустрии и инфраструктурного развития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35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282058"/>
              </p:ext>
            </p:extLst>
          </p:nvPr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752475"/>
          <a:ext cx="11667330" cy="3567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B3298119-2CA7-4E7A-9E2A-58660D106BF5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29719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МИИР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Министерство информации и общественного развития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36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390456"/>
              </p:ext>
            </p:extLst>
          </p:nvPr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2743201"/>
          <a:ext cx="11667330" cy="1481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02B57E34-A474-4126-8999-E6649B5CFC86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3151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МИОР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C07848B-3FC9-454D-B6CC-8E63CA004E17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E147CF07-0442-497C-B481-1C02B8572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3DBFE5C9-F316-43DB-B7F2-CD3BE1998B8C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20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Министерство культуры и спорта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37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027106"/>
              </p:ext>
            </p:extLst>
          </p:nvPr>
        </p:nvGraphicFramePr>
        <p:xfrm>
          <a:off x="313234" y="4507688"/>
          <a:ext cx="11565533" cy="1777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1914525"/>
          <a:ext cx="11667330" cy="2558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90951B1E-1DAC-4C8C-8ED4-98434417B96C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МКС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33E863-D022-4887-AF69-59A361258C89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314B7DF6-FC7B-42F9-91EE-C10A79EB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434F8378-7AB2-4BB8-A12F-7CE60A110E2F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168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Министерство национальной экономики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38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886343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71860" y="2419350"/>
          <a:ext cx="11667330" cy="180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B6B7FE07-99B0-41E5-B6BB-4BF7BAF8B6CA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МНЭ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CB5176E-9C31-4B04-B9E9-FE5B639E50CC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3B68BC95-DFAB-49F5-9B30-534B68FC1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59EDDD54-B9BF-47B9-B169-10D4E8466275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09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 </a:t>
            </a:r>
            <a:br>
              <a:rPr lang="ru-RU" dirty="0"/>
            </a:br>
            <a:r>
              <a:rPr lang="ru-RU" dirty="0"/>
              <a:t>Министерство обороны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39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57802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2914650"/>
          <a:ext cx="11667330" cy="1339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3679918-CE5D-4222-A5B5-6471C7D4706D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A4E7CE1-A711-439A-A47C-7D1005580547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4F47DA91-A4C7-4F18-8856-2B211DA35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4E25B79B-3BC8-4A6C-82FB-E85A22C72F0F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793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FFEAF-27F3-4597-9A3B-5B9BB902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Коррупциогенные факторы – Глоссарий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6FE762A-8A0E-4484-8ABA-2D9E048F6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822E1B-DDE4-4D82-84C1-3BA45F7E3B12}"/>
              </a:ext>
            </a:extLst>
          </p:cNvPr>
          <p:cNvSpPr txBox="1"/>
          <p:nvPr/>
        </p:nvSpPr>
        <p:spPr>
          <a:xfrm>
            <a:off x="220223" y="1010472"/>
            <a:ext cx="5723379" cy="5370701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 новых понятий, не определенных законодательством или проектом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Двоякая формулировка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Ошибочные отсылочные и бланкетные нормы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Коллизии норм права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</a:endParaRP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Правовой пробел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Недостаточная прозрачность деятельности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</a:endParaRP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Недостаточный доступ к информации, </a:t>
            </a:r>
            <a:b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</a:b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представляющей общественный интерес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Необоснованные затраты по отношению </a:t>
            </a:r>
            <a:b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</a:b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к общественной пользе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</a:endParaRP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Завышенные требования к лицу, предъявляемые </a:t>
            </a:r>
            <a:b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</a:b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для реализации принадлежащего ему права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Нарушение баланса интересов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</a:endParaRP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Наличие излишних административных барьеров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Необоснованное ограничение прав человека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</a:endParaRP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Ложные цели и приоритеты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Широта дискреционных полномочий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</a:endParaRP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Ненадлежащее определение функций, обязанностей, </a:t>
            </a:r>
            <a:b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</a:b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прав и ответственности государственных служащих (должностных лиц)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463DFB-A772-4022-BCEC-2C62B46B2693}"/>
              </a:ext>
            </a:extLst>
          </p:cNvPr>
          <p:cNvSpPr txBox="1"/>
          <p:nvPr/>
        </p:nvSpPr>
        <p:spPr>
          <a:xfrm>
            <a:off x="6250358" y="1010472"/>
            <a:ext cx="5208826" cy="486287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 startAt="16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Отсутствие или ненадлежащее регулирование административных процедур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</a:endParaRP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 startAt="16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Заполнение законодательных пробелов при помощи подзаконных актов в отсутствие законодательной делегации соответствующих полномочий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 startAt="16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Установление права вместо обязанности должностных лиц и/или государственных органов 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</a:endParaRP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 startAt="16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Двоякие и субъективные основания для отказа или бездействия должностного лица и/или государственного органа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 startAt="16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Злоупотребление правом заявителя органами государственной власти 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 startAt="16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Недостаточность механизмов контроля 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 startAt="16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Недостаточность механизмов обжалования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 startAt="16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Отсутствие или ненадлежащее регулирование </a:t>
            </a:r>
            <a:b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</a:b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конкурсных (аукционных) процедур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 startAt="16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Отсутствие четкой ответственности за нарушения 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 startAt="16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«Навязанная» коррупциогенность</a:t>
            </a:r>
          </a:p>
          <a:p>
            <a:pPr marL="623888" indent="-342900">
              <a:spcAft>
                <a:spcPts val="600"/>
              </a:spcAft>
              <a:buClr>
                <a:schemeClr val="accent5"/>
              </a:buClr>
              <a:buFont typeface="+mj-lt"/>
              <a:buAutoNum type="arabicPeriod" startAt="16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Другое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2A17DBA-9A08-4BC4-830C-A96308E1716A}"/>
              </a:ext>
            </a:extLst>
          </p:cNvPr>
          <p:cNvGrpSpPr/>
          <p:nvPr/>
        </p:nvGrpSpPr>
        <p:grpSpPr>
          <a:xfrm>
            <a:off x="9037604" y="154832"/>
            <a:ext cx="1684438" cy="876300"/>
            <a:chOff x="9572626" y="38100"/>
            <a:chExt cx="1684438" cy="876300"/>
          </a:xfrm>
        </p:grpSpPr>
        <p:pic>
          <p:nvPicPr>
            <p:cNvPr id="7" name="Рисунок 6">
              <a:hlinkClick r:id="rId2" action="ppaction://hlinksldjump"/>
              <a:extLst>
                <a:ext uri="{FF2B5EF4-FFF2-40B4-BE49-F238E27FC236}">
                  <a16:creationId xmlns:a16="http://schemas.microsoft.com/office/drawing/2014/main" id="{1FB44CE8-3144-489C-974B-709230CA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8" name="TextBox 7">
              <a:hlinkClick r:id="rId2" action="ppaction://hlinksldjump"/>
              <a:extLst>
                <a:ext uri="{FF2B5EF4-FFF2-40B4-BE49-F238E27FC236}">
                  <a16:creationId xmlns:a16="http://schemas.microsoft.com/office/drawing/2014/main" id="{896F9FD5-FEF9-4FED-B71F-35A4491BB629}"/>
                </a:ext>
              </a:extLst>
            </p:cNvPr>
            <p:cNvSpPr txBox="1"/>
            <p:nvPr/>
          </p:nvSpPr>
          <p:spPr>
            <a:xfrm>
              <a:off x="10452035" y="271480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  <p:pic>
        <p:nvPicPr>
          <p:cNvPr id="9" name="Рисунок 8">
            <a:hlinkClick r:id="rId5" action="ppaction://hlinksldjump"/>
            <a:extLst>
              <a:ext uri="{FF2B5EF4-FFF2-40B4-BE49-F238E27FC236}">
                <a16:creationId xmlns:a16="http://schemas.microsoft.com/office/drawing/2014/main" id="{7466CD81-F1F2-47EA-8A15-6F74A65B3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7348" y="211127"/>
            <a:ext cx="788219" cy="50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4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Министерство образования и науки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40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160055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2409825"/>
          <a:ext cx="11667330" cy="186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76614F4F-ACE0-4665-9822-E4CB9CD9043F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МОН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8769420-C7F4-4B1C-96FB-ABA8CCD20E9D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E43FCC53-AD29-4425-A99D-B90B331F2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5CA191D6-ACD4-4AB5-ABF2-075CE80C9799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955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 </a:t>
            </a:r>
            <a:br>
              <a:rPr lang="ru-RU" dirty="0"/>
            </a:br>
            <a:r>
              <a:rPr lang="ru-RU" dirty="0"/>
              <a:t>Министерство сельского хозяйства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41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010705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2657475"/>
          <a:ext cx="11667330" cy="1605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2E7CD804-55E1-4FC1-84E2-95B8CC352F64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МСХ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0F3FDE3-9580-44BE-A106-A2BD9405ECBF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19512131-29A2-492B-A3F9-D06755343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548526E0-27DC-493B-9232-6198D08F75B5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0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Министерство торговли и интеграции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42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33200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1752599"/>
          <a:ext cx="11667330" cy="2501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4813A19F-1623-4F6E-9962-0FDFBBCA0FA2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МТИ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9FB80E2-46BA-4DF5-B813-DA1C5DB608DB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41F5A8EE-C24B-428A-84D9-4815FEA0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DAFEA199-16D7-4768-86AD-142C91B01081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36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br>
              <a:rPr lang="ru-RU" dirty="0"/>
            </a:br>
            <a:r>
              <a:rPr lang="ru-RU" dirty="0"/>
              <a:t>Министерство труда и социальной защиты населения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43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635579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133725"/>
          <a:ext cx="11667330" cy="1072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52CAA61A-9ED5-4F28-B7EE-1F8C7475F84C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422700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МТСЗН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50CD278-5750-4A09-AB87-BB8B27D086F2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A544D322-98DD-4A5D-B155-189E522AC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37D353A9-E920-4145-93CF-2DD83C141A67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724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br>
              <a:rPr lang="ru-RU" dirty="0"/>
            </a:br>
            <a:r>
              <a:rPr lang="ru-RU" dirty="0"/>
              <a:t>Министерство финансов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44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011361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2362200"/>
          <a:ext cx="11667330" cy="1881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A891E388-A99B-4F5A-97FE-D35A5E352F12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МФ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472943E-D18D-4946-A250-2A024B853C39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E5C05AA5-1D98-4674-B8BE-E9373DF81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34B606E6-5D36-40A3-8D2E-78FF760129EC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26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5" y="258557"/>
            <a:ext cx="10844797" cy="1086150"/>
          </a:xfrm>
        </p:spPr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br>
              <a:rPr lang="ru-RU" dirty="0"/>
            </a:br>
            <a:r>
              <a:rPr lang="ru-RU" dirty="0"/>
              <a:t>Министерство цифрового развития, инноваций </a:t>
            </a:r>
            <a:br>
              <a:rPr lang="ru-RU" dirty="0"/>
            </a:br>
            <a:r>
              <a:rPr lang="ru-RU" dirty="0"/>
              <a:t>и аэрокосмической промышленности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45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532396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105150"/>
          <a:ext cx="11667330" cy="120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55F5EFD4-8E29-46E0-960A-05183A59C458}"/>
              </a:ext>
            </a:extLst>
          </p:cNvPr>
          <p:cNvSpPr txBox="1">
            <a:spLocks/>
          </p:cNvSpPr>
          <p:nvPr/>
        </p:nvSpPr>
        <p:spPr>
          <a:xfrm>
            <a:off x="244734" y="1522582"/>
            <a:ext cx="1844041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МЦИАП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FC28F49-3372-4B1E-B2BF-DB3D7183AEE8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51F8FFAE-8B49-423A-BB18-07583DA40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E4553FDA-BB30-43AD-A571-BE726D4A72F0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69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 </a:t>
            </a:r>
            <a:br>
              <a:rPr lang="ru-RU" dirty="0"/>
            </a:br>
            <a:r>
              <a:rPr lang="ru-RU" dirty="0"/>
              <a:t>Министерство по чрезвычайным ситуациям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46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166362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2200275"/>
          <a:ext cx="11667330" cy="210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80608089-1D03-4531-9CB1-4B4443F1FB2A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МЧС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AA4DAEB-1A90-4BCE-82C9-B9FCB2B21E90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0CE5E6C4-9E97-4EB4-9727-20AC5C9A0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77C33CEE-7E49-45B3-BE7B-D85448076ECB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21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 </a:t>
            </a:r>
            <a:br>
              <a:rPr lang="ru-RU" dirty="0"/>
            </a:br>
            <a:r>
              <a:rPr lang="ru-RU" dirty="0"/>
              <a:t>Министерство энергетики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47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362344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2600325"/>
          <a:ext cx="11667330" cy="172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CD152EA3-0B6E-46A9-9170-6855C8B27CEC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МЭ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0265DA7-0E21-412C-89B4-72ED8FCC77DC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B467245E-A610-434D-A982-A09656025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7452D2E2-D280-4973-AE89-5F76AE637FA3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09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 </a:t>
            </a:r>
            <a:br>
              <a:rPr lang="ru-RU" dirty="0"/>
            </a:br>
            <a:r>
              <a:rPr lang="ru-RU" dirty="0"/>
              <a:t>Министерство экологии, геологии и природных ресурсов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48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472976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1514474"/>
          <a:ext cx="11667330" cy="2691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21E920CB-BF83-4B91-B44A-E9DD08DA63FB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646818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МЭГиПР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E800280-0207-4ED4-B237-82C7C02B34A3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B5A13842-3B02-415C-A1F0-8B23851E6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288835F2-5CCF-4725-9B61-2BCBEA792EDD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3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 </a:t>
            </a:r>
            <a:br>
              <a:rPr lang="ru-RU" dirty="0"/>
            </a:br>
            <a:r>
              <a:rPr lang="ru-RU" dirty="0"/>
              <a:t>Министерство юстиции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49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542320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371850"/>
          <a:ext cx="11667330" cy="87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80EB32F1-3569-4216-8A97-C3EBA87895F3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МЮ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7E11CB-A1BC-46BD-8550-4D0D3B67BC48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F0B7565B-9C13-4801-879D-A375D72BF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472A88FA-9D92-4238-AFF5-62B5AB9CCF6D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0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139DF-F940-4547-995A-6139293B8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Коррупциогенные факторы в НПА </a:t>
            </a:r>
            <a:br>
              <a:rPr lang="ru-RU" dirty="0"/>
            </a:br>
            <a:r>
              <a:rPr lang="ru-RU" dirty="0"/>
              <a:t>по местным исполнительным органам (МИО) РК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447FE33-63AA-45EF-9CC9-AC6B50918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5</a:t>
            </a:fld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70CB69E-59A0-47F2-8D54-77D4BA626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369912"/>
              </p:ext>
            </p:extLst>
          </p:nvPr>
        </p:nvGraphicFramePr>
        <p:xfrm>
          <a:off x="292238" y="1229132"/>
          <a:ext cx="11607524" cy="50452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3589">
                  <a:extLst>
                    <a:ext uri="{9D8B030D-6E8A-4147-A177-3AD203B41FA5}">
                      <a16:colId xmlns:a16="http://schemas.microsoft.com/office/drawing/2014/main" val="598813342"/>
                    </a:ext>
                  </a:extLst>
                </a:gridCol>
                <a:gridCol w="744073">
                  <a:extLst>
                    <a:ext uri="{9D8B030D-6E8A-4147-A177-3AD203B41FA5}">
                      <a16:colId xmlns:a16="http://schemas.microsoft.com/office/drawing/2014/main" val="3291869125"/>
                    </a:ext>
                  </a:extLst>
                </a:gridCol>
                <a:gridCol w="744073">
                  <a:extLst>
                    <a:ext uri="{9D8B030D-6E8A-4147-A177-3AD203B41FA5}">
                      <a16:colId xmlns:a16="http://schemas.microsoft.com/office/drawing/2014/main" val="318962566"/>
                    </a:ext>
                  </a:extLst>
                </a:gridCol>
                <a:gridCol w="754701">
                  <a:extLst>
                    <a:ext uri="{9D8B030D-6E8A-4147-A177-3AD203B41FA5}">
                      <a16:colId xmlns:a16="http://schemas.microsoft.com/office/drawing/2014/main" val="786899470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4152536800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2333214098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1639432052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2074829271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1386021538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782632243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4194928976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173315600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527312328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4273168230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418918773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409844114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112704124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2606720729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1006162196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761071891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390805249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4135960896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2809276072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979437424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1017983284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154036192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053558936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1160579105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932718816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55412520"/>
                    </a:ext>
                  </a:extLst>
                </a:gridCol>
              </a:tblGrid>
              <a:tr h="281693">
                <a:tc rowSpan="2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кол-во проектов НПА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кол-во кор факторов всех экспертов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6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Количество замечаний по факторам коррупцигенности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353125"/>
                  </a:ext>
                </a:extLst>
              </a:tr>
              <a:tr h="8198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направленных на экспертизу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на которые получены замечания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575713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Акмолинская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146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944482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Алматинская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593067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Атырауская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532222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ВКО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799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599890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Жамбылская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479216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ЗКО</a:t>
                      </a: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9026663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Карагандинская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9760281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Костанайская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292802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Кызылординская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573172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Мангистауская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209150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Павлодарская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111185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СКО</a:t>
                      </a: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071779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Актюбинская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531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021316"/>
                  </a:ext>
                </a:extLst>
              </a:tr>
              <a:tr h="281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Туркестанская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368117"/>
                  </a:ext>
                </a:extLst>
              </a:tr>
            </a:tbl>
          </a:graphicData>
        </a:graphic>
      </p:graphicFrame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9ABEC9A-9C93-4365-B76C-B36F35BB6062}"/>
              </a:ext>
            </a:extLst>
          </p:cNvPr>
          <p:cNvGrpSpPr/>
          <p:nvPr/>
        </p:nvGrpSpPr>
        <p:grpSpPr>
          <a:xfrm>
            <a:off x="9037604" y="154832"/>
            <a:ext cx="1684438" cy="876300"/>
            <a:chOff x="9572626" y="38100"/>
            <a:chExt cx="1684438" cy="876300"/>
          </a:xfrm>
        </p:grpSpPr>
        <p:pic>
          <p:nvPicPr>
            <p:cNvPr id="8" name="Рисунок 7">
              <a:hlinkClick r:id="rId2" action="ppaction://hlinksldjump"/>
              <a:extLst>
                <a:ext uri="{FF2B5EF4-FFF2-40B4-BE49-F238E27FC236}">
                  <a16:creationId xmlns:a16="http://schemas.microsoft.com/office/drawing/2014/main" id="{FA95A825-DF2B-4E0D-87BE-7BA44F0FB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2" action="ppaction://hlinksldjump"/>
              <a:extLst>
                <a:ext uri="{FF2B5EF4-FFF2-40B4-BE49-F238E27FC236}">
                  <a16:creationId xmlns:a16="http://schemas.microsoft.com/office/drawing/2014/main" id="{0CF30A6A-731A-4530-B571-1101D543431A}"/>
                </a:ext>
              </a:extLst>
            </p:cNvPr>
            <p:cNvSpPr txBox="1"/>
            <p:nvPr/>
          </p:nvSpPr>
          <p:spPr>
            <a:xfrm>
              <a:off x="10452035" y="271480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  <p:pic>
        <p:nvPicPr>
          <p:cNvPr id="10" name="Рисунок 9">
            <a:hlinkClick r:id="rId5" action="ppaction://hlinksldjump"/>
            <a:extLst>
              <a:ext uri="{FF2B5EF4-FFF2-40B4-BE49-F238E27FC236}">
                <a16:creationId xmlns:a16="http://schemas.microsoft.com/office/drawing/2014/main" id="{6FB6EF91-31AD-4093-8D39-E75B82E9F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7348" y="211127"/>
            <a:ext cx="788219" cy="50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4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br>
              <a:rPr lang="ru-RU" b="0" dirty="0"/>
            </a:br>
            <a:r>
              <a:rPr lang="ru-RU" dirty="0"/>
              <a:t>Национальный банк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50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23353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200400"/>
          <a:ext cx="11667330" cy="103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A4A16976-0ADF-40A4-BB8B-38505F407A68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НБ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07A8501-3E47-45A8-BBBA-5E3BC1F6EC35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38996EEA-279B-4853-8E7B-1775D54D8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2FF78EFA-0817-44CE-BA2A-7BEDD9D86F36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66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5" y="267521"/>
            <a:ext cx="10844797" cy="1059256"/>
          </a:xfrm>
        </p:spPr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br>
              <a:rPr lang="ru-RU" dirty="0"/>
            </a:br>
            <a:r>
              <a:rPr lang="ru-RU" dirty="0"/>
              <a:t>Счетный комитет по контролю за исполнением республиканского бюджета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51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139310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457574"/>
          <a:ext cx="11667330" cy="824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4C2AF7FE-3D4D-4330-80C1-FB97777FF39B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СК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DA5C1F0-5B51-452C-BC74-C47F064DBFFC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3F1ADD31-DB65-4C5A-BCC6-20BF9DA48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722BFCFC-6293-4816-A5EE-667A8EFB461C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7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 </a:t>
            </a:r>
            <a:br>
              <a:rPr lang="ru-RU" dirty="0"/>
            </a:br>
            <a:r>
              <a:rPr lang="ru-RU" dirty="0"/>
              <a:t>Центральная избирательная комиссия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52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183281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543300"/>
          <a:ext cx="11667330" cy="700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F23E5FE7-4E44-4E83-9912-385EEC2DFE3F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162724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ЦИК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6923B14-8873-4855-9270-F86D06E26A86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210E8E1F-142D-40BC-8B63-44A037DBA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57905BD8-5B61-4FFC-AF2F-12644B8C39B4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25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5" y="239506"/>
            <a:ext cx="10844797" cy="1122569"/>
          </a:xfrm>
        </p:spPr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br>
              <a:rPr lang="ru-RU" b="0" dirty="0"/>
            </a:br>
            <a:r>
              <a:rPr lang="ru-RU" dirty="0"/>
              <a:t>Агентство Республики Казахстан по регулированию </a:t>
            </a:r>
            <a:br>
              <a:rPr lang="ru-RU" dirty="0"/>
            </a:br>
            <a:r>
              <a:rPr lang="ru-RU" dirty="0"/>
              <a:t>и развитию финансового рынка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53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555079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000375"/>
          <a:ext cx="11667330" cy="119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76E59135-5CD5-48CB-B7AA-C2752AB5E45F}"/>
              </a:ext>
            </a:extLst>
          </p:cNvPr>
          <p:cNvSpPr txBox="1">
            <a:spLocks/>
          </p:cNvSpPr>
          <p:nvPr/>
        </p:nvSpPr>
        <p:spPr>
          <a:xfrm>
            <a:off x="244735" y="1522582"/>
            <a:ext cx="1575100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АРР РФ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E02DFE2-5072-4911-BFCF-833EE12883DD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14" name="Рисунок 13">
              <a:hlinkClick r:id="rId3" action="ppaction://hlinksldjump"/>
              <a:extLst>
                <a:ext uri="{FF2B5EF4-FFF2-40B4-BE49-F238E27FC236}">
                  <a16:creationId xmlns:a16="http://schemas.microsoft.com/office/drawing/2014/main" id="{09B5B02D-E2DD-47DB-95B9-B6D6D34FF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5" name="TextBox 14">
              <a:hlinkClick r:id="rId3" action="ppaction://hlinksldjump"/>
              <a:extLst>
                <a:ext uri="{FF2B5EF4-FFF2-40B4-BE49-F238E27FC236}">
                  <a16:creationId xmlns:a16="http://schemas.microsoft.com/office/drawing/2014/main" id="{5489CD82-ECDB-4A3F-99CB-1E257A507893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632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Замечания коррупциогенного характера в НПА.</a:t>
            </a:r>
            <a:br>
              <a:rPr lang="ru-RU" b="0" dirty="0"/>
            </a:br>
            <a:r>
              <a:rPr lang="ru-RU" dirty="0"/>
              <a:t>Агентство по стратегическому планированию и реформам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54</a:t>
            </a:fld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4DFA4F0-22D7-4A89-93A0-D3222111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948929"/>
              </p:ext>
            </p:extLst>
          </p:nvPr>
        </p:nvGraphicFramePr>
        <p:xfrm>
          <a:off x="313234" y="4507688"/>
          <a:ext cx="11565533" cy="1765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9287">
                  <a:extLst>
                    <a:ext uri="{9D8B030D-6E8A-4147-A177-3AD203B41FA5}">
                      <a16:colId xmlns:a16="http://schemas.microsoft.com/office/drawing/2014/main" val="3742608397"/>
                    </a:ext>
                  </a:extLst>
                </a:gridCol>
                <a:gridCol w="967226">
                  <a:extLst>
                    <a:ext uri="{9D8B030D-6E8A-4147-A177-3AD203B41FA5}">
                      <a16:colId xmlns:a16="http://schemas.microsoft.com/office/drawing/2014/main" val="4135882725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1287814030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655015377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2771791508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3252439073"/>
                    </a:ext>
                  </a:extLst>
                </a:gridCol>
                <a:gridCol w="987804">
                  <a:extLst>
                    <a:ext uri="{9D8B030D-6E8A-4147-A177-3AD203B41FA5}">
                      <a16:colId xmlns:a16="http://schemas.microsoft.com/office/drawing/2014/main" val="558679715"/>
                    </a:ext>
                  </a:extLst>
                </a:gridCol>
              </a:tblGrid>
              <a:tr h="283387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ноя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дек 2020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янв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фев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мар 2021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790553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Направлены на экспертизу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3183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Без замечаний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53262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Получены замечания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0606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Замечания коррупциогенного характера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7323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Среднее количество замечаний на 1 проект НПА </a:t>
                      </a:r>
                      <a:endParaRPr lang="ru-RU" sz="13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8968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2E4C292-903F-4D07-84D0-CD2B20B34C8C}"/>
              </a:ext>
            </a:extLst>
          </p:cNvPr>
          <p:cNvGraphicFramePr/>
          <p:nvPr/>
        </p:nvGraphicFramePr>
        <p:xfrm>
          <a:off x="262335" y="3276600"/>
          <a:ext cx="11667330" cy="996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504F1067-D97F-4472-97E4-DDF19FB11123}"/>
              </a:ext>
            </a:extLst>
          </p:cNvPr>
          <p:cNvSpPr txBox="1">
            <a:spLocks/>
          </p:cNvSpPr>
          <p:nvPr/>
        </p:nvSpPr>
        <p:spPr>
          <a:xfrm>
            <a:off x="244734" y="1522582"/>
            <a:ext cx="1503383" cy="360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АСПиР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00D41DD-D25E-44D4-A97A-00F30DDBFB26}"/>
              </a:ext>
            </a:extLst>
          </p:cNvPr>
          <p:cNvGrpSpPr/>
          <p:nvPr/>
        </p:nvGrpSpPr>
        <p:grpSpPr>
          <a:xfrm>
            <a:off x="11240063" y="1221442"/>
            <a:ext cx="745577" cy="867335"/>
            <a:chOff x="9572626" y="38100"/>
            <a:chExt cx="876300" cy="1019406"/>
          </a:xfrm>
        </p:grpSpPr>
        <p:pic>
          <p:nvPicPr>
            <p:cNvPr id="9" name="Рисунок 8">
              <a:hlinkClick r:id="rId3" action="ppaction://hlinksldjump"/>
              <a:extLst>
                <a:ext uri="{FF2B5EF4-FFF2-40B4-BE49-F238E27FC236}">
                  <a16:creationId xmlns:a16="http://schemas.microsoft.com/office/drawing/2014/main" id="{5FDEA92F-5CBF-4855-9B1A-8662B7521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B9B45E27-75A3-4688-AFA2-7F2E73E6BB78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6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E68C15B-1512-4D50-B257-ECEFA2F3AF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7175" y="6588125"/>
            <a:ext cx="504825" cy="233363"/>
          </a:xfrm>
          <a:prstGeom prst="rect">
            <a:avLst/>
          </a:prstGeom>
        </p:spPr>
        <p:txBody>
          <a:bodyPr/>
          <a:lstStyle/>
          <a:p>
            <a:fld id="{7809FEE8-7464-4FDB-9A57-88CDFAF57E02}" type="slidenum">
              <a:rPr lang="ru-RU" smtClean="0"/>
              <a:pPr/>
              <a:t>55</a:t>
            </a:fld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C08A576-EC39-4B56-A3BD-5393D152187E}"/>
              </a:ext>
            </a:extLst>
          </p:cNvPr>
          <p:cNvGrpSpPr/>
          <p:nvPr/>
        </p:nvGrpSpPr>
        <p:grpSpPr>
          <a:xfrm>
            <a:off x="10931526" y="165100"/>
            <a:ext cx="876300" cy="1019406"/>
            <a:chOff x="9572626" y="38100"/>
            <a:chExt cx="876300" cy="1019406"/>
          </a:xfrm>
        </p:grpSpPr>
        <p:pic>
          <p:nvPicPr>
            <p:cNvPr id="8" name="Рисунок 7">
              <a:hlinkClick r:id="rId4" action="ppaction://hlinksldjump"/>
              <a:extLst>
                <a:ext uri="{FF2B5EF4-FFF2-40B4-BE49-F238E27FC236}">
                  <a16:creationId xmlns:a16="http://schemas.microsoft.com/office/drawing/2014/main" id="{84DF6B9C-EC9B-4066-A9B9-0752F262F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2253067-A5A1-4559-A83A-B4FBE1A7F3B3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bg1">
                      <a:lumMod val="95000"/>
                    </a:schemeClr>
                  </a:solidFill>
                </a:rPr>
                <a:t>назад</a:t>
              </a:r>
            </a:p>
          </p:txBody>
        </p:sp>
      </p:grpSp>
      <p:pic>
        <p:nvPicPr>
          <p:cNvPr id="10" name="Коррупциогенные замечания в НПА ЦГО РК, ноябрь 2020 - март 2021">
            <a:hlinkClick r:id="" action="ppaction://media"/>
            <a:extLst>
              <a:ext uri="{FF2B5EF4-FFF2-40B4-BE49-F238E27FC236}">
                <a16:creationId xmlns:a16="http://schemas.microsoft.com/office/drawing/2014/main" id="{95A7F157-3925-4D4B-AD1C-F56487B0F1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38475" y="0"/>
            <a:ext cx="5186363" cy="6858000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26E5388-5339-4A24-BE0A-BA0E081B008E}"/>
              </a:ext>
            </a:extLst>
          </p:cNvPr>
          <p:cNvGrpSpPr/>
          <p:nvPr/>
        </p:nvGrpSpPr>
        <p:grpSpPr>
          <a:xfrm>
            <a:off x="10710698" y="1988707"/>
            <a:ext cx="1367004" cy="1873661"/>
            <a:chOff x="9357016" y="2115707"/>
            <a:chExt cx="1612337" cy="2209924"/>
          </a:xfrm>
        </p:grpSpPr>
        <p:pic>
          <p:nvPicPr>
            <p:cNvPr id="19" name="Рисунок 18">
              <a:hlinkClick r:id="rId8"/>
              <a:extLst>
                <a:ext uri="{FF2B5EF4-FFF2-40B4-BE49-F238E27FC236}">
                  <a16:creationId xmlns:a16="http://schemas.microsoft.com/office/drawing/2014/main" id="{29F86F31-F292-42CC-8293-7B668F362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7016" y="2115707"/>
              <a:ext cx="1440293" cy="1440293"/>
            </a:xfrm>
            <a:prstGeom prst="rect">
              <a:avLst/>
            </a:prstGeom>
          </p:spPr>
        </p:pic>
        <p:sp>
          <p:nvSpPr>
            <p:cNvPr id="20" name="TextBox 19">
              <a:hlinkClick r:id="rId10" action="ppaction://hlinksldjump"/>
              <a:extLst>
                <a:ext uri="{FF2B5EF4-FFF2-40B4-BE49-F238E27FC236}">
                  <a16:creationId xmlns:a16="http://schemas.microsoft.com/office/drawing/2014/main" id="{F69CB261-0C51-46D2-BA58-B2361DF3825D}"/>
                </a:ext>
              </a:extLst>
            </p:cNvPr>
            <p:cNvSpPr txBox="1"/>
            <p:nvPr/>
          </p:nvSpPr>
          <p:spPr>
            <a:xfrm>
              <a:off x="9360594" y="3454400"/>
              <a:ext cx="1608759" cy="871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1400" b="0" u="sng" dirty="0">
                  <a:solidFill>
                    <a:schemeClr val="bg1">
                      <a:lumMod val="85000"/>
                    </a:schemeClr>
                  </a:solidFill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Посмотреть график в интернете</a:t>
              </a:r>
              <a:endParaRPr lang="ru-RU" sz="1400" b="0" u="sng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99EB3-6ABD-48AB-88F5-23FEC5E9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5" y="258556"/>
            <a:ext cx="11702530" cy="714195"/>
          </a:xfrm>
        </p:spPr>
        <p:txBody>
          <a:bodyPr/>
          <a:lstStyle/>
          <a:p>
            <a:r>
              <a:rPr lang="ru-RU" dirty="0"/>
              <a:t>Результаты экспертизы проектов законов </a:t>
            </a:r>
            <a:br>
              <a:rPr lang="ru-RU" dirty="0"/>
            </a:br>
            <a:r>
              <a:rPr lang="ru-RU" dirty="0"/>
              <a:t>и иных нормативных правовых актов (НПА) РК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A6804F1-944B-49D8-8FBC-6C6711EC8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3200" y="6587587"/>
            <a:ext cx="505403" cy="234470"/>
          </a:xfrm>
        </p:spPr>
        <p:txBody>
          <a:bodyPr/>
          <a:lstStyle/>
          <a:p>
            <a:fld id="{7809FEE8-7464-4FDB-9A57-88CDFAF57E02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7" name="Заголовок 1">
            <a:hlinkClick r:id="" action="ppaction://noaction"/>
            <a:extLst>
              <a:ext uri="{FF2B5EF4-FFF2-40B4-BE49-F238E27FC236}">
                <a16:creationId xmlns:a16="http://schemas.microsoft.com/office/drawing/2014/main" id="{62B35FA4-A55D-4AF0-B7E9-20F737625E1C}"/>
              </a:ext>
            </a:extLst>
          </p:cNvPr>
          <p:cNvSpPr txBox="1">
            <a:spLocks/>
          </p:cNvSpPr>
          <p:nvPr/>
        </p:nvSpPr>
        <p:spPr>
          <a:xfrm>
            <a:off x="6178858" y="1201525"/>
            <a:ext cx="5698618" cy="3737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ru-RU" sz="1700" b="0" dirty="0">
                <a:solidFill>
                  <a:schemeClr val="bg1">
                    <a:lumMod val="50000"/>
                  </a:schemeClr>
                </a:solidFill>
              </a:rPr>
              <a:t>Центральные государственные органы (ЦГО)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37BDF4C-19D3-4B3E-ACF6-D620FEAF4FB2}"/>
              </a:ext>
            </a:extLst>
          </p:cNvPr>
          <p:cNvSpPr txBox="1">
            <a:spLocks/>
          </p:cNvSpPr>
          <p:nvPr/>
        </p:nvSpPr>
        <p:spPr>
          <a:xfrm>
            <a:off x="216993" y="1201525"/>
            <a:ext cx="5698618" cy="373745"/>
          </a:xfrm>
          <a:prstGeom prst="rect">
            <a:avLst/>
          </a:prstGeom>
          <a:solidFill>
            <a:srgbClr val="14345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ru-RU" sz="1700" dirty="0">
                <a:solidFill>
                  <a:schemeClr val="bg1"/>
                </a:solidFill>
              </a:rPr>
              <a:t>Местные исполнительные органы </a:t>
            </a:r>
            <a:r>
              <a:rPr lang="ru-RU" sz="1700" b="0" dirty="0">
                <a:solidFill>
                  <a:schemeClr val="bg1"/>
                </a:solidFill>
              </a:rPr>
              <a:t>(МИО)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B22C20-0975-4B36-9D23-1FE4317374A7}"/>
              </a:ext>
            </a:extLst>
          </p:cNvPr>
          <p:cNvSpPr txBox="1"/>
          <p:nvPr/>
        </p:nvSpPr>
        <p:spPr>
          <a:xfrm>
            <a:off x="447471" y="4990289"/>
            <a:ext cx="2879389" cy="779490"/>
          </a:xfrm>
          <a:prstGeom prst="rect">
            <a:avLst/>
          </a:prstGeom>
          <a:solidFill>
            <a:srgbClr val="143452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defTabSz="914361">
              <a:lnSpc>
                <a:spcPct val="100000"/>
              </a:lnSpc>
              <a:spcBef>
                <a:spcPct val="0"/>
              </a:spcBef>
              <a:buNone/>
              <a:defRPr sz="1700" b="1">
                <a:solidFill>
                  <a:schemeClr val="bg1"/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marL="87313" algn="l"/>
            <a:r>
              <a:rPr lang="ru-RU" sz="1800" dirty="0"/>
              <a:t>Коэффициент коррупциогенности </a:t>
            </a:r>
          </a:p>
        </p:txBody>
      </p: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6D7C91C3-F988-453C-AD84-87B5A12D95A7}"/>
              </a:ext>
            </a:extLst>
          </p:cNvPr>
          <p:cNvGrpSpPr/>
          <p:nvPr/>
        </p:nvGrpSpPr>
        <p:grpSpPr>
          <a:xfrm>
            <a:off x="4058479" y="5597657"/>
            <a:ext cx="7714033" cy="677148"/>
            <a:chOff x="3923567" y="5656025"/>
            <a:chExt cx="7714033" cy="677148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76AAE7B9-E60C-4B90-9D62-8CE11CBBCB20}"/>
                </a:ext>
              </a:extLst>
            </p:cNvPr>
            <p:cNvSpPr/>
            <p:nvPr/>
          </p:nvSpPr>
          <p:spPr>
            <a:xfrm>
              <a:off x="4039155" y="5953438"/>
              <a:ext cx="7462258" cy="14591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0" name="Группа 79">
              <a:extLst>
                <a:ext uri="{FF2B5EF4-FFF2-40B4-BE49-F238E27FC236}">
                  <a16:creationId xmlns:a16="http://schemas.microsoft.com/office/drawing/2014/main" id="{A9B8EBF3-B785-45DD-8815-C4C1AC15AD20}"/>
                </a:ext>
              </a:extLst>
            </p:cNvPr>
            <p:cNvGrpSpPr/>
            <p:nvPr/>
          </p:nvGrpSpPr>
          <p:grpSpPr>
            <a:xfrm>
              <a:off x="3923567" y="5656025"/>
              <a:ext cx="7714033" cy="276999"/>
              <a:chOff x="4143984" y="5792101"/>
              <a:chExt cx="7714033" cy="276999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773C41-AEFA-46C3-9DEB-869E8C836CF0}"/>
                  </a:ext>
                </a:extLst>
              </p:cNvPr>
              <p:cNvSpPr txBox="1"/>
              <p:nvPr/>
            </p:nvSpPr>
            <p:spPr>
              <a:xfrm>
                <a:off x="4143984" y="5792101"/>
                <a:ext cx="28210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</a:t>
                </a:r>
                <a:endPara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D49C3CE-0D98-4011-B5D3-33CFCC80A20C}"/>
                  </a:ext>
                </a:extLst>
              </p:cNvPr>
              <p:cNvSpPr txBox="1"/>
              <p:nvPr/>
            </p:nvSpPr>
            <p:spPr>
              <a:xfrm>
                <a:off x="5610914" y="5792101"/>
                <a:ext cx="28210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</a:t>
                </a:r>
                <a:endPara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CC3ED5F-3560-4594-BD24-0560A547E024}"/>
                  </a:ext>
                </a:extLst>
              </p:cNvPr>
              <p:cNvSpPr txBox="1"/>
              <p:nvPr/>
            </p:nvSpPr>
            <p:spPr>
              <a:xfrm>
                <a:off x="11575915" y="5792101"/>
                <a:ext cx="28210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5</a:t>
                </a:r>
                <a:endPara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151FBD8-64BD-41E9-96E8-39D7AB13F9E1}"/>
                  </a:ext>
                </a:extLst>
              </p:cNvPr>
              <p:cNvSpPr txBox="1"/>
              <p:nvPr/>
            </p:nvSpPr>
            <p:spPr>
              <a:xfrm>
                <a:off x="7107028" y="5792101"/>
                <a:ext cx="28210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</a:t>
                </a:r>
                <a:endPara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101D7F8-37C1-4DE6-B5C5-588E2A26D201}"/>
                  </a:ext>
                </a:extLst>
              </p:cNvPr>
              <p:cNvSpPr txBox="1"/>
              <p:nvPr/>
            </p:nvSpPr>
            <p:spPr>
              <a:xfrm>
                <a:off x="8603142" y="5792101"/>
                <a:ext cx="28210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</a:t>
                </a:r>
                <a:endPara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A3F13FA-CB46-4D5A-BE7C-BCB29B7FF1A1}"/>
                  </a:ext>
                </a:extLst>
              </p:cNvPr>
              <p:cNvSpPr txBox="1"/>
              <p:nvPr/>
            </p:nvSpPr>
            <p:spPr>
              <a:xfrm>
                <a:off x="10089528" y="5792101"/>
                <a:ext cx="28210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4</a:t>
                </a:r>
                <a:endPara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04F2B13F-F0AB-401E-97CC-FE604D7AA5C5}"/>
                </a:ext>
              </a:extLst>
            </p:cNvPr>
            <p:cNvGrpSpPr/>
            <p:nvPr/>
          </p:nvGrpSpPr>
          <p:grpSpPr>
            <a:xfrm>
              <a:off x="4041382" y="5904801"/>
              <a:ext cx="7455165" cy="398721"/>
              <a:chOff x="4261799" y="6070062"/>
              <a:chExt cx="7455165" cy="350196"/>
            </a:xfrm>
          </p:grpSpPr>
          <p:cxnSp>
            <p:nvCxnSpPr>
              <p:cNvPr id="66" name="Прямая соединительная линия 65">
                <a:extLst>
                  <a:ext uri="{FF2B5EF4-FFF2-40B4-BE49-F238E27FC236}">
                    <a16:creationId xmlns:a16="http://schemas.microsoft.com/office/drawing/2014/main" id="{F622DD17-5768-4545-A533-5D825FF4CA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6812" y="6070062"/>
                <a:ext cx="2715" cy="350196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Прямая соединительная линия 78">
                <a:extLst>
                  <a:ext uri="{FF2B5EF4-FFF2-40B4-BE49-F238E27FC236}">
                    <a16:creationId xmlns:a16="http://schemas.microsoft.com/office/drawing/2014/main" id="{10AF05C5-767F-4AB2-A7D4-0320082D4A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3427" y="6070062"/>
                <a:ext cx="2715" cy="350196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Прямая соединительная линия 82">
                <a:extLst>
                  <a:ext uri="{FF2B5EF4-FFF2-40B4-BE49-F238E27FC236}">
                    <a16:creationId xmlns:a16="http://schemas.microsoft.com/office/drawing/2014/main" id="{B231AB33-DE75-4881-8860-7D9B244CC1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14249" y="6070062"/>
                <a:ext cx="2715" cy="350196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Прямая соединительная линия 83">
                <a:extLst>
                  <a:ext uri="{FF2B5EF4-FFF2-40B4-BE49-F238E27FC236}">
                    <a16:creationId xmlns:a16="http://schemas.microsoft.com/office/drawing/2014/main" id="{EB9D0DC2-4238-445E-B05A-970537B582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1799" y="6070062"/>
                <a:ext cx="2715" cy="350196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единительная линия 84">
                <a:extLst>
                  <a:ext uri="{FF2B5EF4-FFF2-40B4-BE49-F238E27FC236}">
                    <a16:creationId xmlns:a16="http://schemas.microsoft.com/office/drawing/2014/main" id="{629EADDE-E186-4AA6-B59E-189E793B70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81129" y="6070062"/>
                <a:ext cx="2715" cy="350196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75D0530-BCB0-4377-9935-2F08F11CDA8D}"/>
                </a:ext>
              </a:extLst>
            </p:cNvPr>
            <p:cNvSpPr txBox="1"/>
            <p:nvPr/>
          </p:nvSpPr>
          <p:spPr>
            <a:xfrm>
              <a:off x="4687918" y="6071563"/>
              <a:ext cx="93005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низкая</a:t>
              </a:r>
              <a:endPara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FB9651F-9E39-4CE4-8E79-69F53828AC02}"/>
                </a:ext>
              </a:extLst>
            </p:cNvPr>
            <p:cNvSpPr txBox="1"/>
            <p:nvPr/>
          </p:nvSpPr>
          <p:spPr>
            <a:xfrm>
              <a:off x="6555628" y="6071563"/>
              <a:ext cx="93005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средняя</a:t>
              </a:r>
              <a:endPara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A98085C-033C-45EB-873D-B3AC45287A7B}"/>
                </a:ext>
              </a:extLst>
            </p:cNvPr>
            <p:cNvSpPr txBox="1"/>
            <p:nvPr/>
          </p:nvSpPr>
          <p:spPr>
            <a:xfrm>
              <a:off x="7946685" y="6071563"/>
              <a:ext cx="141255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выше среднего</a:t>
              </a:r>
              <a:endPara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7628031-F4A0-417C-89E8-4C0922A06EF7}"/>
                </a:ext>
              </a:extLst>
            </p:cNvPr>
            <p:cNvSpPr txBox="1"/>
            <p:nvPr/>
          </p:nvSpPr>
          <p:spPr>
            <a:xfrm>
              <a:off x="9785215" y="6071563"/>
              <a:ext cx="141255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высокая</a:t>
              </a:r>
              <a:endPara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976F21E-A28B-4DBA-BD69-171269B9ABB1}"/>
              </a:ext>
            </a:extLst>
          </p:cNvPr>
          <p:cNvGrpSpPr/>
          <p:nvPr/>
        </p:nvGrpSpPr>
        <p:grpSpPr>
          <a:xfrm>
            <a:off x="4047206" y="1703659"/>
            <a:ext cx="7738600" cy="3908482"/>
            <a:chOff x="2343272" y="726080"/>
            <a:chExt cx="5820379" cy="2660475"/>
          </a:xfrm>
          <a:solidFill>
            <a:srgbClr val="143452"/>
          </a:solidFill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035C832-A12B-4766-B689-FB8EC49C9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92534" y="1392253"/>
              <a:ext cx="1266825" cy="59055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1AB2BBF-FAB6-4D75-9710-33C398658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4901" y="1494034"/>
              <a:ext cx="2114550" cy="1028700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6A0EE0F-B638-4FC7-98ED-92CE8F294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42675" y="1072533"/>
              <a:ext cx="1104900" cy="66675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CC21FF6D-04B5-45EE-8333-D3E83F471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01547" y="726080"/>
              <a:ext cx="1047750" cy="57150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C9FA505-1554-435A-B717-6DDC0C513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85003" y="944941"/>
              <a:ext cx="800100" cy="714375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9C084A0-DD80-4D28-B547-D4BCD53DB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15851" y="1308480"/>
              <a:ext cx="1447800" cy="1057275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F2DB9B4-2B29-4158-BA94-41DD9EF3B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261998" y="2165592"/>
              <a:ext cx="1276350" cy="981075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B585131-1ECC-4E75-966F-03604278A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604101" y="2493117"/>
              <a:ext cx="981075" cy="67627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76E9E0C-716E-49FF-9236-62FD706A3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56198" y="2510255"/>
              <a:ext cx="666750" cy="87630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6801C3F-2120-4EF8-9F31-DC422FCD3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248147" y="2112766"/>
              <a:ext cx="1057275" cy="933450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CAD822BA-3090-4FEF-A702-C2BA32EA4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288062" y="839803"/>
              <a:ext cx="1114425" cy="1209675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6742644-0361-4C99-B79A-DB5CEF2E7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635373" y="1509728"/>
              <a:ext cx="1276349" cy="111442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9B2B339-F1F1-4A34-9E46-A6BD8F47F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2869527" y="2311717"/>
              <a:ext cx="923925" cy="101917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93E745-1774-43DB-99F6-A10843EEC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343272" y="1889504"/>
              <a:ext cx="1428750" cy="47625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DE2EED5-13F7-4DB0-A41F-BF586593C09D}"/>
              </a:ext>
            </a:extLst>
          </p:cNvPr>
          <p:cNvGrpSpPr/>
          <p:nvPr/>
        </p:nvGrpSpPr>
        <p:grpSpPr>
          <a:xfrm>
            <a:off x="4716997" y="1944541"/>
            <a:ext cx="6231937" cy="3461762"/>
            <a:chOff x="4764622" y="2275282"/>
            <a:chExt cx="6231937" cy="3461762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2595764-E101-46DE-949A-72BAFDC4C9DE}"/>
                </a:ext>
              </a:extLst>
            </p:cNvPr>
            <p:cNvSpPr txBox="1"/>
            <p:nvPr/>
          </p:nvSpPr>
          <p:spPr>
            <a:xfrm>
              <a:off x="8176175" y="2275282"/>
              <a:ext cx="494883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СКО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0B35FEF-570C-4125-95BC-848D2675880B}"/>
                </a:ext>
              </a:extLst>
            </p:cNvPr>
            <p:cNvSpPr txBox="1"/>
            <p:nvPr/>
          </p:nvSpPr>
          <p:spPr>
            <a:xfrm>
              <a:off x="7957965" y="3104878"/>
              <a:ext cx="1217361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Акмолинская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FCD62D4-6CB9-4633-AED8-067ED1B005DD}"/>
                </a:ext>
              </a:extLst>
            </p:cNvPr>
            <p:cNvSpPr txBox="1"/>
            <p:nvPr/>
          </p:nvSpPr>
          <p:spPr>
            <a:xfrm>
              <a:off x="9101967" y="2871335"/>
              <a:ext cx="1262321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Павлодарская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536D707-AA43-4B1A-8512-75EFDBEB03D3}"/>
                </a:ext>
              </a:extLst>
            </p:cNvPr>
            <p:cNvSpPr txBox="1"/>
            <p:nvPr/>
          </p:nvSpPr>
          <p:spPr>
            <a:xfrm>
              <a:off x="10500127" y="3796182"/>
              <a:ext cx="496432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ВКО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E3400ED-6BEC-4E1B-8708-02638B636C56}"/>
                </a:ext>
              </a:extLst>
            </p:cNvPr>
            <p:cNvSpPr txBox="1"/>
            <p:nvPr/>
          </p:nvSpPr>
          <p:spPr>
            <a:xfrm>
              <a:off x="6825518" y="2870073"/>
              <a:ext cx="1234415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Костанайская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1E76034-2608-4A46-8A07-636C04D59B61}"/>
                </a:ext>
              </a:extLst>
            </p:cNvPr>
            <p:cNvSpPr txBox="1"/>
            <p:nvPr/>
          </p:nvSpPr>
          <p:spPr>
            <a:xfrm>
              <a:off x="8029186" y="4017211"/>
              <a:ext cx="1431313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Карагандинская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F966389-553E-459F-B4C7-3F512B8A7776}"/>
                </a:ext>
              </a:extLst>
            </p:cNvPr>
            <p:cNvSpPr txBox="1"/>
            <p:nvPr/>
          </p:nvSpPr>
          <p:spPr>
            <a:xfrm>
              <a:off x="8459843" y="5018410"/>
              <a:ext cx="1178600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Жамбылская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257429B-097D-4BE7-8FF0-4E1C39FFDB42}"/>
                </a:ext>
              </a:extLst>
            </p:cNvPr>
            <p:cNvSpPr txBox="1"/>
            <p:nvPr/>
          </p:nvSpPr>
          <p:spPr>
            <a:xfrm>
              <a:off x="7594446" y="5484022"/>
              <a:ext cx="1311934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Туркестанская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3B50E1A-1A32-4213-BC5A-B17946BB4E40}"/>
                </a:ext>
              </a:extLst>
            </p:cNvPr>
            <p:cNvSpPr txBox="1"/>
            <p:nvPr/>
          </p:nvSpPr>
          <p:spPr>
            <a:xfrm>
              <a:off x="6613865" y="4783133"/>
              <a:ext cx="1515034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Кызылординская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FE4031B-4E41-4B44-BD98-2A4B46ABFCCF}"/>
                </a:ext>
              </a:extLst>
            </p:cNvPr>
            <p:cNvSpPr txBox="1"/>
            <p:nvPr/>
          </p:nvSpPr>
          <p:spPr>
            <a:xfrm>
              <a:off x="4764622" y="5187093"/>
              <a:ext cx="1332089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Мангистауская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AE30D78-48C5-48FB-A468-1D4BADD78A26}"/>
                </a:ext>
              </a:extLst>
            </p:cNvPr>
            <p:cNvSpPr txBox="1"/>
            <p:nvPr/>
          </p:nvSpPr>
          <p:spPr>
            <a:xfrm>
              <a:off x="4809768" y="4175616"/>
              <a:ext cx="1097982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Атырауская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9FC75D1-BA83-4264-A7CA-2A8699BC778A}"/>
                </a:ext>
              </a:extLst>
            </p:cNvPr>
            <p:cNvSpPr txBox="1"/>
            <p:nvPr/>
          </p:nvSpPr>
          <p:spPr>
            <a:xfrm>
              <a:off x="4853643" y="3500770"/>
              <a:ext cx="485580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ЗКО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5BFD9E9-8E1F-44FB-8A22-5D646AF4396D}"/>
                </a:ext>
              </a:extLst>
            </p:cNvPr>
            <p:cNvSpPr txBox="1"/>
            <p:nvPr/>
          </p:nvSpPr>
          <p:spPr>
            <a:xfrm>
              <a:off x="5955105" y="3770284"/>
              <a:ext cx="1215810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Актюбинская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A2A0C6F-0DB4-4FC3-A444-5D2C81F464CB}"/>
                </a:ext>
              </a:extLst>
            </p:cNvPr>
            <p:cNvSpPr txBox="1"/>
            <p:nvPr/>
          </p:nvSpPr>
          <p:spPr>
            <a:xfrm>
              <a:off x="9525242" y="4619261"/>
              <a:ext cx="1195656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Алматинская</a:t>
              </a: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9BA3E3BE-CB54-4CA2-8FE3-5B2D7DF92527}"/>
              </a:ext>
            </a:extLst>
          </p:cNvPr>
          <p:cNvGrpSpPr/>
          <p:nvPr/>
        </p:nvGrpSpPr>
        <p:grpSpPr>
          <a:xfrm>
            <a:off x="4716827" y="1578766"/>
            <a:ext cx="6318279" cy="3684652"/>
            <a:chOff x="4764452" y="1922207"/>
            <a:chExt cx="6318279" cy="3684652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A6121C2-2E56-421F-AD38-E8CD73AC6E85}"/>
                </a:ext>
              </a:extLst>
            </p:cNvPr>
            <p:cNvSpPr txBox="1"/>
            <p:nvPr/>
          </p:nvSpPr>
          <p:spPr>
            <a:xfrm>
              <a:off x="8236040" y="2764877"/>
              <a:ext cx="641522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2,6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70F95DE-1094-4643-8E1B-0A3AAF6E5C2B}"/>
                </a:ext>
              </a:extLst>
            </p:cNvPr>
            <p:cNvSpPr txBox="1"/>
            <p:nvPr/>
          </p:nvSpPr>
          <p:spPr>
            <a:xfrm>
              <a:off x="8410457" y="3664761"/>
              <a:ext cx="66877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0,6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6C826C3-1FF3-48AA-9B9C-C756E338458E}"/>
                </a:ext>
              </a:extLst>
            </p:cNvPr>
            <p:cNvSpPr txBox="1"/>
            <p:nvPr/>
          </p:nvSpPr>
          <p:spPr>
            <a:xfrm>
              <a:off x="5024373" y="3826328"/>
              <a:ext cx="66877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0,6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642675D-E766-4CAF-A5E7-BA37C190D0D1}"/>
                </a:ext>
              </a:extLst>
            </p:cNvPr>
            <p:cNvSpPr txBox="1"/>
            <p:nvPr/>
          </p:nvSpPr>
          <p:spPr>
            <a:xfrm>
              <a:off x="7114752" y="2517575"/>
              <a:ext cx="65594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0,5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C6B0D5C-E242-441C-8B3D-F3509C4C5225}"/>
                </a:ext>
              </a:extLst>
            </p:cNvPr>
            <p:cNvSpPr txBox="1"/>
            <p:nvPr/>
          </p:nvSpPr>
          <p:spPr>
            <a:xfrm>
              <a:off x="9794869" y="4280188"/>
              <a:ext cx="63671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2,7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4D8EC54-0B2D-45D1-A6AE-1D0325BB3251}"/>
                </a:ext>
              </a:extLst>
            </p:cNvPr>
            <p:cNvSpPr txBox="1"/>
            <p:nvPr/>
          </p:nvSpPr>
          <p:spPr>
            <a:xfrm>
              <a:off x="8697473" y="4666248"/>
              <a:ext cx="663964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0,7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FB26EEC-EF32-4F0D-9FE1-A08E34D164E8}"/>
                </a:ext>
              </a:extLst>
            </p:cNvPr>
            <p:cNvSpPr txBox="1"/>
            <p:nvPr/>
          </p:nvSpPr>
          <p:spPr>
            <a:xfrm>
              <a:off x="7916027" y="5145194"/>
              <a:ext cx="66877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0,6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465AFBA-7824-4C1B-86A0-043E75073F58}"/>
                </a:ext>
              </a:extLst>
            </p:cNvPr>
            <p:cNvSpPr txBox="1"/>
            <p:nvPr/>
          </p:nvSpPr>
          <p:spPr>
            <a:xfrm>
              <a:off x="10413958" y="3448815"/>
              <a:ext cx="66877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0,6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36774B5-852D-435E-8063-422562965CA9}"/>
                </a:ext>
              </a:extLst>
            </p:cNvPr>
            <p:cNvSpPr txBox="1"/>
            <p:nvPr/>
          </p:nvSpPr>
          <p:spPr>
            <a:xfrm>
              <a:off x="8095642" y="1922207"/>
              <a:ext cx="65594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0,5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75C1543-9B76-4445-8ED2-2143BEE9EF5B}"/>
                </a:ext>
              </a:extLst>
            </p:cNvPr>
            <p:cNvSpPr txBox="1"/>
            <p:nvPr/>
          </p:nvSpPr>
          <p:spPr>
            <a:xfrm>
              <a:off x="4764452" y="3163518"/>
              <a:ext cx="663964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0,7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89F01BB-F46E-4C84-9310-B4E0756940E2}"/>
                </a:ext>
              </a:extLst>
            </p:cNvPr>
            <p:cNvSpPr txBox="1"/>
            <p:nvPr/>
          </p:nvSpPr>
          <p:spPr>
            <a:xfrm>
              <a:off x="5096281" y="4845557"/>
              <a:ext cx="66877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0,6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96C27DCD-AB16-4584-A309-5120D9D09777}"/>
                </a:ext>
              </a:extLst>
            </p:cNvPr>
            <p:cNvSpPr txBox="1"/>
            <p:nvPr/>
          </p:nvSpPr>
          <p:spPr>
            <a:xfrm>
              <a:off x="6228623" y="3428210"/>
              <a:ext cx="66877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0,6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61541498-F945-4B13-AC04-836973B0437C}"/>
                </a:ext>
              </a:extLst>
            </p:cNvPr>
            <p:cNvSpPr txBox="1"/>
            <p:nvPr/>
          </p:nvSpPr>
          <p:spPr>
            <a:xfrm>
              <a:off x="9398741" y="2518369"/>
              <a:ext cx="66877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0,6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CCCB1143-9C75-4548-9C1F-B49EADC3D210}"/>
                </a:ext>
              </a:extLst>
            </p:cNvPr>
            <p:cNvSpPr txBox="1"/>
            <p:nvPr/>
          </p:nvSpPr>
          <p:spPr>
            <a:xfrm>
              <a:off x="7036997" y="4440747"/>
              <a:ext cx="66877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400" dirty="0">
                  <a:solidFill>
                    <a:srgbClr val="F79646"/>
                  </a:solidFill>
                </a:rPr>
                <a:t>0,6</a:t>
              </a:r>
            </a:p>
          </p:txBody>
        </p:sp>
      </p:grpSp>
      <p:sp>
        <p:nvSpPr>
          <p:cNvPr id="127" name="TextBox 126">
            <a:hlinkClick r:id="rId30" action="ppaction://hlinksldjump"/>
            <a:extLst>
              <a:ext uri="{FF2B5EF4-FFF2-40B4-BE49-F238E27FC236}">
                <a16:creationId xmlns:a16="http://schemas.microsoft.com/office/drawing/2014/main" id="{ADCBE396-179E-476D-91CD-0A385650C1C3}"/>
              </a:ext>
            </a:extLst>
          </p:cNvPr>
          <p:cNvSpPr txBox="1"/>
          <p:nvPr/>
        </p:nvSpPr>
        <p:spPr>
          <a:xfrm>
            <a:off x="476655" y="4007157"/>
            <a:ext cx="269456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Коррупциогенные замечания</a:t>
            </a:r>
          </a:p>
        </p:txBody>
      </p:sp>
      <p:sp>
        <p:nvSpPr>
          <p:cNvPr id="128" name="TextBox 127">
            <a:hlinkClick r:id="rId31" action="ppaction://hlinksldjump"/>
            <a:extLst>
              <a:ext uri="{FF2B5EF4-FFF2-40B4-BE49-F238E27FC236}">
                <a16:creationId xmlns:a16="http://schemas.microsoft.com/office/drawing/2014/main" id="{FD8B50E2-31AE-491F-A85C-6E79E3B627C5}"/>
              </a:ext>
            </a:extLst>
          </p:cNvPr>
          <p:cNvSpPr txBox="1"/>
          <p:nvPr/>
        </p:nvSpPr>
        <p:spPr>
          <a:xfrm>
            <a:off x="476655" y="2942058"/>
            <a:ext cx="270429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Коррупциогенные факторы</a:t>
            </a:r>
          </a:p>
        </p:txBody>
      </p:sp>
      <p:sp>
        <p:nvSpPr>
          <p:cNvPr id="129" name="TextBox 128">
            <a:hlinkClick r:id="rId32" action="ppaction://hlinksldjump"/>
            <a:extLst>
              <a:ext uri="{FF2B5EF4-FFF2-40B4-BE49-F238E27FC236}">
                <a16:creationId xmlns:a16="http://schemas.microsoft.com/office/drawing/2014/main" id="{191C6633-19EA-4963-8576-56679A830AFC}"/>
              </a:ext>
            </a:extLst>
          </p:cNvPr>
          <p:cNvSpPr txBox="1"/>
          <p:nvPr/>
        </p:nvSpPr>
        <p:spPr>
          <a:xfrm>
            <a:off x="476655" y="2153958"/>
            <a:ext cx="35163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Общее количество НПА</a:t>
            </a:r>
          </a:p>
        </p:txBody>
      </p:sp>
      <p:pic>
        <p:nvPicPr>
          <p:cNvPr id="130" name="Рисунок 129">
            <a:hlinkClick r:id="rId32" action="ppaction://hlinksldjump"/>
            <a:extLst>
              <a:ext uri="{FF2B5EF4-FFF2-40B4-BE49-F238E27FC236}">
                <a16:creationId xmlns:a16="http://schemas.microsoft.com/office/drawing/2014/main" id="{4A034D29-C6ED-4B2D-B56A-A9BBBD7C04E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157348" y="211127"/>
            <a:ext cx="788219" cy="50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8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8CE95CA-328F-4203-BABE-99C476FC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3136612"/>
            <a:ext cx="10972802" cy="584775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Результаты экспертизы проектов законов </a:t>
            </a:r>
            <a:br>
              <a:rPr lang="ru-RU" dirty="0"/>
            </a:br>
            <a:r>
              <a:rPr lang="ru-RU" dirty="0"/>
              <a:t>и иных нормативных правовых актов (НПА) РК 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8BFC1461-FAAA-45F3-A7D7-44EE90633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3401" y="6010331"/>
            <a:ext cx="3505200" cy="306982"/>
          </a:xfrm>
        </p:spPr>
        <p:txBody>
          <a:bodyPr/>
          <a:lstStyle/>
          <a:p>
            <a:r>
              <a:rPr lang="ru-RU" dirty="0"/>
              <a:t>НОЯБРЬ 2020 – МАРТ 2021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2A6AA30-3EDD-4900-93A2-AB8AB9728616}"/>
              </a:ext>
            </a:extLst>
          </p:cNvPr>
          <p:cNvGrpSpPr/>
          <p:nvPr/>
        </p:nvGrpSpPr>
        <p:grpSpPr>
          <a:xfrm>
            <a:off x="5200522" y="1181100"/>
            <a:ext cx="1771778" cy="1388535"/>
            <a:chOff x="882522" y="2286000"/>
            <a:chExt cx="3438654" cy="269485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0B9EF11-361A-4EF8-B31E-4A8410E16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2766" y="4036707"/>
              <a:ext cx="3208410" cy="944152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39080861-1386-4CFE-9477-683197647673}"/>
                </a:ext>
              </a:extLst>
            </p:cNvPr>
            <p:cNvGrpSpPr/>
            <p:nvPr/>
          </p:nvGrpSpPr>
          <p:grpSpPr>
            <a:xfrm>
              <a:off x="882522" y="2295845"/>
              <a:ext cx="1943228" cy="1698879"/>
              <a:chOff x="3695572" y="2715958"/>
              <a:chExt cx="1943228" cy="1698879"/>
            </a:xfrm>
          </p:grpSpPr>
          <p:sp>
            <p:nvSpPr>
              <p:cNvPr id="15" name="Прямоугольник 15">
                <a:extLst>
                  <a:ext uri="{FF2B5EF4-FFF2-40B4-BE49-F238E27FC236}">
                    <a16:creationId xmlns:a16="http://schemas.microsoft.com/office/drawing/2014/main" id="{1ABF8EEE-627C-4C23-BA18-913223A522D1}"/>
                  </a:ext>
                </a:extLst>
              </p:cNvPr>
              <p:cNvSpPr/>
              <p:nvPr/>
            </p:nvSpPr>
            <p:spPr>
              <a:xfrm flipV="1">
                <a:off x="4213860" y="2715958"/>
                <a:ext cx="1424940" cy="566752"/>
              </a:xfrm>
              <a:custGeom>
                <a:avLst/>
                <a:gdLst>
                  <a:gd name="connsiteX0" fmla="*/ 0 w 1424940"/>
                  <a:gd name="connsiteY0" fmla="*/ 0 h 566753"/>
                  <a:gd name="connsiteX1" fmla="*/ 1424940 w 1424940"/>
                  <a:gd name="connsiteY1" fmla="*/ 0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0 h 566753"/>
                  <a:gd name="connsiteX3" fmla="*/ 1424940 w 1424940"/>
                  <a:gd name="connsiteY3" fmla="*/ 566753 h 566753"/>
                  <a:gd name="connsiteX4" fmla="*/ 0 w 1424940"/>
                  <a:gd name="connsiteY4" fmla="*/ 566753 h 566753"/>
                  <a:gd name="connsiteX5" fmla="*/ 0 w 1424940"/>
                  <a:gd name="connsiteY5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56701"/>
                  <a:gd name="connsiteY0" fmla="*/ 0 h 566753"/>
                  <a:gd name="connsiteX1" fmla="*/ 910590 w 1456701"/>
                  <a:gd name="connsiteY1" fmla="*/ 16 h 566753"/>
                  <a:gd name="connsiteX2" fmla="*/ 1424940 w 1456701"/>
                  <a:gd name="connsiteY2" fmla="*/ 566753 h 566753"/>
                  <a:gd name="connsiteX3" fmla="*/ 0 w 1456701"/>
                  <a:gd name="connsiteY3" fmla="*/ 566753 h 566753"/>
                  <a:gd name="connsiteX4" fmla="*/ 0 w 1456701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4940" h="566753">
                    <a:moveTo>
                      <a:pt x="0" y="0"/>
                    </a:moveTo>
                    <a:lnTo>
                      <a:pt x="910590" y="16"/>
                    </a:lnTo>
                    <a:cubicBezTo>
                      <a:pt x="986155" y="327838"/>
                      <a:pt x="1157605" y="410384"/>
                      <a:pt x="1424940" y="566753"/>
                    </a:cubicBezTo>
                    <a:lnTo>
                      <a:pt x="0" y="5667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4D758373-B649-4112-94D8-F986A1AA955C}"/>
                  </a:ext>
                </a:extLst>
              </p:cNvPr>
              <p:cNvSpPr/>
              <p:nvPr/>
            </p:nvSpPr>
            <p:spPr>
              <a:xfrm>
                <a:off x="4044315" y="2715958"/>
                <a:ext cx="756285" cy="566753"/>
              </a:xfrm>
              <a:prstGeom prst="rect">
                <a:avLst/>
              </a:prstGeom>
              <a:solidFill>
                <a:srgbClr val="CFCF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16C72517-359C-4445-97CB-9A079767EF5E}"/>
                  </a:ext>
                </a:extLst>
              </p:cNvPr>
              <p:cNvSpPr/>
              <p:nvPr/>
            </p:nvSpPr>
            <p:spPr>
              <a:xfrm>
                <a:off x="4451857" y="3282021"/>
                <a:ext cx="644018" cy="566753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5">
                <a:extLst>
                  <a:ext uri="{FF2B5EF4-FFF2-40B4-BE49-F238E27FC236}">
                    <a16:creationId xmlns:a16="http://schemas.microsoft.com/office/drawing/2014/main" id="{12010981-6361-49F7-AF41-163CB57BF625}"/>
                  </a:ext>
                </a:extLst>
              </p:cNvPr>
              <p:cNvSpPr/>
              <p:nvPr/>
            </p:nvSpPr>
            <p:spPr>
              <a:xfrm>
                <a:off x="4213860" y="3848084"/>
                <a:ext cx="1424940" cy="566753"/>
              </a:xfrm>
              <a:custGeom>
                <a:avLst/>
                <a:gdLst>
                  <a:gd name="connsiteX0" fmla="*/ 0 w 1424940"/>
                  <a:gd name="connsiteY0" fmla="*/ 0 h 566753"/>
                  <a:gd name="connsiteX1" fmla="*/ 1424940 w 1424940"/>
                  <a:gd name="connsiteY1" fmla="*/ 0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0 h 566753"/>
                  <a:gd name="connsiteX3" fmla="*/ 1424940 w 1424940"/>
                  <a:gd name="connsiteY3" fmla="*/ 566753 h 566753"/>
                  <a:gd name="connsiteX4" fmla="*/ 0 w 1424940"/>
                  <a:gd name="connsiteY4" fmla="*/ 566753 h 566753"/>
                  <a:gd name="connsiteX5" fmla="*/ 0 w 1424940"/>
                  <a:gd name="connsiteY5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56701"/>
                  <a:gd name="connsiteY0" fmla="*/ 0 h 566753"/>
                  <a:gd name="connsiteX1" fmla="*/ 910590 w 1456701"/>
                  <a:gd name="connsiteY1" fmla="*/ 16 h 566753"/>
                  <a:gd name="connsiteX2" fmla="*/ 1424940 w 1456701"/>
                  <a:gd name="connsiteY2" fmla="*/ 566753 h 566753"/>
                  <a:gd name="connsiteX3" fmla="*/ 0 w 1456701"/>
                  <a:gd name="connsiteY3" fmla="*/ 566753 h 566753"/>
                  <a:gd name="connsiteX4" fmla="*/ 0 w 1456701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  <a:gd name="connsiteX0" fmla="*/ 0 w 1424940"/>
                  <a:gd name="connsiteY0" fmla="*/ 0 h 566753"/>
                  <a:gd name="connsiteX1" fmla="*/ 910590 w 1424940"/>
                  <a:gd name="connsiteY1" fmla="*/ 16 h 566753"/>
                  <a:gd name="connsiteX2" fmla="*/ 1424940 w 1424940"/>
                  <a:gd name="connsiteY2" fmla="*/ 566753 h 566753"/>
                  <a:gd name="connsiteX3" fmla="*/ 0 w 1424940"/>
                  <a:gd name="connsiteY3" fmla="*/ 566753 h 566753"/>
                  <a:gd name="connsiteX4" fmla="*/ 0 w 1424940"/>
                  <a:gd name="connsiteY4" fmla="*/ 0 h 56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4940" h="566753">
                    <a:moveTo>
                      <a:pt x="0" y="0"/>
                    </a:moveTo>
                    <a:lnTo>
                      <a:pt x="910590" y="16"/>
                    </a:lnTo>
                    <a:cubicBezTo>
                      <a:pt x="986155" y="327838"/>
                      <a:pt x="1157605" y="410384"/>
                      <a:pt x="1424940" y="566753"/>
                    </a:cubicBezTo>
                    <a:lnTo>
                      <a:pt x="0" y="5667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1FA7C596-3079-4294-A0DF-EF82B8AA8AC8}"/>
                  </a:ext>
                </a:extLst>
              </p:cNvPr>
              <p:cNvSpPr/>
              <p:nvPr/>
            </p:nvSpPr>
            <p:spPr>
              <a:xfrm>
                <a:off x="3695572" y="3282021"/>
                <a:ext cx="756285" cy="566753"/>
              </a:xfrm>
              <a:prstGeom prst="rect">
                <a:avLst/>
              </a:prstGeom>
              <a:solidFill>
                <a:srgbClr val="A1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A240D101-7739-4877-AE4F-37D9D0649F45}"/>
                  </a:ext>
                </a:extLst>
              </p:cNvPr>
              <p:cNvSpPr/>
              <p:nvPr/>
            </p:nvSpPr>
            <p:spPr>
              <a:xfrm>
                <a:off x="4044315" y="3848084"/>
                <a:ext cx="756285" cy="566753"/>
              </a:xfrm>
              <a:prstGeom prst="rect">
                <a:avLst/>
              </a:pr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BFA86F9-4D65-42CF-9565-84B94A5C0A78}"/>
                </a:ext>
              </a:extLst>
            </p:cNvPr>
            <p:cNvGrpSpPr/>
            <p:nvPr/>
          </p:nvGrpSpPr>
          <p:grpSpPr>
            <a:xfrm>
              <a:off x="2613025" y="2916807"/>
              <a:ext cx="1006477" cy="460131"/>
              <a:chOff x="2794000" y="2906065"/>
              <a:chExt cx="1039814" cy="475373"/>
            </a:xfrm>
            <a:solidFill>
              <a:srgbClr val="F17E00"/>
            </a:solidFill>
          </p:grpSpPr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CE7695BB-041A-49FC-B7A3-CB7779524AC6}"/>
                  </a:ext>
                </a:extLst>
              </p:cNvPr>
              <p:cNvSpPr/>
              <p:nvPr/>
            </p:nvSpPr>
            <p:spPr>
              <a:xfrm>
                <a:off x="2794000" y="2906065"/>
                <a:ext cx="704850" cy="1607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CF7C8AB5-8A19-4432-B113-37CB99B96B6B}"/>
                  </a:ext>
                </a:extLst>
              </p:cNvPr>
              <p:cNvSpPr/>
              <p:nvPr/>
            </p:nvSpPr>
            <p:spPr>
              <a:xfrm>
                <a:off x="2794001" y="3220702"/>
                <a:ext cx="1039813" cy="160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aphicFrame>
          <p:nvGraphicFramePr>
            <p:cNvPr id="12" name="Объект 11">
              <a:extLst>
                <a:ext uri="{FF2B5EF4-FFF2-40B4-BE49-F238E27FC236}">
                  <a16:creationId xmlns:a16="http://schemas.microsoft.com/office/drawing/2014/main" id="{DD1E4957-7F23-4033-9E13-4571CD257B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76348" y="2286000"/>
            <a:ext cx="1954468" cy="209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2485800" imgH="2665268" progId="CorelDraw.Graphic.21">
                    <p:embed/>
                  </p:oleObj>
                </mc:Choice>
                <mc:Fallback>
                  <p:oleObj name="CorelDRAW" r:id="rId3" imgW="2485800" imgH="2665268" progId="CorelDraw.Graphic.21">
                    <p:embed/>
                    <p:pic>
                      <p:nvPicPr>
                        <p:cNvPr id="12" name="Объект 11">
                          <a:extLst>
                            <a:ext uri="{FF2B5EF4-FFF2-40B4-BE49-F238E27FC236}">
                              <a16:creationId xmlns:a16="http://schemas.microsoft.com/office/drawing/2014/main" id="{DD1E4957-7F23-4033-9E13-4571CD257B0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176348" y="2286000"/>
                          <a:ext cx="1954468" cy="209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0964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502CC192-8EDA-447D-B973-5B571BEB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5" y="258556"/>
            <a:ext cx="10844797" cy="714195"/>
          </a:xfrm>
        </p:spPr>
        <p:txBody>
          <a:bodyPr/>
          <a:lstStyle/>
          <a:p>
            <a:r>
              <a:rPr lang="ru-RU" dirty="0"/>
              <a:t>Результаты экспертизы проектов законов </a:t>
            </a:r>
            <a:br>
              <a:rPr lang="ru-RU" dirty="0"/>
            </a:br>
            <a:r>
              <a:rPr lang="ru-RU" dirty="0"/>
              <a:t>и иных нормативных правовых актов (НПА) РК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A6804F1-944B-49D8-8FBC-6C6711EC8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3200" y="6587587"/>
            <a:ext cx="505403" cy="234470"/>
          </a:xfrm>
        </p:spPr>
        <p:txBody>
          <a:bodyPr/>
          <a:lstStyle/>
          <a:p>
            <a:fld id="{7809FEE8-7464-4FDB-9A57-88CDFAF57E02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2B35FA4-A55D-4AF0-B7E9-20F737625E1C}"/>
              </a:ext>
            </a:extLst>
          </p:cNvPr>
          <p:cNvSpPr txBox="1">
            <a:spLocks/>
          </p:cNvSpPr>
          <p:nvPr/>
        </p:nvSpPr>
        <p:spPr>
          <a:xfrm>
            <a:off x="6178858" y="1202134"/>
            <a:ext cx="5698618" cy="373745"/>
          </a:xfrm>
          <a:prstGeom prst="rect">
            <a:avLst/>
          </a:prstGeom>
          <a:solidFill>
            <a:srgbClr val="143452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defTabSz="914361">
              <a:lnSpc>
                <a:spcPct val="100000"/>
              </a:lnSpc>
              <a:spcBef>
                <a:spcPct val="0"/>
              </a:spcBef>
              <a:buNone/>
              <a:defRPr sz="1700" b="1">
                <a:solidFill>
                  <a:schemeClr val="bg1"/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Центральные государственные органы </a:t>
            </a:r>
            <a:r>
              <a:rPr lang="ru-RU" b="0" dirty="0"/>
              <a:t>(ЦГО)</a:t>
            </a:r>
          </a:p>
        </p:txBody>
      </p:sp>
      <p:sp>
        <p:nvSpPr>
          <p:cNvPr id="8" name="Заголовок 1">
            <a:hlinkClick r:id="rId2" action="ppaction://hlinksldjump"/>
            <a:extLst>
              <a:ext uri="{FF2B5EF4-FFF2-40B4-BE49-F238E27FC236}">
                <a16:creationId xmlns:a16="http://schemas.microsoft.com/office/drawing/2014/main" id="{437BDF4C-19D3-4B3E-ACF6-D620FEAF4FB2}"/>
              </a:ext>
            </a:extLst>
          </p:cNvPr>
          <p:cNvSpPr txBox="1">
            <a:spLocks/>
          </p:cNvSpPr>
          <p:nvPr/>
        </p:nvSpPr>
        <p:spPr>
          <a:xfrm>
            <a:off x="216993" y="1202134"/>
            <a:ext cx="5698618" cy="3737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defTabSz="914361">
              <a:lnSpc>
                <a:spcPct val="100000"/>
              </a:lnSpc>
              <a:spcBef>
                <a:spcPct val="0"/>
              </a:spcBef>
              <a:buNone/>
              <a:defRPr sz="1700" b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Местные исполнительные органы (МИО)</a:t>
            </a:r>
          </a:p>
        </p:txBody>
      </p:sp>
      <p:sp>
        <p:nvSpPr>
          <p:cNvPr id="59" name="TextBox 58">
            <a:hlinkClick r:id="rId3" action="ppaction://hlinksldjump"/>
            <a:extLst>
              <a:ext uri="{FF2B5EF4-FFF2-40B4-BE49-F238E27FC236}">
                <a16:creationId xmlns:a16="http://schemas.microsoft.com/office/drawing/2014/main" id="{74EDF61E-618A-4DCE-8CEB-E22C9AEDF053}"/>
              </a:ext>
            </a:extLst>
          </p:cNvPr>
          <p:cNvSpPr txBox="1"/>
          <p:nvPr/>
        </p:nvSpPr>
        <p:spPr>
          <a:xfrm>
            <a:off x="476655" y="4007157"/>
            <a:ext cx="269456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Коррупциогенные замечания</a:t>
            </a:r>
          </a:p>
        </p:txBody>
      </p:sp>
      <p:sp>
        <p:nvSpPr>
          <p:cNvPr id="55" name="TextBox 54">
            <a:hlinkClick r:id="rId4" action="ppaction://hlinksldjump"/>
            <a:extLst>
              <a:ext uri="{FF2B5EF4-FFF2-40B4-BE49-F238E27FC236}">
                <a16:creationId xmlns:a16="http://schemas.microsoft.com/office/drawing/2014/main" id="{10FDF170-E98B-4519-B3C6-1C75B41EA761}"/>
              </a:ext>
            </a:extLst>
          </p:cNvPr>
          <p:cNvSpPr txBox="1"/>
          <p:nvPr/>
        </p:nvSpPr>
        <p:spPr>
          <a:xfrm>
            <a:off x="476655" y="2153958"/>
            <a:ext cx="35163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Общее количество НПА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261ED0B-030B-43A3-8EC4-D0A72000D7A5}"/>
              </a:ext>
            </a:extLst>
          </p:cNvPr>
          <p:cNvSpPr txBox="1"/>
          <p:nvPr/>
        </p:nvSpPr>
        <p:spPr>
          <a:xfrm>
            <a:off x="476655" y="2882575"/>
            <a:ext cx="3005847" cy="765298"/>
          </a:xfrm>
          <a:prstGeom prst="rect">
            <a:avLst/>
          </a:prstGeom>
          <a:solidFill>
            <a:srgbClr val="143452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87313" defTabSz="914361">
              <a:lnSpc>
                <a:spcPct val="100000"/>
              </a:lnSpc>
              <a:spcBef>
                <a:spcPct val="0"/>
              </a:spcBef>
              <a:buNone/>
              <a:defRPr sz="1800" b="1">
                <a:solidFill>
                  <a:schemeClr val="bg1"/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Коррупциогенные факторы </a:t>
            </a:r>
            <a:r>
              <a:rPr lang="ru-RU" sz="1600" b="0" u="sng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Глоссарий</a:t>
            </a:r>
            <a:endParaRPr lang="ru-RU" b="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4" name="TextBox 93">
            <a:hlinkClick r:id="rId6" action="ppaction://hlinksldjump"/>
            <a:extLst>
              <a:ext uri="{FF2B5EF4-FFF2-40B4-BE49-F238E27FC236}">
                <a16:creationId xmlns:a16="http://schemas.microsoft.com/office/drawing/2014/main" id="{BC9FB352-1F19-4E46-B2E1-F558BEAF8B1F}"/>
              </a:ext>
            </a:extLst>
          </p:cNvPr>
          <p:cNvSpPr txBox="1"/>
          <p:nvPr/>
        </p:nvSpPr>
        <p:spPr>
          <a:xfrm>
            <a:off x="476654" y="5079118"/>
            <a:ext cx="312257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sz="1700" dirty="0"/>
              <a:t>Коэффициент коррупциогенности </a:t>
            </a:r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86B07C19-31B6-4D77-A249-9CC207BDDEF1}"/>
              </a:ext>
            </a:extLst>
          </p:cNvPr>
          <p:cNvGrpSpPr/>
          <p:nvPr/>
        </p:nvGrpSpPr>
        <p:grpSpPr>
          <a:xfrm>
            <a:off x="10481826" y="5324472"/>
            <a:ext cx="1425390" cy="867009"/>
            <a:chOff x="10596126" y="5448297"/>
            <a:chExt cx="1425390" cy="867009"/>
          </a:xfrm>
        </p:grpSpPr>
        <p:sp>
          <p:nvSpPr>
            <p:cNvPr id="99" name="TextBox 98">
              <a:hlinkClick r:id="rId7" action="ppaction://hlinksldjump"/>
              <a:extLst>
                <a:ext uri="{FF2B5EF4-FFF2-40B4-BE49-F238E27FC236}">
                  <a16:creationId xmlns:a16="http://schemas.microsoft.com/office/drawing/2014/main" id="{2143DD43-2EBF-447C-9DD6-B011731AB5D5}"/>
                </a:ext>
              </a:extLst>
            </p:cNvPr>
            <p:cNvSpPr txBox="1"/>
            <p:nvPr/>
          </p:nvSpPr>
          <p:spPr>
            <a:xfrm>
              <a:off x="10596126" y="5976752"/>
              <a:ext cx="142539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подробнее</a:t>
              </a:r>
            </a:p>
          </p:txBody>
        </p:sp>
        <p:pic>
          <p:nvPicPr>
            <p:cNvPr id="100" name="Рисунок 99">
              <a:hlinkClick r:id="rId7" action="ppaction://hlinksldjump"/>
              <a:extLst>
                <a:ext uri="{FF2B5EF4-FFF2-40B4-BE49-F238E27FC236}">
                  <a16:creationId xmlns:a16="http://schemas.microsoft.com/office/drawing/2014/main" id="{71EDE178-9A38-4DE4-885E-DA90E67C6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11320460" y="5448297"/>
              <a:ext cx="509590" cy="509590"/>
            </a:xfrm>
            <a:prstGeom prst="rect">
              <a:avLst/>
            </a:prstGeom>
          </p:spPr>
        </p:pic>
      </p:grpSp>
      <p:pic>
        <p:nvPicPr>
          <p:cNvPr id="58" name="Рисунок 57">
            <a:hlinkClick r:id="rId4" action="ppaction://hlinksldjump"/>
            <a:extLst>
              <a:ext uri="{FF2B5EF4-FFF2-40B4-BE49-F238E27FC236}">
                <a16:creationId xmlns:a16="http://schemas.microsoft.com/office/drawing/2014/main" id="{4834B44A-F5A7-43B0-984B-CBD72A638C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7348" y="211127"/>
            <a:ext cx="788219" cy="508719"/>
          </a:xfrm>
          <a:prstGeom prst="rect">
            <a:avLst/>
          </a:prstGeom>
        </p:spPr>
      </p:pic>
      <p:graphicFrame>
        <p:nvGraphicFramePr>
          <p:cNvPr id="60" name="Диаграмма 59">
            <a:extLst>
              <a:ext uri="{FF2B5EF4-FFF2-40B4-BE49-F238E27FC236}">
                <a16:creationId xmlns:a16="http://schemas.microsoft.com/office/drawing/2014/main" id="{BF967390-E5F1-4E3B-8801-7FC8993865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0992989"/>
              </p:ext>
            </p:extLst>
          </p:nvPr>
        </p:nvGraphicFramePr>
        <p:xfrm>
          <a:off x="6087959" y="1748276"/>
          <a:ext cx="2344841" cy="469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3208E340-954D-44CC-8E0B-C5EEAEF9AB98}"/>
              </a:ext>
            </a:extLst>
          </p:cNvPr>
          <p:cNvSpPr txBox="1"/>
          <p:nvPr/>
        </p:nvSpPr>
        <p:spPr>
          <a:xfrm>
            <a:off x="5314386" y="1902053"/>
            <a:ext cx="824264" cy="4447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МИИР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МЭ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МВД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АРР ФР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МТСЗН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МКС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МО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МЦИАП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МТИ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МФ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МСХ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МНЭ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МЧС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МИД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МЭГиПР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МЗ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АДГ</a:t>
            </a:r>
          </a:p>
          <a:p>
            <a:pPr algn="r">
              <a:spcAft>
                <a:spcPts val="600"/>
              </a:spcAft>
            </a:pPr>
            <a:r>
              <a:rPr lang="ru-RU" dirty="0"/>
              <a:t>НБ</a:t>
            </a:r>
          </a:p>
        </p:txBody>
      </p:sp>
      <p:graphicFrame>
        <p:nvGraphicFramePr>
          <p:cNvPr id="91" name="Диаграмма 90">
            <a:extLst>
              <a:ext uri="{FF2B5EF4-FFF2-40B4-BE49-F238E27FC236}">
                <a16:creationId xmlns:a16="http://schemas.microsoft.com/office/drawing/2014/main" id="{CC0D4435-E305-4EDE-B2BA-D05CA61125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8816347"/>
              </p:ext>
            </p:extLst>
          </p:nvPr>
        </p:nvGraphicFramePr>
        <p:xfrm>
          <a:off x="9423721" y="1786377"/>
          <a:ext cx="1100240" cy="3623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95" name="TextBox 94">
            <a:extLst>
              <a:ext uri="{FF2B5EF4-FFF2-40B4-BE49-F238E27FC236}">
                <a16:creationId xmlns:a16="http://schemas.microsoft.com/office/drawing/2014/main" id="{AE3F3999-02E7-4438-99C3-74012E057A14}"/>
              </a:ext>
            </a:extLst>
          </p:cNvPr>
          <p:cNvSpPr txBox="1"/>
          <p:nvPr/>
        </p:nvSpPr>
        <p:spPr>
          <a:xfrm>
            <a:off x="8686545" y="1902053"/>
            <a:ext cx="760144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МОН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МИОР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АЗК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ГП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МП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МцУДП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МЮ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СП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КНБ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АПК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СК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АСПиР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ЦИК</a:t>
            </a:r>
          </a:p>
          <a:p>
            <a:pPr algn="r">
              <a:spcAft>
                <a:spcPts val="600"/>
              </a:spcAft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ВС</a:t>
            </a:r>
            <a:endParaRPr lang="ru-RU" dirty="0"/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FE05EE1-F97D-4E64-BBE3-A0A0E0C0F657}"/>
              </a:ext>
            </a:extLst>
          </p:cNvPr>
          <p:cNvGrpSpPr/>
          <p:nvPr/>
        </p:nvGrpSpPr>
        <p:grpSpPr>
          <a:xfrm>
            <a:off x="7926961" y="5576365"/>
            <a:ext cx="2110074" cy="584775"/>
            <a:chOff x="10416165" y="1545296"/>
            <a:chExt cx="2110074" cy="58477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78D853F-4023-4BF0-B3B7-7AC30D7DCAB5}"/>
                </a:ext>
              </a:extLst>
            </p:cNvPr>
            <p:cNvSpPr txBox="1"/>
            <p:nvPr/>
          </p:nvSpPr>
          <p:spPr>
            <a:xfrm>
              <a:off x="11216265" y="1545296"/>
              <a:ext cx="1309974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3200" dirty="0"/>
                <a:t>6 559</a:t>
              </a:r>
            </a:p>
          </p:txBody>
        </p:sp>
        <p:sp>
          <p:nvSpPr>
            <p:cNvPr id="101" name="Заголовок 1">
              <a:extLst>
                <a:ext uri="{FF2B5EF4-FFF2-40B4-BE49-F238E27FC236}">
                  <a16:creationId xmlns:a16="http://schemas.microsoft.com/office/drawing/2014/main" id="{675F25A4-FDB3-4633-9B1A-A3E834803FD5}"/>
                </a:ext>
              </a:extLst>
            </p:cNvPr>
            <p:cNvSpPr txBox="1">
              <a:spLocks/>
            </p:cNvSpPr>
            <p:nvPr/>
          </p:nvSpPr>
          <p:spPr>
            <a:xfrm>
              <a:off x="10416165" y="1651228"/>
              <a:ext cx="1011678" cy="37374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61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2200" b="1" kern="1200" dirty="0">
                  <a:solidFill>
                    <a:srgbClr val="143452"/>
                  </a:solidFill>
                  <a:latin typeface="+mn-lt"/>
                  <a:ea typeface="Tahoma" panose="020B0604030504040204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ru-RU" sz="1700" b="0" dirty="0">
                  <a:solidFill>
                    <a:schemeClr val="bg1">
                      <a:lumMod val="50000"/>
                    </a:schemeClr>
                  </a:solidFill>
                </a:rPr>
                <a:t>Итого: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52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139DF-F940-4547-995A-6139293B8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Коррупциогенные факторы в НПА по центральным государственным органам (ЦГО) РК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447FE33-63AA-45EF-9CC9-AC6B50918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09FEE8-7464-4FDB-9A57-88CDFAF57E02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70CB69E-59A0-47F2-8D54-77D4BA626D39}"/>
              </a:ext>
            </a:extLst>
          </p:cNvPr>
          <p:cNvGraphicFramePr>
            <a:graphicFrameLocks noGrp="1"/>
          </p:cNvGraphicFramePr>
          <p:nvPr/>
        </p:nvGraphicFramePr>
        <p:xfrm>
          <a:off x="292238" y="1229132"/>
          <a:ext cx="11607524" cy="5054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3589">
                  <a:extLst>
                    <a:ext uri="{9D8B030D-6E8A-4147-A177-3AD203B41FA5}">
                      <a16:colId xmlns:a16="http://schemas.microsoft.com/office/drawing/2014/main" val="598813342"/>
                    </a:ext>
                  </a:extLst>
                </a:gridCol>
                <a:gridCol w="744073">
                  <a:extLst>
                    <a:ext uri="{9D8B030D-6E8A-4147-A177-3AD203B41FA5}">
                      <a16:colId xmlns:a16="http://schemas.microsoft.com/office/drawing/2014/main" val="3291869125"/>
                    </a:ext>
                  </a:extLst>
                </a:gridCol>
                <a:gridCol w="744073">
                  <a:extLst>
                    <a:ext uri="{9D8B030D-6E8A-4147-A177-3AD203B41FA5}">
                      <a16:colId xmlns:a16="http://schemas.microsoft.com/office/drawing/2014/main" val="318962566"/>
                    </a:ext>
                  </a:extLst>
                </a:gridCol>
                <a:gridCol w="754701">
                  <a:extLst>
                    <a:ext uri="{9D8B030D-6E8A-4147-A177-3AD203B41FA5}">
                      <a16:colId xmlns:a16="http://schemas.microsoft.com/office/drawing/2014/main" val="786899470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4152536800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2333214098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1639432052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2074829271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1386021538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782632243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4194928976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173315600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527312328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4273168230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418918773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409844114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112704124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2606720729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1006162196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761071891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390805249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4135960896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2809276072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979437424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1017983284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154036192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053558936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1160579105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932718816"/>
                    </a:ext>
                  </a:extLst>
                </a:gridCol>
                <a:gridCol w="318888">
                  <a:extLst>
                    <a:ext uri="{9D8B030D-6E8A-4147-A177-3AD203B41FA5}">
                      <a16:colId xmlns:a16="http://schemas.microsoft.com/office/drawing/2014/main" val="355412520"/>
                    </a:ext>
                  </a:extLst>
                </a:gridCol>
              </a:tblGrid>
              <a:tr h="52144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Наименование области (территориального органа)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кол-во проектов НПА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кол-во кор факторов всех экспертов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 gridSpan="26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Количество замечаний по факторам коррупцигенности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353125"/>
                  </a:ext>
                </a:extLst>
              </a:tr>
              <a:tr h="492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направленных на экспертизу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на которые получены замечания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№ 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1418575713"/>
                  </a:ext>
                </a:extLst>
              </a:tr>
              <a:tr h="26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Акмолинская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3389944482"/>
                  </a:ext>
                </a:extLst>
              </a:tr>
              <a:tr h="26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Алматинская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2624593067"/>
                  </a:ext>
                </a:extLst>
              </a:tr>
              <a:tr h="26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Атырауская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4221532222"/>
                  </a:ext>
                </a:extLst>
              </a:tr>
              <a:tr h="391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Восточно-Казахстанская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799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431599890"/>
                  </a:ext>
                </a:extLst>
              </a:tr>
              <a:tr h="26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Жамбылская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3611479216"/>
                  </a:ext>
                </a:extLst>
              </a:tr>
              <a:tr h="391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Западно-Казахстанская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829026663"/>
                  </a:ext>
                </a:extLst>
              </a:tr>
              <a:tr h="26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Карагандинская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2539760281"/>
                  </a:ext>
                </a:extLst>
              </a:tr>
              <a:tr h="26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Костанайская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948292802"/>
                  </a:ext>
                </a:extLst>
              </a:tr>
              <a:tr h="26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Кызылординская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929573172"/>
                  </a:ext>
                </a:extLst>
              </a:tr>
              <a:tr h="26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Мангистауская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3609209150"/>
                  </a:ext>
                </a:extLst>
              </a:tr>
              <a:tr h="26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Павлодарская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1518111185"/>
                  </a:ext>
                </a:extLst>
              </a:tr>
              <a:tr h="391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Северо-Казахстанская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3354071779"/>
                  </a:ext>
                </a:extLst>
              </a:tr>
              <a:tr h="26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Актюбинская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531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3864021316"/>
                  </a:ext>
                </a:extLst>
              </a:tr>
              <a:tr h="26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Туркестанская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166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25" marR="5725" marT="5725" marB="0" anchor="ctr"/>
                </a:tc>
                <a:extLst>
                  <a:ext uri="{0D108BD9-81ED-4DB2-BD59-A6C34878D82A}">
                    <a16:rowId xmlns:a16="http://schemas.microsoft.com/office/drawing/2014/main" val="2508368117"/>
                  </a:ext>
                </a:extLst>
              </a:tr>
            </a:tbl>
          </a:graphicData>
        </a:graphic>
      </p:graphicFrame>
      <p:pic>
        <p:nvPicPr>
          <p:cNvPr id="5" name="Рисунок 4">
            <a:hlinkClick r:id="rId2" action="ppaction://hlinksldjump"/>
            <a:extLst>
              <a:ext uri="{FF2B5EF4-FFF2-40B4-BE49-F238E27FC236}">
                <a16:creationId xmlns:a16="http://schemas.microsoft.com/office/drawing/2014/main" id="{06D36BAF-B4B8-4F36-8E36-82881C1DF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348" y="211127"/>
            <a:ext cx="788219" cy="50871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657B939-AB4C-451C-BD5A-B3AA4137115A}"/>
              </a:ext>
            </a:extLst>
          </p:cNvPr>
          <p:cNvGrpSpPr/>
          <p:nvPr/>
        </p:nvGrpSpPr>
        <p:grpSpPr>
          <a:xfrm>
            <a:off x="9253504" y="154832"/>
            <a:ext cx="1684438" cy="876300"/>
            <a:chOff x="9572626" y="38100"/>
            <a:chExt cx="1684438" cy="876300"/>
          </a:xfrm>
        </p:grpSpPr>
        <p:pic>
          <p:nvPicPr>
            <p:cNvPr id="8" name="Рисунок 7">
              <a:hlinkClick r:id="rId4" action="ppaction://hlinksldjump"/>
              <a:extLst>
                <a:ext uri="{FF2B5EF4-FFF2-40B4-BE49-F238E27FC236}">
                  <a16:creationId xmlns:a16="http://schemas.microsoft.com/office/drawing/2014/main" id="{E39505AB-AE74-47E7-8A6A-6D4018405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9" name="Text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33B28EF9-5BDC-409D-916A-65974354252F}"/>
                </a:ext>
              </a:extLst>
            </p:cNvPr>
            <p:cNvSpPr txBox="1"/>
            <p:nvPr/>
          </p:nvSpPr>
          <p:spPr>
            <a:xfrm>
              <a:off x="10452035" y="271480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51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99EB3-6ABD-48AB-88F5-23FEC5E9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5" y="258556"/>
            <a:ext cx="11702530" cy="714195"/>
          </a:xfrm>
        </p:spPr>
        <p:txBody>
          <a:bodyPr/>
          <a:lstStyle/>
          <a:p>
            <a:r>
              <a:rPr lang="ru-RU" dirty="0"/>
              <a:t>Результаты экспертизы проектов законов </a:t>
            </a:r>
            <a:br>
              <a:rPr lang="ru-RU" dirty="0"/>
            </a:br>
            <a:r>
              <a:rPr lang="ru-RU" dirty="0"/>
              <a:t>и иных нормативных правовых актов (НПА) РК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A6804F1-944B-49D8-8FBC-6C6711EC8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3200" y="6587587"/>
            <a:ext cx="505403" cy="234470"/>
          </a:xfrm>
        </p:spPr>
        <p:txBody>
          <a:bodyPr/>
          <a:lstStyle/>
          <a:p>
            <a:fld id="{7809FEE8-7464-4FDB-9A57-88CDFAF57E02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Заголовок 1">
            <a:hlinkClick r:id="rId2" action="ppaction://hlinksldjump"/>
            <a:extLst>
              <a:ext uri="{FF2B5EF4-FFF2-40B4-BE49-F238E27FC236}">
                <a16:creationId xmlns:a16="http://schemas.microsoft.com/office/drawing/2014/main" id="{62B35FA4-A55D-4AF0-B7E9-20F737625E1C}"/>
              </a:ext>
            </a:extLst>
          </p:cNvPr>
          <p:cNvSpPr txBox="1">
            <a:spLocks/>
          </p:cNvSpPr>
          <p:nvPr/>
        </p:nvSpPr>
        <p:spPr>
          <a:xfrm>
            <a:off x="6178858" y="1202134"/>
            <a:ext cx="5698618" cy="3737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ru-RU" sz="1700" b="0" dirty="0">
                <a:solidFill>
                  <a:schemeClr val="bg1">
                    <a:lumMod val="50000"/>
                  </a:schemeClr>
                </a:solidFill>
              </a:rPr>
              <a:t>Центральные государственные органы (ЦГО)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37BDF4C-19D3-4B3E-ACF6-D620FEAF4FB2}"/>
              </a:ext>
            </a:extLst>
          </p:cNvPr>
          <p:cNvSpPr txBox="1">
            <a:spLocks/>
          </p:cNvSpPr>
          <p:nvPr/>
        </p:nvSpPr>
        <p:spPr>
          <a:xfrm>
            <a:off x="216993" y="1202134"/>
            <a:ext cx="5698618" cy="373745"/>
          </a:xfrm>
          <a:prstGeom prst="rect">
            <a:avLst/>
          </a:prstGeom>
          <a:solidFill>
            <a:srgbClr val="14345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36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kern="1200" dirty="0">
                <a:solidFill>
                  <a:srgbClr val="143452"/>
                </a:solidFill>
                <a:latin typeface="+mn-lt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ru-RU" sz="1700" dirty="0">
                <a:solidFill>
                  <a:schemeClr val="bg1"/>
                </a:solidFill>
              </a:rPr>
              <a:t>Местные исполнительные органы </a:t>
            </a:r>
            <a:r>
              <a:rPr lang="ru-RU" sz="1700" b="0" dirty="0">
                <a:solidFill>
                  <a:schemeClr val="bg1"/>
                </a:solidFill>
              </a:rPr>
              <a:t>(МИО)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EDF61E-618A-4DCE-8CEB-E22C9AEDF053}"/>
              </a:ext>
            </a:extLst>
          </p:cNvPr>
          <p:cNvSpPr txBox="1"/>
          <p:nvPr/>
        </p:nvSpPr>
        <p:spPr>
          <a:xfrm>
            <a:off x="476656" y="3941136"/>
            <a:ext cx="2704290" cy="747596"/>
          </a:xfrm>
          <a:prstGeom prst="rect">
            <a:avLst/>
          </a:prstGeom>
          <a:solidFill>
            <a:srgbClr val="143452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87313" defTabSz="914361">
              <a:lnSpc>
                <a:spcPct val="100000"/>
              </a:lnSpc>
              <a:spcBef>
                <a:spcPct val="0"/>
              </a:spcBef>
              <a:buNone/>
              <a:defRPr sz="1700" b="1">
                <a:solidFill>
                  <a:schemeClr val="bg1"/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z="1800" dirty="0"/>
              <a:t>Коррупциогенные замечания</a:t>
            </a:r>
          </a:p>
        </p:txBody>
      </p:sp>
      <p:sp>
        <p:nvSpPr>
          <p:cNvPr id="60" name="TextBox 59">
            <a:hlinkClick r:id="rId3" action="ppaction://hlinksldjump"/>
            <a:extLst>
              <a:ext uri="{FF2B5EF4-FFF2-40B4-BE49-F238E27FC236}">
                <a16:creationId xmlns:a16="http://schemas.microsoft.com/office/drawing/2014/main" id="{2BB22C20-0975-4B36-9D23-1FE4317374A7}"/>
              </a:ext>
            </a:extLst>
          </p:cNvPr>
          <p:cNvSpPr txBox="1"/>
          <p:nvPr/>
        </p:nvSpPr>
        <p:spPr>
          <a:xfrm>
            <a:off x="476654" y="5079118"/>
            <a:ext cx="312257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sz="1700" dirty="0"/>
              <a:t>Коэффициент коррупциогенности </a:t>
            </a:r>
          </a:p>
        </p:txBody>
      </p:sp>
      <p:sp>
        <p:nvSpPr>
          <p:cNvPr id="56" name="TextBox 55">
            <a:hlinkClick r:id="rId4" action="ppaction://hlinksldjump"/>
            <a:extLst>
              <a:ext uri="{FF2B5EF4-FFF2-40B4-BE49-F238E27FC236}">
                <a16:creationId xmlns:a16="http://schemas.microsoft.com/office/drawing/2014/main" id="{E800BD8E-87E0-47E6-ACAB-A8B05825B10B}"/>
              </a:ext>
            </a:extLst>
          </p:cNvPr>
          <p:cNvSpPr txBox="1"/>
          <p:nvPr/>
        </p:nvSpPr>
        <p:spPr>
          <a:xfrm>
            <a:off x="476655" y="2942058"/>
            <a:ext cx="270429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Коррупциогенные факторы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BB44209-A6EC-4F97-AE4E-71D6ABA480E2}"/>
              </a:ext>
            </a:extLst>
          </p:cNvPr>
          <p:cNvGrpSpPr/>
          <p:nvPr/>
        </p:nvGrpSpPr>
        <p:grpSpPr>
          <a:xfrm>
            <a:off x="4891126" y="2029729"/>
            <a:ext cx="1303562" cy="859843"/>
            <a:chOff x="10416165" y="1651228"/>
            <a:chExt cx="1303562" cy="85984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01B2BEC-40D3-4504-9754-7E65EEEADB1F}"/>
                </a:ext>
              </a:extLst>
            </p:cNvPr>
            <p:cNvSpPr txBox="1"/>
            <p:nvPr/>
          </p:nvSpPr>
          <p:spPr>
            <a:xfrm>
              <a:off x="10416165" y="1926296"/>
              <a:ext cx="1303562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3200" dirty="0"/>
                <a:t>7 559</a:t>
              </a:r>
            </a:p>
          </p:txBody>
        </p:sp>
        <p:sp>
          <p:nvSpPr>
            <p:cNvPr id="63" name="Заголовок 1">
              <a:extLst>
                <a:ext uri="{FF2B5EF4-FFF2-40B4-BE49-F238E27FC236}">
                  <a16:creationId xmlns:a16="http://schemas.microsoft.com/office/drawing/2014/main" id="{58571146-0F62-4CBA-A5C9-615ADAC3A8B5}"/>
                </a:ext>
              </a:extLst>
            </p:cNvPr>
            <p:cNvSpPr txBox="1">
              <a:spLocks/>
            </p:cNvSpPr>
            <p:nvPr/>
          </p:nvSpPr>
          <p:spPr>
            <a:xfrm>
              <a:off x="10416165" y="1651228"/>
              <a:ext cx="1011678" cy="37374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61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2200" b="1" kern="1200" dirty="0">
                  <a:solidFill>
                    <a:srgbClr val="143452"/>
                  </a:solidFill>
                  <a:latin typeface="+mn-lt"/>
                  <a:ea typeface="Tahoma" panose="020B0604030504040204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ru-RU" sz="1700" b="0" dirty="0">
                  <a:solidFill>
                    <a:schemeClr val="bg1">
                      <a:lumMod val="50000"/>
                    </a:schemeClr>
                  </a:solidFill>
                </a:rPr>
                <a:t>Итого: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976F21E-A28B-4DBA-BD69-171269B9ABB1}"/>
              </a:ext>
            </a:extLst>
          </p:cNvPr>
          <p:cNvGrpSpPr/>
          <p:nvPr/>
        </p:nvGrpSpPr>
        <p:grpSpPr>
          <a:xfrm>
            <a:off x="3999579" y="2053448"/>
            <a:ext cx="7738602" cy="3908481"/>
            <a:chOff x="2343272" y="726080"/>
            <a:chExt cx="5820381" cy="2660474"/>
          </a:xfrm>
          <a:solidFill>
            <a:srgbClr val="143452"/>
          </a:solidFill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035C832-A12B-4766-B689-FB8EC49C9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92535" y="1392253"/>
              <a:ext cx="1266825" cy="59055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1AB2BBF-FAB6-4D75-9710-33C398658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4903" y="1494034"/>
              <a:ext cx="2114550" cy="1028700"/>
            </a:xfrm>
            <a:prstGeom prst="rect">
              <a:avLst/>
            </a:prstGeom>
          </p:spPr>
        </p:pic>
        <p:pic>
          <p:nvPicPr>
            <p:cNvPr id="43" name="Рисунок 42">
              <a:hlinkClick r:id="rId9" action="ppaction://hlinksldjump"/>
              <a:extLst>
                <a:ext uri="{FF2B5EF4-FFF2-40B4-BE49-F238E27FC236}">
                  <a16:creationId xmlns:a16="http://schemas.microsoft.com/office/drawing/2014/main" id="{B6A0EE0F-B638-4FC7-98ED-92CE8F294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142677" y="1072533"/>
              <a:ext cx="1104900" cy="66675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CC21FF6D-04B5-45EE-8333-D3E83F471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01549" y="726080"/>
              <a:ext cx="1047750" cy="57150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C9FA505-1554-435A-B717-6DDC0C513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185005" y="944941"/>
              <a:ext cx="800100" cy="714375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9C084A0-DD80-4D28-B547-D4BCD53DB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715853" y="1308479"/>
              <a:ext cx="1447800" cy="1057275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F2DB9B4-2B29-4158-BA94-41DD9EF3B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261999" y="2165591"/>
              <a:ext cx="1276350" cy="981075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B585131-1ECC-4E75-966F-03604278A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604102" y="2493116"/>
              <a:ext cx="981075" cy="67627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76E9E0C-716E-49FF-9236-62FD706A3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56200" y="2510254"/>
              <a:ext cx="666750" cy="87630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6801C3F-2120-4EF8-9F31-DC422FCD3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248149" y="2112765"/>
              <a:ext cx="1057275" cy="933450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CAD822BA-3090-4FEF-A702-C2BA32EA4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288064" y="839802"/>
              <a:ext cx="1114425" cy="1209675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6742644-0361-4C99-B79A-DB5CEF2E7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3635375" y="1509727"/>
              <a:ext cx="1276350" cy="111442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9B2B339-F1F1-4A34-9E46-A6BD8F47F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2869528" y="2311717"/>
              <a:ext cx="923925" cy="101917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93E745-1774-43DB-99F6-A10843EEC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2343272" y="1889504"/>
              <a:ext cx="1428750" cy="47625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40BF36B7-8105-46E6-809A-9A2A3C193066}"/>
              </a:ext>
            </a:extLst>
          </p:cNvPr>
          <p:cNvGrpSpPr/>
          <p:nvPr/>
        </p:nvGrpSpPr>
        <p:grpSpPr>
          <a:xfrm>
            <a:off x="4669372" y="2294332"/>
            <a:ext cx="6231937" cy="3461762"/>
            <a:chOff x="4764622" y="2275282"/>
            <a:chExt cx="6231937" cy="3461762"/>
          </a:xfrm>
        </p:grpSpPr>
        <p:sp>
          <p:nvSpPr>
            <p:cNvPr id="65" name="TextBox 64">
              <a:hlinkClick r:id="rId34" action="ppaction://hlinksldjump"/>
              <a:extLst>
                <a:ext uri="{FF2B5EF4-FFF2-40B4-BE49-F238E27FC236}">
                  <a16:creationId xmlns:a16="http://schemas.microsoft.com/office/drawing/2014/main" id="{D3C124FA-1392-4A50-B834-498E3368EFCA}"/>
                </a:ext>
              </a:extLst>
            </p:cNvPr>
            <p:cNvSpPr txBox="1"/>
            <p:nvPr/>
          </p:nvSpPr>
          <p:spPr>
            <a:xfrm>
              <a:off x="8176175" y="2275282"/>
              <a:ext cx="494883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СКО</a:t>
              </a:r>
            </a:p>
          </p:txBody>
        </p:sp>
        <p:sp>
          <p:nvSpPr>
            <p:cNvPr id="66" name="TextBox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7C339C91-019F-40F3-82BD-C054223A16F6}"/>
                </a:ext>
              </a:extLst>
            </p:cNvPr>
            <p:cNvSpPr txBox="1"/>
            <p:nvPr/>
          </p:nvSpPr>
          <p:spPr>
            <a:xfrm>
              <a:off x="7957965" y="3104878"/>
              <a:ext cx="1217361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Акмолинская</a:t>
              </a:r>
            </a:p>
          </p:txBody>
        </p:sp>
        <p:sp>
          <p:nvSpPr>
            <p:cNvPr id="67" name="TextBox 66">
              <a:hlinkClick r:id="rId35" action="ppaction://hlinksldjump"/>
              <a:extLst>
                <a:ext uri="{FF2B5EF4-FFF2-40B4-BE49-F238E27FC236}">
                  <a16:creationId xmlns:a16="http://schemas.microsoft.com/office/drawing/2014/main" id="{F6742717-2128-4875-9846-7792E1FD8FEA}"/>
                </a:ext>
              </a:extLst>
            </p:cNvPr>
            <p:cNvSpPr txBox="1"/>
            <p:nvPr/>
          </p:nvSpPr>
          <p:spPr>
            <a:xfrm>
              <a:off x="9101967" y="2871335"/>
              <a:ext cx="1262321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Павлодарская</a:t>
              </a:r>
            </a:p>
          </p:txBody>
        </p:sp>
        <p:sp>
          <p:nvSpPr>
            <p:cNvPr id="68" name="TextBox 67">
              <a:hlinkClick r:id="rId36" action="ppaction://hlinksldjump"/>
              <a:extLst>
                <a:ext uri="{FF2B5EF4-FFF2-40B4-BE49-F238E27FC236}">
                  <a16:creationId xmlns:a16="http://schemas.microsoft.com/office/drawing/2014/main" id="{9C5A5698-FFA8-4F3A-9D46-C0658C640341}"/>
                </a:ext>
              </a:extLst>
            </p:cNvPr>
            <p:cNvSpPr txBox="1"/>
            <p:nvPr/>
          </p:nvSpPr>
          <p:spPr>
            <a:xfrm>
              <a:off x="10500127" y="3796182"/>
              <a:ext cx="496432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ВКО</a:t>
              </a:r>
            </a:p>
          </p:txBody>
        </p:sp>
        <p:sp>
          <p:nvSpPr>
            <p:cNvPr id="69" name="TextBox 68">
              <a:hlinkClick r:id="rId37" action="ppaction://hlinksldjump"/>
              <a:extLst>
                <a:ext uri="{FF2B5EF4-FFF2-40B4-BE49-F238E27FC236}">
                  <a16:creationId xmlns:a16="http://schemas.microsoft.com/office/drawing/2014/main" id="{C5C86C19-5C49-4C74-878F-F080C85B194A}"/>
                </a:ext>
              </a:extLst>
            </p:cNvPr>
            <p:cNvSpPr txBox="1"/>
            <p:nvPr/>
          </p:nvSpPr>
          <p:spPr>
            <a:xfrm>
              <a:off x="6825518" y="2870073"/>
              <a:ext cx="1234415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Костанайская</a:t>
              </a:r>
            </a:p>
          </p:txBody>
        </p:sp>
        <p:sp>
          <p:nvSpPr>
            <p:cNvPr id="70" name="TextBox 69">
              <a:hlinkClick r:id="rId38" action="ppaction://hlinksldjump"/>
              <a:extLst>
                <a:ext uri="{FF2B5EF4-FFF2-40B4-BE49-F238E27FC236}">
                  <a16:creationId xmlns:a16="http://schemas.microsoft.com/office/drawing/2014/main" id="{6D4765F1-93E8-434E-B518-4BD3B95780B0}"/>
                </a:ext>
              </a:extLst>
            </p:cNvPr>
            <p:cNvSpPr txBox="1"/>
            <p:nvPr/>
          </p:nvSpPr>
          <p:spPr>
            <a:xfrm>
              <a:off x="8029186" y="4017211"/>
              <a:ext cx="1431313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Карагандинская</a:t>
              </a:r>
            </a:p>
          </p:txBody>
        </p:sp>
        <p:sp>
          <p:nvSpPr>
            <p:cNvPr id="71" name="TextBox 70">
              <a:hlinkClick r:id="rId39" action="ppaction://hlinksldjump"/>
              <a:extLst>
                <a:ext uri="{FF2B5EF4-FFF2-40B4-BE49-F238E27FC236}">
                  <a16:creationId xmlns:a16="http://schemas.microsoft.com/office/drawing/2014/main" id="{664C5E1D-5768-41A0-8576-368417D6245C}"/>
                </a:ext>
              </a:extLst>
            </p:cNvPr>
            <p:cNvSpPr txBox="1"/>
            <p:nvPr/>
          </p:nvSpPr>
          <p:spPr>
            <a:xfrm>
              <a:off x="8459843" y="5009445"/>
              <a:ext cx="1178600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Жамбылская</a:t>
              </a:r>
            </a:p>
          </p:txBody>
        </p:sp>
        <p:sp>
          <p:nvSpPr>
            <p:cNvPr id="72" name="TextBox 71">
              <a:hlinkClick r:id="rId40" action="ppaction://hlinksldjump"/>
              <a:extLst>
                <a:ext uri="{FF2B5EF4-FFF2-40B4-BE49-F238E27FC236}">
                  <a16:creationId xmlns:a16="http://schemas.microsoft.com/office/drawing/2014/main" id="{C65E6EE0-ED5F-43A2-A8FE-A5C69D5904DB}"/>
                </a:ext>
              </a:extLst>
            </p:cNvPr>
            <p:cNvSpPr txBox="1"/>
            <p:nvPr/>
          </p:nvSpPr>
          <p:spPr>
            <a:xfrm>
              <a:off x="7594446" y="5484022"/>
              <a:ext cx="1311934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Туркестанская</a:t>
              </a:r>
            </a:p>
          </p:txBody>
        </p:sp>
        <p:sp>
          <p:nvSpPr>
            <p:cNvPr id="73" name="TextBox 72">
              <a:hlinkClick r:id="rId41" action="ppaction://hlinksldjump"/>
              <a:extLst>
                <a:ext uri="{FF2B5EF4-FFF2-40B4-BE49-F238E27FC236}">
                  <a16:creationId xmlns:a16="http://schemas.microsoft.com/office/drawing/2014/main" id="{45BFE4CC-AA5C-4A3D-BDDD-990B8BF4E8A0}"/>
                </a:ext>
              </a:extLst>
            </p:cNvPr>
            <p:cNvSpPr txBox="1"/>
            <p:nvPr/>
          </p:nvSpPr>
          <p:spPr>
            <a:xfrm>
              <a:off x="6613865" y="4783133"/>
              <a:ext cx="1515034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Кызылординская</a:t>
              </a:r>
            </a:p>
          </p:txBody>
        </p:sp>
        <p:sp>
          <p:nvSpPr>
            <p:cNvPr id="74" name="TextBox 73">
              <a:hlinkClick r:id="rId42" action="ppaction://hlinksldjump"/>
              <a:extLst>
                <a:ext uri="{FF2B5EF4-FFF2-40B4-BE49-F238E27FC236}">
                  <a16:creationId xmlns:a16="http://schemas.microsoft.com/office/drawing/2014/main" id="{2F91B3AA-0F82-4AD4-A530-D069080A51A0}"/>
                </a:ext>
              </a:extLst>
            </p:cNvPr>
            <p:cNvSpPr txBox="1"/>
            <p:nvPr/>
          </p:nvSpPr>
          <p:spPr>
            <a:xfrm>
              <a:off x="4764622" y="5187093"/>
              <a:ext cx="1332089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Мангистауская</a:t>
              </a:r>
            </a:p>
          </p:txBody>
        </p:sp>
        <p:sp>
          <p:nvSpPr>
            <p:cNvPr id="75" name="TextBox 74">
              <a:hlinkClick r:id="rId43" action="ppaction://hlinksldjump"/>
              <a:extLst>
                <a:ext uri="{FF2B5EF4-FFF2-40B4-BE49-F238E27FC236}">
                  <a16:creationId xmlns:a16="http://schemas.microsoft.com/office/drawing/2014/main" id="{342F0449-675B-4190-B622-75BD0FC31F87}"/>
                </a:ext>
              </a:extLst>
            </p:cNvPr>
            <p:cNvSpPr txBox="1"/>
            <p:nvPr/>
          </p:nvSpPr>
          <p:spPr>
            <a:xfrm>
              <a:off x="4809768" y="4148721"/>
              <a:ext cx="1097982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Атырауская</a:t>
              </a:r>
            </a:p>
          </p:txBody>
        </p:sp>
        <p:sp>
          <p:nvSpPr>
            <p:cNvPr id="76" name="TextBox 75">
              <a:hlinkClick r:id="rId44" action="ppaction://hlinksldjump"/>
              <a:extLst>
                <a:ext uri="{FF2B5EF4-FFF2-40B4-BE49-F238E27FC236}">
                  <a16:creationId xmlns:a16="http://schemas.microsoft.com/office/drawing/2014/main" id="{1DB8145D-65FB-4945-8C6B-FFA413DC9A92}"/>
                </a:ext>
              </a:extLst>
            </p:cNvPr>
            <p:cNvSpPr txBox="1"/>
            <p:nvPr/>
          </p:nvSpPr>
          <p:spPr>
            <a:xfrm>
              <a:off x="4853643" y="3500770"/>
              <a:ext cx="485580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ЗКО</a:t>
              </a:r>
            </a:p>
          </p:txBody>
        </p:sp>
        <p:sp>
          <p:nvSpPr>
            <p:cNvPr id="77" name="TextBox 76">
              <a:hlinkClick r:id="rId45" action="ppaction://hlinksldjump"/>
              <a:extLst>
                <a:ext uri="{FF2B5EF4-FFF2-40B4-BE49-F238E27FC236}">
                  <a16:creationId xmlns:a16="http://schemas.microsoft.com/office/drawing/2014/main" id="{AFE4E217-A6A0-4E00-956A-F954377471FA}"/>
                </a:ext>
              </a:extLst>
            </p:cNvPr>
            <p:cNvSpPr txBox="1"/>
            <p:nvPr/>
          </p:nvSpPr>
          <p:spPr>
            <a:xfrm>
              <a:off x="5955105" y="3770284"/>
              <a:ext cx="1215810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Актюбинская</a:t>
              </a:r>
            </a:p>
          </p:txBody>
        </p:sp>
        <p:sp>
          <p:nvSpPr>
            <p:cNvPr id="78" name="TextBox 77">
              <a:hlinkClick r:id="rId9" action="ppaction://hlinksldjump"/>
              <a:extLst>
                <a:ext uri="{FF2B5EF4-FFF2-40B4-BE49-F238E27FC236}">
                  <a16:creationId xmlns:a16="http://schemas.microsoft.com/office/drawing/2014/main" id="{1DF42DF9-C08D-4938-9E4C-31D43B650BAA}"/>
                </a:ext>
              </a:extLst>
            </p:cNvPr>
            <p:cNvSpPr txBox="1"/>
            <p:nvPr/>
          </p:nvSpPr>
          <p:spPr>
            <a:xfrm>
              <a:off x="9525242" y="4619261"/>
              <a:ext cx="1195656" cy="25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Алматинская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D0D6CDBA-18CD-40B8-8CA3-6D6D350708E7}"/>
              </a:ext>
            </a:extLst>
          </p:cNvPr>
          <p:cNvGrpSpPr/>
          <p:nvPr/>
        </p:nvGrpSpPr>
        <p:grpSpPr>
          <a:xfrm>
            <a:off x="4626612" y="1935313"/>
            <a:ext cx="6360744" cy="3669498"/>
            <a:chOff x="4721862" y="1922207"/>
            <a:chExt cx="6360744" cy="3669498"/>
          </a:xfrm>
        </p:grpSpPr>
        <p:sp>
          <p:nvSpPr>
            <p:cNvPr id="80" name="TextBox 79">
              <a:hlinkClick r:id="rId9" action="ppaction://hlinksldjump"/>
              <a:extLst>
                <a:ext uri="{FF2B5EF4-FFF2-40B4-BE49-F238E27FC236}">
                  <a16:creationId xmlns:a16="http://schemas.microsoft.com/office/drawing/2014/main" id="{60C64561-2941-4765-9BF8-EB31412A4DF0}"/>
                </a:ext>
              </a:extLst>
            </p:cNvPr>
            <p:cNvSpPr txBox="1"/>
            <p:nvPr/>
          </p:nvSpPr>
          <p:spPr>
            <a:xfrm>
              <a:off x="8179902" y="2764877"/>
              <a:ext cx="753797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803</a:t>
              </a:r>
            </a:p>
          </p:txBody>
        </p:sp>
        <p:sp>
          <p:nvSpPr>
            <p:cNvPr id="81" name="TextBox 80">
              <a:hlinkClick r:id="rId38" action="ppaction://hlinksldjump"/>
              <a:extLst>
                <a:ext uri="{FF2B5EF4-FFF2-40B4-BE49-F238E27FC236}">
                  <a16:creationId xmlns:a16="http://schemas.microsoft.com/office/drawing/2014/main" id="{41A42DD2-A1EE-4F4B-AFAC-C7662055E31E}"/>
                </a:ext>
              </a:extLst>
            </p:cNvPr>
            <p:cNvSpPr txBox="1"/>
            <p:nvPr/>
          </p:nvSpPr>
          <p:spPr>
            <a:xfrm>
              <a:off x="8366394" y="3664761"/>
              <a:ext cx="756898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746</a:t>
              </a:r>
            </a:p>
          </p:txBody>
        </p:sp>
        <p:sp>
          <p:nvSpPr>
            <p:cNvPr id="82" name="TextBox 81">
              <a:hlinkClick r:id="rId43" action="ppaction://hlinksldjump"/>
              <a:extLst>
                <a:ext uri="{FF2B5EF4-FFF2-40B4-BE49-F238E27FC236}">
                  <a16:creationId xmlns:a16="http://schemas.microsoft.com/office/drawing/2014/main" id="{9B0B67A8-A8F1-47EA-BB7B-65904D05AF80}"/>
                </a:ext>
              </a:extLst>
            </p:cNvPr>
            <p:cNvSpPr txBox="1"/>
            <p:nvPr/>
          </p:nvSpPr>
          <p:spPr>
            <a:xfrm>
              <a:off x="5022171" y="3817363"/>
              <a:ext cx="673175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510</a:t>
              </a:r>
            </a:p>
          </p:txBody>
        </p:sp>
        <p:sp>
          <p:nvSpPr>
            <p:cNvPr id="83" name="TextBox 82">
              <a:hlinkClick r:id="rId37" action="ppaction://hlinksldjump"/>
              <a:extLst>
                <a:ext uri="{FF2B5EF4-FFF2-40B4-BE49-F238E27FC236}">
                  <a16:creationId xmlns:a16="http://schemas.microsoft.com/office/drawing/2014/main" id="{7629C07A-D81B-4701-9D6A-67918D12FD6E}"/>
                </a:ext>
              </a:extLst>
            </p:cNvPr>
            <p:cNvSpPr txBox="1"/>
            <p:nvPr/>
          </p:nvSpPr>
          <p:spPr>
            <a:xfrm>
              <a:off x="7079006" y="2517575"/>
              <a:ext cx="727440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528</a:t>
              </a:r>
            </a:p>
          </p:txBody>
        </p:sp>
        <p:sp>
          <p:nvSpPr>
            <p:cNvPr id="84" name="TextBox 83">
              <a:hlinkClick r:id="rId9" action="ppaction://hlinksldjump"/>
              <a:extLst>
                <a:ext uri="{FF2B5EF4-FFF2-40B4-BE49-F238E27FC236}">
                  <a16:creationId xmlns:a16="http://schemas.microsoft.com/office/drawing/2014/main" id="{A557E77B-E869-4622-BF8F-6EE0BA96E1CC}"/>
                </a:ext>
              </a:extLst>
            </p:cNvPr>
            <p:cNvSpPr txBox="1"/>
            <p:nvPr/>
          </p:nvSpPr>
          <p:spPr>
            <a:xfrm>
              <a:off x="9724699" y="4272749"/>
              <a:ext cx="777052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644</a:t>
              </a:r>
            </a:p>
          </p:txBody>
        </p:sp>
        <p:sp>
          <p:nvSpPr>
            <p:cNvPr id="85" name="TextBox 84">
              <a:hlinkClick r:id="rId39" action="ppaction://hlinksldjump"/>
              <a:extLst>
                <a:ext uri="{FF2B5EF4-FFF2-40B4-BE49-F238E27FC236}">
                  <a16:creationId xmlns:a16="http://schemas.microsoft.com/office/drawing/2014/main" id="{117F82D5-B702-4110-A095-7636CB349264}"/>
                </a:ext>
              </a:extLst>
            </p:cNvPr>
            <p:cNvSpPr txBox="1"/>
            <p:nvPr/>
          </p:nvSpPr>
          <p:spPr>
            <a:xfrm>
              <a:off x="8685115" y="4657283"/>
              <a:ext cx="688679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188</a:t>
              </a:r>
            </a:p>
          </p:txBody>
        </p:sp>
        <p:sp>
          <p:nvSpPr>
            <p:cNvPr id="86" name="TextBox 85">
              <a:hlinkClick r:id="rId40" action="ppaction://hlinksldjump"/>
              <a:extLst>
                <a:ext uri="{FF2B5EF4-FFF2-40B4-BE49-F238E27FC236}">
                  <a16:creationId xmlns:a16="http://schemas.microsoft.com/office/drawing/2014/main" id="{A56F7002-FC28-4A4E-B9C3-91DD9502CEF2}"/>
                </a:ext>
              </a:extLst>
            </p:cNvPr>
            <p:cNvSpPr txBox="1"/>
            <p:nvPr/>
          </p:nvSpPr>
          <p:spPr>
            <a:xfrm>
              <a:off x="7879716" y="5145194"/>
              <a:ext cx="741394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570</a:t>
              </a:r>
            </a:p>
          </p:txBody>
        </p:sp>
        <p:sp>
          <p:nvSpPr>
            <p:cNvPr id="87" name="TextBox 86">
              <a:hlinkClick r:id="rId36" action="ppaction://hlinksldjump"/>
              <a:extLst>
                <a:ext uri="{FF2B5EF4-FFF2-40B4-BE49-F238E27FC236}">
                  <a16:creationId xmlns:a16="http://schemas.microsoft.com/office/drawing/2014/main" id="{794B8693-4895-447C-A152-C1C8DF7E777E}"/>
                </a:ext>
              </a:extLst>
            </p:cNvPr>
            <p:cNvSpPr txBox="1"/>
            <p:nvPr/>
          </p:nvSpPr>
          <p:spPr>
            <a:xfrm>
              <a:off x="10414081" y="3430885"/>
              <a:ext cx="668525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971</a:t>
              </a:r>
            </a:p>
          </p:txBody>
        </p:sp>
        <p:sp>
          <p:nvSpPr>
            <p:cNvPr id="88" name="TextBox 87">
              <a:hlinkClick r:id="rId34" action="ppaction://hlinksldjump"/>
              <a:extLst>
                <a:ext uri="{FF2B5EF4-FFF2-40B4-BE49-F238E27FC236}">
                  <a16:creationId xmlns:a16="http://schemas.microsoft.com/office/drawing/2014/main" id="{527CE213-6760-4CA6-8BA9-40AA54D83333}"/>
                </a:ext>
              </a:extLst>
            </p:cNvPr>
            <p:cNvSpPr txBox="1"/>
            <p:nvPr/>
          </p:nvSpPr>
          <p:spPr>
            <a:xfrm>
              <a:off x="8063772" y="1922207"/>
              <a:ext cx="719688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329</a:t>
              </a:r>
            </a:p>
          </p:txBody>
        </p:sp>
        <p:sp>
          <p:nvSpPr>
            <p:cNvPr id="89" name="TextBox 88">
              <a:hlinkClick r:id="rId44" action="ppaction://hlinksldjump"/>
              <a:extLst>
                <a:ext uri="{FF2B5EF4-FFF2-40B4-BE49-F238E27FC236}">
                  <a16:creationId xmlns:a16="http://schemas.microsoft.com/office/drawing/2014/main" id="{B043D549-0928-4710-B3B6-6FDD3C9D054A}"/>
                </a:ext>
              </a:extLst>
            </p:cNvPr>
            <p:cNvSpPr txBox="1"/>
            <p:nvPr/>
          </p:nvSpPr>
          <p:spPr>
            <a:xfrm>
              <a:off x="4721862" y="3163518"/>
              <a:ext cx="749145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643</a:t>
              </a:r>
            </a:p>
          </p:txBody>
        </p:sp>
        <p:sp>
          <p:nvSpPr>
            <p:cNvPr id="90" name="TextBox 89">
              <a:hlinkClick r:id="rId42" action="ppaction://hlinksldjump"/>
              <a:extLst>
                <a:ext uri="{FF2B5EF4-FFF2-40B4-BE49-F238E27FC236}">
                  <a16:creationId xmlns:a16="http://schemas.microsoft.com/office/drawing/2014/main" id="{6AB811A8-08F7-4373-8F08-4A704F91A87B}"/>
                </a:ext>
              </a:extLst>
            </p:cNvPr>
            <p:cNvSpPr txBox="1"/>
            <p:nvPr/>
          </p:nvSpPr>
          <p:spPr>
            <a:xfrm>
              <a:off x="5106482" y="4845557"/>
              <a:ext cx="648369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313</a:t>
              </a:r>
            </a:p>
          </p:txBody>
        </p:sp>
        <p:sp>
          <p:nvSpPr>
            <p:cNvPr id="92" name="TextBox 91">
              <a:hlinkClick r:id="rId45" action="ppaction://hlinksldjump"/>
              <a:extLst>
                <a:ext uri="{FF2B5EF4-FFF2-40B4-BE49-F238E27FC236}">
                  <a16:creationId xmlns:a16="http://schemas.microsoft.com/office/drawing/2014/main" id="{CE8C0FC9-8780-4467-9D03-70EB1D44B3BE}"/>
                </a:ext>
              </a:extLst>
            </p:cNvPr>
            <p:cNvSpPr txBox="1"/>
            <p:nvPr/>
          </p:nvSpPr>
          <p:spPr>
            <a:xfrm>
              <a:off x="6189987" y="3428210"/>
              <a:ext cx="746044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506</a:t>
              </a:r>
            </a:p>
          </p:txBody>
        </p:sp>
        <p:sp>
          <p:nvSpPr>
            <p:cNvPr id="93" name="TextBox 92">
              <a:hlinkClick r:id="rId35" action="ppaction://hlinksldjump"/>
              <a:extLst>
                <a:ext uri="{FF2B5EF4-FFF2-40B4-BE49-F238E27FC236}">
                  <a16:creationId xmlns:a16="http://schemas.microsoft.com/office/drawing/2014/main" id="{8A35F5A3-48A9-4878-B73D-F743DEFA5F6B}"/>
                </a:ext>
              </a:extLst>
            </p:cNvPr>
            <p:cNvSpPr txBox="1"/>
            <p:nvPr/>
          </p:nvSpPr>
          <p:spPr>
            <a:xfrm>
              <a:off x="9360105" y="2536299"/>
              <a:ext cx="746044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605</a:t>
              </a:r>
            </a:p>
          </p:txBody>
        </p:sp>
        <p:sp>
          <p:nvSpPr>
            <p:cNvPr id="94" name="TextBox 93">
              <a:hlinkClick r:id="rId41" action="ppaction://hlinksldjump"/>
              <a:extLst>
                <a:ext uri="{FF2B5EF4-FFF2-40B4-BE49-F238E27FC236}">
                  <a16:creationId xmlns:a16="http://schemas.microsoft.com/office/drawing/2014/main" id="{478134DA-D310-4A06-90B0-995C983D3FBF}"/>
                </a:ext>
              </a:extLst>
            </p:cNvPr>
            <p:cNvSpPr txBox="1"/>
            <p:nvPr/>
          </p:nvSpPr>
          <p:spPr>
            <a:xfrm>
              <a:off x="7005337" y="4431782"/>
              <a:ext cx="732091" cy="446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3200" b="1">
                  <a:solidFill>
                    <a:srgbClr val="F17E00"/>
                  </a:solidFill>
                  <a:latin typeface="Montserrat" panose="00000500000000000000" pitchFamily="2" charset="-52"/>
                </a:defRPr>
              </a:lvl1pPr>
            </a:lstStyle>
            <a:p>
              <a:r>
                <a:rPr lang="ru-RU" sz="2300" dirty="0">
                  <a:solidFill>
                    <a:srgbClr val="F79646"/>
                  </a:solidFill>
                </a:rPr>
                <a:t>203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4833364-7ECD-46D5-BE0C-D83269C30C1E}"/>
              </a:ext>
            </a:extLst>
          </p:cNvPr>
          <p:cNvGrpSpPr/>
          <p:nvPr/>
        </p:nvGrpSpPr>
        <p:grpSpPr>
          <a:xfrm>
            <a:off x="10481826" y="5324472"/>
            <a:ext cx="1425390" cy="867009"/>
            <a:chOff x="10596126" y="5448297"/>
            <a:chExt cx="1425390" cy="867009"/>
          </a:xfrm>
        </p:grpSpPr>
        <p:sp>
          <p:nvSpPr>
            <p:cNvPr id="102" name="TextBox 101">
              <a:hlinkClick r:id="rId46" action="ppaction://hlinksldjump"/>
              <a:extLst>
                <a:ext uri="{FF2B5EF4-FFF2-40B4-BE49-F238E27FC236}">
                  <a16:creationId xmlns:a16="http://schemas.microsoft.com/office/drawing/2014/main" id="{B7F02BF0-2C76-497F-946A-08AAE557986C}"/>
                </a:ext>
              </a:extLst>
            </p:cNvPr>
            <p:cNvSpPr txBox="1"/>
            <p:nvPr/>
          </p:nvSpPr>
          <p:spPr>
            <a:xfrm>
              <a:off x="10596126" y="5976752"/>
              <a:ext cx="142539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подробнее</a:t>
              </a:r>
            </a:p>
          </p:txBody>
        </p:sp>
        <p:pic>
          <p:nvPicPr>
            <p:cNvPr id="13" name="Рисунок 12">
              <a:hlinkClick r:id="rId46" action="ppaction://hlinksldjump"/>
              <a:extLst>
                <a:ext uri="{FF2B5EF4-FFF2-40B4-BE49-F238E27FC236}">
                  <a16:creationId xmlns:a16="http://schemas.microsoft.com/office/drawing/2014/main" id="{5A22678F-BC36-4011-9B4F-641A718A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 rot="5400000">
              <a:off x="11320460" y="5448297"/>
              <a:ext cx="509590" cy="509590"/>
            </a:xfrm>
            <a:prstGeom prst="rect">
              <a:avLst/>
            </a:prstGeom>
          </p:spPr>
        </p:pic>
      </p:grpSp>
      <p:sp>
        <p:nvSpPr>
          <p:cNvPr id="103" name="TextBox 102">
            <a:hlinkClick r:id="rId49" action="ppaction://hlinksldjump"/>
            <a:extLst>
              <a:ext uri="{FF2B5EF4-FFF2-40B4-BE49-F238E27FC236}">
                <a16:creationId xmlns:a16="http://schemas.microsoft.com/office/drawing/2014/main" id="{019D360B-EC80-449F-AE5F-A614C26F9DFF}"/>
              </a:ext>
            </a:extLst>
          </p:cNvPr>
          <p:cNvSpPr txBox="1"/>
          <p:nvPr/>
        </p:nvSpPr>
        <p:spPr>
          <a:xfrm>
            <a:off x="476655" y="2153958"/>
            <a:ext cx="35163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50000"/>
                  </a:schemeClr>
                </a:solidFill>
              </a:rPr>
              <a:t>Общее количество НПА</a:t>
            </a:r>
          </a:p>
        </p:txBody>
      </p: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78B1AC02-C8B5-4F60-814F-3300D9AEF784}"/>
              </a:ext>
            </a:extLst>
          </p:cNvPr>
          <p:cNvGrpSpPr/>
          <p:nvPr/>
        </p:nvGrpSpPr>
        <p:grpSpPr>
          <a:xfrm>
            <a:off x="10881932" y="1765300"/>
            <a:ext cx="922047" cy="1091115"/>
            <a:chOff x="10996232" y="5495925"/>
            <a:chExt cx="922047" cy="1091115"/>
          </a:xfrm>
        </p:grpSpPr>
        <p:sp>
          <p:nvSpPr>
            <p:cNvPr id="105" name="TextBox 104">
              <a:hlinkClick r:id="rId50" action="ppaction://hlinksldjump"/>
              <a:extLst>
                <a:ext uri="{FF2B5EF4-FFF2-40B4-BE49-F238E27FC236}">
                  <a16:creationId xmlns:a16="http://schemas.microsoft.com/office/drawing/2014/main" id="{0CEE73BA-36E0-41BF-9F4B-51CFD4A66BC5}"/>
                </a:ext>
              </a:extLst>
            </p:cNvPr>
            <p:cNvSpPr txBox="1"/>
            <p:nvPr/>
          </p:nvSpPr>
          <p:spPr>
            <a:xfrm>
              <a:off x="10996232" y="6002265"/>
              <a:ext cx="922047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r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Гонка</a:t>
              </a:r>
              <a:b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чартов</a:t>
              </a:r>
            </a:p>
          </p:txBody>
        </p:sp>
        <p:pic>
          <p:nvPicPr>
            <p:cNvPr id="106" name="Рисунок 105">
              <a:hlinkClick r:id="rId50" action="ppaction://hlinksldjump"/>
              <a:extLst>
                <a:ext uri="{FF2B5EF4-FFF2-40B4-BE49-F238E27FC236}">
                  <a16:creationId xmlns:a16="http://schemas.microsoft.com/office/drawing/2014/main" id="{53B0C24D-A7BB-4DA3-AB38-44BC88F16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rcRect/>
            <a:stretch/>
          </p:blipFill>
          <p:spPr>
            <a:xfrm flipH="1">
              <a:off x="11223628" y="5495925"/>
              <a:ext cx="606422" cy="606422"/>
            </a:xfrm>
            <a:prstGeom prst="rect">
              <a:avLst/>
            </a:prstGeom>
          </p:spPr>
        </p:pic>
      </p:grpSp>
      <p:pic>
        <p:nvPicPr>
          <p:cNvPr id="107" name="Рисунок 106">
            <a:hlinkClick r:id="rId49" action="ppaction://hlinksldjump"/>
            <a:extLst>
              <a:ext uri="{FF2B5EF4-FFF2-40B4-BE49-F238E27FC236}">
                <a16:creationId xmlns:a16="http://schemas.microsoft.com/office/drawing/2014/main" id="{36DABBEB-4060-4323-B4BD-D9DECA09FA4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1157348" y="211127"/>
            <a:ext cx="788219" cy="50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35F323-614E-4731-8045-2EA52E44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5" y="258763"/>
            <a:ext cx="8966200" cy="714375"/>
          </a:xfrm>
        </p:spPr>
        <p:txBody>
          <a:bodyPr/>
          <a:lstStyle/>
          <a:p>
            <a:r>
              <a:rPr lang="ru-RU" dirty="0"/>
              <a:t>Замечания коррупциогенного характера в НПА </a:t>
            </a:r>
            <a:br>
              <a:rPr lang="ru-RU" dirty="0"/>
            </a:br>
            <a:r>
              <a:rPr lang="ru-RU" dirty="0"/>
              <a:t>по местным исполнительным органам </a:t>
            </a:r>
            <a:r>
              <a:rPr lang="ru-RU" b="0" dirty="0"/>
              <a:t>(МИО)</a:t>
            </a:r>
            <a:r>
              <a:rPr lang="ru-RU" dirty="0"/>
              <a:t>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73C4E-CD51-4575-A3DF-8D9F2C8B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3200" y="6587587"/>
            <a:ext cx="505403" cy="234470"/>
          </a:xfrm>
        </p:spPr>
        <p:txBody>
          <a:bodyPr/>
          <a:lstStyle/>
          <a:p>
            <a:fld id="{7809FEE8-7464-4FDB-9A57-88CDFAF57E02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D48FF2-31C5-4921-B6B0-6D7F0BFEEEC5}"/>
              </a:ext>
            </a:extLst>
          </p:cNvPr>
          <p:cNvSpPr txBox="1"/>
          <p:nvPr/>
        </p:nvSpPr>
        <p:spPr>
          <a:xfrm>
            <a:off x="9605860" y="1159695"/>
            <a:ext cx="203693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ru-RU" sz="130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Среднее количество замечаний </a:t>
            </a:r>
            <a:br>
              <a:rPr lang="ru-RU" sz="130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</a:br>
            <a:r>
              <a:rPr lang="ru-RU" sz="130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на 1 проект НПА 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BFA36EBF-C8FC-4439-8DD1-7426B9321809}"/>
              </a:ext>
            </a:extLst>
          </p:cNvPr>
          <p:cNvCxnSpPr>
            <a:cxnSpLocks/>
          </p:cNvCxnSpPr>
          <p:nvPr/>
        </p:nvCxnSpPr>
        <p:spPr>
          <a:xfrm>
            <a:off x="2354094" y="1935802"/>
            <a:ext cx="964011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7108199-6C5F-40A5-8583-A5CF60A39FDF}"/>
              </a:ext>
            </a:extLst>
          </p:cNvPr>
          <p:cNvSpPr txBox="1"/>
          <p:nvPr/>
        </p:nvSpPr>
        <p:spPr>
          <a:xfrm>
            <a:off x="244476" y="1020754"/>
            <a:ext cx="1895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600" b="1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НОЯБРЬ 2020 – МАРТ 2021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5E4B514E-E200-4B56-84CE-B1B733B49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8776894"/>
              </p:ext>
            </p:extLst>
          </p:nvPr>
        </p:nvGraphicFramePr>
        <p:xfrm>
          <a:off x="2363567" y="1875277"/>
          <a:ext cx="1478859" cy="4289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A2A0842-DEF8-482B-827D-AFA9B97E2839}"/>
              </a:ext>
            </a:extLst>
          </p:cNvPr>
          <p:cNvSpPr txBox="1"/>
          <p:nvPr/>
        </p:nvSpPr>
        <p:spPr>
          <a:xfrm>
            <a:off x="2359971" y="1359749"/>
            <a:ext cx="15797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Направлены на экспертизу</a:t>
            </a:r>
            <a:endParaRPr lang="ru-RU" sz="1300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D920EB-E1C7-441C-8ABE-BDA22E98127C}"/>
              </a:ext>
            </a:extLst>
          </p:cNvPr>
          <p:cNvSpPr txBox="1"/>
          <p:nvPr/>
        </p:nvSpPr>
        <p:spPr>
          <a:xfrm>
            <a:off x="4101828" y="1359749"/>
            <a:ext cx="11906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Без замечаний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EAED0DE2-95BA-40CF-A152-270D280B9B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509009"/>
              </p:ext>
            </p:extLst>
          </p:nvPr>
        </p:nvGraphicFramePr>
        <p:xfrm>
          <a:off x="4167034" y="1875277"/>
          <a:ext cx="658491" cy="4289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83F3823-D224-4EA6-8BB4-DBE52BB9232C}"/>
              </a:ext>
            </a:extLst>
          </p:cNvPr>
          <p:cNvSpPr txBox="1"/>
          <p:nvPr/>
        </p:nvSpPr>
        <p:spPr>
          <a:xfrm>
            <a:off x="5620754" y="1359749"/>
            <a:ext cx="12879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Получено замечаний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5A4D5208-3BD3-4F87-BE25-6EBAF04291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9656027"/>
              </p:ext>
            </p:extLst>
          </p:nvPr>
        </p:nvGraphicFramePr>
        <p:xfrm>
          <a:off x="5630835" y="1875277"/>
          <a:ext cx="1472380" cy="4289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7C88C69-0C2A-40E4-BC68-0688A4F32FC3}"/>
              </a:ext>
            </a:extLst>
          </p:cNvPr>
          <p:cNvSpPr txBox="1"/>
          <p:nvPr/>
        </p:nvSpPr>
        <p:spPr>
          <a:xfrm>
            <a:off x="7230890" y="1159695"/>
            <a:ext cx="210142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3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Замечания коррупциогенного характера</a:t>
            </a:r>
          </a:p>
        </p:txBody>
      </p:sp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8D2E05D4-442E-4450-B2E8-EE76034BBA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598967"/>
              </p:ext>
            </p:extLst>
          </p:nvPr>
        </p:nvGraphicFramePr>
        <p:xfrm>
          <a:off x="7205559" y="1875277"/>
          <a:ext cx="2577831" cy="4289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57668AFF-4C40-48DB-865F-0872B2AC8A34}"/>
              </a:ext>
            </a:extLst>
          </p:cNvPr>
          <p:cNvSpPr txBox="1"/>
          <p:nvPr/>
        </p:nvSpPr>
        <p:spPr>
          <a:xfrm>
            <a:off x="1245143" y="6164110"/>
            <a:ext cx="104086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ctr"/>
            <a:r>
              <a:rPr lang="ru-RU" sz="1500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ИТОГО:</a:t>
            </a:r>
            <a:endParaRPr lang="ru-RU" sz="1500" b="1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0CA7C67A-D557-4766-AB88-9CB76203E9FE}"/>
              </a:ext>
            </a:extLst>
          </p:cNvPr>
          <p:cNvGrpSpPr/>
          <p:nvPr/>
        </p:nvGrpSpPr>
        <p:grpSpPr>
          <a:xfrm>
            <a:off x="9624509" y="1875277"/>
            <a:ext cx="2281741" cy="4289896"/>
            <a:chOff x="10024559" y="1926077"/>
            <a:chExt cx="2281741" cy="4289896"/>
          </a:xfrm>
        </p:grpSpPr>
        <p:graphicFrame>
          <p:nvGraphicFramePr>
            <p:cNvPr id="46" name="Диаграмма 45">
              <a:extLst>
                <a:ext uri="{FF2B5EF4-FFF2-40B4-BE49-F238E27FC236}">
                  <a16:creationId xmlns:a16="http://schemas.microsoft.com/office/drawing/2014/main" id="{F6746AEC-13B5-4FA2-B96F-E8FE3A70F86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24610946"/>
                </p:ext>
              </p:extLst>
            </p:nvPr>
          </p:nvGraphicFramePr>
          <p:xfrm>
            <a:off x="10024559" y="1926077"/>
            <a:ext cx="2281741" cy="42898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44" name="Диаграмма 43">
              <a:extLst>
                <a:ext uri="{FF2B5EF4-FFF2-40B4-BE49-F238E27FC236}">
                  <a16:creationId xmlns:a16="http://schemas.microsoft.com/office/drawing/2014/main" id="{FE20B133-A4A2-4296-B5AB-5ED104C620F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1156005"/>
                </p:ext>
              </p:extLst>
            </p:nvPr>
          </p:nvGraphicFramePr>
          <p:xfrm>
            <a:off x="10028960" y="1926077"/>
            <a:ext cx="1478860" cy="42898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C4775BBB-E013-4B46-8513-CAB59D0F637C}"/>
              </a:ext>
            </a:extLst>
          </p:cNvPr>
          <p:cNvGrpSpPr/>
          <p:nvPr/>
        </p:nvGrpSpPr>
        <p:grpSpPr>
          <a:xfrm>
            <a:off x="9572626" y="38100"/>
            <a:ext cx="876300" cy="1019406"/>
            <a:chOff x="9572626" y="38100"/>
            <a:chExt cx="876300" cy="1019406"/>
          </a:xfrm>
        </p:grpSpPr>
        <p:pic>
          <p:nvPicPr>
            <p:cNvPr id="53" name="Рисунок 52">
              <a:hlinkClick r:id="rId8" action="ppaction://hlinksldjump"/>
              <a:extLst>
                <a:ext uri="{FF2B5EF4-FFF2-40B4-BE49-F238E27FC236}">
                  <a16:creationId xmlns:a16="http://schemas.microsoft.com/office/drawing/2014/main" id="{473F1B32-F205-4D2D-B022-E109843F7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72626" y="38100"/>
              <a:ext cx="876300" cy="876300"/>
            </a:xfrm>
            <a:prstGeom prst="rect">
              <a:avLst/>
            </a:prstGeom>
          </p:spPr>
        </p:pic>
        <p:sp>
          <p:nvSpPr>
            <p:cNvPr id="54" name="TextBox 53">
              <a:hlinkClick r:id="rId8" action="ppaction://hlinksldjump"/>
              <a:extLst>
                <a:ext uri="{FF2B5EF4-FFF2-40B4-BE49-F238E27FC236}">
                  <a16:creationId xmlns:a16="http://schemas.microsoft.com/office/drawing/2014/main" id="{131B822F-A9CE-46B5-87BB-94D22D3416BF}"/>
                </a:ext>
              </a:extLst>
            </p:cNvPr>
            <p:cNvSpPr txBox="1"/>
            <p:nvPr/>
          </p:nvSpPr>
          <p:spPr>
            <a:xfrm>
              <a:off x="9596001" y="718952"/>
              <a:ext cx="80502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>
                <a:spcAft>
                  <a:spcPts val="1200"/>
                </a:spcAft>
                <a:defRPr sz="2800" b="1">
                  <a:solidFill>
                    <a:srgbClr val="F79646"/>
                  </a:solidFill>
                  <a:latin typeface="Montserrat" panose="00000500000000000000" pitchFamily="2" charset="-52"/>
                </a:defRPr>
              </a:lvl1pPr>
            </a:lstStyle>
            <a:p>
              <a:pPr algn="l"/>
              <a:r>
                <a:rPr lang="ru-RU" sz="1600" b="0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назад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AD06BA7-BD99-40CF-ADAC-FDDD75210E9D}"/>
              </a:ext>
            </a:extLst>
          </p:cNvPr>
          <p:cNvSpPr txBox="1"/>
          <p:nvPr/>
        </p:nvSpPr>
        <p:spPr>
          <a:xfrm>
            <a:off x="9605563" y="6164110"/>
            <a:ext cx="7820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500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25,1%</a:t>
            </a:r>
            <a:endParaRPr lang="ru-RU" sz="1500" b="1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0EB2C0-7EEB-48BD-9CD7-38FBD7C17140}"/>
              </a:ext>
            </a:extLst>
          </p:cNvPr>
          <p:cNvSpPr txBox="1"/>
          <p:nvPr/>
        </p:nvSpPr>
        <p:spPr>
          <a:xfrm>
            <a:off x="262645" y="2002134"/>
            <a:ext cx="2013627" cy="4060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Акмолинская</a:t>
            </a: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Алматинская</a:t>
            </a: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Атырауская</a:t>
            </a: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ВКО</a:t>
            </a: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Жамбылская</a:t>
            </a: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ЗКО</a:t>
            </a: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Карагандинская </a:t>
            </a:r>
            <a:endParaRPr lang="ru-RU" sz="1300" b="1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Костанайская</a:t>
            </a: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Кызылординская</a:t>
            </a: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Мангистауская</a:t>
            </a: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Павлодарская </a:t>
            </a:r>
            <a:endParaRPr lang="ru-RU" sz="1300" b="1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СКО </a:t>
            </a:r>
            <a:endParaRPr lang="ru-RU" sz="1300" b="1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Актюбинская </a:t>
            </a:r>
            <a:endParaRPr lang="ru-RU" sz="1300" b="1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spcAft>
                <a:spcPts val="700"/>
              </a:spcAft>
            </a:pP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Туркестанская</a:t>
            </a:r>
            <a:endParaRPr lang="ru-RU" sz="1300" b="1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6F19C542-4E54-4DE2-B424-73C4C8C50A20}"/>
              </a:ext>
            </a:extLst>
          </p:cNvPr>
          <p:cNvCxnSpPr>
            <a:cxnSpLocks/>
          </p:cNvCxnSpPr>
          <p:nvPr/>
        </p:nvCxnSpPr>
        <p:spPr>
          <a:xfrm>
            <a:off x="2354094" y="6139502"/>
            <a:ext cx="964011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FB8249E-670F-42E7-951E-E0F736AA6575}"/>
              </a:ext>
            </a:extLst>
          </p:cNvPr>
          <p:cNvSpPr txBox="1"/>
          <p:nvPr/>
        </p:nvSpPr>
        <p:spPr>
          <a:xfrm>
            <a:off x="2311332" y="6164110"/>
            <a:ext cx="9182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500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2 968</a:t>
            </a:r>
            <a:endParaRPr lang="ru-RU" sz="1500" b="1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93964D-5D8D-4B56-8781-02621869E6BF}"/>
              </a:ext>
            </a:extLst>
          </p:cNvPr>
          <p:cNvSpPr txBox="1"/>
          <p:nvPr/>
        </p:nvSpPr>
        <p:spPr>
          <a:xfrm>
            <a:off x="4101830" y="6164110"/>
            <a:ext cx="7820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500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1 060</a:t>
            </a:r>
            <a:endParaRPr lang="ru-RU" sz="1500" b="1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C70CA38-275C-4927-B118-463725E96BF5}"/>
              </a:ext>
            </a:extLst>
          </p:cNvPr>
          <p:cNvSpPr txBox="1"/>
          <p:nvPr/>
        </p:nvSpPr>
        <p:spPr>
          <a:xfrm>
            <a:off x="5620758" y="6164110"/>
            <a:ext cx="7820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500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1 900</a:t>
            </a:r>
            <a:endParaRPr lang="ru-RU" sz="1500" b="1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681D41-A6E8-4048-ABC7-6E3AE77A7A3D}"/>
              </a:ext>
            </a:extLst>
          </p:cNvPr>
          <p:cNvSpPr txBox="1"/>
          <p:nvPr/>
        </p:nvSpPr>
        <p:spPr>
          <a:xfrm>
            <a:off x="7221162" y="6164110"/>
            <a:ext cx="7820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1500" b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7559</a:t>
            </a:r>
            <a:endParaRPr lang="ru-RU" sz="1500" b="1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5" name="Рисунок 64">
            <a:hlinkClick r:id="rId11" action="ppaction://hlinksldjump"/>
            <a:extLst>
              <a:ext uri="{FF2B5EF4-FFF2-40B4-BE49-F238E27FC236}">
                <a16:creationId xmlns:a16="http://schemas.microsoft.com/office/drawing/2014/main" id="{251BE04D-AF13-4C3D-ADE7-50FB90CA8F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57348" y="211127"/>
            <a:ext cx="788219" cy="50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4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me Center for Strategic Initiatives">
  <a:themeElements>
    <a:clrScheme name="Другая 3">
      <a:dk1>
        <a:sysClr val="windowText" lastClr="000000"/>
      </a:dk1>
      <a:lt1>
        <a:sysClr val="window" lastClr="FFFFFF"/>
      </a:lt1>
      <a:dk2>
        <a:srgbClr val="2868A4"/>
      </a:dk2>
      <a:lt2>
        <a:srgbClr val="DEE5EE"/>
      </a:lt2>
      <a:accent1>
        <a:srgbClr val="2868A4"/>
      </a:accent1>
      <a:accent2>
        <a:srgbClr val="5A80AD"/>
      </a:accent2>
      <a:accent3>
        <a:srgbClr val="449FD8"/>
      </a:accent3>
      <a:accent4>
        <a:srgbClr val="4BACC6"/>
      </a:accent4>
      <a:accent5>
        <a:srgbClr val="F79646"/>
      </a:accent5>
      <a:accent6>
        <a:srgbClr val="C0504D"/>
      </a:accent6>
      <a:hlink>
        <a:srgbClr val="0000FF"/>
      </a:hlink>
      <a:folHlink>
        <a:srgbClr val="800080"/>
      </a:folHlink>
    </a:clrScheme>
    <a:fontScheme name="Другая 10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65000"/>
            </a:schemeClr>
          </a:solidFill>
          <a:prstDash val="solid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 Center for Strategic Initiatives" id="{C4F60A2C-98AD-4D6B-A552-CCD2C314E1DD}" vid="{C26DF4C8-7031-4B89-83DB-B7FBFBBC03A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Center for Strategic Initiatives</Template>
  <TotalTime>17863</TotalTime>
  <Words>4829</Words>
  <Application>Microsoft Office PowerPoint</Application>
  <PresentationFormat>Широкоэкранный</PresentationFormat>
  <Paragraphs>3122</Paragraphs>
  <Slides>57</Slides>
  <Notes>1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57</vt:i4>
      </vt:variant>
    </vt:vector>
  </HeadingPairs>
  <TitlesOfParts>
    <vt:vector size="66" baseType="lpstr">
      <vt:lpstr>Arial</vt:lpstr>
      <vt:lpstr>Calibri</vt:lpstr>
      <vt:lpstr>Montserrat</vt:lpstr>
      <vt:lpstr>Montserrat ExtraBold</vt:lpstr>
      <vt:lpstr>Segoe UI</vt:lpstr>
      <vt:lpstr>Times New Roman</vt:lpstr>
      <vt:lpstr>theme Center for Strategic Initiatives</vt:lpstr>
      <vt:lpstr>think-cell Slide</vt:lpstr>
      <vt:lpstr>CorelDRAW</vt:lpstr>
      <vt:lpstr>Результаты экспертизы проектов законов  и иных нормативных правовых актов (НПА) РК </vt:lpstr>
      <vt:lpstr>Результаты экспертизы проектов законов  и иных нормативных правовых актов (НПА) РК </vt:lpstr>
      <vt:lpstr>Результаты экспертизы проектов законов  и иных нормативных правовых актов (НПА) РК </vt:lpstr>
      <vt:lpstr>Коррупциогенные факторы – Глоссарий</vt:lpstr>
      <vt:lpstr>Коррупциогенные факторы в НПА  по местным исполнительным органам (МИО) РК</vt:lpstr>
      <vt:lpstr>Результаты экспертизы проектов законов  и иных нормативных правовых актов (НПА) РК </vt:lpstr>
      <vt:lpstr>Коррупциогенные факторы в НПА по центральным государственным органам (ЦГО) РК</vt:lpstr>
      <vt:lpstr>Результаты экспертизы проектов законов  и иных нормативных правовых актов (НПА) РК </vt:lpstr>
      <vt:lpstr>Замечания коррупциогенного характера в НПА  по местным исполнительным органам (МИО) РК</vt:lpstr>
      <vt:lpstr>Замечания коррупциогенного характера в НПА  по Акмолинской области </vt:lpstr>
      <vt:lpstr>Замечания коррупциогенного характера в НПА  по Алматинской области </vt:lpstr>
      <vt:lpstr>Замечания коррупциогенного характера в НПА  по Атырауской области </vt:lpstr>
      <vt:lpstr>Замечания коррупциогенного характера в НПА  по Восточно-Казахстанской области </vt:lpstr>
      <vt:lpstr>Замечания коррупциогенного характера в НПА  по Жамбылской области </vt:lpstr>
      <vt:lpstr>Замечания коррупциогенного характера в НПА  по Западно-Казахстанской области </vt:lpstr>
      <vt:lpstr>Замечания коррупциогенного характера в НПА  по Карагандинской области </vt:lpstr>
      <vt:lpstr>Замечания коррупциогенного характера в НПА  по Костанайской области </vt:lpstr>
      <vt:lpstr>Замечания коррупциогенного характера в НПА  по Кызылординской области </vt:lpstr>
      <vt:lpstr>Замечания коррупциогенного характера в НПА  по Мангистауской области </vt:lpstr>
      <vt:lpstr>Замечания коррупциогенного характера в НПА  по Павлодарской области </vt:lpstr>
      <vt:lpstr>Замечания коррупциогенного характера в НПА  по Северо-Казахстанской области </vt:lpstr>
      <vt:lpstr>Замечания коррупциогенного характера в НПА  по Актюбинской области </vt:lpstr>
      <vt:lpstr>Замечания коррупциогенного характера в НПА  по Туркестанской области </vt:lpstr>
      <vt:lpstr>Презентация PowerPoint</vt:lpstr>
      <vt:lpstr>Результаты экспертизы проектов законов  и иных нормативных правовых актов (НПА) РК </vt:lpstr>
      <vt:lpstr>Замечания коррупциогенного характера в НПА  по центральным государственным органам (ЦГО) РК</vt:lpstr>
      <vt:lpstr>Замечания коррупциогенного характера в НПА  по центральным государственным органам (ЦГО) РК</vt:lpstr>
      <vt:lpstr>Замечания коррупциогенного характера в НПА.  Агентство Республики Казахстан  по делам государственной службы</vt:lpstr>
      <vt:lpstr>Замечания коррупциогенного характера в НПА.  Агентству по защите и развитию конкуренции РК</vt:lpstr>
      <vt:lpstr>Замечания коррупциогенного характера в НПА.  Генеральная прокуратура РК</vt:lpstr>
      <vt:lpstr>Замечания коррупциогенного характера в НПА.  Комитет национальной безопасности РК</vt:lpstr>
      <vt:lpstr>Замечания коррупциогенного характера в НПА.  Министерство внутренних дел РК</vt:lpstr>
      <vt:lpstr>Замечания коррупциогенного характера в НПА.  Министерство здравоохранения РК</vt:lpstr>
      <vt:lpstr>Замечания коррупциогенного характера в НПА.  Министерство иностранных дел РК</vt:lpstr>
      <vt:lpstr>Замечания коррупциогенного характера в НПА.  Министерство индустрии и инфраструктурного развития РК</vt:lpstr>
      <vt:lpstr>Замечания коррупциогенного характера в НПА.  Министерство информации и общественного развития РК</vt:lpstr>
      <vt:lpstr>Замечания коррупциогенного характера в НПА.  Министерство культуры и спорта РК</vt:lpstr>
      <vt:lpstr>Замечания коррупциогенного характера в НПА.  Министерство национальной экономики РК</vt:lpstr>
      <vt:lpstr>Замечания коррупциогенного характера в НПА.  Министерство обороны РК</vt:lpstr>
      <vt:lpstr>Замечания коррупциогенного характера в НПА.  Министерство образования и науки РК</vt:lpstr>
      <vt:lpstr>Замечания коррупциогенного характера в НПА.  Министерство сельского хозяйства РК</vt:lpstr>
      <vt:lpstr>Замечания коррупциогенного характера в НПА.  Министерство торговли и интеграции РК</vt:lpstr>
      <vt:lpstr>Замечания коррупциогенного характера в НПА. Министерство труда и социальной защиты населения РК</vt:lpstr>
      <vt:lpstr>Замечания коррупциогенного характера в НПА. Министерство финансов РК</vt:lpstr>
      <vt:lpstr>Замечания коррупциогенного характера в НПА. Министерство цифрового развития, инноваций  и аэрокосмической промышленности РК</vt:lpstr>
      <vt:lpstr>Замечания коррупциогенного характера в НПА.  Министерство по чрезвычайным ситуациям РК</vt:lpstr>
      <vt:lpstr>Замечания коррупциогенного характера в НПА.  Министерство энергетики РК</vt:lpstr>
      <vt:lpstr>Замечания коррупциогенного характера в НПА.  Министерство экологии, геологии и природных ресурсов РК</vt:lpstr>
      <vt:lpstr>Замечания коррупциогенного характера в НПА.  Министерство юстиции РК</vt:lpstr>
      <vt:lpstr>Замечания коррупциогенного характера в НПА. Национальный банк РК</vt:lpstr>
      <vt:lpstr>Замечания коррупциогенного характера в НПА. Счетный комитет по контролю за исполнением республиканского бюджета</vt:lpstr>
      <vt:lpstr>Замечания коррупциогенного характера в НПА.  Центральная избирательная комиссия РК</vt:lpstr>
      <vt:lpstr>Замечания коррупциогенного характера в НПА. Агентство Республики Казахстан по регулированию  и развитию финансового рынка</vt:lpstr>
      <vt:lpstr>Замечания коррупциогенного характера в НПА. Агентство по стратегическому планированию и реформам РК</vt:lpstr>
      <vt:lpstr>Презентация PowerPoint</vt:lpstr>
      <vt:lpstr>Результаты экспертизы проектов законов  и иных нормативных правовых актов (НПА) РК </vt:lpstr>
      <vt:lpstr>Результаты экспертизы проектов законов  и иных нормативных правовых актов (НПА) РК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Kz Kairat</dc:creator>
  <cp:lastModifiedBy>Kz Kairat</cp:lastModifiedBy>
  <cp:revision>321</cp:revision>
  <dcterms:created xsi:type="dcterms:W3CDTF">2021-03-30T22:31:13Z</dcterms:created>
  <dcterms:modified xsi:type="dcterms:W3CDTF">2021-04-16T03:10:25Z</dcterms:modified>
</cp:coreProperties>
</file>