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36" r:id="rId2"/>
    <p:sldId id="337" r:id="rId3"/>
    <p:sldId id="338" r:id="rId4"/>
    <p:sldId id="339" r:id="rId5"/>
    <p:sldId id="341" r:id="rId6"/>
    <p:sldId id="342" r:id="rId7"/>
    <p:sldId id="334" r:id="rId8"/>
    <p:sldId id="335" r:id="rId9"/>
    <p:sldId id="343" r:id="rId10"/>
  </p:sldIdLst>
  <p:sldSz cx="12192000" cy="6858000"/>
  <p:notesSz cx="6858000" cy="9144000"/>
  <p:defaultTextStyle>
    <a:defPPr>
      <a:defRPr lang="ru-RU"/>
    </a:defPPr>
    <a:lvl1pPr marL="0" algn="l" defTabSz="372986" rtl="0" eaLnBrk="1" latinLnBrk="0" hangingPunct="1">
      <a:defRPr sz="735" kern="1200">
        <a:solidFill>
          <a:schemeClr val="tx1"/>
        </a:solidFill>
        <a:latin typeface="+mn-lt"/>
        <a:ea typeface="+mn-ea"/>
        <a:cs typeface="+mn-cs"/>
      </a:defRPr>
    </a:lvl1pPr>
    <a:lvl2pPr marL="186493" algn="l" defTabSz="372986" rtl="0" eaLnBrk="1" latinLnBrk="0" hangingPunct="1">
      <a:defRPr sz="735" kern="1200">
        <a:solidFill>
          <a:schemeClr val="tx1"/>
        </a:solidFill>
        <a:latin typeface="+mn-lt"/>
        <a:ea typeface="+mn-ea"/>
        <a:cs typeface="+mn-cs"/>
      </a:defRPr>
    </a:lvl2pPr>
    <a:lvl3pPr marL="372986" algn="l" defTabSz="372986" rtl="0" eaLnBrk="1" latinLnBrk="0" hangingPunct="1">
      <a:defRPr sz="735" kern="1200">
        <a:solidFill>
          <a:schemeClr val="tx1"/>
        </a:solidFill>
        <a:latin typeface="+mn-lt"/>
        <a:ea typeface="+mn-ea"/>
        <a:cs typeface="+mn-cs"/>
      </a:defRPr>
    </a:lvl3pPr>
    <a:lvl4pPr marL="559480" algn="l" defTabSz="372986" rtl="0" eaLnBrk="1" latinLnBrk="0" hangingPunct="1">
      <a:defRPr sz="735" kern="1200">
        <a:solidFill>
          <a:schemeClr val="tx1"/>
        </a:solidFill>
        <a:latin typeface="+mn-lt"/>
        <a:ea typeface="+mn-ea"/>
        <a:cs typeface="+mn-cs"/>
      </a:defRPr>
    </a:lvl4pPr>
    <a:lvl5pPr marL="745973" algn="l" defTabSz="372986" rtl="0" eaLnBrk="1" latinLnBrk="0" hangingPunct="1">
      <a:defRPr sz="735" kern="1200">
        <a:solidFill>
          <a:schemeClr val="tx1"/>
        </a:solidFill>
        <a:latin typeface="+mn-lt"/>
        <a:ea typeface="+mn-ea"/>
        <a:cs typeface="+mn-cs"/>
      </a:defRPr>
    </a:lvl5pPr>
    <a:lvl6pPr marL="932466" algn="l" defTabSz="372986" rtl="0" eaLnBrk="1" latinLnBrk="0" hangingPunct="1">
      <a:defRPr sz="735" kern="1200">
        <a:solidFill>
          <a:schemeClr val="tx1"/>
        </a:solidFill>
        <a:latin typeface="+mn-lt"/>
        <a:ea typeface="+mn-ea"/>
        <a:cs typeface="+mn-cs"/>
      </a:defRPr>
    </a:lvl6pPr>
    <a:lvl7pPr marL="1118960" algn="l" defTabSz="372986" rtl="0" eaLnBrk="1" latinLnBrk="0" hangingPunct="1">
      <a:defRPr sz="735" kern="1200">
        <a:solidFill>
          <a:schemeClr val="tx1"/>
        </a:solidFill>
        <a:latin typeface="+mn-lt"/>
        <a:ea typeface="+mn-ea"/>
        <a:cs typeface="+mn-cs"/>
      </a:defRPr>
    </a:lvl7pPr>
    <a:lvl8pPr marL="1305453" algn="l" defTabSz="372986" rtl="0" eaLnBrk="1" latinLnBrk="0" hangingPunct="1">
      <a:defRPr sz="735" kern="1200">
        <a:solidFill>
          <a:schemeClr val="tx1"/>
        </a:solidFill>
        <a:latin typeface="+mn-lt"/>
        <a:ea typeface="+mn-ea"/>
        <a:cs typeface="+mn-cs"/>
      </a:defRPr>
    </a:lvl8pPr>
    <a:lvl9pPr marL="1491947" algn="l" defTabSz="372986" rtl="0" eaLnBrk="1" latinLnBrk="0" hangingPunct="1">
      <a:defRPr sz="735" kern="1200">
        <a:solidFill>
          <a:schemeClr val="tx1"/>
        </a:solidFill>
        <a:latin typeface="+mn-lt"/>
        <a:ea typeface="+mn-ea"/>
        <a:cs typeface="+mn-cs"/>
      </a:defRPr>
    </a:lvl9pPr>
  </p:defaultTextStyle>
  <p:extLst>
    <p:ext uri="{521415D9-36F7-43E2-AB2F-B90AF26B5E84}">
      <p14:sectionLst xmlns:p14="http://schemas.microsoft.com/office/powerpoint/2010/main">
        <p14:section name="Доклад" id="{B82D0AF8-E395-4BB0-A538-5227535DCDBB}">
          <p14:sldIdLst>
            <p14:sldId id="336"/>
            <p14:sldId id="337"/>
            <p14:sldId id="338"/>
            <p14:sldId id="339"/>
            <p14:sldId id="341"/>
            <p14:sldId id="342"/>
            <p14:sldId id="334"/>
            <p14:sldId id="335"/>
            <p14:sldId id="343"/>
          </p14:sldIdLst>
        </p14:section>
        <p14:section name="основное" id="{A2CB060C-BE95-44A8-A090-AC703783A304}">
          <p14:sldIdLst/>
        </p14:section>
        <p14:section name="инфо" id="{8C819DC1-48BC-4DC7-8244-33A50C000193}">
          <p14:sldIdLst/>
        </p14:section>
        <p14:section name="лого" id="{1FFFA86E-2026-4969-BE35-179FF3335903}">
          <p14:sldIdLst/>
        </p14:section>
        <p14:section name="варианты" id="{3CF89B80-C9BB-4091-BE31-0EBC088E44F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z Kairat" initials="KK" lastIdx="3" clrIdx="0">
    <p:extLst>
      <p:ext uri="{19B8F6BF-5375-455C-9EA6-DF929625EA0E}">
        <p15:presenceInfo xmlns:p15="http://schemas.microsoft.com/office/powerpoint/2012/main" userId="4fa9e176440113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143452"/>
    <a:srgbClr val="C45B57"/>
    <a:srgbClr val="FABA86"/>
    <a:srgbClr val="C76765"/>
    <a:srgbClr val="C05350"/>
    <a:srgbClr val="AA3F3C"/>
    <a:srgbClr val="883230"/>
    <a:srgbClr val="BF504D"/>
    <a:srgbClr val="B54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52" autoAdjust="0"/>
  </p:normalViewPr>
  <p:slideViewPr>
    <p:cSldViewPr snapToGrid="0">
      <p:cViewPr varScale="1">
        <p:scale>
          <a:sx n="107" d="100"/>
          <a:sy n="107" d="100"/>
        </p:scale>
        <p:origin x="672" y="102"/>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DE2CD-0B85-4723-A90B-EAAE6D9D7E17}" type="datetimeFigureOut">
              <a:rPr lang="ru-RU" smtClean="0"/>
              <a:t>15.04.2021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7887F-116E-4D8D-A06A-D86DAA4A7889}" type="slidenum">
              <a:rPr lang="ru-RU" smtClean="0"/>
              <a:t>‹#›</a:t>
            </a:fld>
            <a:endParaRPr lang="ru-RU"/>
          </a:p>
        </p:txBody>
      </p:sp>
    </p:spTree>
    <p:extLst>
      <p:ext uri="{BB962C8B-B14F-4D97-AF65-F5344CB8AC3E}">
        <p14:creationId xmlns:p14="http://schemas.microsoft.com/office/powerpoint/2010/main" val="153348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lumMod val="65000"/>
                    <a:lumOff val="35000"/>
                  </a:schemeClr>
                </a:solidFill>
                <a:effectLst/>
                <a:ea typeface="Calibri" panose="020F0502020204030204" pitchFamily="34" charset="0"/>
                <a:cs typeface="Calibri" panose="020F0502020204030204" pitchFamily="34" charset="0"/>
              </a:rPr>
              <a:t>С ноября 2020 года фактически введен институт проведения НАЭ на проекты НПА. Особенностью института НАЭ в Казахстане является проведение экспертизы по всем проектам НПА, за некоторыми исключениями. При этом государство не пошло по пути большого количества исключений и изъятий. НАЭ не проводится только по тем видам НПА, которые априори не несут в себе коррупционной составляющей. Это касается проектов НПА, устанавливающих цифровые показатели, размеры тарифов и цен, переименований населенных пунктов. Таким образом, НАЭ будет проводиться ориентировочно по 9–10 тысячам НПА ежегодно. Это колоссальный объем с точки зрения объема работы, но значимость этой работы еще более велика. Считаем институт НАЭ одним из основных инструментов профилактики и превенции совершения коррупционных деяний. Законодательная практика в Казахстане показывает, что цикл полного обновления законодательства составляет 3 года. В течение 3 лет практически каждый НПА обновляется полностью или в большей своей части. С учетом данного цикла, за 3 года НАЭ будет подвергнуто более 90 процентов действующих НПА. В этой связи НАЭ за 3 года позволит существенно сократить коррупционные риски как в проектах НПА, так и в действующем законодательстве. </a:t>
            </a:r>
            <a:endParaRPr lang="ru-RU" sz="1200" dirty="0">
              <a:solidFill>
                <a:schemeClr val="tx1">
                  <a:lumMod val="65000"/>
                  <a:lumOff val="35000"/>
                </a:schemeClr>
              </a:solidFill>
              <a:effectLst/>
              <a:ea typeface="Calibri" panose="020F0502020204030204" pitchFamily="34" charset="0"/>
              <a:cs typeface="Times New Roman" panose="02020603050405020304" pitchFamily="18" charset="0"/>
            </a:endParaRPr>
          </a:p>
          <a:p>
            <a:endParaRPr lang="ru-RU" dirty="0">
              <a:solidFill>
                <a:schemeClr val="tx1">
                  <a:lumMod val="65000"/>
                  <a:lumOff val="35000"/>
                </a:schemeClr>
              </a:solidFill>
            </a:endParaRPr>
          </a:p>
        </p:txBody>
      </p:sp>
      <p:sp>
        <p:nvSpPr>
          <p:cNvPr id="4" name="Номер слайда 3"/>
          <p:cNvSpPr>
            <a:spLocks noGrp="1"/>
          </p:cNvSpPr>
          <p:nvPr>
            <p:ph type="sldNum" sz="quarter" idx="5"/>
          </p:nvPr>
        </p:nvSpPr>
        <p:spPr/>
        <p:txBody>
          <a:bodyPr/>
          <a:lstStyle/>
          <a:p>
            <a:fld id="{20C7887F-116E-4D8D-A06A-D86DAA4A7889}" type="slidenum">
              <a:rPr lang="ru-RU" smtClean="0"/>
              <a:t>2</a:t>
            </a:fld>
            <a:endParaRPr lang="ru-RU"/>
          </a:p>
        </p:txBody>
      </p:sp>
    </p:spTree>
    <p:extLst>
      <p:ext uri="{BB962C8B-B14F-4D97-AF65-F5344CB8AC3E}">
        <p14:creationId xmlns:p14="http://schemas.microsoft.com/office/powerpoint/2010/main" val="394014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Как показывает практика проведения НАЭ в среднем в одном проекте НПА содержится 3 коррупционных фактора. С учетом количества проектов НПА, направляемых на НАЭ, за 3 года экспертиза может исключить из проектов НПА и действующего законодательства около 100 тысяч коррупционных факторов и рисков. На основании сведений за 3 года, предоставленных Генеральной прокуратурой, средний размер ущерба за одно коррупционное преступление составляет 2 415 344 тенге. С учетом того, что отдельные составы коррупционных преступлений затрагивают прямо или косвенно 4 коррупционных фактора, а также с учетом требований экономического моделирования и теории прибавочной стоимости был определен показатель в размере 650 000 тенге. Таким образом, сумма в размере 650 000 тенге это стоимость минимального ущерба, который может быть нанесен государству и обществу в результате одного коррупционного деяния. Если экстраполировать эти данные в среднесрочную перспективу, то за 3 года усилиями НАЭ может быть предотвращен и пресечен ущерб государству и обществу в размере 65 миллиардов тенге. </a:t>
            </a:r>
          </a:p>
          <a:p>
            <a:endParaRPr lang="ru-RU" dirty="0"/>
          </a:p>
        </p:txBody>
      </p:sp>
      <p:sp>
        <p:nvSpPr>
          <p:cNvPr id="4" name="Номер слайда 3"/>
          <p:cNvSpPr>
            <a:spLocks noGrp="1"/>
          </p:cNvSpPr>
          <p:nvPr>
            <p:ph type="sldNum" sz="quarter" idx="5"/>
          </p:nvPr>
        </p:nvSpPr>
        <p:spPr/>
        <p:txBody>
          <a:bodyPr/>
          <a:lstStyle/>
          <a:p>
            <a:fld id="{20C7887F-116E-4D8D-A06A-D86DAA4A7889}" type="slidenum">
              <a:rPr lang="ru-RU" smtClean="0"/>
              <a:t>3</a:t>
            </a:fld>
            <a:endParaRPr lang="ru-RU"/>
          </a:p>
        </p:txBody>
      </p:sp>
    </p:spTree>
    <p:extLst>
      <p:ext uri="{BB962C8B-B14F-4D97-AF65-F5344CB8AC3E}">
        <p14:creationId xmlns:p14="http://schemas.microsoft.com/office/powerpoint/2010/main" val="69971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основании имеющегося массива статистической информации мы провели аналитическое исследование по результатам деятельности института научной антикоррупционной экспертизы по итогам 2020 года. Основной целью анализа является выработка рекомендаций по дальнейшему совершенствованию института научной антикоррупционной экспертизы.</a:t>
            </a:r>
          </a:p>
          <a:p>
            <a:r>
              <a:rPr lang="ru-RU" dirty="0"/>
              <a:t>В рамках анализа была исследована и рассчитана экономическая эффективность проводимой экспертизы в 2020 году. В целом результаты НАЭ по итогам 2020 года показали хороший результат. В рамках анализа была изучена каждая рекомендация эксперта, выявлена взаимосвязь рекомендации с пресекаемым коррупционным правонарушением, исследована статистическая информация о нанесенном ущербе коррупционными правонарушениями. Рекомендации экспертов позволили пресечь 3419 коррупционных лазеек, напрямую связанных с дачей и получением взяток. Даже если рассматривать каждую лазейку только как одно коррупционное деяние, то предупрежден вред для государства и общества в размере 2 222 350 000 тенге. С учетом сумм, выделенных на проведение НАЭ экономическая эффективность составляет 2,71 тенге на каждый выделенный тенге из бюджета. </a:t>
            </a:r>
          </a:p>
          <a:p>
            <a:endParaRPr lang="ru-RU" dirty="0"/>
          </a:p>
          <a:p>
            <a:endParaRPr lang="ru-RU" dirty="0"/>
          </a:p>
        </p:txBody>
      </p:sp>
      <p:sp>
        <p:nvSpPr>
          <p:cNvPr id="4" name="Номер слайда 3"/>
          <p:cNvSpPr>
            <a:spLocks noGrp="1"/>
          </p:cNvSpPr>
          <p:nvPr>
            <p:ph type="sldNum" sz="quarter" idx="5"/>
          </p:nvPr>
        </p:nvSpPr>
        <p:spPr/>
        <p:txBody>
          <a:bodyPr/>
          <a:lstStyle/>
          <a:p>
            <a:fld id="{20C7887F-116E-4D8D-A06A-D86DAA4A7889}" type="slidenum">
              <a:rPr lang="ru-RU" smtClean="0"/>
              <a:t>4</a:t>
            </a:fld>
            <a:endParaRPr lang="ru-RU"/>
          </a:p>
        </p:txBody>
      </p:sp>
    </p:spTree>
    <p:extLst>
      <p:ext uri="{BB962C8B-B14F-4D97-AF65-F5344CB8AC3E}">
        <p14:creationId xmlns:p14="http://schemas.microsoft.com/office/powerpoint/2010/main" val="142357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Государство, выделяя средства на НАЭ должно получать реальный эффект и пользу от бюджетных трат. Мы со своей стороны, ставим перед собой цель достичь уровня эффективности в размере не менее 4 тенге на каждый вложенный государством тенге. Промежуточные результаты оценки экономической эффективности будут предоставлять нами ежеквартально и широко распространяться в СМИ.</a:t>
            </a:r>
          </a:p>
          <a:p>
            <a:endParaRPr lang="ru-RU" dirty="0"/>
          </a:p>
        </p:txBody>
      </p:sp>
      <p:sp>
        <p:nvSpPr>
          <p:cNvPr id="4" name="Номер слайда 3"/>
          <p:cNvSpPr>
            <a:spLocks noGrp="1"/>
          </p:cNvSpPr>
          <p:nvPr>
            <p:ph type="sldNum" sz="quarter" idx="5"/>
          </p:nvPr>
        </p:nvSpPr>
        <p:spPr/>
        <p:txBody>
          <a:bodyPr/>
          <a:lstStyle/>
          <a:p>
            <a:fld id="{20C7887F-116E-4D8D-A06A-D86DAA4A7889}" type="slidenum">
              <a:rPr lang="ru-RU" smtClean="0"/>
              <a:t>5</a:t>
            </a:fld>
            <a:endParaRPr lang="ru-RU"/>
          </a:p>
        </p:txBody>
      </p:sp>
    </p:spTree>
    <p:extLst>
      <p:ext uri="{BB962C8B-B14F-4D97-AF65-F5344CB8AC3E}">
        <p14:creationId xmlns:p14="http://schemas.microsoft.com/office/powerpoint/2010/main" val="258635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Кроме того, отмечаем, что нами завершена работа оценки экономической эффективности каждого эксперта из Реестра экспертов. Полагаем, что данный показатель стать основным для оценки качества работы эксперта (KPI) в рамках НАЭ. В этой связи предлагаем ежеквартально анализировать у каждого эксперта показатели экономической эффективности, качества замечаний и сроков выполнения экспертизы.</a:t>
            </a:r>
          </a:p>
          <a:p>
            <a:endParaRPr lang="ru-RU" dirty="0"/>
          </a:p>
        </p:txBody>
      </p:sp>
      <p:sp>
        <p:nvSpPr>
          <p:cNvPr id="4" name="Номер слайда 3"/>
          <p:cNvSpPr>
            <a:spLocks noGrp="1"/>
          </p:cNvSpPr>
          <p:nvPr>
            <p:ph type="sldNum" sz="quarter" idx="5"/>
          </p:nvPr>
        </p:nvSpPr>
        <p:spPr/>
        <p:txBody>
          <a:bodyPr/>
          <a:lstStyle/>
          <a:p>
            <a:fld id="{20C7887F-116E-4D8D-A06A-D86DAA4A7889}" type="slidenum">
              <a:rPr lang="ru-RU" smtClean="0"/>
              <a:t>6</a:t>
            </a:fld>
            <a:endParaRPr lang="ru-RU"/>
          </a:p>
        </p:txBody>
      </p:sp>
    </p:spTree>
    <p:extLst>
      <p:ext uri="{BB962C8B-B14F-4D97-AF65-F5344CB8AC3E}">
        <p14:creationId xmlns:p14="http://schemas.microsoft.com/office/powerpoint/2010/main" val="55439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Если остановиться на деятельности государственных органов, то необходимо отметить следующее. Нами подготовлена интерактивная карта коррупциогенности проектов НПА МИО и центральных государственных органов. Данная карта позволяет систематизировать результаты НАЭ и определить уровень коррупциогенности разработки проектов НПА каждым государственным органом (</a:t>
            </a:r>
            <a:r>
              <a:rPr lang="ru-RU" sz="18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более подробно в слайдах и раздаточных материалах, плюс ТОП 5 лучших и худших</a:t>
            </a:r>
            <a:r>
              <a:rPr lang="ru-RU"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ru-RU" sz="1800" i="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Здесь приведу еще наиболее яркие примеры</a:t>
            </a:r>
            <a:r>
              <a:rPr lang="ru-RU" sz="180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Предлагаем публиковать данный рейтинг на еженедельной основе и принимать меры по снижению уровня коррупциогенности проектов НПА.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20C7887F-116E-4D8D-A06A-D86DAA4A7889}" type="slidenum">
              <a:rPr lang="ru-RU" smtClean="0"/>
              <a:t>7</a:t>
            </a:fld>
            <a:endParaRPr lang="ru-RU"/>
          </a:p>
        </p:txBody>
      </p:sp>
    </p:spTree>
    <p:extLst>
      <p:ext uri="{BB962C8B-B14F-4D97-AF65-F5344CB8AC3E}">
        <p14:creationId xmlns:p14="http://schemas.microsoft.com/office/powerpoint/2010/main" val="17172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Со своей стороны, как координатор НАЭ, мы готовы проводить обучающие онлайн-тренинги и семинары по каждой области и государственному органу. На данных тренингах и семинарах можно озвучивать типовые проблемы, наблюдающиеся в текстах проектов НПА, обучить алгоритму их устранения, выработать рекомендации по недопущению коррупциогенных норм в проектах НПА. Данные семинары могут позволить устранить ряд коррупциогенных факторов уже на стадии разработки проектов НПА. Отмечаем, что в подавляющем большинстве случаев коррупциогенные факторы включаются в текст проекта НПА по невнимательности и недостаточной квалификации разработчиков проектов НПА. Просим оказать содействие в данном вопросе и провести тренинги под эгидой Агентства, т. к. без поддержки Агентства значимость тренингов будет нивелирована (могут восприниматься государственными органами как дежурное мероприятие). </a:t>
            </a:r>
          </a:p>
          <a:p>
            <a:endParaRPr lang="ru-RU" dirty="0"/>
          </a:p>
        </p:txBody>
      </p:sp>
      <p:sp>
        <p:nvSpPr>
          <p:cNvPr id="4" name="Номер слайда 3"/>
          <p:cNvSpPr>
            <a:spLocks noGrp="1"/>
          </p:cNvSpPr>
          <p:nvPr>
            <p:ph type="sldNum" sz="quarter" idx="5"/>
          </p:nvPr>
        </p:nvSpPr>
        <p:spPr/>
        <p:txBody>
          <a:bodyPr/>
          <a:lstStyle/>
          <a:p>
            <a:fld id="{20C7887F-116E-4D8D-A06A-D86DAA4A7889}" type="slidenum">
              <a:rPr lang="ru-RU" smtClean="0"/>
              <a:t>8</a:t>
            </a:fld>
            <a:endParaRPr lang="ru-RU"/>
          </a:p>
        </p:txBody>
      </p:sp>
    </p:spTree>
    <p:extLst>
      <p:ext uri="{BB962C8B-B14F-4D97-AF65-F5344CB8AC3E}">
        <p14:creationId xmlns:p14="http://schemas.microsoft.com/office/powerpoint/2010/main" val="4317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6.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7.bin"/><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9.bin"/><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oleObject" Target="../embeddings/oleObject11.bin"/><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2.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3.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4.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5.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Обложка">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B9C48AD-65D4-452A-ACAE-E0890CEDF237}"/>
              </a:ext>
            </a:extLst>
          </p:cNvPr>
          <p:cNvSpPr/>
          <p:nvPr userDrawn="1"/>
        </p:nvSpPr>
        <p:spPr>
          <a:xfrm>
            <a:off x="0" y="0"/>
            <a:ext cx="12192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4338" name="Picture 2">
            <a:extLst>
              <a:ext uri="{FF2B5EF4-FFF2-40B4-BE49-F238E27FC236}">
                <a16:creationId xmlns:a16="http://schemas.microsoft.com/office/drawing/2014/main" id="{1779A15D-03FA-42FF-89DF-2DF3B1867408}"/>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Заголовок 1"/>
          <p:cNvSpPr>
            <a:spLocks noGrp="1"/>
          </p:cNvSpPr>
          <p:nvPr>
            <p:ph type="ctrTitle" hasCustomPrompt="1"/>
          </p:nvPr>
        </p:nvSpPr>
        <p:spPr>
          <a:xfrm>
            <a:off x="609599" y="2684835"/>
            <a:ext cx="10972802" cy="1488330"/>
          </a:xfrm>
          <a:prstGeom prst="rect">
            <a:avLst/>
          </a:prstGeom>
        </p:spPr>
        <p:txBody>
          <a:bodyPr wrap="square" anchor="ctr">
            <a:noAutofit/>
          </a:bodyPr>
          <a:lstStyle>
            <a:lvl1pPr algn="l">
              <a:lnSpc>
                <a:spcPct val="100000"/>
              </a:lnSpc>
              <a:defRPr lang="en-GB" sz="4000" b="0" dirty="0">
                <a:solidFill>
                  <a:schemeClr val="accent5"/>
                </a:solidFill>
                <a:latin typeface="+mj-lt"/>
                <a:ea typeface="+mn-ea"/>
                <a:cs typeface="+mn-cs"/>
              </a:defRPr>
            </a:lvl1pPr>
          </a:lstStyle>
          <a:p>
            <a:pPr marL="0" lvl="0" defTabSz="372986"/>
            <a:r>
              <a:rPr lang="ru-RU" dirty="0"/>
              <a:t>Наименование проекта</a:t>
            </a:r>
            <a:endParaRPr lang="en-GB" dirty="0"/>
          </a:p>
        </p:txBody>
      </p:sp>
      <p:sp>
        <p:nvSpPr>
          <p:cNvPr id="22" name="Подзаголовок 2">
            <a:extLst>
              <a:ext uri="{FF2B5EF4-FFF2-40B4-BE49-F238E27FC236}">
                <a16:creationId xmlns:a16="http://schemas.microsoft.com/office/drawing/2014/main" id="{538DCBED-2335-4678-8F83-B693E2206D5C}"/>
              </a:ext>
            </a:extLst>
          </p:cNvPr>
          <p:cNvSpPr>
            <a:spLocks noGrp="1"/>
          </p:cNvSpPr>
          <p:nvPr>
            <p:ph type="subTitle" idx="1" hasCustomPrompt="1"/>
          </p:nvPr>
        </p:nvSpPr>
        <p:spPr>
          <a:xfrm>
            <a:off x="609599" y="6010331"/>
            <a:ext cx="3505200" cy="306982"/>
          </a:xfrm>
          <a:prstGeom prst="rect">
            <a:avLst/>
          </a:prstGeom>
        </p:spPr>
        <p:txBody>
          <a:bodyPr anchor="ctr"/>
          <a:lstStyle>
            <a:lvl1pPr marL="0" indent="0" algn="l">
              <a:buNone/>
              <a:defRPr lang="en-GB" sz="1600" b="0">
                <a:solidFill>
                  <a:schemeClr val="bg1">
                    <a:lumMod val="85000"/>
                  </a:schemeClr>
                </a:solidFill>
                <a:latin typeface="+mn-lt"/>
                <a:ea typeface="+mj-ea"/>
                <a:cs typeface="Segoe UI Semilight" panose="020B0402040204020203" pitchFamily="34" charset="0"/>
              </a:defRPr>
            </a:lvl1pPr>
          </a:lstStyle>
          <a:p>
            <a:pPr marL="57159" lvl="0" indent="-285750">
              <a:lnSpc>
                <a:spcPct val="100000"/>
              </a:lnSpc>
              <a:spcBef>
                <a:spcPct val="0"/>
              </a:spcBef>
              <a:spcAft>
                <a:spcPts val="600"/>
              </a:spcAft>
            </a:pPr>
            <a:r>
              <a:rPr lang="ru-RU" dirty="0"/>
              <a:t>Дата</a:t>
            </a:r>
            <a:endParaRPr lang="en-GB" dirty="0"/>
          </a:p>
        </p:txBody>
      </p:sp>
      <p:grpSp>
        <p:nvGrpSpPr>
          <p:cNvPr id="5" name="Группа 4">
            <a:extLst>
              <a:ext uri="{FF2B5EF4-FFF2-40B4-BE49-F238E27FC236}">
                <a16:creationId xmlns:a16="http://schemas.microsoft.com/office/drawing/2014/main" id="{D9966972-8395-427E-A03C-D8FD13A7EAB6}"/>
              </a:ext>
            </a:extLst>
          </p:cNvPr>
          <p:cNvGrpSpPr/>
          <p:nvPr userDrawn="1"/>
        </p:nvGrpSpPr>
        <p:grpSpPr>
          <a:xfrm>
            <a:off x="538896" y="603588"/>
            <a:ext cx="1630372" cy="1058028"/>
            <a:chOff x="10852150" y="257175"/>
            <a:chExt cx="1048897" cy="680680"/>
          </a:xfrm>
        </p:grpSpPr>
        <p:sp>
          <p:nvSpPr>
            <p:cNvPr id="6" name="Овал 5">
              <a:extLst>
                <a:ext uri="{FF2B5EF4-FFF2-40B4-BE49-F238E27FC236}">
                  <a16:creationId xmlns:a16="http://schemas.microsoft.com/office/drawing/2014/main" id="{1CFA6215-4040-4E60-A86B-97B64F94CBAC}"/>
                </a:ext>
              </a:extLst>
            </p:cNvPr>
            <p:cNvSpPr/>
            <p:nvPr/>
          </p:nvSpPr>
          <p:spPr>
            <a:xfrm>
              <a:off x="11304588" y="257175"/>
              <a:ext cx="559594" cy="559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a:extLst>
                <a:ext uri="{FF2B5EF4-FFF2-40B4-BE49-F238E27FC236}">
                  <a16:creationId xmlns:a16="http://schemas.microsoft.com/office/drawing/2014/main" id="{B88FFAFB-BA29-4995-95C7-E516E6338248}"/>
                </a:ext>
              </a:extLst>
            </p:cNvPr>
            <p:cNvGrpSpPr/>
            <p:nvPr/>
          </p:nvGrpSpPr>
          <p:grpSpPr>
            <a:xfrm>
              <a:off x="10852150" y="261205"/>
              <a:ext cx="1048897" cy="676650"/>
              <a:chOff x="882522" y="2286000"/>
              <a:chExt cx="3248295" cy="2095500"/>
            </a:xfrm>
          </p:grpSpPr>
          <p:grpSp>
            <p:nvGrpSpPr>
              <p:cNvPr id="8" name="Группа 7">
                <a:extLst>
                  <a:ext uri="{FF2B5EF4-FFF2-40B4-BE49-F238E27FC236}">
                    <a16:creationId xmlns:a16="http://schemas.microsoft.com/office/drawing/2014/main" id="{EE925C3E-89DB-4294-889D-2A0B5D9B1890}"/>
                  </a:ext>
                </a:extLst>
              </p:cNvPr>
              <p:cNvGrpSpPr/>
              <p:nvPr/>
            </p:nvGrpSpPr>
            <p:grpSpPr>
              <a:xfrm>
                <a:off x="882522" y="2295845"/>
                <a:ext cx="1943228" cy="1698879"/>
                <a:chOff x="3695572" y="2715958"/>
                <a:chExt cx="1943228" cy="1698879"/>
              </a:xfrm>
            </p:grpSpPr>
            <p:sp>
              <p:nvSpPr>
                <p:cNvPr id="13" name="Прямоугольник 15">
                  <a:extLst>
                    <a:ext uri="{FF2B5EF4-FFF2-40B4-BE49-F238E27FC236}">
                      <a16:creationId xmlns:a16="http://schemas.microsoft.com/office/drawing/2014/main" id="{E869EB09-31AF-4CAF-9A6A-A557F81C5B4F}"/>
                    </a:ext>
                  </a:extLst>
                </p:cNvPr>
                <p:cNvSpPr/>
                <p:nvPr/>
              </p:nvSpPr>
              <p:spPr>
                <a:xfrm flipV="1">
                  <a:off x="4213860" y="2715958"/>
                  <a:ext cx="1424940" cy="566752"/>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641707D2-9161-4EBF-A094-281EF1265E1F}"/>
                    </a:ext>
                  </a:extLst>
                </p:cNvPr>
                <p:cNvSpPr/>
                <p:nvPr/>
              </p:nvSpPr>
              <p:spPr>
                <a:xfrm>
                  <a:off x="4044315" y="2715958"/>
                  <a:ext cx="756285" cy="566753"/>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D25F6B1F-9E0A-4271-9008-A14598C14103}"/>
                    </a:ext>
                  </a:extLst>
                </p:cNvPr>
                <p:cNvSpPr/>
                <p:nvPr/>
              </p:nvSpPr>
              <p:spPr>
                <a:xfrm>
                  <a:off x="4451857" y="3282021"/>
                  <a:ext cx="644018" cy="56675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5">
                  <a:extLst>
                    <a:ext uri="{FF2B5EF4-FFF2-40B4-BE49-F238E27FC236}">
                      <a16:creationId xmlns:a16="http://schemas.microsoft.com/office/drawing/2014/main" id="{E518414E-3E3E-4AB2-88DD-7DD3042E14F5}"/>
                    </a:ext>
                  </a:extLst>
                </p:cNvPr>
                <p:cNvSpPr/>
                <p:nvPr/>
              </p:nvSpPr>
              <p:spPr>
                <a:xfrm>
                  <a:off x="4213860" y="3848084"/>
                  <a:ext cx="1424940" cy="566753"/>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a:extLst>
                    <a:ext uri="{FF2B5EF4-FFF2-40B4-BE49-F238E27FC236}">
                      <a16:creationId xmlns:a16="http://schemas.microsoft.com/office/drawing/2014/main" id="{27AFBFB1-DD92-489B-AFD3-E592C1F26706}"/>
                    </a:ext>
                  </a:extLst>
                </p:cNvPr>
                <p:cNvSpPr/>
                <p:nvPr/>
              </p:nvSpPr>
              <p:spPr>
                <a:xfrm>
                  <a:off x="3695572" y="3282021"/>
                  <a:ext cx="756285" cy="566753"/>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a:extLst>
                    <a:ext uri="{FF2B5EF4-FFF2-40B4-BE49-F238E27FC236}">
                      <a16:creationId xmlns:a16="http://schemas.microsoft.com/office/drawing/2014/main" id="{317B0B8F-AB5E-4701-A72F-8883D77FE879}"/>
                    </a:ext>
                  </a:extLst>
                </p:cNvPr>
                <p:cNvSpPr/>
                <p:nvPr/>
              </p:nvSpPr>
              <p:spPr>
                <a:xfrm>
                  <a:off x="4044315" y="3848084"/>
                  <a:ext cx="756285" cy="5667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9" name="Группа 8">
                <a:extLst>
                  <a:ext uri="{FF2B5EF4-FFF2-40B4-BE49-F238E27FC236}">
                    <a16:creationId xmlns:a16="http://schemas.microsoft.com/office/drawing/2014/main" id="{3928610C-3726-4B22-9E9E-3D6743FD7C9E}"/>
                  </a:ext>
                </a:extLst>
              </p:cNvPr>
              <p:cNvGrpSpPr/>
              <p:nvPr/>
            </p:nvGrpSpPr>
            <p:grpSpPr>
              <a:xfrm>
                <a:off x="2613025" y="2916807"/>
                <a:ext cx="1006477" cy="460131"/>
                <a:chOff x="2794000" y="2906065"/>
                <a:chExt cx="1039814" cy="475373"/>
              </a:xfrm>
              <a:solidFill>
                <a:srgbClr val="F17E00"/>
              </a:solidFill>
            </p:grpSpPr>
            <p:sp>
              <p:nvSpPr>
                <p:cNvPr id="11" name="Прямоугольник 10">
                  <a:extLst>
                    <a:ext uri="{FF2B5EF4-FFF2-40B4-BE49-F238E27FC236}">
                      <a16:creationId xmlns:a16="http://schemas.microsoft.com/office/drawing/2014/main" id="{263392BA-9714-4C32-A877-D2A28D0465F0}"/>
                    </a:ext>
                  </a:extLst>
                </p:cNvPr>
                <p:cNvSpPr/>
                <p:nvPr/>
              </p:nvSpPr>
              <p:spPr>
                <a:xfrm>
                  <a:off x="2794000" y="2906065"/>
                  <a:ext cx="704850" cy="160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28F8D1F0-A36A-44C3-ADF7-727A18ED1824}"/>
                    </a:ext>
                  </a:extLst>
                </p:cNvPr>
                <p:cNvSpPr/>
                <p:nvPr/>
              </p:nvSpPr>
              <p:spPr>
                <a:xfrm>
                  <a:off x="2794001" y="3220702"/>
                  <a:ext cx="1039813" cy="160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10" name="Объект 9">
                <a:extLst>
                  <a:ext uri="{FF2B5EF4-FFF2-40B4-BE49-F238E27FC236}">
                    <a16:creationId xmlns:a16="http://schemas.microsoft.com/office/drawing/2014/main" id="{4727E89A-FD2C-499A-B0C1-3B9AD28DCE35}"/>
                  </a:ext>
                </a:extLst>
              </p:cNvPr>
              <p:cNvGraphicFramePr>
                <a:graphicFrameLocks noChangeAspect="1"/>
              </p:cNvGraphicFramePr>
              <p:nvPr>
                <p:extLst>
                  <p:ext uri="{D42A27DB-BD31-4B8C-83A1-F6EECF244321}">
                    <p14:modId xmlns:p14="http://schemas.microsoft.com/office/powerpoint/2010/main" val="1595972293"/>
                  </p:ext>
                </p:extLst>
              </p:nvPr>
            </p:nvGraphicFramePr>
            <p:xfrm>
              <a:off x="2176349" y="2286000"/>
              <a:ext cx="1954468" cy="2095500"/>
            </p:xfrm>
            <a:graphic>
              <a:graphicData uri="http://schemas.openxmlformats.org/presentationml/2006/ole">
                <mc:AlternateContent xmlns:mc="http://schemas.openxmlformats.org/markup-compatibility/2006">
                  <mc:Choice xmlns:v="urn:schemas-microsoft-com:vml" Requires="v">
                    <p:oleObj name="CorelDRAW" r:id="rId3" imgW="2485800" imgH="2665268" progId="CorelDraw.Graphic.21">
                      <p:embed/>
                    </p:oleObj>
                  </mc:Choice>
                  <mc:Fallback>
                    <p:oleObj name="CorelDRAW" r:id="rId3" imgW="2485800" imgH="2665268" progId="CorelDraw.Graphic.21">
                      <p:embed/>
                      <p:pic>
                        <p:nvPicPr>
                          <p:cNvPr id="10" name="Объект 9">
                            <a:extLst>
                              <a:ext uri="{FF2B5EF4-FFF2-40B4-BE49-F238E27FC236}">
                                <a16:creationId xmlns:a16="http://schemas.microsoft.com/office/drawing/2014/main" id="{4727E89A-FD2C-499A-B0C1-3B9AD28DCE35}"/>
                              </a:ext>
                            </a:extLst>
                          </p:cNvPr>
                          <p:cNvPicPr/>
                          <p:nvPr/>
                        </p:nvPicPr>
                        <p:blipFill>
                          <a:blip r:embed="rId4"/>
                          <a:stretch>
                            <a:fillRect/>
                          </a:stretch>
                        </p:blipFill>
                        <p:spPr>
                          <a:xfrm>
                            <a:off x="2176349" y="2286000"/>
                            <a:ext cx="1954468" cy="2095500"/>
                          </a:xfrm>
                          <a:prstGeom prst="rect">
                            <a:avLst/>
                          </a:prstGeom>
                        </p:spPr>
                      </p:pic>
                    </p:oleObj>
                  </mc:Fallback>
                </mc:AlternateContent>
              </a:graphicData>
            </a:graphic>
          </p:graphicFrame>
        </p:grpSp>
      </p:grpSp>
      <p:sp>
        <p:nvSpPr>
          <p:cNvPr id="20" name="TextBox 19">
            <a:extLst>
              <a:ext uri="{FF2B5EF4-FFF2-40B4-BE49-F238E27FC236}">
                <a16:creationId xmlns:a16="http://schemas.microsoft.com/office/drawing/2014/main" id="{244D3BD0-8631-459B-9608-9715CA7468F7}"/>
              </a:ext>
            </a:extLst>
          </p:cNvPr>
          <p:cNvSpPr txBox="1"/>
          <p:nvPr userDrawn="1"/>
        </p:nvSpPr>
        <p:spPr>
          <a:xfrm>
            <a:off x="2352378" y="654926"/>
            <a:ext cx="5232991" cy="861774"/>
          </a:xfrm>
          <a:prstGeom prst="rect">
            <a:avLst/>
          </a:prstGeom>
          <a:noFill/>
        </p:spPr>
        <p:txBody>
          <a:bodyPr wrap="square">
            <a:spAutoFit/>
          </a:bodyPr>
          <a:lstStyle>
            <a:defPPr>
              <a:defRPr lang="ru-RU"/>
            </a:defPPr>
            <a:lvl1pPr>
              <a:spcAft>
                <a:spcPts val="1200"/>
              </a:spcAft>
              <a:defRPr sz="1800">
                <a:solidFill>
                  <a:schemeClr val="tx1">
                    <a:lumMod val="65000"/>
                    <a:lumOff val="35000"/>
                  </a:schemeClr>
                </a:solidFill>
                <a:latin typeface="SegoeUI"/>
              </a:defRPr>
            </a:lvl1pPr>
          </a:lstStyle>
          <a:p>
            <a:r>
              <a:rPr lang="ru-RU" sz="2500" b="1" dirty="0">
                <a:solidFill>
                  <a:schemeClr val="bg1">
                    <a:lumMod val="85000"/>
                  </a:schemeClr>
                </a:solidFill>
                <a:latin typeface="Montserrat" panose="00000500000000000000" pitchFamily="2" charset="-52"/>
              </a:rPr>
              <a:t>НИИ государства и права имени Г. Сапаргалиева</a:t>
            </a:r>
          </a:p>
        </p:txBody>
      </p:sp>
    </p:spTree>
    <p:extLst>
      <p:ext uri="{BB962C8B-B14F-4D97-AF65-F5344CB8AC3E}">
        <p14:creationId xmlns:p14="http://schemas.microsoft.com/office/powerpoint/2010/main" val="120832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Ваще пустой">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5290F83-4CA1-4C01-918C-989E97346BCD}"/>
              </a:ext>
            </a:extLst>
          </p:cNvPr>
          <p:cNvSpPr/>
          <p:nvPr userDrawn="1"/>
        </p:nvSpPr>
        <p:spPr>
          <a:xfrm>
            <a:off x="0" y="0"/>
            <a:ext cx="12192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7" name="Группа 16">
            <a:extLst>
              <a:ext uri="{FF2B5EF4-FFF2-40B4-BE49-F238E27FC236}">
                <a16:creationId xmlns:a16="http://schemas.microsoft.com/office/drawing/2014/main" id="{02CFB499-6E18-4EE9-81B8-7895C7F60744}"/>
              </a:ext>
            </a:extLst>
          </p:cNvPr>
          <p:cNvGrpSpPr/>
          <p:nvPr userDrawn="1"/>
        </p:nvGrpSpPr>
        <p:grpSpPr>
          <a:xfrm>
            <a:off x="10967615" y="5997575"/>
            <a:ext cx="895333" cy="581025"/>
            <a:chOff x="10852150" y="257175"/>
            <a:chExt cx="1048897" cy="680680"/>
          </a:xfrm>
        </p:grpSpPr>
        <p:sp>
          <p:nvSpPr>
            <p:cNvPr id="18" name="Овал 17">
              <a:extLst>
                <a:ext uri="{FF2B5EF4-FFF2-40B4-BE49-F238E27FC236}">
                  <a16:creationId xmlns:a16="http://schemas.microsoft.com/office/drawing/2014/main" id="{8A13A26C-D46D-41DD-A868-24D33C6717D5}"/>
                </a:ext>
              </a:extLst>
            </p:cNvPr>
            <p:cNvSpPr/>
            <p:nvPr/>
          </p:nvSpPr>
          <p:spPr>
            <a:xfrm>
              <a:off x="11304588" y="257175"/>
              <a:ext cx="559594" cy="559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Группа 18">
              <a:extLst>
                <a:ext uri="{FF2B5EF4-FFF2-40B4-BE49-F238E27FC236}">
                  <a16:creationId xmlns:a16="http://schemas.microsoft.com/office/drawing/2014/main" id="{A14FB2FA-ABA3-439B-B21C-077D2B081DC1}"/>
                </a:ext>
              </a:extLst>
            </p:cNvPr>
            <p:cNvGrpSpPr/>
            <p:nvPr/>
          </p:nvGrpSpPr>
          <p:grpSpPr>
            <a:xfrm>
              <a:off x="10852150" y="261205"/>
              <a:ext cx="1048897" cy="676650"/>
              <a:chOff x="882522" y="2285999"/>
              <a:chExt cx="3248297" cy="2095500"/>
            </a:xfrm>
          </p:grpSpPr>
          <p:grpSp>
            <p:nvGrpSpPr>
              <p:cNvPr id="20" name="Группа 19">
                <a:extLst>
                  <a:ext uri="{FF2B5EF4-FFF2-40B4-BE49-F238E27FC236}">
                    <a16:creationId xmlns:a16="http://schemas.microsoft.com/office/drawing/2014/main" id="{EEF1FFC7-4F62-4D67-9A5A-D39E4F24DFF2}"/>
                  </a:ext>
                </a:extLst>
              </p:cNvPr>
              <p:cNvGrpSpPr/>
              <p:nvPr/>
            </p:nvGrpSpPr>
            <p:grpSpPr>
              <a:xfrm>
                <a:off x="882522" y="2295845"/>
                <a:ext cx="1943228" cy="1698879"/>
                <a:chOff x="3695572" y="2715958"/>
                <a:chExt cx="1943228" cy="1698879"/>
              </a:xfrm>
            </p:grpSpPr>
            <p:sp>
              <p:nvSpPr>
                <p:cNvPr id="25" name="Прямоугольник 15">
                  <a:extLst>
                    <a:ext uri="{FF2B5EF4-FFF2-40B4-BE49-F238E27FC236}">
                      <a16:creationId xmlns:a16="http://schemas.microsoft.com/office/drawing/2014/main" id="{151D98EA-B9D8-404E-9105-E798D7AA3187}"/>
                    </a:ext>
                  </a:extLst>
                </p:cNvPr>
                <p:cNvSpPr/>
                <p:nvPr/>
              </p:nvSpPr>
              <p:spPr>
                <a:xfrm flipV="1">
                  <a:off x="4213860" y="2715958"/>
                  <a:ext cx="1424940" cy="566752"/>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a:extLst>
                    <a:ext uri="{FF2B5EF4-FFF2-40B4-BE49-F238E27FC236}">
                      <a16:creationId xmlns:a16="http://schemas.microsoft.com/office/drawing/2014/main" id="{B1039992-5B50-4D1A-8EE8-C3B0F311AC4F}"/>
                    </a:ext>
                  </a:extLst>
                </p:cNvPr>
                <p:cNvSpPr/>
                <p:nvPr/>
              </p:nvSpPr>
              <p:spPr>
                <a:xfrm>
                  <a:off x="4044315" y="2715958"/>
                  <a:ext cx="756285" cy="566753"/>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a:extLst>
                    <a:ext uri="{FF2B5EF4-FFF2-40B4-BE49-F238E27FC236}">
                      <a16:creationId xmlns:a16="http://schemas.microsoft.com/office/drawing/2014/main" id="{9DB07142-964B-4126-91C6-02840F20441C}"/>
                    </a:ext>
                  </a:extLst>
                </p:cNvPr>
                <p:cNvSpPr/>
                <p:nvPr/>
              </p:nvSpPr>
              <p:spPr>
                <a:xfrm>
                  <a:off x="4451857" y="3282021"/>
                  <a:ext cx="644018" cy="56675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15">
                  <a:extLst>
                    <a:ext uri="{FF2B5EF4-FFF2-40B4-BE49-F238E27FC236}">
                      <a16:creationId xmlns:a16="http://schemas.microsoft.com/office/drawing/2014/main" id="{ADA8FCF2-C3AC-41AD-A3C1-593599B656DE}"/>
                    </a:ext>
                  </a:extLst>
                </p:cNvPr>
                <p:cNvSpPr/>
                <p:nvPr/>
              </p:nvSpPr>
              <p:spPr>
                <a:xfrm>
                  <a:off x="4213860" y="3848084"/>
                  <a:ext cx="1424940" cy="566753"/>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a:extLst>
                    <a:ext uri="{FF2B5EF4-FFF2-40B4-BE49-F238E27FC236}">
                      <a16:creationId xmlns:a16="http://schemas.microsoft.com/office/drawing/2014/main" id="{FA499B05-B9AB-4417-9907-2807EAABE824}"/>
                    </a:ext>
                  </a:extLst>
                </p:cNvPr>
                <p:cNvSpPr/>
                <p:nvPr/>
              </p:nvSpPr>
              <p:spPr>
                <a:xfrm>
                  <a:off x="3695572" y="3282021"/>
                  <a:ext cx="756285" cy="566753"/>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a:extLst>
                    <a:ext uri="{FF2B5EF4-FFF2-40B4-BE49-F238E27FC236}">
                      <a16:creationId xmlns:a16="http://schemas.microsoft.com/office/drawing/2014/main" id="{11D229B7-42F7-42B6-B848-DADDC14DD8B1}"/>
                    </a:ext>
                  </a:extLst>
                </p:cNvPr>
                <p:cNvSpPr/>
                <p:nvPr/>
              </p:nvSpPr>
              <p:spPr>
                <a:xfrm>
                  <a:off x="4044315" y="3848084"/>
                  <a:ext cx="756285" cy="5667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1" name="Группа 20">
                <a:extLst>
                  <a:ext uri="{FF2B5EF4-FFF2-40B4-BE49-F238E27FC236}">
                    <a16:creationId xmlns:a16="http://schemas.microsoft.com/office/drawing/2014/main" id="{BB2DF754-0F1A-44BF-8AD8-9F0538CFA64E}"/>
                  </a:ext>
                </a:extLst>
              </p:cNvPr>
              <p:cNvGrpSpPr/>
              <p:nvPr/>
            </p:nvGrpSpPr>
            <p:grpSpPr>
              <a:xfrm>
                <a:off x="2613025" y="2916807"/>
                <a:ext cx="1006477" cy="460131"/>
                <a:chOff x="2794000" y="2906065"/>
                <a:chExt cx="1039814" cy="475373"/>
              </a:xfrm>
              <a:solidFill>
                <a:srgbClr val="F17E00"/>
              </a:solidFill>
            </p:grpSpPr>
            <p:sp>
              <p:nvSpPr>
                <p:cNvPr id="23" name="Прямоугольник 22">
                  <a:extLst>
                    <a:ext uri="{FF2B5EF4-FFF2-40B4-BE49-F238E27FC236}">
                      <a16:creationId xmlns:a16="http://schemas.microsoft.com/office/drawing/2014/main" id="{481208CC-EB67-46B7-96A1-9D04496AADFC}"/>
                    </a:ext>
                  </a:extLst>
                </p:cNvPr>
                <p:cNvSpPr/>
                <p:nvPr/>
              </p:nvSpPr>
              <p:spPr>
                <a:xfrm>
                  <a:off x="2794000" y="2906065"/>
                  <a:ext cx="704850" cy="160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186849C2-E491-4B60-9297-C12508AE7051}"/>
                    </a:ext>
                  </a:extLst>
                </p:cNvPr>
                <p:cNvSpPr/>
                <p:nvPr/>
              </p:nvSpPr>
              <p:spPr>
                <a:xfrm>
                  <a:off x="2794001" y="3220702"/>
                  <a:ext cx="1039813" cy="160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22" name="Объект 21">
                <a:extLst>
                  <a:ext uri="{FF2B5EF4-FFF2-40B4-BE49-F238E27FC236}">
                    <a16:creationId xmlns:a16="http://schemas.microsoft.com/office/drawing/2014/main" id="{D9FD4D58-CE0B-44B4-A28E-2C4C1EFD592F}"/>
                  </a:ext>
                </a:extLst>
              </p:cNvPr>
              <p:cNvGraphicFramePr>
                <a:graphicFrameLocks noChangeAspect="1"/>
              </p:cNvGraphicFramePr>
              <p:nvPr>
                <p:extLst>
                  <p:ext uri="{D42A27DB-BD31-4B8C-83A1-F6EECF244321}">
                    <p14:modId xmlns:p14="http://schemas.microsoft.com/office/powerpoint/2010/main" val="1640231063"/>
                  </p:ext>
                </p:extLst>
              </p:nvPr>
            </p:nvGraphicFramePr>
            <p:xfrm>
              <a:off x="2176351" y="2285999"/>
              <a:ext cx="1954468" cy="2095500"/>
            </p:xfrm>
            <a:graphic>
              <a:graphicData uri="http://schemas.openxmlformats.org/presentationml/2006/ole">
                <mc:AlternateContent xmlns:mc="http://schemas.openxmlformats.org/markup-compatibility/2006">
                  <mc:Choice xmlns:v="urn:schemas-microsoft-com:vml" Requires="v">
                    <p:oleObj name="CorelDRAW" r:id="rId2" imgW="2485800" imgH="2665268" progId="CorelDraw.Graphic.21">
                      <p:embed/>
                    </p:oleObj>
                  </mc:Choice>
                  <mc:Fallback>
                    <p:oleObj name="CorelDRAW" r:id="rId2" imgW="2485800" imgH="2665268" progId="CorelDraw.Graphic.21">
                      <p:embed/>
                      <p:pic>
                        <p:nvPicPr>
                          <p:cNvPr id="110" name="Объект 109">
                            <a:extLst>
                              <a:ext uri="{FF2B5EF4-FFF2-40B4-BE49-F238E27FC236}">
                                <a16:creationId xmlns:a16="http://schemas.microsoft.com/office/drawing/2014/main" id="{0E83D51A-1E47-43BE-A822-A9D26873B0AF}"/>
                              </a:ext>
                            </a:extLst>
                          </p:cNvPr>
                          <p:cNvPicPr/>
                          <p:nvPr/>
                        </p:nvPicPr>
                        <p:blipFill>
                          <a:blip r:embed="rId3"/>
                          <a:stretch>
                            <a:fillRect/>
                          </a:stretch>
                        </p:blipFill>
                        <p:spPr>
                          <a:xfrm>
                            <a:off x="2176351" y="2285999"/>
                            <a:ext cx="1954468" cy="2095500"/>
                          </a:xfrm>
                          <a:prstGeom prst="rect">
                            <a:avLst/>
                          </a:prstGeom>
                        </p:spPr>
                      </p:pic>
                    </p:oleObj>
                  </mc:Fallback>
                </mc:AlternateContent>
              </a:graphicData>
            </a:graphic>
          </p:graphicFrame>
        </p:grpSp>
      </p:grpSp>
      <p:sp>
        <p:nvSpPr>
          <p:cNvPr id="31" name="TextBox 30">
            <a:extLst>
              <a:ext uri="{FF2B5EF4-FFF2-40B4-BE49-F238E27FC236}">
                <a16:creationId xmlns:a16="http://schemas.microsoft.com/office/drawing/2014/main" id="{609697A7-C81F-4565-AD69-CDCF0106C262}"/>
              </a:ext>
            </a:extLst>
          </p:cNvPr>
          <p:cNvSpPr txBox="1"/>
          <p:nvPr userDrawn="1"/>
        </p:nvSpPr>
        <p:spPr>
          <a:xfrm>
            <a:off x="114300" y="6508978"/>
            <a:ext cx="6096000" cy="276999"/>
          </a:xfrm>
          <a:prstGeom prst="rect">
            <a:avLst/>
          </a:prstGeom>
          <a:noFill/>
        </p:spPr>
        <p:txBody>
          <a:bodyPr wrap="square">
            <a:spAutoFit/>
          </a:bodyPr>
          <a:lstStyle/>
          <a:p>
            <a:r>
              <a:rPr lang="ru-RU" sz="1200" dirty="0">
                <a:solidFill>
                  <a:schemeClr val="accent2">
                    <a:lumMod val="60000"/>
                    <a:lumOff val="40000"/>
                  </a:schemeClr>
                </a:solidFill>
                <a:latin typeface="Montserrat" panose="00000500000000000000" pitchFamily="2" charset="-52"/>
              </a:rPr>
              <a:t>НИИ государства и права имени Г. Сапаргалиева</a:t>
            </a:r>
          </a:p>
        </p:txBody>
      </p:sp>
    </p:spTree>
    <p:extLst>
      <p:ext uri="{BB962C8B-B14F-4D97-AF65-F5344CB8AC3E}">
        <p14:creationId xmlns:p14="http://schemas.microsoft.com/office/powerpoint/2010/main" val="164088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Ваще пустой">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5290F83-4CA1-4C01-918C-989E97346BCD}"/>
              </a:ext>
            </a:extLst>
          </p:cNvPr>
          <p:cNvSpPr/>
          <p:nvPr userDrawn="1"/>
        </p:nvSpPr>
        <p:spPr>
          <a:xfrm>
            <a:off x="0" y="0"/>
            <a:ext cx="12192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66313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Обложка">
    <p:spTree>
      <p:nvGrpSpPr>
        <p:cNvPr id="1" name=""/>
        <p:cNvGrpSpPr/>
        <p:nvPr/>
      </p:nvGrpSpPr>
      <p:grpSpPr>
        <a:xfrm>
          <a:off x="0" y="0"/>
          <a:ext cx="0" cy="0"/>
          <a:chOff x="0" y="0"/>
          <a:chExt cx="0" cy="0"/>
        </a:xfrm>
      </p:grpSpPr>
      <p:sp>
        <p:nvSpPr>
          <p:cNvPr id="14" name="Заголовок 1"/>
          <p:cNvSpPr>
            <a:spLocks noGrp="1"/>
          </p:cNvSpPr>
          <p:nvPr>
            <p:ph type="ctrTitle" hasCustomPrompt="1"/>
          </p:nvPr>
        </p:nvSpPr>
        <p:spPr>
          <a:xfrm>
            <a:off x="609599" y="3136612"/>
            <a:ext cx="10972802" cy="584775"/>
          </a:xfrm>
          <a:prstGeom prst="rect">
            <a:avLst/>
          </a:prstGeom>
        </p:spPr>
        <p:txBody>
          <a:bodyPr wrap="square" anchor="ctr">
            <a:spAutoFit/>
          </a:bodyPr>
          <a:lstStyle>
            <a:lvl1pPr algn="ctr">
              <a:lnSpc>
                <a:spcPct val="100000"/>
              </a:lnSpc>
              <a:defRPr lang="en-GB" sz="3200" b="0" dirty="0">
                <a:solidFill>
                  <a:srgbClr val="143452"/>
                </a:solidFill>
                <a:latin typeface="+mj-lt"/>
                <a:ea typeface="+mn-ea"/>
                <a:cs typeface="+mn-cs"/>
              </a:defRPr>
            </a:lvl1pPr>
          </a:lstStyle>
          <a:p>
            <a:pPr marL="0" lvl="0" defTabSz="372986"/>
            <a:r>
              <a:rPr lang="ru-RU" dirty="0"/>
              <a:t>Наименование проекта</a:t>
            </a:r>
            <a:endParaRPr lang="en-GB" dirty="0"/>
          </a:p>
        </p:txBody>
      </p:sp>
      <p:sp>
        <p:nvSpPr>
          <p:cNvPr id="22" name="Подзаголовок 2">
            <a:extLst>
              <a:ext uri="{FF2B5EF4-FFF2-40B4-BE49-F238E27FC236}">
                <a16:creationId xmlns:a16="http://schemas.microsoft.com/office/drawing/2014/main" id="{538DCBED-2335-4678-8F83-B693E2206D5C}"/>
              </a:ext>
            </a:extLst>
          </p:cNvPr>
          <p:cNvSpPr>
            <a:spLocks noGrp="1"/>
          </p:cNvSpPr>
          <p:nvPr>
            <p:ph type="subTitle" idx="1" hasCustomPrompt="1"/>
          </p:nvPr>
        </p:nvSpPr>
        <p:spPr>
          <a:xfrm>
            <a:off x="4343401" y="6010331"/>
            <a:ext cx="3505200" cy="306982"/>
          </a:xfrm>
          <a:prstGeom prst="rect">
            <a:avLst/>
          </a:prstGeom>
        </p:spPr>
        <p:txBody>
          <a:bodyPr anchor="ctr"/>
          <a:lstStyle>
            <a:lvl1pPr marL="0" indent="0" algn="ctr">
              <a:buNone/>
              <a:defRPr lang="en-GB" sz="1600" b="0">
                <a:solidFill>
                  <a:schemeClr val="tx1">
                    <a:lumMod val="65000"/>
                    <a:lumOff val="35000"/>
                  </a:schemeClr>
                </a:solidFill>
                <a:latin typeface="+mn-lt"/>
                <a:ea typeface="+mj-ea"/>
                <a:cs typeface="Segoe UI Semilight" panose="020B0402040204020203" pitchFamily="34" charset="0"/>
              </a:defRPr>
            </a:lvl1pPr>
          </a:lstStyle>
          <a:p>
            <a:pPr marL="57159" lvl="0" indent="-285750">
              <a:lnSpc>
                <a:spcPct val="100000"/>
              </a:lnSpc>
              <a:spcBef>
                <a:spcPct val="0"/>
              </a:spcBef>
              <a:spcAft>
                <a:spcPts val="600"/>
              </a:spcAft>
            </a:pPr>
            <a:r>
              <a:rPr lang="ru-RU" dirty="0"/>
              <a:t>Дата</a:t>
            </a:r>
            <a:endParaRPr lang="en-GB" dirty="0"/>
          </a:p>
        </p:txBody>
      </p:sp>
    </p:spTree>
    <p:extLst>
      <p:ext uri="{BB962C8B-B14F-4D97-AF65-F5344CB8AC3E}">
        <p14:creationId xmlns:p14="http://schemas.microsoft.com/office/powerpoint/2010/main" val="406594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без примечани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1"/>
            </p:custDataLst>
          </p:nvPr>
        </p:nvGraphicFramePr>
        <p:xfrm>
          <a:off x="1100" y="1100"/>
          <a:ext cx="1099" cy="1099"/>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Объект 1" hidden="1"/>
                      <p:cNvPicPr/>
                      <p:nvPr/>
                    </p:nvPicPr>
                    <p:blipFill>
                      <a:blip r:embed="rId5"/>
                      <a:stretch>
                        <a:fillRect/>
                      </a:stretch>
                    </p:blipFill>
                    <p:spPr>
                      <a:xfrm>
                        <a:off x="1100" y="1100"/>
                        <a:ext cx="1099" cy="1099"/>
                      </a:xfrm>
                      <a:prstGeom prst="rect">
                        <a:avLst/>
                      </a:prstGeom>
                    </p:spPr>
                  </p:pic>
                </p:oleObj>
              </mc:Fallback>
            </mc:AlternateContent>
          </a:graphicData>
        </a:graphic>
      </p:graphicFrame>
      <p:sp>
        <p:nvSpPr>
          <p:cNvPr id="7" name="Title Placeholder 1"/>
          <p:cNvSpPr>
            <a:spLocks noGrp="1"/>
          </p:cNvSpPr>
          <p:nvPr>
            <p:ph type="title" hasCustomPrompt="1"/>
          </p:nvPr>
        </p:nvSpPr>
        <p:spPr>
          <a:xfrm>
            <a:off x="226234" y="212889"/>
            <a:ext cx="11702530" cy="565012"/>
          </a:xfrm>
          <a:prstGeom prst="rect">
            <a:avLst/>
          </a:prstGeom>
          <a:noFill/>
        </p:spPr>
        <p:txBody>
          <a:bodyPr vert="horz" lIns="91440" tIns="45720" rIns="91440" bIns="45720" rtlCol="0" anchor="ctr">
            <a:noAutofit/>
          </a:bodyPr>
          <a:lstStyle>
            <a:lvl1pPr marL="0" indent="0" algn="l">
              <a:lnSpc>
                <a:spcPct val="100000"/>
              </a:lnSpc>
              <a:defRPr sz="2400" b="1">
                <a:solidFill>
                  <a:schemeClr val="accent1"/>
                </a:solidFill>
                <a:latin typeface="+mn-lt"/>
                <a:ea typeface="Tahoma" panose="020B0604030504040204" pitchFamily="34" charset="0"/>
                <a:cs typeface="Segoe UI" panose="020B0502040204020203" pitchFamily="34" charset="0"/>
              </a:defRPr>
            </a:lvl1pPr>
          </a:lstStyle>
          <a:p>
            <a:r>
              <a:rPr lang="ru-RU" dirty="0"/>
              <a:t>Месседж</a:t>
            </a:r>
            <a:endParaRPr lang="en-US" dirty="0"/>
          </a:p>
        </p:txBody>
      </p:sp>
      <p:sp>
        <p:nvSpPr>
          <p:cNvPr id="8" name="Номер слайда 5"/>
          <p:cNvSpPr>
            <a:spLocks noGrp="1"/>
          </p:cNvSpPr>
          <p:nvPr>
            <p:ph type="sldNum" sz="quarter" idx="4"/>
          </p:nvPr>
        </p:nvSpPr>
        <p:spPr>
          <a:xfrm>
            <a:off x="11633200" y="6600287"/>
            <a:ext cx="505403" cy="234470"/>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7809FEE8-7464-4FDB-9A57-88CDFAF57E02}" type="slidenum">
              <a:rPr lang="ru-RU" smtClean="0"/>
              <a:t>‹#›</a:t>
            </a:fld>
            <a:endParaRPr lang="ru-RU"/>
          </a:p>
        </p:txBody>
      </p:sp>
      <p:graphicFrame>
        <p:nvGraphicFramePr>
          <p:cNvPr id="10" name="Объект 9" hidden="1"/>
          <p:cNvGraphicFramePr>
            <a:graphicFrameLocks noChangeAspect="1"/>
          </p:cNvGraphicFramePr>
          <p:nvPr>
            <p:custDataLst>
              <p:tags r:id="rId2"/>
            </p:custDataLst>
          </p:nvPr>
        </p:nvGraphicFramePr>
        <p:xfrm>
          <a:off x="1100" y="1100"/>
          <a:ext cx="1099" cy="1099"/>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10" name="Объект 9" hidden="1"/>
                      <p:cNvPicPr/>
                      <p:nvPr/>
                    </p:nvPicPr>
                    <p:blipFill>
                      <a:blip r:embed="rId5"/>
                      <a:stretch>
                        <a:fillRect/>
                      </a:stretch>
                    </p:blipFill>
                    <p:spPr>
                      <a:xfrm>
                        <a:off x="1100" y="1100"/>
                        <a:ext cx="1099" cy="1099"/>
                      </a:xfrm>
                      <a:prstGeom prst="rect">
                        <a:avLst/>
                      </a:prstGeom>
                    </p:spPr>
                  </p:pic>
                </p:oleObj>
              </mc:Fallback>
            </mc:AlternateContent>
          </a:graphicData>
        </a:graphic>
      </p:graphicFrame>
      <p:sp>
        <p:nvSpPr>
          <p:cNvPr id="15" name="Title Placeholder 1">
            <a:extLst>
              <a:ext uri="{FF2B5EF4-FFF2-40B4-BE49-F238E27FC236}">
                <a16:creationId xmlns:a16="http://schemas.microsoft.com/office/drawing/2014/main" id="{A9A510CB-8117-485C-A61D-580E4393E4CF}"/>
              </a:ext>
            </a:extLst>
          </p:cNvPr>
          <p:cNvSpPr txBox="1">
            <a:spLocks/>
          </p:cNvSpPr>
          <p:nvPr/>
        </p:nvSpPr>
        <p:spPr>
          <a:xfrm>
            <a:off x="-3711" y="6623032"/>
            <a:ext cx="6412131" cy="193963"/>
          </a:xfrm>
          <a:prstGeom prst="rect">
            <a:avLst/>
          </a:prstGeom>
          <a:noFill/>
        </p:spPr>
        <p:txBody>
          <a:bodyPr vert="horz" lIns="91440" tIns="45720" rIns="91440" bIns="45720" rtlCol="0" anchor="ctr">
            <a:noAutofit/>
          </a:bodyPr>
          <a:lstStyle>
            <a:defPPr>
              <a:defRPr lang="ru-RU"/>
            </a:defPPr>
            <a:lvl1pPr lvl="0" indent="0" defTabSz="914361">
              <a:lnSpc>
                <a:spcPct val="90000"/>
              </a:lnSpc>
              <a:spcBef>
                <a:spcPct val="0"/>
              </a:spcBef>
              <a:buFont typeface="Segoe UI" panose="020B0502040204020203" pitchFamily="34" charset="0"/>
              <a:buNone/>
              <a:defRPr sz="1050" b="0">
                <a:solidFill>
                  <a:schemeClr val="accent3">
                    <a:lumMod val="20000"/>
                    <a:lumOff val="80000"/>
                  </a:schemeClr>
                </a:solidFill>
                <a:ea typeface="Tahoma" panose="020B0604030504040204" pitchFamily="34" charset="0"/>
                <a:cs typeface="Segoe UI" panose="020B0502040204020203" pitchFamily="34" charset="0"/>
              </a:defRPr>
            </a:lvl1pPr>
          </a:lstStyle>
          <a:p>
            <a:pPr lvl="0"/>
            <a:r>
              <a:rPr lang="ru-RU" dirty="0">
                <a:solidFill>
                  <a:schemeClr val="tx1">
                    <a:lumMod val="50000"/>
                    <a:lumOff val="50000"/>
                  </a:schemeClr>
                </a:solidFill>
              </a:rPr>
              <a:t>План работ для НИИ государства и права имени Гайрата Сапаргалиева  </a:t>
            </a:r>
          </a:p>
        </p:txBody>
      </p:sp>
      <p:cxnSp>
        <p:nvCxnSpPr>
          <p:cNvPr id="11" name="Прямая соединительная линия 10">
            <a:extLst>
              <a:ext uri="{FF2B5EF4-FFF2-40B4-BE49-F238E27FC236}">
                <a16:creationId xmlns:a16="http://schemas.microsoft.com/office/drawing/2014/main" id="{D528B77F-8D31-4953-8A36-D03DC21A43EC}"/>
              </a:ext>
            </a:extLst>
          </p:cNvPr>
          <p:cNvCxnSpPr/>
          <p:nvPr/>
        </p:nvCxnSpPr>
        <p:spPr>
          <a:xfrm>
            <a:off x="0" y="6569474"/>
            <a:ext cx="12197918" cy="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6" name="Title Placeholder 1">
            <a:extLst>
              <a:ext uri="{FF2B5EF4-FFF2-40B4-BE49-F238E27FC236}">
                <a16:creationId xmlns:a16="http://schemas.microsoft.com/office/drawing/2014/main" id="{C2A9C9FF-5DCC-4625-AB79-D36CB3CC12BA}"/>
              </a:ext>
            </a:extLst>
          </p:cNvPr>
          <p:cNvSpPr txBox="1">
            <a:spLocks/>
          </p:cNvSpPr>
          <p:nvPr/>
        </p:nvSpPr>
        <p:spPr>
          <a:xfrm>
            <a:off x="9571891" y="6623032"/>
            <a:ext cx="2137509" cy="193963"/>
          </a:xfrm>
          <a:prstGeom prst="rect">
            <a:avLst/>
          </a:prstGeom>
          <a:noFill/>
        </p:spPr>
        <p:txBody>
          <a:bodyPr vert="horz" lIns="91440" tIns="45720" rIns="91440" bIns="45720" rtlCol="0" anchor="ctr">
            <a:noAutofit/>
          </a:bodyPr>
          <a:lstStyle>
            <a:lvl1pPr marL="90488" indent="0" algn="l" defTabSz="914361" rtl="0" eaLnBrk="1" latinLnBrk="0" hangingPunct="1">
              <a:lnSpc>
                <a:spcPct val="90000"/>
              </a:lnSpc>
              <a:spcBef>
                <a:spcPct val="0"/>
              </a:spcBef>
              <a:buNone/>
              <a:defRPr sz="2000" b="1" kern="1200">
                <a:solidFill>
                  <a:schemeClr val="tx1">
                    <a:lumMod val="65000"/>
                    <a:lumOff val="35000"/>
                  </a:schemeClr>
                </a:solidFill>
                <a:latin typeface="+mj-lt"/>
                <a:ea typeface="Tahoma" panose="020B0604030504040204" pitchFamily="34" charset="0"/>
                <a:cs typeface="Segoe UI" panose="020B0502040204020203" pitchFamily="34" charset="0"/>
              </a:defRPr>
            </a:lvl1pPr>
          </a:lstStyle>
          <a:p>
            <a:pPr marL="0" indent="0" algn="r">
              <a:buFont typeface="Segoe UI" panose="020B0502040204020203" pitchFamily="34" charset="0"/>
              <a:buChar char="©"/>
            </a:pPr>
            <a:r>
              <a:rPr lang="en-US" sz="1050" b="0" dirty="0">
                <a:solidFill>
                  <a:schemeClr val="tx1">
                    <a:lumMod val="50000"/>
                    <a:lumOff val="50000"/>
                  </a:schemeClr>
                </a:solidFill>
                <a:latin typeface="+mn-lt"/>
              </a:rPr>
              <a:t>kairatkz</a:t>
            </a:r>
          </a:p>
        </p:txBody>
      </p:sp>
    </p:spTree>
    <p:extLst>
      <p:ext uri="{BB962C8B-B14F-4D97-AF65-F5344CB8AC3E}">
        <p14:creationId xmlns:p14="http://schemas.microsoft.com/office/powerpoint/2010/main" val="58394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9">
          <p15:clr>
            <a:srgbClr val="A4A3A4"/>
          </p15:clr>
        </p15:guide>
        <p15:guide id="2" pos="211">
          <p15:clr>
            <a:srgbClr val="A4A3A4"/>
          </p15:clr>
        </p15:guide>
        <p15:guide id="3" orient="horz" pos="595">
          <p15:clr>
            <a:srgbClr val="A4A3A4"/>
          </p15:clr>
        </p15:guide>
        <p15:guide id="4" pos="7453">
          <p15:clr>
            <a:srgbClr val="A4A3A4"/>
          </p15:clr>
        </p15:guide>
        <p15:guide id="5" orient="horz" pos="3997">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без примечани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1"/>
            </p:custDataLst>
          </p:nvPr>
        </p:nvGraphicFramePr>
        <p:xfrm>
          <a:off x="1100" y="1100"/>
          <a:ext cx="1099" cy="1099"/>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Объект 1" hidden="1"/>
                      <p:cNvPicPr/>
                      <p:nvPr/>
                    </p:nvPicPr>
                    <p:blipFill>
                      <a:blip r:embed="rId5"/>
                      <a:stretch>
                        <a:fillRect/>
                      </a:stretch>
                    </p:blipFill>
                    <p:spPr>
                      <a:xfrm>
                        <a:off x="1100" y="1100"/>
                        <a:ext cx="1099" cy="1099"/>
                      </a:xfrm>
                      <a:prstGeom prst="rect">
                        <a:avLst/>
                      </a:prstGeom>
                    </p:spPr>
                  </p:pic>
                </p:oleObj>
              </mc:Fallback>
            </mc:AlternateContent>
          </a:graphicData>
        </a:graphic>
      </p:graphicFrame>
      <p:sp>
        <p:nvSpPr>
          <p:cNvPr id="7" name="Title Placeholder 1"/>
          <p:cNvSpPr>
            <a:spLocks noGrp="1"/>
          </p:cNvSpPr>
          <p:nvPr>
            <p:ph type="title" hasCustomPrompt="1"/>
          </p:nvPr>
        </p:nvSpPr>
        <p:spPr>
          <a:xfrm>
            <a:off x="244735" y="258556"/>
            <a:ext cx="10844797" cy="714195"/>
          </a:xfrm>
          <a:prstGeom prst="rect">
            <a:avLst/>
          </a:prstGeom>
          <a:noFill/>
        </p:spPr>
        <p:txBody>
          <a:bodyPr vert="horz" lIns="91440" tIns="45720" rIns="91440" bIns="45720" rtlCol="0" anchor="ctr">
            <a:noAutofit/>
          </a:bodyPr>
          <a:lstStyle>
            <a:lvl1pPr algn="l">
              <a:lnSpc>
                <a:spcPct val="100000"/>
              </a:lnSpc>
              <a:defRPr lang="en-US" sz="2400" b="1" dirty="0">
                <a:solidFill>
                  <a:srgbClr val="143452"/>
                </a:solidFill>
                <a:latin typeface="+mn-lt"/>
                <a:ea typeface="Tahoma" panose="020B0604030504040204" pitchFamily="34" charset="0"/>
                <a:cs typeface="Segoe UI" panose="020B0502040204020203" pitchFamily="34" charset="0"/>
              </a:defRPr>
            </a:lvl1pPr>
          </a:lstStyle>
          <a:p>
            <a:pPr marL="0" lvl="0" indent="0">
              <a:lnSpc>
                <a:spcPct val="100000"/>
              </a:lnSpc>
            </a:pPr>
            <a:r>
              <a:rPr lang="ru-RU" dirty="0"/>
              <a:t>Месседж</a:t>
            </a:r>
            <a:endParaRPr lang="en-US" dirty="0"/>
          </a:p>
        </p:txBody>
      </p:sp>
      <p:sp>
        <p:nvSpPr>
          <p:cNvPr id="8" name="Номер слайда 5"/>
          <p:cNvSpPr>
            <a:spLocks noGrp="1"/>
          </p:cNvSpPr>
          <p:nvPr>
            <p:ph type="sldNum" sz="quarter" idx="4"/>
          </p:nvPr>
        </p:nvSpPr>
        <p:spPr>
          <a:xfrm>
            <a:off x="11633200" y="6587587"/>
            <a:ext cx="505403" cy="234470"/>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7809FEE8-7464-4FDB-9A57-88CDFAF57E02}" type="slidenum">
              <a:rPr lang="ru-RU" smtClean="0"/>
              <a:pPr/>
              <a:t>‹#›</a:t>
            </a:fld>
            <a:endParaRPr lang="ru-RU"/>
          </a:p>
        </p:txBody>
      </p:sp>
      <p:graphicFrame>
        <p:nvGraphicFramePr>
          <p:cNvPr id="10" name="Объект 9" hidden="1"/>
          <p:cNvGraphicFramePr>
            <a:graphicFrameLocks noChangeAspect="1"/>
          </p:cNvGraphicFramePr>
          <p:nvPr>
            <p:custDataLst>
              <p:tags r:id="rId2"/>
            </p:custDataLst>
          </p:nvPr>
        </p:nvGraphicFramePr>
        <p:xfrm>
          <a:off x="1100" y="1100"/>
          <a:ext cx="1099" cy="1099"/>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10" name="Объект 9" hidden="1"/>
                      <p:cNvPicPr/>
                      <p:nvPr/>
                    </p:nvPicPr>
                    <p:blipFill>
                      <a:blip r:embed="rId5"/>
                      <a:stretch>
                        <a:fillRect/>
                      </a:stretch>
                    </p:blipFill>
                    <p:spPr>
                      <a:xfrm>
                        <a:off x="1100" y="1100"/>
                        <a:ext cx="1099" cy="1099"/>
                      </a:xfrm>
                      <a:prstGeom prst="rect">
                        <a:avLst/>
                      </a:prstGeom>
                    </p:spPr>
                  </p:pic>
                </p:oleObj>
              </mc:Fallback>
            </mc:AlternateContent>
          </a:graphicData>
        </a:graphic>
      </p:graphicFrame>
      <p:sp>
        <p:nvSpPr>
          <p:cNvPr id="15" name="Title Placeholder 1">
            <a:extLst>
              <a:ext uri="{FF2B5EF4-FFF2-40B4-BE49-F238E27FC236}">
                <a16:creationId xmlns:a16="http://schemas.microsoft.com/office/drawing/2014/main" id="{A9A510CB-8117-485C-A61D-580E4393E4CF}"/>
              </a:ext>
            </a:extLst>
          </p:cNvPr>
          <p:cNvSpPr txBox="1">
            <a:spLocks/>
          </p:cNvSpPr>
          <p:nvPr/>
        </p:nvSpPr>
        <p:spPr>
          <a:xfrm>
            <a:off x="-3711" y="6610333"/>
            <a:ext cx="8350043" cy="193962"/>
          </a:xfrm>
          <a:prstGeom prst="rect">
            <a:avLst/>
          </a:prstGeom>
          <a:noFill/>
        </p:spPr>
        <p:txBody>
          <a:bodyPr vert="horz" lIns="91440" tIns="45720" rIns="91440" bIns="45720" rtlCol="0" anchor="ctr">
            <a:noAutofit/>
          </a:bodyPr>
          <a:lstStyle>
            <a:defPPr>
              <a:defRPr lang="ru-RU"/>
            </a:defPPr>
            <a:lvl1pPr lvl="0" indent="0" defTabSz="914361">
              <a:lnSpc>
                <a:spcPct val="90000"/>
              </a:lnSpc>
              <a:spcBef>
                <a:spcPct val="0"/>
              </a:spcBef>
              <a:buFont typeface="Segoe UI" panose="020B0502040204020203" pitchFamily="34" charset="0"/>
              <a:buNone/>
              <a:defRPr sz="1050" b="0">
                <a:solidFill>
                  <a:schemeClr val="accent3">
                    <a:lumMod val="20000"/>
                    <a:lumOff val="80000"/>
                  </a:schemeClr>
                </a:solidFill>
                <a:ea typeface="Tahoma" panose="020B0604030504040204" pitchFamily="34" charset="0"/>
                <a:cs typeface="Segoe UI" panose="020B0502040204020203" pitchFamily="34" charset="0"/>
              </a:defRPr>
            </a:lvl1pPr>
          </a:lstStyle>
          <a:p>
            <a:pPr lvl="0"/>
            <a:r>
              <a:rPr lang="ru-RU" sz="1200" dirty="0">
                <a:solidFill>
                  <a:schemeClr val="tx1">
                    <a:lumMod val="50000"/>
                    <a:lumOff val="50000"/>
                  </a:schemeClr>
                </a:solidFill>
              </a:rPr>
              <a:t>Результаты экспертизы проектов законов и иных нормативных правовых актов РК </a:t>
            </a:r>
          </a:p>
        </p:txBody>
      </p:sp>
      <p:cxnSp>
        <p:nvCxnSpPr>
          <p:cNvPr id="11" name="Прямая соединительная линия 10">
            <a:extLst>
              <a:ext uri="{FF2B5EF4-FFF2-40B4-BE49-F238E27FC236}">
                <a16:creationId xmlns:a16="http://schemas.microsoft.com/office/drawing/2014/main" id="{D528B77F-8D31-4953-8A36-D03DC21A43EC}"/>
              </a:ext>
            </a:extLst>
          </p:cNvPr>
          <p:cNvCxnSpPr/>
          <p:nvPr/>
        </p:nvCxnSpPr>
        <p:spPr>
          <a:xfrm>
            <a:off x="0" y="6531374"/>
            <a:ext cx="12197918"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Title Placeholder 1">
            <a:extLst>
              <a:ext uri="{FF2B5EF4-FFF2-40B4-BE49-F238E27FC236}">
                <a16:creationId xmlns:a16="http://schemas.microsoft.com/office/drawing/2014/main" id="{C2A9C9FF-5DCC-4625-AB79-D36CB3CC12BA}"/>
              </a:ext>
            </a:extLst>
          </p:cNvPr>
          <p:cNvSpPr txBox="1">
            <a:spLocks/>
          </p:cNvSpPr>
          <p:nvPr/>
        </p:nvSpPr>
        <p:spPr>
          <a:xfrm>
            <a:off x="9533791" y="6610332"/>
            <a:ext cx="2137509" cy="193963"/>
          </a:xfrm>
          <a:prstGeom prst="rect">
            <a:avLst/>
          </a:prstGeom>
          <a:noFill/>
        </p:spPr>
        <p:txBody>
          <a:bodyPr vert="horz" lIns="91440" tIns="45720" rIns="91440" bIns="45720" rtlCol="0" anchor="ctr">
            <a:noAutofit/>
          </a:bodyPr>
          <a:lstStyle>
            <a:lvl1pPr marL="90488" indent="0" algn="l" defTabSz="914361" rtl="0" eaLnBrk="1" latinLnBrk="0" hangingPunct="1">
              <a:lnSpc>
                <a:spcPct val="90000"/>
              </a:lnSpc>
              <a:spcBef>
                <a:spcPct val="0"/>
              </a:spcBef>
              <a:buNone/>
              <a:defRPr sz="2000" b="1" kern="1200">
                <a:solidFill>
                  <a:schemeClr val="tx1">
                    <a:lumMod val="65000"/>
                    <a:lumOff val="35000"/>
                  </a:schemeClr>
                </a:solidFill>
                <a:latin typeface="+mj-lt"/>
                <a:ea typeface="Tahoma" panose="020B0604030504040204" pitchFamily="34" charset="0"/>
                <a:cs typeface="Segoe UI" panose="020B0502040204020203" pitchFamily="34" charset="0"/>
              </a:defRPr>
            </a:lvl1pPr>
          </a:lstStyle>
          <a:p>
            <a:pPr marL="0" indent="0" algn="r">
              <a:buFont typeface="Segoe UI" panose="020B0502040204020203" pitchFamily="34" charset="0"/>
              <a:buNone/>
            </a:pPr>
            <a:r>
              <a:rPr lang="en-US" sz="1200" b="0" dirty="0">
                <a:solidFill>
                  <a:schemeClr val="tx1">
                    <a:lumMod val="50000"/>
                    <a:lumOff val="50000"/>
                  </a:schemeClr>
                </a:solidFill>
                <a:latin typeface="+mn-lt"/>
              </a:rPr>
              <a:t>niis.kz</a:t>
            </a:r>
          </a:p>
        </p:txBody>
      </p:sp>
      <p:pic>
        <p:nvPicPr>
          <p:cNvPr id="9" name="Рисунок 8">
            <a:hlinkClick r:id="" action="ppaction://noaction"/>
            <a:extLst>
              <a:ext uri="{FF2B5EF4-FFF2-40B4-BE49-F238E27FC236}">
                <a16:creationId xmlns:a16="http://schemas.microsoft.com/office/drawing/2014/main" id="{C101E3CF-5E96-4B28-8920-B1D9697F8B1B}"/>
              </a:ext>
            </a:extLst>
          </p:cNvPr>
          <p:cNvPicPr>
            <a:picLocks noChangeAspect="1"/>
          </p:cNvPicPr>
          <p:nvPr userDrawn="1"/>
        </p:nvPicPr>
        <p:blipFill>
          <a:blip r:embed="rId7"/>
          <a:stretch>
            <a:fillRect/>
          </a:stretch>
        </p:blipFill>
        <p:spPr>
          <a:xfrm>
            <a:off x="11157348" y="211127"/>
            <a:ext cx="788219" cy="508719"/>
          </a:xfrm>
          <a:prstGeom prst="rect">
            <a:avLst/>
          </a:prstGeom>
        </p:spPr>
      </p:pic>
    </p:spTree>
    <p:extLst>
      <p:ext uri="{BB962C8B-B14F-4D97-AF65-F5344CB8AC3E}">
        <p14:creationId xmlns:p14="http://schemas.microsoft.com/office/powerpoint/2010/main" val="48178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9">
          <p15:clr>
            <a:srgbClr val="A4A3A4"/>
          </p15:clr>
        </p15:guide>
        <p15:guide id="2" pos="211">
          <p15:clr>
            <a:srgbClr val="A4A3A4"/>
          </p15:clr>
        </p15:guide>
        <p15:guide id="3" orient="horz" pos="595">
          <p15:clr>
            <a:srgbClr val="A4A3A4"/>
          </p15:clr>
        </p15:guide>
        <p15:guide id="4" pos="7453">
          <p15:clr>
            <a:srgbClr val="A4A3A4"/>
          </p15:clr>
        </p15:guide>
        <p15:guide id="5" orient="horz" pos="3997">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без примечани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1"/>
            </p:custDataLst>
          </p:nvPr>
        </p:nvGraphicFramePr>
        <p:xfrm>
          <a:off x="1100" y="1100"/>
          <a:ext cx="1099" cy="1099"/>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Объект 1" hidden="1"/>
                      <p:cNvPicPr/>
                      <p:nvPr/>
                    </p:nvPicPr>
                    <p:blipFill>
                      <a:blip r:embed="rId5"/>
                      <a:stretch>
                        <a:fillRect/>
                      </a:stretch>
                    </p:blipFill>
                    <p:spPr>
                      <a:xfrm>
                        <a:off x="1100" y="1100"/>
                        <a:ext cx="1099" cy="1099"/>
                      </a:xfrm>
                      <a:prstGeom prst="rect">
                        <a:avLst/>
                      </a:prstGeom>
                    </p:spPr>
                  </p:pic>
                </p:oleObj>
              </mc:Fallback>
            </mc:AlternateContent>
          </a:graphicData>
        </a:graphic>
      </p:graphicFrame>
      <p:sp>
        <p:nvSpPr>
          <p:cNvPr id="7" name="Title Placeholder 1"/>
          <p:cNvSpPr>
            <a:spLocks noGrp="1"/>
          </p:cNvSpPr>
          <p:nvPr>
            <p:ph type="title" hasCustomPrompt="1"/>
          </p:nvPr>
        </p:nvSpPr>
        <p:spPr>
          <a:xfrm>
            <a:off x="226234" y="212888"/>
            <a:ext cx="11702530" cy="711037"/>
          </a:xfrm>
          <a:prstGeom prst="rect">
            <a:avLst/>
          </a:prstGeom>
          <a:noFill/>
        </p:spPr>
        <p:txBody>
          <a:bodyPr vert="horz" lIns="91440" tIns="45720" rIns="91440" bIns="45720" rtlCol="0" anchor="ctr">
            <a:noAutofit/>
          </a:bodyPr>
          <a:lstStyle>
            <a:lvl1pPr marL="0" indent="0" algn="l">
              <a:lnSpc>
                <a:spcPct val="100000"/>
              </a:lnSpc>
              <a:defRPr sz="2400" b="1">
                <a:solidFill>
                  <a:schemeClr val="accent1"/>
                </a:solidFill>
                <a:latin typeface="+mn-lt"/>
                <a:ea typeface="Tahoma" panose="020B0604030504040204" pitchFamily="34" charset="0"/>
                <a:cs typeface="Segoe UI" panose="020B0502040204020203" pitchFamily="34" charset="0"/>
              </a:defRPr>
            </a:lvl1pPr>
          </a:lstStyle>
          <a:p>
            <a:r>
              <a:rPr lang="ru-RU" dirty="0"/>
              <a:t>Две</a:t>
            </a:r>
            <a:br>
              <a:rPr lang="ru-RU" dirty="0"/>
            </a:br>
            <a:r>
              <a:rPr lang="ru-RU" dirty="0"/>
              <a:t>строки</a:t>
            </a:r>
            <a:endParaRPr lang="en-US" dirty="0"/>
          </a:p>
        </p:txBody>
      </p:sp>
      <p:sp>
        <p:nvSpPr>
          <p:cNvPr id="8" name="Номер слайда 5"/>
          <p:cNvSpPr>
            <a:spLocks noGrp="1"/>
          </p:cNvSpPr>
          <p:nvPr>
            <p:ph type="sldNum" sz="quarter" idx="4"/>
          </p:nvPr>
        </p:nvSpPr>
        <p:spPr>
          <a:xfrm>
            <a:off x="11633200" y="6600287"/>
            <a:ext cx="505403" cy="234470"/>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7809FEE8-7464-4FDB-9A57-88CDFAF57E02}" type="slidenum">
              <a:rPr lang="ru-RU" smtClean="0"/>
              <a:t>‹#›</a:t>
            </a:fld>
            <a:endParaRPr lang="ru-RU"/>
          </a:p>
        </p:txBody>
      </p:sp>
      <p:graphicFrame>
        <p:nvGraphicFramePr>
          <p:cNvPr id="10" name="Объект 9" hidden="1"/>
          <p:cNvGraphicFramePr>
            <a:graphicFrameLocks noChangeAspect="1"/>
          </p:cNvGraphicFramePr>
          <p:nvPr>
            <p:custDataLst>
              <p:tags r:id="rId2"/>
            </p:custDataLst>
          </p:nvPr>
        </p:nvGraphicFramePr>
        <p:xfrm>
          <a:off x="1100" y="1100"/>
          <a:ext cx="1099" cy="1099"/>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10" name="Объект 9" hidden="1"/>
                      <p:cNvPicPr/>
                      <p:nvPr/>
                    </p:nvPicPr>
                    <p:blipFill>
                      <a:blip r:embed="rId5"/>
                      <a:stretch>
                        <a:fillRect/>
                      </a:stretch>
                    </p:blipFill>
                    <p:spPr>
                      <a:xfrm>
                        <a:off x="1100" y="1100"/>
                        <a:ext cx="1099" cy="1099"/>
                      </a:xfrm>
                      <a:prstGeom prst="rect">
                        <a:avLst/>
                      </a:prstGeom>
                    </p:spPr>
                  </p:pic>
                </p:oleObj>
              </mc:Fallback>
            </mc:AlternateContent>
          </a:graphicData>
        </a:graphic>
      </p:graphicFrame>
      <p:sp>
        <p:nvSpPr>
          <p:cNvPr id="15" name="Title Placeholder 1">
            <a:extLst>
              <a:ext uri="{FF2B5EF4-FFF2-40B4-BE49-F238E27FC236}">
                <a16:creationId xmlns:a16="http://schemas.microsoft.com/office/drawing/2014/main" id="{A9A510CB-8117-485C-A61D-580E4393E4CF}"/>
              </a:ext>
            </a:extLst>
          </p:cNvPr>
          <p:cNvSpPr txBox="1">
            <a:spLocks/>
          </p:cNvSpPr>
          <p:nvPr/>
        </p:nvSpPr>
        <p:spPr>
          <a:xfrm>
            <a:off x="-3711" y="6623032"/>
            <a:ext cx="6412131" cy="193963"/>
          </a:xfrm>
          <a:prstGeom prst="rect">
            <a:avLst/>
          </a:prstGeom>
          <a:noFill/>
        </p:spPr>
        <p:txBody>
          <a:bodyPr vert="horz" lIns="91440" tIns="45720" rIns="91440" bIns="45720" rtlCol="0" anchor="ctr">
            <a:noAutofit/>
          </a:bodyPr>
          <a:lstStyle>
            <a:defPPr>
              <a:defRPr lang="ru-RU"/>
            </a:defPPr>
            <a:lvl1pPr lvl="0" indent="0" defTabSz="914361">
              <a:lnSpc>
                <a:spcPct val="90000"/>
              </a:lnSpc>
              <a:spcBef>
                <a:spcPct val="0"/>
              </a:spcBef>
              <a:buFont typeface="Segoe UI" panose="020B0502040204020203" pitchFamily="34" charset="0"/>
              <a:buNone/>
              <a:defRPr sz="1050" b="0">
                <a:solidFill>
                  <a:schemeClr val="accent3">
                    <a:lumMod val="20000"/>
                    <a:lumOff val="80000"/>
                  </a:schemeClr>
                </a:solidFill>
                <a:ea typeface="Tahoma" panose="020B0604030504040204" pitchFamily="34" charset="0"/>
                <a:cs typeface="Segoe UI" panose="020B0502040204020203" pitchFamily="34" charset="0"/>
              </a:defRPr>
            </a:lvl1pPr>
          </a:lstStyle>
          <a:p>
            <a:pPr lvl="0"/>
            <a:r>
              <a:rPr lang="ru-RU" dirty="0">
                <a:solidFill>
                  <a:schemeClr val="tx1">
                    <a:lumMod val="50000"/>
                    <a:lumOff val="50000"/>
                  </a:schemeClr>
                </a:solidFill>
              </a:rPr>
              <a:t>План работ для НИИ государства и права имени Гайрата Сапаргалиева  </a:t>
            </a:r>
          </a:p>
        </p:txBody>
      </p:sp>
      <p:cxnSp>
        <p:nvCxnSpPr>
          <p:cNvPr id="11" name="Прямая соединительная линия 10">
            <a:extLst>
              <a:ext uri="{FF2B5EF4-FFF2-40B4-BE49-F238E27FC236}">
                <a16:creationId xmlns:a16="http://schemas.microsoft.com/office/drawing/2014/main" id="{D528B77F-8D31-4953-8A36-D03DC21A43EC}"/>
              </a:ext>
            </a:extLst>
          </p:cNvPr>
          <p:cNvCxnSpPr/>
          <p:nvPr/>
        </p:nvCxnSpPr>
        <p:spPr>
          <a:xfrm>
            <a:off x="0" y="6569474"/>
            <a:ext cx="12197918" cy="0"/>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6" name="Title Placeholder 1">
            <a:extLst>
              <a:ext uri="{FF2B5EF4-FFF2-40B4-BE49-F238E27FC236}">
                <a16:creationId xmlns:a16="http://schemas.microsoft.com/office/drawing/2014/main" id="{C2A9C9FF-5DCC-4625-AB79-D36CB3CC12BA}"/>
              </a:ext>
            </a:extLst>
          </p:cNvPr>
          <p:cNvSpPr txBox="1">
            <a:spLocks/>
          </p:cNvSpPr>
          <p:nvPr/>
        </p:nvSpPr>
        <p:spPr>
          <a:xfrm>
            <a:off x="9571891" y="6623032"/>
            <a:ext cx="2137509" cy="193963"/>
          </a:xfrm>
          <a:prstGeom prst="rect">
            <a:avLst/>
          </a:prstGeom>
          <a:noFill/>
        </p:spPr>
        <p:txBody>
          <a:bodyPr vert="horz" lIns="91440" tIns="45720" rIns="91440" bIns="45720" rtlCol="0" anchor="ctr">
            <a:noAutofit/>
          </a:bodyPr>
          <a:lstStyle>
            <a:lvl1pPr marL="90488" indent="0" algn="l" defTabSz="914361" rtl="0" eaLnBrk="1" latinLnBrk="0" hangingPunct="1">
              <a:lnSpc>
                <a:spcPct val="90000"/>
              </a:lnSpc>
              <a:spcBef>
                <a:spcPct val="0"/>
              </a:spcBef>
              <a:buNone/>
              <a:defRPr sz="2000" b="1" kern="1200">
                <a:solidFill>
                  <a:schemeClr val="tx1">
                    <a:lumMod val="65000"/>
                    <a:lumOff val="35000"/>
                  </a:schemeClr>
                </a:solidFill>
                <a:latin typeface="+mj-lt"/>
                <a:ea typeface="Tahoma" panose="020B0604030504040204" pitchFamily="34" charset="0"/>
                <a:cs typeface="Segoe UI" panose="020B0502040204020203" pitchFamily="34" charset="0"/>
              </a:defRPr>
            </a:lvl1pPr>
          </a:lstStyle>
          <a:p>
            <a:pPr marL="0" indent="0" algn="r">
              <a:buFont typeface="Segoe UI" panose="020B0502040204020203" pitchFamily="34" charset="0"/>
              <a:buChar char="©"/>
            </a:pPr>
            <a:r>
              <a:rPr lang="en-US" sz="1050" b="0" dirty="0">
                <a:solidFill>
                  <a:schemeClr val="tx1">
                    <a:lumMod val="50000"/>
                    <a:lumOff val="50000"/>
                  </a:schemeClr>
                </a:solidFill>
                <a:latin typeface="+mn-lt"/>
              </a:rPr>
              <a:t>kairatkz</a:t>
            </a:r>
          </a:p>
        </p:txBody>
      </p:sp>
    </p:spTree>
    <p:extLst>
      <p:ext uri="{BB962C8B-B14F-4D97-AF65-F5344CB8AC3E}">
        <p14:creationId xmlns:p14="http://schemas.microsoft.com/office/powerpoint/2010/main" val="237644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9">
          <p15:clr>
            <a:srgbClr val="A4A3A4"/>
          </p15:clr>
        </p15:guide>
        <p15:guide id="2" pos="211">
          <p15:clr>
            <a:srgbClr val="A4A3A4"/>
          </p15:clr>
        </p15:guide>
        <p15:guide id="3" orient="horz" pos="595">
          <p15:clr>
            <a:srgbClr val="A4A3A4"/>
          </p15:clr>
        </p15:guide>
        <p15:guide id="4" pos="7453">
          <p15:clr>
            <a:srgbClr val="A4A3A4"/>
          </p15:clr>
        </p15:guide>
        <p15:guide id="5" orient="horz" pos="3997">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Ваще пустой">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5290F83-4CA1-4C01-918C-989E97346BCD}"/>
              </a:ext>
            </a:extLst>
          </p:cNvPr>
          <p:cNvSpPr/>
          <p:nvPr userDrawn="1"/>
        </p:nvSpPr>
        <p:spPr>
          <a:xfrm>
            <a:off x="0" y="0"/>
            <a:ext cx="12192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 name="Группа 2">
            <a:extLst>
              <a:ext uri="{FF2B5EF4-FFF2-40B4-BE49-F238E27FC236}">
                <a16:creationId xmlns:a16="http://schemas.microsoft.com/office/drawing/2014/main" id="{78A06AB8-5A51-4ADA-946D-3C4C9710D567}"/>
              </a:ext>
            </a:extLst>
          </p:cNvPr>
          <p:cNvGrpSpPr/>
          <p:nvPr userDrawn="1"/>
        </p:nvGrpSpPr>
        <p:grpSpPr>
          <a:xfrm>
            <a:off x="11018414" y="282575"/>
            <a:ext cx="895332" cy="581025"/>
            <a:chOff x="10852150" y="257175"/>
            <a:chExt cx="1048896" cy="680680"/>
          </a:xfrm>
        </p:grpSpPr>
        <p:sp>
          <p:nvSpPr>
            <p:cNvPr id="4" name="Овал 3">
              <a:extLst>
                <a:ext uri="{FF2B5EF4-FFF2-40B4-BE49-F238E27FC236}">
                  <a16:creationId xmlns:a16="http://schemas.microsoft.com/office/drawing/2014/main" id="{B32429B1-572D-4A57-B67D-4C8E9E6E9157}"/>
                </a:ext>
              </a:extLst>
            </p:cNvPr>
            <p:cNvSpPr/>
            <p:nvPr/>
          </p:nvSpPr>
          <p:spPr>
            <a:xfrm>
              <a:off x="11304588" y="257175"/>
              <a:ext cx="559594" cy="559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a:extLst>
                <a:ext uri="{FF2B5EF4-FFF2-40B4-BE49-F238E27FC236}">
                  <a16:creationId xmlns:a16="http://schemas.microsoft.com/office/drawing/2014/main" id="{148B5174-A2B1-43C2-A58D-BD73A65B2B9E}"/>
                </a:ext>
              </a:extLst>
            </p:cNvPr>
            <p:cNvGrpSpPr/>
            <p:nvPr/>
          </p:nvGrpSpPr>
          <p:grpSpPr>
            <a:xfrm>
              <a:off x="10852150" y="261205"/>
              <a:ext cx="1048896" cy="676650"/>
              <a:chOff x="882522" y="2286000"/>
              <a:chExt cx="3248293" cy="2095500"/>
            </a:xfrm>
          </p:grpSpPr>
          <p:grpSp>
            <p:nvGrpSpPr>
              <p:cNvPr id="6" name="Группа 5">
                <a:extLst>
                  <a:ext uri="{FF2B5EF4-FFF2-40B4-BE49-F238E27FC236}">
                    <a16:creationId xmlns:a16="http://schemas.microsoft.com/office/drawing/2014/main" id="{E3F8F958-B237-474F-9041-7712F6FD3202}"/>
                  </a:ext>
                </a:extLst>
              </p:cNvPr>
              <p:cNvGrpSpPr/>
              <p:nvPr/>
            </p:nvGrpSpPr>
            <p:grpSpPr>
              <a:xfrm>
                <a:off x="882522" y="2295845"/>
                <a:ext cx="1943228" cy="1698879"/>
                <a:chOff x="3695572" y="2715958"/>
                <a:chExt cx="1943228" cy="1698879"/>
              </a:xfrm>
            </p:grpSpPr>
            <p:sp>
              <p:nvSpPr>
                <p:cNvPr id="11" name="Прямоугольник 15">
                  <a:extLst>
                    <a:ext uri="{FF2B5EF4-FFF2-40B4-BE49-F238E27FC236}">
                      <a16:creationId xmlns:a16="http://schemas.microsoft.com/office/drawing/2014/main" id="{1A232B89-E920-4F5F-B36A-95168058255E}"/>
                    </a:ext>
                  </a:extLst>
                </p:cNvPr>
                <p:cNvSpPr/>
                <p:nvPr/>
              </p:nvSpPr>
              <p:spPr>
                <a:xfrm flipV="1">
                  <a:off x="4213860" y="2715958"/>
                  <a:ext cx="1424940" cy="566752"/>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1E3A1444-D1E2-47A7-8DF2-93A323BD24CB}"/>
                    </a:ext>
                  </a:extLst>
                </p:cNvPr>
                <p:cNvSpPr/>
                <p:nvPr/>
              </p:nvSpPr>
              <p:spPr>
                <a:xfrm>
                  <a:off x="4044315" y="2715958"/>
                  <a:ext cx="756285" cy="566753"/>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14CFEC73-A490-4EF1-BDA0-7837CF2D4CEB}"/>
                    </a:ext>
                  </a:extLst>
                </p:cNvPr>
                <p:cNvSpPr/>
                <p:nvPr/>
              </p:nvSpPr>
              <p:spPr>
                <a:xfrm>
                  <a:off x="4451857" y="3282021"/>
                  <a:ext cx="644018" cy="56675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5">
                  <a:extLst>
                    <a:ext uri="{FF2B5EF4-FFF2-40B4-BE49-F238E27FC236}">
                      <a16:creationId xmlns:a16="http://schemas.microsoft.com/office/drawing/2014/main" id="{07D67E20-F054-4B4D-BCDE-01B6FF34D9B9}"/>
                    </a:ext>
                  </a:extLst>
                </p:cNvPr>
                <p:cNvSpPr/>
                <p:nvPr/>
              </p:nvSpPr>
              <p:spPr>
                <a:xfrm>
                  <a:off x="4213860" y="3848084"/>
                  <a:ext cx="1424940" cy="566753"/>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C1B45D51-4936-4159-B53B-7B9B9A3B4EC2}"/>
                    </a:ext>
                  </a:extLst>
                </p:cNvPr>
                <p:cNvSpPr/>
                <p:nvPr/>
              </p:nvSpPr>
              <p:spPr>
                <a:xfrm>
                  <a:off x="3695572" y="3282021"/>
                  <a:ext cx="756285" cy="566753"/>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1E7548C1-DA63-4B30-9162-CBB2B37FAD9C}"/>
                    </a:ext>
                  </a:extLst>
                </p:cNvPr>
                <p:cNvSpPr/>
                <p:nvPr/>
              </p:nvSpPr>
              <p:spPr>
                <a:xfrm>
                  <a:off x="4044315" y="3848084"/>
                  <a:ext cx="756285" cy="5667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7" name="Группа 6">
                <a:extLst>
                  <a:ext uri="{FF2B5EF4-FFF2-40B4-BE49-F238E27FC236}">
                    <a16:creationId xmlns:a16="http://schemas.microsoft.com/office/drawing/2014/main" id="{B4D5CE5C-02CB-4252-9F21-352AAEF416CA}"/>
                  </a:ext>
                </a:extLst>
              </p:cNvPr>
              <p:cNvGrpSpPr/>
              <p:nvPr/>
            </p:nvGrpSpPr>
            <p:grpSpPr>
              <a:xfrm>
                <a:off x="2613025" y="2916807"/>
                <a:ext cx="1006477" cy="460131"/>
                <a:chOff x="2794000" y="2906065"/>
                <a:chExt cx="1039814" cy="475373"/>
              </a:xfrm>
              <a:solidFill>
                <a:srgbClr val="F17E00"/>
              </a:solidFill>
            </p:grpSpPr>
            <p:sp>
              <p:nvSpPr>
                <p:cNvPr id="9" name="Прямоугольник 8">
                  <a:extLst>
                    <a:ext uri="{FF2B5EF4-FFF2-40B4-BE49-F238E27FC236}">
                      <a16:creationId xmlns:a16="http://schemas.microsoft.com/office/drawing/2014/main" id="{4D45E5EF-9C3F-4B6D-B63F-D2C3ED74539D}"/>
                    </a:ext>
                  </a:extLst>
                </p:cNvPr>
                <p:cNvSpPr/>
                <p:nvPr/>
              </p:nvSpPr>
              <p:spPr>
                <a:xfrm>
                  <a:off x="2794000" y="2906065"/>
                  <a:ext cx="704850" cy="160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9E095158-C962-4534-8833-11C24E1EB437}"/>
                    </a:ext>
                  </a:extLst>
                </p:cNvPr>
                <p:cNvSpPr/>
                <p:nvPr/>
              </p:nvSpPr>
              <p:spPr>
                <a:xfrm>
                  <a:off x="2794001" y="3220702"/>
                  <a:ext cx="1039813" cy="160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8" name="Объект 7">
                <a:extLst>
                  <a:ext uri="{FF2B5EF4-FFF2-40B4-BE49-F238E27FC236}">
                    <a16:creationId xmlns:a16="http://schemas.microsoft.com/office/drawing/2014/main" id="{E7B3A723-B54F-4E75-8A56-69E6C414F830}"/>
                  </a:ext>
                </a:extLst>
              </p:cNvPr>
              <p:cNvGraphicFramePr>
                <a:graphicFrameLocks noChangeAspect="1"/>
              </p:cNvGraphicFramePr>
              <p:nvPr>
                <p:extLst>
                  <p:ext uri="{D42A27DB-BD31-4B8C-83A1-F6EECF244321}">
                    <p14:modId xmlns:p14="http://schemas.microsoft.com/office/powerpoint/2010/main" val="3430382294"/>
                  </p:ext>
                </p:extLst>
              </p:nvPr>
            </p:nvGraphicFramePr>
            <p:xfrm>
              <a:off x="2176347" y="2286000"/>
              <a:ext cx="1954468" cy="2095500"/>
            </p:xfrm>
            <a:graphic>
              <a:graphicData uri="http://schemas.openxmlformats.org/presentationml/2006/ole">
                <mc:AlternateContent xmlns:mc="http://schemas.openxmlformats.org/markup-compatibility/2006">
                  <mc:Choice xmlns:v="urn:schemas-microsoft-com:vml" Requires="v">
                    <p:oleObj name="CorelDRAW" r:id="rId2" imgW="2485800" imgH="2665268" progId="CorelDraw.Graphic.21">
                      <p:embed/>
                    </p:oleObj>
                  </mc:Choice>
                  <mc:Fallback>
                    <p:oleObj name="CorelDRAW" r:id="rId2" imgW="2485800" imgH="2665268" progId="CorelDraw.Graphic.21">
                      <p:embed/>
                      <p:pic>
                        <p:nvPicPr>
                          <p:cNvPr id="8" name="Объект 7">
                            <a:extLst>
                              <a:ext uri="{FF2B5EF4-FFF2-40B4-BE49-F238E27FC236}">
                                <a16:creationId xmlns:a16="http://schemas.microsoft.com/office/drawing/2014/main" id="{E7B3A723-B54F-4E75-8A56-69E6C414F830}"/>
                              </a:ext>
                            </a:extLst>
                          </p:cNvPr>
                          <p:cNvPicPr/>
                          <p:nvPr/>
                        </p:nvPicPr>
                        <p:blipFill>
                          <a:blip r:embed="rId3"/>
                          <a:stretch>
                            <a:fillRect/>
                          </a:stretch>
                        </p:blipFill>
                        <p:spPr>
                          <a:xfrm>
                            <a:off x="2176347" y="2286000"/>
                            <a:ext cx="1954468" cy="2095500"/>
                          </a:xfrm>
                          <a:prstGeom prst="rect">
                            <a:avLst/>
                          </a:prstGeom>
                        </p:spPr>
                      </p:pic>
                    </p:oleObj>
                  </mc:Fallback>
                </mc:AlternateContent>
              </a:graphicData>
            </a:graphic>
          </p:graphicFrame>
        </p:grpSp>
      </p:grpSp>
      <p:sp>
        <p:nvSpPr>
          <p:cNvPr id="20" name="Title Placeholder 1">
            <a:extLst>
              <a:ext uri="{FF2B5EF4-FFF2-40B4-BE49-F238E27FC236}">
                <a16:creationId xmlns:a16="http://schemas.microsoft.com/office/drawing/2014/main" id="{E53E1C62-4968-4470-BEFE-C7CDBAA1FCAC}"/>
              </a:ext>
            </a:extLst>
          </p:cNvPr>
          <p:cNvSpPr>
            <a:spLocks noGrp="1"/>
          </p:cNvSpPr>
          <p:nvPr>
            <p:ph type="title" hasCustomPrompt="1"/>
          </p:nvPr>
        </p:nvSpPr>
        <p:spPr>
          <a:xfrm>
            <a:off x="327834" y="314489"/>
            <a:ext cx="10505187" cy="590931"/>
          </a:xfrm>
          <a:prstGeom prst="rect">
            <a:avLst/>
          </a:prstGeom>
          <a:noFill/>
        </p:spPr>
        <p:txBody>
          <a:bodyPr wrap="square">
            <a:spAutoFit/>
          </a:bodyPr>
          <a:lstStyle>
            <a:lvl1pPr>
              <a:defRPr lang="en-US" sz="3600" dirty="0">
                <a:solidFill>
                  <a:srgbClr val="F79646"/>
                </a:solidFill>
                <a:ea typeface="+mn-ea"/>
                <a:cs typeface="+mn-cs"/>
              </a:defRPr>
            </a:lvl1pPr>
          </a:lstStyle>
          <a:p>
            <a:pPr marL="0" lvl="0" defTabSz="372986">
              <a:spcAft>
                <a:spcPts val="1200"/>
              </a:spcAft>
            </a:pPr>
            <a:r>
              <a:rPr lang="ru-RU" dirty="0"/>
              <a:t>Заголовок слайда</a:t>
            </a:r>
            <a:endParaRPr lang="en-US" dirty="0"/>
          </a:p>
        </p:txBody>
      </p:sp>
    </p:spTree>
    <p:extLst>
      <p:ext uri="{BB962C8B-B14F-4D97-AF65-F5344CB8AC3E}">
        <p14:creationId xmlns:p14="http://schemas.microsoft.com/office/powerpoint/2010/main" val="24102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Ваще пустой">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5290F83-4CA1-4C01-918C-989E97346BCD}"/>
              </a:ext>
            </a:extLst>
          </p:cNvPr>
          <p:cNvSpPr/>
          <p:nvPr userDrawn="1"/>
        </p:nvSpPr>
        <p:spPr>
          <a:xfrm>
            <a:off x="0" y="0"/>
            <a:ext cx="12192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 name="Группа 2">
            <a:extLst>
              <a:ext uri="{FF2B5EF4-FFF2-40B4-BE49-F238E27FC236}">
                <a16:creationId xmlns:a16="http://schemas.microsoft.com/office/drawing/2014/main" id="{78A06AB8-5A51-4ADA-946D-3C4C9710D567}"/>
              </a:ext>
            </a:extLst>
          </p:cNvPr>
          <p:cNvGrpSpPr/>
          <p:nvPr userDrawn="1"/>
        </p:nvGrpSpPr>
        <p:grpSpPr>
          <a:xfrm>
            <a:off x="11018414" y="282575"/>
            <a:ext cx="895332" cy="581025"/>
            <a:chOff x="10852150" y="257175"/>
            <a:chExt cx="1048896" cy="680680"/>
          </a:xfrm>
        </p:grpSpPr>
        <p:sp>
          <p:nvSpPr>
            <p:cNvPr id="4" name="Овал 3">
              <a:extLst>
                <a:ext uri="{FF2B5EF4-FFF2-40B4-BE49-F238E27FC236}">
                  <a16:creationId xmlns:a16="http://schemas.microsoft.com/office/drawing/2014/main" id="{B32429B1-572D-4A57-B67D-4C8E9E6E9157}"/>
                </a:ext>
              </a:extLst>
            </p:cNvPr>
            <p:cNvSpPr/>
            <p:nvPr/>
          </p:nvSpPr>
          <p:spPr>
            <a:xfrm>
              <a:off x="11304588" y="257175"/>
              <a:ext cx="559594" cy="559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a:extLst>
                <a:ext uri="{FF2B5EF4-FFF2-40B4-BE49-F238E27FC236}">
                  <a16:creationId xmlns:a16="http://schemas.microsoft.com/office/drawing/2014/main" id="{148B5174-A2B1-43C2-A58D-BD73A65B2B9E}"/>
                </a:ext>
              </a:extLst>
            </p:cNvPr>
            <p:cNvGrpSpPr/>
            <p:nvPr/>
          </p:nvGrpSpPr>
          <p:grpSpPr>
            <a:xfrm>
              <a:off x="10852150" y="261205"/>
              <a:ext cx="1048896" cy="676650"/>
              <a:chOff x="882522" y="2286000"/>
              <a:chExt cx="3248293" cy="2095500"/>
            </a:xfrm>
          </p:grpSpPr>
          <p:grpSp>
            <p:nvGrpSpPr>
              <p:cNvPr id="6" name="Группа 5">
                <a:extLst>
                  <a:ext uri="{FF2B5EF4-FFF2-40B4-BE49-F238E27FC236}">
                    <a16:creationId xmlns:a16="http://schemas.microsoft.com/office/drawing/2014/main" id="{E3F8F958-B237-474F-9041-7712F6FD3202}"/>
                  </a:ext>
                </a:extLst>
              </p:cNvPr>
              <p:cNvGrpSpPr/>
              <p:nvPr/>
            </p:nvGrpSpPr>
            <p:grpSpPr>
              <a:xfrm>
                <a:off x="882522" y="2295845"/>
                <a:ext cx="1943228" cy="1698879"/>
                <a:chOff x="3695572" y="2715958"/>
                <a:chExt cx="1943228" cy="1698879"/>
              </a:xfrm>
            </p:grpSpPr>
            <p:sp>
              <p:nvSpPr>
                <p:cNvPr id="11" name="Прямоугольник 15">
                  <a:extLst>
                    <a:ext uri="{FF2B5EF4-FFF2-40B4-BE49-F238E27FC236}">
                      <a16:creationId xmlns:a16="http://schemas.microsoft.com/office/drawing/2014/main" id="{1A232B89-E920-4F5F-B36A-95168058255E}"/>
                    </a:ext>
                  </a:extLst>
                </p:cNvPr>
                <p:cNvSpPr/>
                <p:nvPr/>
              </p:nvSpPr>
              <p:spPr>
                <a:xfrm flipV="1">
                  <a:off x="4213860" y="2715958"/>
                  <a:ext cx="1424940" cy="566752"/>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1E3A1444-D1E2-47A7-8DF2-93A323BD24CB}"/>
                    </a:ext>
                  </a:extLst>
                </p:cNvPr>
                <p:cNvSpPr/>
                <p:nvPr/>
              </p:nvSpPr>
              <p:spPr>
                <a:xfrm>
                  <a:off x="4044315" y="2715958"/>
                  <a:ext cx="756285" cy="566753"/>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14CFEC73-A490-4EF1-BDA0-7837CF2D4CEB}"/>
                    </a:ext>
                  </a:extLst>
                </p:cNvPr>
                <p:cNvSpPr/>
                <p:nvPr/>
              </p:nvSpPr>
              <p:spPr>
                <a:xfrm>
                  <a:off x="4451857" y="3282021"/>
                  <a:ext cx="644018" cy="56675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5">
                  <a:extLst>
                    <a:ext uri="{FF2B5EF4-FFF2-40B4-BE49-F238E27FC236}">
                      <a16:creationId xmlns:a16="http://schemas.microsoft.com/office/drawing/2014/main" id="{07D67E20-F054-4B4D-BCDE-01B6FF34D9B9}"/>
                    </a:ext>
                  </a:extLst>
                </p:cNvPr>
                <p:cNvSpPr/>
                <p:nvPr/>
              </p:nvSpPr>
              <p:spPr>
                <a:xfrm>
                  <a:off x="4213860" y="3848084"/>
                  <a:ext cx="1424940" cy="566753"/>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C1B45D51-4936-4159-B53B-7B9B9A3B4EC2}"/>
                    </a:ext>
                  </a:extLst>
                </p:cNvPr>
                <p:cNvSpPr/>
                <p:nvPr/>
              </p:nvSpPr>
              <p:spPr>
                <a:xfrm>
                  <a:off x="3695572" y="3282021"/>
                  <a:ext cx="756285" cy="566753"/>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1E7548C1-DA63-4B30-9162-CBB2B37FAD9C}"/>
                    </a:ext>
                  </a:extLst>
                </p:cNvPr>
                <p:cNvSpPr/>
                <p:nvPr/>
              </p:nvSpPr>
              <p:spPr>
                <a:xfrm>
                  <a:off x="4044315" y="3848084"/>
                  <a:ext cx="756285" cy="5667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7" name="Группа 6">
                <a:extLst>
                  <a:ext uri="{FF2B5EF4-FFF2-40B4-BE49-F238E27FC236}">
                    <a16:creationId xmlns:a16="http://schemas.microsoft.com/office/drawing/2014/main" id="{B4D5CE5C-02CB-4252-9F21-352AAEF416CA}"/>
                  </a:ext>
                </a:extLst>
              </p:cNvPr>
              <p:cNvGrpSpPr/>
              <p:nvPr/>
            </p:nvGrpSpPr>
            <p:grpSpPr>
              <a:xfrm>
                <a:off x="2613025" y="2916807"/>
                <a:ext cx="1006477" cy="460131"/>
                <a:chOff x="2794000" y="2906065"/>
                <a:chExt cx="1039814" cy="475373"/>
              </a:xfrm>
              <a:solidFill>
                <a:srgbClr val="F17E00"/>
              </a:solidFill>
            </p:grpSpPr>
            <p:sp>
              <p:nvSpPr>
                <p:cNvPr id="9" name="Прямоугольник 8">
                  <a:extLst>
                    <a:ext uri="{FF2B5EF4-FFF2-40B4-BE49-F238E27FC236}">
                      <a16:creationId xmlns:a16="http://schemas.microsoft.com/office/drawing/2014/main" id="{4D45E5EF-9C3F-4B6D-B63F-D2C3ED74539D}"/>
                    </a:ext>
                  </a:extLst>
                </p:cNvPr>
                <p:cNvSpPr/>
                <p:nvPr/>
              </p:nvSpPr>
              <p:spPr>
                <a:xfrm>
                  <a:off x="2794000" y="2906065"/>
                  <a:ext cx="704850" cy="160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9E095158-C962-4534-8833-11C24E1EB437}"/>
                    </a:ext>
                  </a:extLst>
                </p:cNvPr>
                <p:cNvSpPr/>
                <p:nvPr/>
              </p:nvSpPr>
              <p:spPr>
                <a:xfrm>
                  <a:off x="2794001" y="3220702"/>
                  <a:ext cx="1039813" cy="160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8" name="Объект 7">
                <a:extLst>
                  <a:ext uri="{FF2B5EF4-FFF2-40B4-BE49-F238E27FC236}">
                    <a16:creationId xmlns:a16="http://schemas.microsoft.com/office/drawing/2014/main" id="{E7B3A723-B54F-4E75-8A56-69E6C414F830}"/>
                  </a:ext>
                </a:extLst>
              </p:cNvPr>
              <p:cNvGraphicFramePr>
                <a:graphicFrameLocks noChangeAspect="1"/>
              </p:cNvGraphicFramePr>
              <p:nvPr>
                <p:extLst>
                  <p:ext uri="{D42A27DB-BD31-4B8C-83A1-F6EECF244321}">
                    <p14:modId xmlns:p14="http://schemas.microsoft.com/office/powerpoint/2010/main" val="1155944209"/>
                  </p:ext>
                </p:extLst>
              </p:nvPr>
            </p:nvGraphicFramePr>
            <p:xfrm>
              <a:off x="2176347" y="2286000"/>
              <a:ext cx="1954468" cy="2095500"/>
            </p:xfrm>
            <a:graphic>
              <a:graphicData uri="http://schemas.openxmlformats.org/presentationml/2006/ole">
                <mc:AlternateContent xmlns:mc="http://schemas.openxmlformats.org/markup-compatibility/2006">
                  <mc:Choice xmlns:v="urn:schemas-microsoft-com:vml" Requires="v">
                    <p:oleObj name="CorelDRAW" r:id="rId2" imgW="2485800" imgH="2665268" progId="CorelDraw.Graphic.21">
                      <p:embed/>
                    </p:oleObj>
                  </mc:Choice>
                  <mc:Fallback>
                    <p:oleObj name="CorelDRAW" r:id="rId2" imgW="2485800" imgH="2665268" progId="CorelDraw.Graphic.21">
                      <p:embed/>
                      <p:pic>
                        <p:nvPicPr>
                          <p:cNvPr id="8" name="Объект 7">
                            <a:extLst>
                              <a:ext uri="{FF2B5EF4-FFF2-40B4-BE49-F238E27FC236}">
                                <a16:creationId xmlns:a16="http://schemas.microsoft.com/office/drawing/2014/main" id="{E7B3A723-B54F-4E75-8A56-69E6C414F830}"/>
                              </a:ext>
                            </a:extLst>
                          </p:cNvPr>
                          <p:cNvPicPr/>
                          <p:nvPr/>
                        </p:nvPicPr>
                        <p:blipFill>
                          <a:blip r:embed="rId3"/>
                          <a:stretch>
                            <a:fillRect/>
                          </a:stretch>
                        </p:blipFill>
                        <p:spPr>
                          <a:xfrm>
                            <a:off x="2176347" y="2286000"/>
                            <a:ext cx="1954468" cy="2095500"/>
                          </a:xfrm>
                          <a:prstGeom prst="rect">
                            <a:avLst/>
                          </a:prstGeom>
                        </p:spPr>
                      </p:pic>
                    </p:oleObj>
                  </mc:Fallback>
                </mc:AlternateContent>
              </a:graphicData>
            </a:graphic>
          </p:graphicFrame>
        </p:grpSp>
      </p:grpSp>
      <p:sp>
        <p:nvSpPr>
          <p:cNvPr id="20" name="Title Placeholder 1">
            <a:extLst>
              <a:ext uri="{FF2B5EF4-FFF2-40B4-BE49-F238E27FC236}">
                <a16:creationId xmlns:a16="http://schemas.microsoft.com/office/drawing/2014/main" id="{E53E1C62-4968-4470-BEFE-C7CDBAA1FCAC}"/>
              </a:ext>
            </a:extLst>
          </p:cNvPr>
          <p:cNvSpPr>
            <a:spLocks noGrp="1"/>
          </p:cNvSpPr>
          <p:nvPr>
            <p:ph type="title" hasCustomPrompt="1"/>
          </p:nvPr>
        </p:nvSpPr>
        <p:spPr>
          <a:xfrm>
            <a:off x="327834" y="314489"/>
            <a:ext cx="10505187" cy="590931"/>
          </a:xfrm>
          <a:prstGeom prst="rect">
            <a:avLst/>
          </a:prstGeom>
          <a:noFill/>
        </p:spPr>
        <p:txBody>
          <a:bodyPr wrap="square">
            <a:spAutoFit/>
          </a:bodyPr>
          <a:lstStyle>
            <a:lvl1pPr>
              <a:defRPr lang="en-US" sz="3600" dirty="0">
                <a:solidFill>
                  <a:srgbClr val="F79646"/>
                </a:solidFill>
                <a:ea typeface="+mn-ea"/>
                <a:cs typeface="+mn-cs"/>
              </a:defRPr>
            </a:lvl1pPr>
          </a:lstStyle>
          <a:p>
            <a:pPr marL="0" lvl="0" defTabSz="372986">
              <a:spcAft>
                <a:spcPts val="1200"/>
              </a:spcAft>
            </a:pPr>
            <a:r>
              <a:rPr lang="ru-RU" dirty="0"/>
              <a:t>Заголовок слайда</a:t>
            </a:r>
            <a:endParaRPr lang="en-US" dirty="0"/>
          </a:p>
        </p:txBody>
      </p:sp>
      <p:sp>
        <p:nvSpPr>
          <p:cNvPr id="18" name="TextBox 17">
            <a:extLst>
              <a:ext uri="{FF2B5EF4-FFF2-40B4-BE49-F238E27FC236}">
                <a16:creationId xmlns:a16="http://schemas.microsoft.com/office/drawing/2014/main" id="{98ABEBA7-30D2-4EE8-8754-CE0E9A7579AC}"/>
              </a:ext>
            </a:extLst>
          </p:cNvPr>
          <p:cNvSpPr txBox="1"/>
          <p:nvPr userDrawn="1"/>
        </p:nvSpPr>
        <p:spPr>
          <a:xfrm>
            <a:off x="148347" y="6475415"/>
            <a:ext cx="4676572" cy="276999"/>
          </a:xfrm>
          <a:prstGeom prst="rect">
            <a:avLst/>
          </a:prstGeom>
          <a:noFill/>
        </p:spPr>
        <p:txBody>
          <a:bodyPr wrap="square">
            <a:spAutoFit/>
          </a:bodyPr>
          <a:lstStyle/>
          <a:p>
            <a:r>
              <a:rPr lang="ru-RU" sz="1200" dirty="0">
                <a:solidFill>
                  <a:schemeClr val="accent2">
                    <a:lumMod val="60000"/>
                    <a:lumOff val="40000"/>
                  </a:schemeClr>
                </a:solidFill>
                <a:latin typeface="Montserrat" panose="00000500000000000000" pitchFamily="2" charset="-52"/>
              </a:rPr>
              <a:t>НИИ государства и права имени Г. Сапаргалиева</a:t>
            </a:r>
          </a:p>
        </p:txBody>
      </p:sp>
      <p:sp>
        <p:nvSpPr>
          <p:cNvPr id="19" name="TextBox 18">
            <a:extLst>
              <a:ext uri="{FF2B5EF4-FFF2-40B4-BE49-F238E27FC236}">
                <a16:creationId xmlns:a16="http://schemas.microsoft.com/office/drawing/2014/main" id="{BF9CB8A7-6EA0-4338-A474-E6A5813965D2}"/>
              </a:ext>
            </a:extLst>
          </p:cNvPr>
          <p:cNvSpPr txBox="1"/>
          <p:nvPr userDrawn="1"/>
        </p:nvSpPr>
        <p:spPr>
          <a:xfrm>
            <a:off x="11313267" y="6475415"/>
            <a:ext cx="661481" cy="276999"/>
          </a:xfrm>
          <a:prstGeom prst="rect">
            <a:avLst/>
          </a:prstGeom>
          <a:noFill/>
        </p:spPr>
        <p:txBody>
          <a:bodyPr wrap="square">
            <a:spAutoFit/>
          </a:bodyPr>
          <a:lstStyle/>
          <a:p>
            <a:pPr algn="r"/>
            <a:r>
              <a:rPr lang="en-US" sz="1200" dirty="0">
                <a:solidFill>
                  <a:schemeClr val="accent2">
                    <a:lumMod val="60000"/>
                    <a:lumOff val="40000"/>
                  </a:schemeClr>
                </a:solidFill>
                <a:latin typeface="Montserrat" panose="00000500000000000000" pitchFamily="2" charset="-52"/>
              </a:rPr>
              <a:t>niis.kz</a:t>
            </a:r>
            <a:endParaRPr lang="ru-RU" sz="1200" dirty="0">
              <a:solidFill>
                <a:schemeClr val="accent2">
                  <a:lumMod val="60000"/>
                  <a:lumOff val="40000"/>
                </a:schemeClr>
              </a:solidFill>
              <a:latin typeface="Montserrat" panose="00000500000000000000" pitchFamily="2" charset="-52"/>
            </a:endParaRPr>
          </a:p>
        </p:txBody>
      </p:sp>
    </p:spTree>
    <p:extLst>
      <p:ext uri="{BB962C8B-B14F-4D97-AF65-F5344CB8AC3E}">
        <p14:creationId xmlns:p14="http://schemas.microsoft.com/office/powerpoint/2010/main" val="310267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Ваще пустой">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5290F83-4CA1-4C01-918C-989E97346BCD}"/>
              </a:ext>
            </a:extLst>
          </p:cNvPr>
          <p:cNvSpPr/>
          <p:nvPr userDrawn="1"/>
        </p:nvSpPr>
        <p:spPr>
          <a:xfrm>
            <a:off x="0" y="0"/>
            <a:ext cx="12192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 name="Группа 2">
            <a:extLst>
              <a:ext uri="{FF2B5EF4-FFF2-40B4-BE49-F238E27FC236}">
                <a16:creationId xmlns:a16="http://schemas.microsoft.com/office/drawing/2014/main" id="{78A06AB8-5A51-4ADA-946D-3C4C9710D567}"/>
              </a:ext>
            </a:extLst>
          </p:cNvPr>
          <p:cNvGrpSpPr/>
          <p:nvPr userDrawn="1"/>
        </p:nvGrpSpPr>
        <p:grpSpPr>
          <a:xfrm>
            <a:off x="11018414" y="282575"/>
            <a:ext cx="895332" cy="581025"/>
            <a:chOff x="10852150" y="257175"/>
            <a:chExt cx="1048896" cy="680680"/>
          </a:xfrm>
        </p:grpSpPr>
        <p:sp>
          <p:nvSpPr>
            <p:cNvPr id="4" name="Овал 3">
              <a:extLst>
                <a:ext uri="{FF2B5EF4-FFF2-40B4-BE49-F238E27FC236}">
                  <a16:creationId xmlns:a16="http://schemas.microsoft.com/office/drawing/2014/main" id="{B32429B1-572D-4A57-B67D-4C8E9E6E9157}"/>
                </a:ext>
              </a:extLst>
            </p:cNvPr>
            <p:cNvSpPr/>
            <p:nvPr/>
          </p:nvSpPr>
          <p:spPr>
            <a:xfrm>
              <a:off x="11304588" y="257175"/>
              <a:ext cx="559594" cy="559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a:extLst>
                <a:ext uri="{FF2B5EF4-FFF2-40B4-BE49-F238E27FC236}">
                  <a16:creationId xmlns:a16="http://schemas.microsoft.com/office/drawing/2014/main" id="{148B5174-A2B1-43C2-A58D-BD73A65B2B9E}"/>
                </a:ext>
              </a:extLst>
            </p:cNvPr>
            <p:cNvGrpSpPr/>
            <p:nvPr/>
          </p:nvGrpSpPr>
          <p:grpSpPr>
            <a:xfrm>
              <a:off x="10852150" y="261205"/>
              <a:ext cx="1048896" cy="676650"/>
              <a:chOff x="882522" y="2286000"/>
              <a:chExt cx="3248293" cy="2095500"/>
            </a:xfrm>
          </p:grpSpPr>
          <p:grpSp>
            <p:nvGrpSpPr>
              <p:cNvPr id="6" name="Группа 5">
                <a:extLst>
                  <a:ext uri="{FF2B5EF4-FFF2-40B4-BE49-F238E27FC236}">
                    <a16:creationId xmlns:a16="http://schemas.microsoft.com/office/drawing/2014/main" id="{E3F8F958-B237-474F-9041-7712F6FD3202}"/>
                  </a:ext>
                </a:extLst>
              </p:cNvPr>
              <p:cNvGrpSpPr/>
              <p:nvPr/>
            </p:nvGrpSpPr>
            <p:grpSpPr>
              <a:xfrm>
                <a:off x="882522" y="2295845"/>
                <a:ext cx="1943228" cy="1698879"/>
                <a:chOff x="3695572" y="2715958"/>
                <a:chExt cx="1943228" cy="1698879"/>
              </a:xfrm>
            </p:grpSpPr>
            <p:sp>
              <p:nvSpPr>
                <p:cNvPr id="11" name="Прямоугольник 15">
                  <a:extLst>
                    <a:ext uri="{FF2B5EF4-FFF2-40B4-BE49-F238E27FC236}">
                      <a16:creationId xmlns:a16="http://schemas.microsoft.com/office/drawing/2014/main" id="{1A232B89-E920-4F5F-B36A-95168058255E}"/>
                    </a:ext>
                  </a:extLst>
                </p:cNvPr>
                <p:cNvSpPr/>
                <p:nvPr/>
              </p:nvSpPr>
              <p:spPr>
                <a:xfrm flipV="1">
                  <a:off x="4213860" y="2715958"/>
                  <a:ext cx="1424940" cy="566752"/>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id="{1E3A1444-D1E2-47A7-8DF2-93A323BD24CB}"/>
                    </a:ext>
                  </a:extLst>
                </p:cNvPr>
                <p:cNvSpPr/>
                <p:nvPr/>
              </p:nvSpPr>
              <p:spPr>
                <a:xfrm>
                  <a:off x="4044315" y="2715958"/>
                  <a:ext cx="756285" cy="566753"/>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14CFEC73-A490-4EF1-BDA0-7837CF2D4CEB}"/>
                    </a:ext>
                  </a:extLst>
                </p:cNvPr>
                <p:cNvSpPr/>
                <p:nvPr/>
              </p:nvSpPr>
              <p:spPr>
                <a:xfrm>
                  <a:off x="4451857" y="3282021"/>
                  <a:ext cx="644018" cy="56675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5">
                  <a:extLst>
                    <a:ext uri="{FF2B5EF4-FFF2-40B4-BE49-F238E27FC236}">
                      <a16:creationId xmlns:a16="http://schemas.microsoft.com/office/drawing/2014/main" id="{07D67E20-F054-4B4D-BCDE-01B6FF34D9B9}"/>
                    </a:ext>
                  </a:extLst>
                </p:cNvPr>
                <p:cNvSpPr/>
                <p:nvPr/>
              </p:nvSpPr>
              <p:spPr>
                <a:xfrm>
                  <a:off x="4213860" y="3848084"/>
                  <a:ext cx="1424940" cy="566753"/>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C1B45D51-4936-4159-B53B-7B9B9A3B4EC2}"/>
                    </a:ext>
                  </a:extLst>
                </p:cNvPr>
                <p:cNvSpPr/>
                <p:nvPr/>
              </p:nvSpPr>
              <p:spPr>
                <a:xfrm>
                  <a:off x="3695572" y="3282021"/>
                  <a:ext cx="756285" cy="566753"/>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1E7548C1-DA63-4B30-9162-CBB2B37FAD9C}"/>
                    </a:ext>
                  </a:extLst>
                </p:cNvPr>
                <p:cNvSpPr/>
                <p:nvPr/>
              </p:nvSpPr>
              <p:spPr>
                <a:xfrm>
                  <a:off x="4044315" y="3848084"/>
                  <a:ext cx="756285" cy="5667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7" name="Группа 6">
                <a:extLst>
                  <a:ext uri="{FF2B5EF4-FFF2-40B4-BE49-F238E27FC236}">
                    <a16:creationId xmlns:a16="http://schemas.microsoft.com/office/drawing/2014/main" id="{B4D5CE5C-02CB-4252-9F21-352AAEF416CA}"/>
                  </a:ext>
                </a:extLst>
              </p:cNvPr>
              <p:cNvGrpSpPr/>
              <p:nvPr/>
            </p:nvGrpSpPr>
            <p:grpSpPr>
              <a:xfrm>
                <a:off x="2613025" y="2916807"/>
                <a:ext cx="1006477" cy="460131"/>
                <a:chOff x="2794000" y="2906065"/>
                <a:chExt cx="1039814" cy="475373"/>
              </a:xfrm>
              <a:solidFill>
                <a:srgbClr val="F17E00"/>
              </a:solidFill>
            </p:grpSpPr>
            <p:sp>
              <p:nvSpPr>
                <p:cNvPr id="9" name="Прямоугольник 8">
                  <a:extLst>
                    <a:ext uri="{FF2B5EF4-FFF2-40B4-BE49-F238E27FC236}">
                      <a16:creationId xmlns:a16="http://schemas.microsoft.com/office/drawing/2014/main" id="{4D45E5EF-9C3F-4B6D-B63F-D2C3ED74539D}"/>
                    </a:ext>
                  </a:extLst>
                </p:cNvPr>
                <p:cNvSpPr/>
                <p:nvPr/>
              </p:nvSpPr>
              <p:spPr>
                <a:xfrm>
                  <a:off x="2794000" y="2906065"/>
                  <a:ext cx="704850" cy="160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9E095158-C962-4534-8833-11C24E1EB437}"/>
                    </a:ext>
                  </a:extLst>
                </p:cNvPr>
                <p:cNvSpPr/>
                <p:nvPr/>
              </p:nvSpPr>
              <p:spPr>
                <a:xfrm>
                  <a:off x="2794001" y="3220702"/>
                  <a:ext cx="1039813" cy="160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8" name="Объект 7">
                <a:extLst>
                  <a:ext uri="{FF2B5EF4-FFF2-40B4-BE49-F238E27FC236}">
                    <a16:creationId xmlns:a16="http://schemas.microsoft.com/office/drawing/2014/main" id="{E7B3A723-B54F-4E75-8A56-69E6C414F830}"/>
                  </a:ext>
                </a:extLst>
              </p:cNvPr>
              <p:cNvGraphicFramePr>
                <a:graphicFrameLocks noChangeAspect="1"/>
              </p:cNvGraphicFramePr>
              <p:nvPr>
                <p:extLst>
                  <p:ext uri="{D42A27DB-BD31-4B8C-83A1-F6EECF244321}">
                    <p14:modId xmlns:p14="http://schemas.microsoft.com/office/powerpoint/2010/main" val="2974451595"/>
                  </p:ext>
                </p:extLst>
              </p:nvPr>
            </p:nvGraphicFramePr>
            <p:xfrm>
              <a:off x="2176347" y="2286000"/>
              <a:ext cx="1954468" cy="2095500"/>
            </p:xfrm>
            <a:graphic>
              <a:graphicData uri="http://schemas.openxmlformats.org/presentationml/2006/ole">
                <mc:AlternateContent xmlns:mc="http://schemas.openxmlformats.org/markup-compatibility/2006">
                  <mc:Choice xmlns:v="urn:schemas-microsoft-com:vml" Requires="v">
                    <p:oleObj name="CorelDRAW" r:id="rId2" imgW="2485800" imgH="2665268" progId="CorelDraw.Graphic.21">
                      <p:embed/>
                    </p:oleObj>
                  </mc:Choice>
                  <mc:Fallback>
                    <p:oleObj name="CorelDRAW" r:id="rId2" imgW="2485800" imgH="2665268" progId="CorelDraw.Graphic.21">
                      <p:embed/>
                      <p:pic>
                        <p:nvPicPr>
                          <p:cNvPr id="105" name="Объект 104">
                            <a:extLst>
                              <a:ext uri="{FF2B5EF4-FFF2-40B4-BE49-F238E27FC236}">
                                <a16:creationId xmlns:a16="http://schemas.microsoft.com/office/drawing/2014/main" id="{A78BA43C-2254-499E-93C6-F73B913127C6}"/>
                              </a:ext>
                            </a:extLst>
                          </p:cNvPr>
                          <p:cNvPicPr/>
                          <p:nvPr/>
                        </p:nvPicPr>
                        <p:blipFill>
                          <a:blip r:embed="rId3"/>
                          <a:stretch>
                            <a:fillRect/>
                          </a:stretch>
                        </p:blipFill>
                        <p:spPr>
                          <a:xfrm>
                            <a:off x="2176347" y="2286000"/>
                            <a:ext cx="1954468" cy="2095500"/>
                          </a:xfrm>
                          <a:prstGeom prst="rect">
                            <a:avLst/>
                          </a:prstGeom>
                        </p:spPr>
                      </p:pic>
                    </p:oleObj>
                  </mc:Fallback>
                </mc:AlternateContent>
              </a:graphicData>
            </a:graphic>
          </p:graphicFrame>
        </p:grpSp>
      </p:grpSp>
      <p:sp>
        <p:nvSpPr>
          <p:cNvPr id="17" name="TextBox 16">
            <a:extLst>
              <a:ext uri="{FF2B5EF4-FFF2-40B4-BE49-F238E27FC236}">
                <a16:creationId xmlns:a16="http://schemas.microsoft.com/office/drawing/2014/main" id="{36625A85-18DC-43F7-926C-C9782D366D8C}"/>
              </a:ext>
            </a:extLst>
          </p:cNvPr>
          <p:cNvSpPr txBox="1"/>
          <p:nvPr userDrawn="1"/>
        </p:nvSpPr>
        <p:spPr>
          <a:xfrm>
            <a:off x="5956300" y="6496278"/>
            <a:ext cx="6096000" cy="276999"/>
          </a:xfrm>
          <a:prstGeom prst="rect">
            <a:avLst/>
          </a:prstGeom>
          <a:noFill/>
        </p:spPr>
        <p:txBody>
          <a:bodyPr wrap="square">
            <a:spAutoFit/>
          </a:bodyPr>
          <a:lstStyle/>
          <a:p>
            <a:pPr algn="r"/>
            <a:r>
              <a:rPr lang="ru-RU" sz="1200" dirty="0">
                <a:solidFill>
                  <a:srgbClr val="7293BA"/>
                </a:solidFill>
                <a:latin typeface="Montserrat" panose="00000500000000000000" pitchFamily="2" charset="-52"/>
              </a:rPr>
              <a:t>НИИ государства и права имени Г. Сапаргалиева</a:t>
            </a:r>
          </a:p>
        </p:txBody>
      </p:sp>
    </p:spTree>
    <p:extLst>
      <p:ext uri="{BB962C8B-B14F-4D97-AF65-F5344CB8AC3E}">
        <p14:creationId xmlns:p14="http://schemas.microsoft.com/office/powerpoint/2010/main" val="424404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Ваще пустой">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5290F83-4CA1-4C01-918C-989E97346BCD}"/>
              </a:ext>
            </a:extLst>
          </p:cNvPr>
          <p:cNvSpPr/>
          <p:nvPr userDrawn="1"/>
        </p:nvSpPr>
        <p:spPr>
          <a:xfrm>
            <a:off x="0" y="0"/>
            <a:ext cx="12192000" cy="6858000"/>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7" name="Группа 16">
            <a:extLst>
              <a:ext uri="{FF2B5EF4-FFF2-40B4-BE49-F238E27FC236}">
                <a16:creationId xmlns:a16="http://schemas.microsoft.com/office/drawing/2014/main" id="{02CFB499-6E18-4EE9-81B8-7895C7F60744}"/>
              </a:ext>
            </a:extLst>
          </p:cNvPr>
          <p:cNvGrpSpPr/>
          <p:nvPr userDrawn="1"/>
        </p:nvGrpSpPr>
        <p:grpSpPr>
          <a:xfrm>
            <a:off x="11188700" y="6214815"/>
            <a:ext cx="775848" cy="503485"/>
            <a:chOff x="10852150" y="257175"/>
            <a:chExt cx="1048898" cy="680680"/>
          </a:xfrm>
        </p:grpSpPr>
        <p:sp>
          <p:nvSpPr>
            <p:cNvPr id="18" name="Овал 17">
              <a:extLst>
                <a:ext uri="{FF2B5EF4-FFF2-40B4-BE49-F238E27FC236}">
                  <a16:creationId xmlns:a16="http://schemas.microsoft.com/office/drawing/2014/main" id="{8A13A26C-D46D-41DD-A868-24D33C6717D5}"/>
                </a:ext>
              </a:extLst>
            </p:cNvPr>
            <p:cNvSpPr/>
            <p:nvPr/>
          </p:nvSpPr>
          <p:spPr>
            <a:xfrm>
              <a:off x="11304588" y="257175"/>
              <a:ext cx="559594" cy="5595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Группа 18">
              <a:extLst>
                <a:ext uri="{FF2B5EF4-FFF2-40B4-BE49-F238E27FC236}">
                  <a16:creationId xmlns:a16="http://schemas.microsoft.com/office/drawing/2014/main" id="{A14FB2FA-ABA3-439B-B21C-077D2B081DC1}"/>
                </a:ext>
              </a:extLst>
            </p:cNvPr>
            <p:cNvGrpSpPr/>
            <p:nvPr/>
          </p:nvGrpSpPr>
          <p:grpSpPr>
            <a:xfrm>
              <a:off x="10852150" y="261205"/>
              <a:ext cx="1048898" cy="676650"/>
              <a:chOff x="882522" y="2286000"/>
              <a:chExt cx="3248300" cy="2095500"/>
            </a:xfrm>
          </p:grpSpPr>
          <p:grpSp>
            <p:nvGrpSpPr>
              <p:cNvPr id="20" name="Группа 19">
                <a:extLst>
                  <a:ext uri="{FF2B5EF4-FFF2-40B4-BE49-F238E27FC236}">
                    <a16:creationId xmlns:a16="http://schemas.microsoft.com/office/drawing/2014/main" id="{EEF1FFC7-4F62-4D67-9A5A-D39E4F24DFF2}"/>
                  </a:ext>
                </a:extLst>
              </p:cNvPr>
              <p:cNvGrpSpPr/>
              <p:nvPr/>
            </p:nvGrpSpPr>
            <p:grpSpPr>
              <a:xfrm>
                <a:off x="882522" y="2295845"/>
                <a:ext cx="1943228" cy="1698879"/>
                <a:chOff x="3695572" y="2715958"/>
                <a:chExt cx="1943228" cy="1698879"/>
              </a:xfrm>
            </p:grpSpPr>
            <p:sp>
              <p:nvSpPr>
                <p:cNvPr id="25" name="Прямоугольник 15">
                  <a:extLst>
                    <a:ext uri="{FF2B5EF4-FFF2-40B4-BE49-F238E27FC236}">
                      <a16:creationId xmlns:a16="http://schemas.microsoft.com/office/drawing/2014/main" id="{151D98EA-B9D8-404E-9105-E798D7AA3187}"/>
                    </a:ext>
                  </a:extLst>
                </p:cNvPr>
                <p:cNvSpPr/>
                <p:nvPr/>
              </p:nvSpPr>
              <p:spPr>
                <a:xfrm flipV="1">
                  <a:off x="4213860" y="2715958"/>
                  <a:ext cx="1424940" cy="566752"/>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a:extLst>
                    <a:ext uri="{FF2B5EF4-FFF2-40B4-BE49-F238E27FC236}">
                      <a16:creationId xmlns:a16="http://schemas.microsoft.com/office/drawing/2014/main" id="{B1039992-5B50-4D1A-8EE8-C3B0F311AC4F}"/>
                    </a:ext>
                  </a:extLst>
                </p:cNvPr>
                <p:cNvSpPr/>
                <p:nvPr/>
              </p:nvSpPr>
              <p:spPr>
                <a:xfrm>
                  <a:off x="4044315" y="2715958"/>
                  <a:ext cx="756285" cy="566753"/>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a:extLst>
                    <a:ext uri="{FF2B5EF4-FFF2-40B4-BE49-F238E27FC236}">
                      <a16:creationId xmlns:a16="http://schemas.microsoft.com/office/drawing/2014/main" id="{9DB07142-964B-4126-91C6-02840F20441C}"/>
                    </a:ext>
                  </a:extLst>
                </p:cNvPr>
                <p:cNvSpPr/>
                <p:nvPr/>
              </p:nvSpPr>
              <p:spPr>
                <a:xfrm>
                  <a:off x="4451857" y="3282021"/>
                  <a:ext cx="644018" cy="56675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15">
                  <a:extLst>
                    <a:ext uri="{FF2B5EF4-FFF2-40B4-BE49-F238E27FC236}">
                      <a16:creationId xmlns:a16="http://schemas.microsoft.com/office/drawing/2014/main" id="{ADA8FCF2-C3AC-41AD-A3C1-593599B656DE}"/>
                    </a:ext>
                  </a:extLst>
                </p:cNvPr>
                <p:cNvSpPr/>
                <p:nvPr/>
              </p:nvSpPr>
              <p:spPr>
                <a:xfrm>
                  <a:off x="4213860" y="3848084"/>
                  <a:ext cx="1424940" cy="566753"/>
                </a:xfrm>
                <a:custGeom>
                  <a:avLst/>
                  <a:gdLst>
                    <a:gd name="connsiteX0" fmla="*/ 0 w 1424940"/>
                    <a:gd name="connsiteY0" fmla="*/ 0 h 566753"/>
                    <a:gd name="connsiteX1" fmla="*/ 1424940 w 1424940"/>
                    <a:gd name="connsiteY1" fmla="*/ 0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0 h 566753"/>
                    <a:gd name="connsiteX3" fmla="*/ 1424940 w 1424940"/>
                    <a:gd name="connsiteY3" fmla="*/ 566753 h 566753"/>
                    <a:gd name="connsiteX4" fmla="*/ 0 w 1424940"/>
                    <a:gd name="connsiteY4" fmla="*/ 566753 h 566753"/>
                    <a:gd name="connsiteX5" fmla="*/ 0 w 1424940"/>
                    <a:gd name="connsiteY5"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56701"/>
                    <a:gd name="connsiteY0" fmla="*/ 0 h 566753"/>
                    <a:gd name="connsiteX1" fmla="*/ 910590 w 1456701"/>
                    <a:gd name="connsiteY1" fmla="*/ 16 h 566753"/>
                    <a:gd name="connsiteX2" fmla="*/ 1424940 w 1456701"/>
                    <a:gd name="connsiteY2" fmla="*/ 566753 h 566753"/>
                    <a:gd name="connsiteX3" fmla="*/ 0 w 1456701"/>
                    <a:gd name="connsiteY3" fmla="*/ 566753 h 566753"/>
                    <a:gd name="connsiteX4" fmla="*/ 0 w 1456701"/>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 name="connsiteX0" fmla="*/ 0 w 1424940"/>
                    <a:gd name="connsiteY0" fmla="*/ 0 h 566753"/>
                    <a:gd name="connsiteX1" fmla="*/ 910590 w 1424940"/>
                    <a:gd name="connsiteY1" fmla="*/ 16 h 566753"/>
                    <a:gd name="connsiteX2" fmla="*/ 1424940 w 1424940"/>
                    <a:gd name="connsiteY2" fmla="*/ 566753 h 566753"/>
                    <a:gd name="connsiteX3" fmla="*/ 0 w 1424940"/>
                    <a:gd name="connsiteY3" fmla="*/ 566753 h 566753"/>
                    <a:gd name="connsiteX4" fmla="*/ 0 w 1424940"/>
                    <a:gd name="connsiteY4" fmla="*/ 0 h 56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940" h="566753">
                      <a:moveTo>
                        <a:pt x="0" y="0"/>
                      </a:moveTo>
                      <a:lnTo>
                        <a:pt x="910590" y="16"/>
                      </a:lnTo>
                      <a:cubicBezTo>
                        <a:pt x="986155" y="327838"/>
                        <a:pt x="1157605" y="410384"/>
                        <a:pt x="1424940" y="566753"/>
                      </a:cubicBezTo>
                      <a:lnTo>
                        <a:pt x="0" y="566753"/>
                      </a:lnTo>
                      <a:lnTo>
                        <a:pt x="0" y="0"/>
                      </a:ln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a:extLst>
                    <a:ext uri="{FF2B5EF4-FFF2-40B4-BE49-F238E27FC236}">
                      <a16:creationId xmlns:a16="http://schemas.microsoft.com/office/drawing/2014/main" id="{FA499B05-B9AB-4417-9907-2807EAABE824}"/>
                    </a:ext>
                  </a:extLst>
                </p:cNvPr>
                <p:cNvSpPr/>
                <p:nvPr/>
              </p:nvSpPr>
              <p:spPr>
                <a:xfrm>
                  <a:off x="3695572" y="3282021"/>
                  <a:ext cx="756285" cy="566753"/>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a:extLst>
                    <a:ext uri="{FF2B5EF4-FFF2-40B4-BE49-F238E27FC236}">
                      <a16:creationId xmlns:a16="http://schemas.microsoft.com/office/drawing/2014/main" id="{11D229B7-42F7-42B6-B848-DADDC14DD8B1}"/>
                    </a:ext>
                  </a:extLst>
                </p:cNvPr>
                <p:cNvSpPr/>
                <p:nvPr/>
              </p:nvSpPr>
              <p:spPr>
                <a:xfrm>
                  <a:off x="4044315" y="3848084"/>
                  <a:ext cx="756285" cy="56675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1" name="Группа 20">
                <a:extLst>
                  <a:ext uri="{FF2B5EF4-FFF2-40B4-BE49-F238E27FC236}">
                    <a16:creationId xmlns:a16="http://schemas.microsoft.com/office/drawing/2014/main" id="{BB2DF754-0F1A-44BF-8AD8-9F0538CFA64E}"/>
                  </a:ext>
                </a:extLst>
              </p:cNvPr>
              <p:cNvGrpSpPr/>
              <p:nvPr/>
            </p:nvGrpSpPr>
            <p:grpSpPr>
              <a:xfrm>
                <a:off x="2613025" y="2916807"/>
                <a:ext cx="1006477" cy="460131"/>
                <a:chOff x="2794000" y="2906065"/>
                <a:chExt cx="1039814" cy="475373"/>
              </a:xfrm>
              <a:solidFill>
                <a:srgbClr val="F17E00"/>
              </a:solidFill>
            </p:grpSpPr>
            <p:sp>
              <p:nvSpPr>
                <p:cNvPr id="23" name="Прямоугольник 22">
                  <a:extLst>
                    <a:ext uri="{FF2B5EF4-FFF2-40B4-BE49-F238E27FC236}">
                      <a16:creationId xmlns:a16="http://schemas.microsoft.com/office/drawing/2014/main" id="{481208CC-EB67-46B7-96A1-9D04496AADFC}"/>
                    </a:ext>
                  </a:extLst>
                </p:cNvPr>
                <p:cNvSpPr/>
                <p:nvPr/>
              </p:nvSpPr>
              <p:spPr>
                <a:xfrm>
                  <a:off x="2794000" y="2906065"/>
                  <a:ext cx="704850" cy="160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a:extLst>
                    <a:ext uri="{FF2B5EF4-FFF2-40B4-BE49-F238E27FC236}">
                      <a16:creationId xmlns:a16="http://schemas.microsoft.com/office/drawing/2014/main" id="{186849C2-E491-4B60-9297-C12508AE7051}"/>
                    </a:ext>
                  </a:extLst>
                </p:cNvPr>
                <p:cNvSpPr/>
                <p:nvPr/>
              </p:nvSpPr>
              <p:spPr>
                <a:xfrm>
                  <a:off x="2794001" y="3220702"/>
                  <a:ext cx="1039813" cy="160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22" name="Объект 21">
                <a:extLst>
                  <a:ext uri="{FF2B5EF4-FFF2-40B4-BE49-F238E27FC236}">
                    <a16:creationId xmlns:a16="http://schemas.microsoft.com/office/drawing/2014/main" id="{D9FD4D58-CE0B-44B4-A28E-2C4C1EFD592F}"/>
                  </a:ext>
                </a:extLst>
              </p:cNvPr>
              <p:cNvGraphicFramePr>
                <a:graphicFrameLocks noChangeAspect="1"/>
              </p:cNvGraphicFramePr>
              <p:nvPr>
                <p:extLst>
                  <p:ext uri="{D42A27DB-BD31-4B8C-83A1-F6EECF244321}">
                    <p14:modId xmlns:p14="http://schemas.microsoft.com/office/powerpoint/2010/main" val="3737419473"/>
                  </p:ext>
                </p:extLst>
              </p:nvPr>
            </p:nvGraphicFramePr>
            <p:xfrm>
              <a:off x="2176354" y="2286000"/>
              <a:ext cx="1954468" cy="2095500"/>
            </p:xfrm>
            <a:graphic>
              <a:graphicData uri="http://schemas.openxmlformats.org/presentationml/2006/ole">
                <mc:AlternateContent xmlns:mc="http://schemas.openxmlformats.org/markup-compatibility/2006">
                  <mc:Choice xmlns:v="urn:schemas-microsoft-com:vml" Requires="v">
                    <p:oleObj name="CorelDRAW" r:id="rId2" imgW="2485800" imgH="2665268" progId="CorelDraw.Graphic.21">
                      <p:embed/>
                    </p:oleObj>
                  </mc:Choice>
                  <mc:Fallback>
                    <p:oleObj name="CorelDRAW" r:id="rId2" imgW="2485800" imgH="2665268" progId="CorelDraw.Graphic.21">
                      <p:embed/>
                      <p:pic>
                        <p:nvPicPr>
                          <p:cNvPr id="22" name="Объект 21">
                            <a:extLst>
                              <a:ext uri="{FF2B5EF4-FFF2-40B4-BE49-F238E27FC236}">
                                <a16:creationId xmlns:a16="http://schemas.microsoft.com/office/drawing/2014/main" id="{D9FD4D58-CE0B-44B4-A28E-2C4C1EFD592F}"/>
                              </a:ext>
                            </a:extLst>
                          </p:cNvPr>
                          <p:cNvPicPr/>
                          <p:nvPr/>
                        </p:nvPicPr>
                        <p:blipFill>
                          <a:blip r:embed="rId3"/>
                          <a:stretch>
                            <a:fillRect/>
                          </a:stretch>
                        </p:blipFill>
                        <p:spPr>
                          <a:xfrm>
                            <a:off x="2176354" y="2286000"/>
                            <a:ext cx="1954468" cy="2095500"/>
                          </a:xfrm>
                          <a:prstGeom prst="rect">
                            <a:avLst/>
                          </a:prstGeom>
                        </p:spPr>
                      </p:pic>
                    </p:oleObj>
                  </mc:Fallback>
                </mc:AlternateContent>
              </a:graphicData>
            </a:graphic>
          </p:graphicFrame>
        </p:grpSp>
      </p:grpSp>
      <p:sp>
        <p:nvSpPr>
          <p:cNvPr id="31" name="TextBox 30">
            <a:extLst>
              <a:ext uri="{FF2B5EF4-FFF2-40B4-BE49-F238E27FC236}">
                <a16:creationId xmlns:a16="http://schemas.microsoft.com/office/drawing/2014/main" id="{609697A7-C81F-4565-AD69-CDCF0106C262}"/>
              </a:ext>
            </a:extLst>
          </p:cNvPr>
          <p:cNvSpPr txBox="1"/>
          <p:nvPr userDrawn="1"/>
        </p:nvSpPr>
        <p:spPr>
          <a:xfrm>
            <a:off x="5016500" y="6293078"/>
            <a:ext cx="6096000" cy="276999"/>
          </a:xfrm>
          <a:prstGeom prst="rect">
            <a:avLst/>
          </a:prstGeom>
          <a:noFill/>
        </p:spPr>
        <p:txBody>
          <a:bodyPr wrap="square">
            <a:spAutoFit/>
          </a:bodyPr>
          <a:lstStyle/>
          <a:p>
            <a:pPr algn="r"/>
            <a:r>
              <a:rPr lang="ru-RU" sz="1200" dirty="0">
                <a:solidFill>
                  <a:schemeClr val="accent2">
                    <a:lumMod val="60000"/>
                    <a:lumOff val="40000"/>
                  </a:schemeClr>
                </a:solidFill>
                <a:latin typeface="Montserrat" panose="00000500000000000000" pitchFamily="2" charset="-52"/>
              </a:rPr>
              <a:t>НИИ государства и права имени Г. Сапаргалиева</a:t>
            </a:r>
          </a:p>
        </p:txBody>
      </p:sp>
      <p:sp>
        <p:nvSpPr>
          <p:cNvPr id="32" name="Title Placeholder 1">
            <a:extLst>
              <a:ext uri="{FF2B5EF4-FFF2-40B4-BE49-F238E27FC236}">
                <a16:creationId xmlns:a16="http://schemas.microsoft.com/office/drawing/2014/main" id="{BA19159F-37D1-4C35-AE0F-AEB15A8195E1}"/>
              </a:ext>
            </a:extLst>
          </p:cNvPr>
          <p:cNvSpPr>
            <a:spLocks noGrp="1"/>
          </p:cNvSpPr>
          <p:nvPr>
            <p:ph type="title" hasCustomPrompt="1"/>
          </p:nvPr>
        </p:nvSpPr>
        <p:spPr>
          <a:xfrm>
            <a:off x="226234" y="212889"/>
            <a:ext cx="11702530" cy="1089529"/>
          </a:xfrm>
          <a:prstGeom prst="rect">
            <a:avLst/>
          </a:prstGeom>
          <a:noFill/>
        </p:spPr>
        <p:txBody>
          <a:bodyPr wrap="square">
            <a:spAutoFit/>
          </a:bodyPr>
          <a:lstStyle>
            <a:lvl1pPr>
              <a:defRPr lang="en-US" sz="3600" dirty="0">
                <a:solidFill>
                  <a:srgbClr val="F79646"/>
                </a:solidFill>
                <a:ea typeface="+mn-ea"/>
                <a:cs typeface="+mn-cs"/>
              </a:defRPr>
            </a:lvl1pPr>
          </a:lstStyle>
          <a:p>
            <a:pPr marL="0" lvl="0" defTabSz="372986">
              <a:spcAft>
                <a:spcPts val="1200"/>
              </a:spcAft>
            </a:pPr>
            <a:r>
              <a:rPr lang="ru-RU" dirty="0"/>
              <a:t>Заголовок</a:t>
            </a:r>
            <a:br>
              <a:rPr lang="ru-RU" dirty="0"/>
            </a:br>
            <a:r>
              <a:rPr lang="ru-RU" dirty="0"/>
              <a:t>слайда</a:t>
            </a:r>
            <a:endParaRPr lang="en-US" dirty="0"/>
          </a:p>
        </p:txBody>
      </p:sp>
    </p:spTree>
    <p:extLst>
      <p:ext uri="{BB962C8B-B14F-4D97-AF65-F5344CB8AC3E}">
        <p14:creationId xmlns:p14="http://schemas.microsoft.com/office/powerpoint/2010/main" val="414937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oleObject" Target="../embeddings/oleObject4.bin"/><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oleObject" Target="../embeddings/oleObject2.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13"/>
            </p:custDataLst>
            <p:extLst>
              <p:ext uri="{D42A27DB-BD31-4B8C-83A1-F6EECF244321}">
                <p14:modId xmlns:p14="http://schemas.microsoft.com/office/powerpoint/2010/main" val="1352838049"/>
              </p:ext>
            </p:extLst>
          </p:nvPr>
        </p:nvGraphicFramePr>
        <p:xfrm>
          <a:off x="1100" y="1100"/>
          <a:ext cx="1099" cy="1099"/>
        </p:xfrm>
        <a:graphic>
          <a:graphicData uri="http://schemas.openxmlformats.org/presentationml/2006/ole">
            <mc:AlternateContent xmlns:mc="http://schemas.openxmlformats.org/markup-compatibility/2006">
              <mc:Choice xmlns:v="urn:schemas-microsoft-com:vml" Requires="v">
                <p:oleObj name="think-cell Slide" r:id="rId17" imgW="624" imgH="623" progId="TCLayout.ActiveDocument.1">
                  <p:embed/>
                </p:oleObj>
              </mc:Choice>
              <mc:Fallback>
                <p:oleObj name="think-cell Slide" r:id="rId17" imgW="624" imgH="623" progId="TCLayout.ActiveDocument.1">
                  <p:embed/>
                  <p:pic>
                    <p:nvPicPr>
                      <p:cNvPr id="2" name="Объект 1" hidden="1"/>
                      <p:cNvPicPr/>
                      <p:nvPr/>
                    </p:nvPicPr>
                    <p:blipFill>
                      <a:blip r:embed="rId18"/>
                      <a:stretch>
                        <a:fillRect/>
                      </a:stretch>
                    </p:blipFill>
                    <p:spPr>
                      <a:xfrm>
                        <a:off x="1100" y="1100"/>
                        <a:ext cx="1099" cy="1099"/>
                      </a:xfrm>
                      <a:prstGeom prst="rect">
                        <a:avLst/>
                      </a:prstGeom>
                    </p:spPr>
                  </p:pic>
                </p:oleObj>
              </mc:Fallback>
            </mc:AlternateContent>
          </a:graphicData>
        </a:graphic>
      </p:graphicFrame>
      <p:graphicFrame>
        <p:nvGraphicFramePr>
          <p:cNvPr id="3" name="Объект 2" hidden="1"/>
          <p:cNvGraphicFramePr>
            <a:graphicFrameLocks noChangeAspect="1"/>
          </p:cNvGraphicFramePr>
          <p:nvPr>
            <p:custDataLst>
              <p:tags r:id="rId14"/>
            </p:custDataLst>
            <p:extLst>
              <p:ext uri="{D42A27DB-BD31-4B8C-83A1-F6EECF244321}">
                <p14:modId xmlns:p14="http://schemas.microsoft.com/office/powerpoint/2010/main" val="1350111800"/>
              </p:ext>
            </p:extLst>
          </p:nvPr>
        </p:nvGraphicFramePr>
        <p:xfrm>
          <a:off x="1100" y="1100"/>
          <a:ext cx="1099" cy="1099"/>
        </p:xfrm>
        <a:graphic>
          <a:graphicData uri="http://schemas.openxmlformats.org/presentationml/2006/ole">
            <mc:AlternateContent xmlns:mc="http://schemas.openxmlformats.org/markup-compatibility/2006">
              <mc:Choice xmlns:v="urn:schemas-microsoft-com:vml" Requires="v">
                <p:oleObj name="think-cell Slide" r:id="rId19" imgW="624" imgH="623" progId="TCLayout.ActiveDocument.1">
                  <p:embed/>
                </p:oleObj>
              </mc:Choice>
              <mc:Fallback>
                <p:oleObj name="think-cell Slide" r:id="rId19" imgW="624" imgH="623" progId="TCLayout.ActiveDocument.1">
                  <p:embed/>
                  <p:pic>
                    <p:nvPicPr>
                      <p:cNvPr id="3" name="Объект 2" hidden="1"/>
                      <p:cNvPicPr/>
                      <p:nvPr/>
                    </p:nvPicPr>
                    <p:blipFill>
                      <a:blip r:embed="rId18"/>
                      <a:stretch>
                        <a:fillRect/>
                      </a:stretch>
                    </p:blipFill>
                    <p:spPr>
                      <a:xfrm>
                        <a:off x="1100" y="1100"/>
                        <a:ext cx="1099" cy="1099"/>
                      </a:xfrm>
                      <a:prstGeom prst="rect">
                        <a:avLst/>
                      </a:prstGeom>
                    </p:spPr>
                  </p:pic>
                </p:oleObj>
              </mc:Fallback>
            </mc:AlternateContent>
          </a:graphicData>
        </a:graphic>
      </p:graphicFrame>
      <p:graphicFrame>
        <p:nvGraphicFramePr>
          <p:cNvPr id="4" name="Объект 3" hidden="1">
            <a:extLst>
              <a:ext uri="{FF2B5EF4-FFF2-40B4-BE49-F238E27FC236}">
                <a16:creationId xmlns:a16="http://schemas.microsoft.com/office/drawing/2014/main" id="{CFE7A0FE-2092-4AC2-8A80-E97555D9BDAE}"/>
              </a:ext>
            </a:extLst>
          </p:cNvPr>
          <p:cNvGraphicFramePr>
            <a:graphicFrameLocks noChangeAspect="1"/>
          </p:cNvGraphicFramePr>
          <p:nvPr>
            <p:custDataLst>
              <p:tags r:id="rId15"/>
            </p:custDataLst>
            <p:extLst>
              <p:ext uri="{D42A27DB-BD31-4B8C-83A1-F6EECF244321}">
                <p14:modId xmlns:p14="http://schemas.microsoft.com/office/powerpoint/2010/main" val="2417250343"/>
              </p:ext>
            </p:extLst>
          </p:nvPr>
        </p:nvGraphicFramePr>
        <p:xfrm>
          <a:off x="1100" y="1100"/>
          <a:ext cx="1099" cy="1099"/>
        </p:xfrm>
        <a:graphic>
          <a:graphicData uri="http://schemas.openxmlformats.org/presentationml/2006/ole">
            <mc:AlternateContent xmlns:mc="http://schemas.openxmlformats.org/markup-compatibility/2006">
              <mc:Choice xmlns:v="urn:schemas-microsoft-com:vml" Requires="v">
                <p:oleObj name="think-cell Slide" r:id="rId20" imgW="624" imgH="623" progId="TCLayout.ActiveDocument.1">
                  <p:embed/>
                </p:oleObj>
              </mc:Choice>
              <mc:Fallback>
                <p:oleObj name="think-cell Slide" r:id="rId20" imgW="624" imgH="623" progId="TCLayout.ActiveDocument.1">
                  <p:embed/>
                  <p:pic>
                    <p:nvPicPr>
                      <p:cNvPr id="4" name="Объект 3" hidden="1">
                        <a:extLst>
                          <a:ext uri="{FF2B5EF4-FFF2-40B4-BE49-F238E27FC236}">
                            <a16:creationId xmlns:a16="http://schemas.microsoft.com/office/drawing/2014/main" id="{CFE7A0FE-2092-4AC2-8A80-E97555D9BDAE}"/>
                          </a:ext>
                        </a:extLst>
                      </p:cNvPr>
                      <p:cNvPicPr/>
                      <p:nvPr/>
                    </p:nvPicPr>
                    <p:blipFill>
                      <a:blip r:embed="rId18"/>
                      <a:stretch>
                        <a:fillRect/>
                      </a:stretch>
                    </p:blipFill>
                    <p:spPr>
                      <a:xfrm>
                        <a:off x="1100" y="1100"/>
                        <a:ext cx="1099" cy="1099"/>
                      </a:xfrm>
                      <a:prstGeom prst="rect">
                        <a:avLst/>
                      </a:prstGeom>
                    </p:spPr>
                  </p:pic>
                </p:oleObj>
              </mc:Fallback>
            </mc:AlternateContent>
          </a:graphicData>
        </a:graphic>
      </p:graphicFrame>
      <p:graphicFrame>
        <p:nvGraphicFramePr>
          <p:cNvPr id="5" name="Объект 6" hidden="1">
            <a:extLst>
              <a:ext uri="{FF2B5EF4-FFF2-40B4-BE49-F238E27FC236}">
                <a16:creationId xmlns:a16="http://schemas.microsoft.com/office/drawing/2014/main" id="{D6363BED-BD76-4DB9-9666-355119729489}"/>
              </a:ext>
            </a:extLst>
          </p:cNvPr>
          <p:cNvGraphicFramePr>
            <a:graphicFrameLocks noChangeAspect="1"/>
          </p:cNvGraphicFramePr>
          <p:nvPr>
            <p:custDataLst>
              <p:tags r:id="rId16"/>
            </p:custDataLst>
            <p:extLst>
              <p:ext uri="{D42A27DB-BD31-4B8C-83A1-F6EECF244321}">
                <p14:modId xmlns:p14="http://schemas.microsoft.com/office/powerpoint/2010/main" val="52706905"/>
              </p:ext>
            </p:extLst>
          </p:nvPr>
        </p:nvGraphicFramePr>
        <p:xfrm>
          <a:off x="1100" y="1100"/>
          <a:ext cx="1099" cy="1099"/>
        </p:xfrm>
        <a:graphic>
          <a:graphicData uri="http://schemas.openxmlformats.org/presentationml/2006/ole">
            <mc:AlternateContent xmlns:mc="http://schemas.openxmlformats.org/markup-compatibility/2006">
              <mc:Choice xmlns:v="urn:schemas-microsoft-com:vml" Requires="v">
                <p:oleObj name="think-cell Slide" r:id="rId21" imgW="624" imgH="623" progId="TCLayout.ActiveDocument.1">
                  <p:embed/>
                </p:oleObj>
              </mc:Choice>
              <mc:Fallback>
                <p:oleObj name="think-cell Slide" r:id="rId21" imgW="624" imgH="623" progId="TCLayout.ActiveDocument.1">
                  <p:embed/>
                  <p:pic>
                    <p:nvPicPr>
                      <p:cNvPr id="5" name="Объект 6" hidden="1">
                        <a:extLst>
                          <a:ext uri="{FF2B5EF4-FFF2-40B4-BE49-F238E27FC236}">
                            <a16:creationId xmlns:a16="http://schemas.microsoft.com/office/drawing/2014/main" id="{D6363BED-BD76-4DB9-9666-355119729489}"/>
                          </a:ext>
                        </a:extLst>
                      </p:cNvPr>
                      <p:cNvPicPr/>
                      <p:nvPr/>
                    </p:nvPicPr>
                    <p:blipFill>
                      <a:blip r:embed="rId18"/>
                      <a:stretch>
                        <a:fillRect/>
                      </a:stretch>
                    </p:blipFill>
                    <p:spPr>
                      <a:xfrm>
                        <a:off x="1100" y="1100"/>
                        <a:ext cx="1099" cy="1099"/>
                      </a:xfrm>
                      <a:prstGeom prst="rect">
                        <a:avLst/>
                      </a:prstGeom>
                    </p:spPr>
                  </p:pic>
                </p:oleObj>
              </mc:Fallback>
            </mc:AlternateContent>
          </a:graphicData>
        </a:graphic>
      </p:graphicFrame>
    </p:spTree>
    <p:extLst>
      <p:ext uri="{BB962C8B-B14F-4D97-AF65-F5344CB8AC3E}">
        <p14:creationId xmlns:p14="http://schemas.microsoft.com/office/powerpoint/2010/main" val="2886753982"/>
      </p:ext>
    </p:extLst>
  </p:cSld>
  <p:clrMap bg1="lt1" tx1="dk1" bg2="lt2" tx2="dk2" accent1="accent1" accent2="accent2" accent3="accent3" accent4="accent4" accent5="accent5" accent6="accent6" hlink="hlink" folHlink="folHlink"/>
  <p:sldLayoutIdLst>
    <p:sldLayoutId id="2147483683" r:id="rId1"/>
    <p:sldLayoutId id="2147483661" r:id="rId2"/>
    <p:sldLayoutId id="2147483663" r:id="rId3"/>
    <p:sldLayoutId id="2147483681" r:id="rId4"/>
    <p:sldLayoutId id="2147483675" r:id="rId5"/>
    <p:sldLayoutId id="2147483678" r:id="rId6"/>
    <p:sldLayoutId id="2147483684" r:id="rId7"/>
    <p:sldLayoutId id="2147483676" r:id="rId8"/>
    <p:sldLayoutId id="2147483679" r:id="rId9"/>
    <p:sldLayoutId id="2147483677"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03A424-227C-4E4F-A099-E5FA65122680}"/>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ru-RU" dirty="0"/>
              <a:t>Отчёт о проделанной работе </a:t>
            </a:r>
            <a:br>
              <a:rPr lang="ru-RU" dirty="0"/>
            </a:br>
            <a:r>
              <a:rPr lang="ru-RU" dirty="0"/>
              <a:t>и перспективах деятельности</a:t>
            </a:r>
          </a:p>
        </p:txBody>
      </p:sp>
      <p:sp>
        <p:nvSpPr>
          <p:cNvPr id="3" name="Подзаголовок 2">
            <a:extLst>
              <a:ext uri="{FF2B5EF4-FFF2-40B4-BE49-F238E27FC236}">
                <a16:creationId xmlns:a16="http://schemas.microsoft.com/office/drawing/2014/main" id="{7D497739-BDD4-4103-875A-023D77719D09}"/>
              </a:ext>
            </a:extLst>
          </p:cNvPr>
          <p:cNvSpPr>
            <a:spLocks noGrp="1"/>
          </p:cNvSpPr>
          <p:nvPr>
            <p:ph type="subTitle" idx="1"/>
          </p:nvPr>
        </p:nvSpPr>
        <p:spPr/>
        <p:txBody>
          <a:bodyPr/>
          <a:lstStyle/>
          <a:p>
            <a:r>
              <a:rPr lang="ru-RU" dirty="0"/>
              <a:t>г. Алматы, 16 апреля 2021 года</a:t>
            </a:r>
          </a:p>
        </p:txBody>
      </p:sp>
    </p:spTree>
    <p:extLst>
      <p:ext uri="{BB962C8B-B14F-4D97-AF65-F5344CB8AC3E}">
        <p14:creationId xmlns:p14="http://schemas.microsoft.com/office/powerpoint/2010/main" val="422366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 стрелкой 6">
            <a:extLst>
              <a:ext uri="{FF2B5EF4-FFF2-40B4-BE49-F238E27FC236}">
                <a16:creationId xmlns:a16="http://schemas.microsoft.com/office/drawing/2014/main" id="{FD15FDC4-3AF6-4C5E-AAE9-81363339BAB7}"/>
              </a:ext>
            </a:extLst>
          </p:cNvPr>
          <p:cNvCxnSpPr>
            <a:cxnSpLocks/>
          </p:cNvCxnSpPr>
          <p:nvPr/>
        </p:nvCxnSpPr>
        <p:spPr>
          <a:xfrm>
            <a:off x="536372" y="3878633"/>
            <a:ext cx="7892375" cy="0"/>
          </a:xfrm>
          <a:prstGeom prst="straightConnector1">
            <a:avLst/>
          </a:prstGeom>
          <a:ln w="38100">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5" name="Группа 24">
            <a:extLst>
              <a:ext uri="{FF2B5EF4-FFF2-40B4-BE49-F238E27FC236}">
                <a16:creationId xmlns:a16="http://schemas.microsoft.com/office/drawing/2014/main" id="{F56FE051-1BAC-4697-9C31-ADF9BC607E7B}"/>
              </a:ext>
            </a:extLst>
          </p:cNvPr>
          <p:cNvGrpSpPr/>
          <p:nvPr/>
        </p:nvGrpSpPr>
        <p:grpSpPr>
          <a:xfrm>
            <a:off x="337767" y="2763770"/>
            <a:ext cx="2186291" cy="1654821"/>
            <a:chOff x="401267" y="2309272"/>
            <a:chExt cx="2186291" cy="1654821"/>
          </a:xfrm>
        </p:grpSpPr>
        <p:sp>
          <p:nvSpPr>
            <p:cNvPr id="12" name="TextBox 11">
              <a:extLst>
                <a:ext uri="{FF2B5EF4-FFF2-40B4-BE49-F238E27FC236}">
                  <a16:creationId xmlns:a16="http://schemas.microsoft.com/office/drawing/2014/main" id="{1D21B153-61DF-4DFE-B377-D814DAC4D617}"/>
                </a:ext>
              </a:extLst>
            </p:cNvPr>
            <p:cNvSpPr txBox="1"/>
            <p:nvPr/>
          </p:nvSpPr>
          <p:spPr>
            <a:xfrm>
              <a:off x="401268" y="2309272"/>
              <a:ext cx="2186290" cy="830997"/>
            </a:xfrm>
            <a:prstGeom prst="rect">
              <a:avLst/>
            </a:prstGeom>
            <a:noFill/>
          </p:spPr>
          <p:txBody>
            <a:bodyPr wrap="square">
              <a:spAutoFit/>
            </a:bodyPr>
            <a:lstStyle/>
            <a:p>
              <a:r>
                <a:rPr lang="ru-RU" sz="1600" b="1" dirty="0">
                  <a:solidFill>
                    <a:schemeClr val="bg1">
                      <a:lumMod val="95000"/>
                    </a:schemeClr>
                  </a:solidFill>
                  <a:effectLst/>
                  <a:ea typeface="Calibri" panose="020F0502020204030204" pitchFamily="34" charset="0"/>
                  <a:cs typeface="Calibri" panose="020F0502020204030204" pitchFamily="34" charset="0"/>
                </a:rPr>
                <a:t>Институт проведения НАЭ на проекты НПА</a:t>
              </a:r>
              <a:endParaRPr lang="ru-RU" sz="1400" b="1" dirty="0"/>
            </a:p>
          </p:txBody>
        </p:sp>
        <p:sp>
          <p:nvSpPr>
            <p:cNvPr id="13" name="TextBox 12">
              <a:extLst>
                <a:ext uri="{FF2B5EF4-FFF2-40B4-BE49-F238E27FC236}">
                  <a16:creationId xmlns:a16="http://schemas.microsoft.com/office/drawing/2014/main" id="{4887E260-1891-4D73-97D7-24E0F43E2E07}"/>
                </a:ext>
              </a:extLst>
            </p:cNvPr>
            <p:cNvSpPr txBox="1"/>
            <p:nvPr/>
          </p:nvSpPr>
          <p:spPr>
            <a:xfrm>
              <a:off x="401267" y="3625539"/>
              <a:ext cx="1904189" cy="338554"/>
            </a:xfrm>
            <a:prstGeom prst="rect">
              <a:avLst/>
            </a:prstGeom>
            <a:noFill/>
          </p:spPr>
          <p:txBody>
            <a:bodyPr wrap="square">
              <a:spAutoFit/>
            </a:bodyPr>
            <a:lstStyle/>
            <a:p>
              <a:r>
                <a:rPr lang="ru-RU" sz="1600" dirty="0">
                  <a:solidFill>
                    <a:schemeClr val="bg1">
                      <a:lumMod val="95000"/>
                    </a:schemeClr>
                  </a:solidFill>
                  <a:effectLst/>
                  <a:ea typeface="Calibri" panose="020F0502020204030204" pitchFamily="34" charset="0"/>
                  <a:cs typeface="Calibri" panose="020F0502020204030204" pitchFamily="34" charset="0"/>
                </a:rPr>
                <a:t>ноябрь 2020 г. </a:t>
              </a:r>
              <a:endParaRPr lang="ru-RU" sz="1400" dirty="0"/>
            </a:p>
          </p:txBody>
        </p:sp>
        <p:sp>
          <p:nvSpPr>
            <p:cNvPr id="14" name="Овал 13">
              <a:extLst>
                <a:ext uri="{FF2B5EF4-FFF2-40B4-BE49-F238E27FC236}">
                  <a16:creationId xmlns:a16="http://schemas.microsoft.com/office/drawing/2014/main" id="{107E1FA6-67AE-4C98-9E27-99AFA20DAF2F}"/>
                </a:ext>
              </a:extLst>
            </p:cNvPr>
            <p:cNvSpPr/>
            <p:nvPr/>
          </p:nvSpPr>
          <p:spPr>
            <a:xfrm>
              <a:off x="535020" y="3258764"/>
              <a:ext cx="330741" cy="330741"/>
            </a:xfrm>
            <a:prstGeom prst="ellipse">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6" name="Группа 25">
            <a:extLst>
              <a:ext uri="{FF2B5EF4-FFF2-40B4-BE49-F238E27FC236}">
                <a16:creationId xmlns:a16="http://schemas.microsoft.com/office/drawing/2014/main" id="{6A99FE32-AB09-4F2E-B38C-859511DAAB85}"/>
              </a:ext>
            </a:extLst>
          </p:cNvPr>
          <p:cNvGrpSpPr/>
          <p:nvPr/>
        </p:nvGrpSpPr>
        <p:grpSpPr>
          <a:xfrm>
            <a:off x="2847503" y="3009992"/>
            <a:ext cx="2186290" cy="1034011"/>
            <a:chOff x="2911003" y="2555494"/>
            <a:chExt cx="2186290" cy="1034011"/>
          </a:xfrm>
        </p:grpSpPr>
        <p:sp>
          <p:nvSpPr>
            <p:cNvPr id="15" name="Овал 14">
              <a:extLst>
                <a:ext uri="{FF2B5EF4-FFF2-40B4-BE49-F238E27FC236}">
                  <a16:creationId xmlns:a16="http://schemas.microsoft.com/office/drawing/2014/main" id="{A2954D4F-4C1C-4C20-8C8E-906E9EC7E70D}"/>
                </a:ext>
              </a:extLst>
            </p:cNvPr>
            <p:cNvSpPr/>
            <p:nvPr/>
          </p:nvSpPr>
          <p:spPr>
            <a:xfrm>
              <a:off x="2976662" y="3258764"/>
              <a:ext cx="330741" cy="330741"/>
            </a:xfrm>
            <a:prstGeom prst="ellipse">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F228A86A-6790-4D9E-96E0-BA41120E6D9C}"/>
                </a:ext>
              </a:extLst>
            </p:cNvPr>
            <p:cNvSpPr txBox="1"/>
            <p:nvPr/>
          </p:nvSpPr>
          <p:spPr>
            <a:xfrm>
              <a:off x="2911003" y="2555494"/>
              <a:ext cx="2186290" cy="615553"/>
            </a:xfrm>
            <a:prstGeom prst="rect">
              <a:avLst/>
            </a:prstGeom>
            <a:noFill/>
          </p:spPr>
          <p:txBody>
            <a:bodyPr wrap="square">
              <a:spAutoFit/>
            </a:bodyPr>
            <a:lstStyle/>
            <a:p>
              <a:r>
                <a:rPr lang="ru-RU" sz="1800" b="1" dirty="0">
                  <a:solidFill>
                    <a:srgbClr val="F79646"/>
                  </a:solidFill>
                  <a:effectLst/>
                  <a:ea typeface="Calibri" panose="020F0502020204030204" pitchFamily="34" charset="0"/>
                  <a:cs typeface="Calibri" panose="020F0502020204030204" pitchFamily="34" charset="0"/>
                </a:rPr>
                <a:t>9 000-10 000 </a:t>
              </a:r>
              <a:br>
                <a:rPr lang="ru-RU" sz="1800" b="1" dirty="0">
                  <a:solidFill>
                    <a:srgbClr val="F79646"/>
                  </a:solidFill>
                  <a:effectLst/>
                  <a:ea typeface="Calibri" panose="020F0502020204030204" pitchFamily="34" charset="0"/>
                  <a:cs typeface="Calibri" panose="020F0502020204030204" pitchFamily="34" charset="0"/>
                </a:rPr>
              </a:br>
              <a:r>
                <a:rPr lang="ru-RU" sz="1600" b="1" dirty="0">
                  <a:solidFill>
                    <a:schemeClr val="bg1">
                      <a:lumMod val="95000"/>
                    </a:schemeClr>
                  </a:solidFill>
                  <a:effectLst/>
                  <a:ea typeface="Calibri" panose="020F0502020204030204" pitchFamily="34" charset="0"/>
                  <a:cs typeface="Calibri" panose="020F0502020204030204" pitchFamily="34" charset="0"/>
                </a:rPr>
                <a:t>НПА ежегодно </a:t>
              </a:r>
              <a:endParaRPr lang="ru-RU" sz="1400" b="1" dirty="0"/>
            </a:p>
          </p:txBody>
        </p:sp>
      </p:grpSp>
      <p:grpSp>
        <p:nvGrpSpPr>
          <p:cNvPr id="27" name="Группа 26">
            <a:extLst>
              <a:ext uri="{FF2B5EF4-FFF2-40B4-BE49-F238E27FC236}">
                <a16:creationId xmlns:a16="http://schemas.microsoft.com/office/drawing/2014/main" id="{8EC411A5-5BBC-4DBB-9C36-4E03B6EE3B26}"/>
              </a:ext>
            </a:extLst>
          </p:cNvPr>
          <p:cNvGrpSpPr/>
          <p:nvPr/>
        </p:nvGrpSpPr>
        <p:grpSpPr>
          <a:xfrm>
            <a:off x="4929222" y="3256213"/>
            <a:ext cx="2127925" cy="1654821"/>
            <a:chOff x="4992722" y="2801715"/>
            <a:chExt cx="2127925" cy="1654821"/>
          </a:xfrm>
        </p:grpSpPr>
        <p:sp>
          <p:nvSpPr>
            <p:cNvPr id="17" name="TextBox 16">
              <a:extLst>
                <a:ext uri="{FF2B5EF4-FFF2-40B4-BE49-F238E27FC236}">
                  <a16:creationId xmlns:a16="http://schemas.microsoft.com/office/drawing/2014/main" id="{FC3C76F7-1526-40CD-AE5E-DDD8005AD7F4}"/>
                </a:ext>
              </a:extLst>
            </p:cNvPr>
            <p:cNvSpPr txBox="1"/>
            <p:nvPr/>
          </p:nvSpPr>
          <p:spPr>
            <a:xfrm>
              <a:off x="4992722" y="3625539"/>
              <a:ext cx="2127925" cy="830997"/>
            </a:xfrm>
            <a:prstGeom prst="rect">
              <a:avLst/>
            </a:prstGeom>
            <a:noFill/>
          </p:spPr>
          <p:txBody>
            <a:bodyPr wrap="square">
              <a:spAutoFit/>
            </a:bodyPr>
            <a:lstStyle/>
            <a:p>
              <a:r>
                <a:rPr lang="ru-RU" sz="1600" dirty="0">
                  <a:solidFill>
                    <a:schemeClr val="bg1">
                      <a:lumMod val="95000"/>
                    </a:schemeClr>
                  </a:solidFill>
                  <a:effectLst/>
                  <a:ea typeface="Calibri" panose="020F0502020204030204" pitchFamily="34" charset="0"/>
                  <a:cs typeface="Calibri" panose="020F0502020204030204" pitchFamily="34" charset="0"/>
                </a:rPr>
                <a:t>Цикл полного обновления законодательства </a:t>
              </a:r>
              <a:endParaRPr lang="ru-RU" sz="1400" dirty="0"/>
            </a:p>
          </p:txBody>
        </p:sp>
        <p:sp>
          <p:nvSpPr>
            <p:cNvPr id="18" name="TextBox 17">
              <a:extLst>
                <a:ext uri="{FF2B5EF4-FFF2-40B4-BE49-F238E27FC236}">
                  <a16:creationId xmlns:a16="http://schemas.microsoft.com/office/drawing/2014/main" id="{90C1AB12-9A28-405A-84A4-15D900249372}"/>
                </a:ext>
              </a:extLst>
            </p:cNvPr>
            <p:cNvSpPr txBox="1"/>
            <p:nvPr/>
          </p:nvSpPr>
          <p:spPr>
            <a:xfrm>
              <a:off x="4992722" y="2801715"/>
              <a:ext cx="1077337" cy="338554"/>
            </a:xfrm>
            <a:prstGeom prst="rect">
              <a:avLst/>
            </a:prstGeom>
            <a:noFill/>
          </p:spPr>
          <p:txBody>
            <a:bodyPr wrap="square">
              <a:spAutoFit/>
            </a:bodyPr>
            <a:lstStyle/>
            <a:p>
              <a:r>
                <a:rPr lang="ru-RU" sz="1600" b="1" dirty="0">
                  <a:solidFill>
                    <a:srgbClr val="F79646"/>
                  </a:solidFill>
                  <a:effectLst/>
                  <a:ea typeface="Calibri" panose="020F0502020204030204" pitchFamily="34" charset="0"/>
                  <a:cs typeface="Calibri" panose="020F0502020204030204" pitchFamily="34" charset="0"/>
                </a:rPr>
                <a:t>3 года</a:t>
              </a:r>
            </a:p>
          </p:txBody>
        </p:sp>
        <p:sp>
          <p:nvSpPr>
            <p:cNvPr id="19" name="Овал 18">
              <a:extLst>
                <a:ext uri="{FF2B5EF4-FFF2-40B4-BE49-F238E27FC236}">
                  <a16:creationId xmlns:a16="http://schemas.microsoft.com/office/drawing/2014/main" id="{FCAEE5ED-77DA-4CAE-862F-E6E7BC93A7DA}"/>
                </a:ext>
              </a:extLst>
            </p:cNvPr>
            <p:cNvSpPr/>
            <p:nvPr/>
          </p:nvSpPr>
          <p:spPr>
            <a:xfrm>
              <a:off x="5097292" y="3258764"/>
              <a:ext cx="330741" cy="330741"/>
            </a:xfrm>
            <a:prstGeom prst="ellipse">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0" name="TextBox 19">
            <a:extLst>
              <a:ext uri="{FF2B5EF4-FFF2-40B4-BE49-F238E27FC236}">
                <a16:creationId xmlns:a16="http://schemas.microsoft.com/office/drawing/2014/main" id="{D76A3297-CF0B-470E-914F-F91DB18F4ECE}"/>
              </a:ext>
            </a:extLst>
          </p:cNvPr>
          <p:cNvSpPr txBox="1"/>
          <p:nvPr/>
        </p:nvSpPr>
        <p:spPr>
          <a:xfrm>
            <a:off x="6261913" y="3311549"/>
            <a:ext cx="2186290" cy="523220"/>
          </a:xfrm>
          <a:prstGeom prst="rect">
            <a:avLst/>
          </a:prstGeom>
          <a:noFill/>
        </p:spPr>
        <p:txBody>
          <a:bodyPr wrap="square">
            <a:spAutoFit/>
          </a:bodyPr>
          <a:lstStyle/>
          <a:p>
            <a:r>
              <a:rPr lang="ru-RU" sz="1400" i="1" dirty="0">
                <a:solidFill>
                  <a:schemeClr val="bg1">
                    <a:lumMod val="95000"/>
                  </a:schemeClr>
                </a:solidFill>
                <a:effectLst/>
                <a:ea typeface="Calibri" panose="020F0502020204030204" pitchFamily="34" charset="0"/>
                <a:cs typeface="Calibri" panose="020F0502020204030204" pitchFamily="34" charset="0"/>
              </a:rPr>
              <a:t>более 90% действующих НПА</a:t>
            </a:r>
            <a:endParaRPr lang="ru-RU" sz="1200" i="1" dirty="0"/>
          </a:p>
        </p:txBody>
      </p:sp>
      <p:sp>
        <p:nvSpPr>
          <p:cNvPr id="22" name="TextBox 21">
            <a:extLst>
              <a:ext uri="{FF2B5EF4-FFF2-40B4-BE49-F238E27FC236}">
                <a16:creationId xmlns:a16="http://schemas.microsoft.com/office/drawing/2014/main" id="{215399CE-4D84-4D62-9B72-B93AE6A6ECDF}"/>
              </a:ext>
            </a:extLst>
          </p:cNvPr>
          <p:cNvSpPr txBox="1"/>
          <p:nvPr/>
        </p:nvSpPr>
        <p:spPr>
          <a:xfrm>
            <a:off x="8634046" y="2944778"/>
            <a:ext cx="3238292" cy="1788904"/>
          </a:xfrm>
          <a:prstGeom prst="rect">
            <a:avLst/>
          </a:prstGeom>
          <a:noFill/>
          <a:ln w="19050">
            <a:solidFill>
              <a:schemeClr val="accent2">
                <a:lumMod val="60000"/>
                <a:lumOff val="40000"/>
              </a:schemeClr>
            </a:solidFill>
          </a:ln>
        </p:spPr>
        <p:txBody>
          <a:bodyPr wrap="square" anchor="ctr">
            <a:noAutofit/>
          </a:bodyPr>
          <a:lstStyle/>
          <a:p>
            <a:pPr algn="ctr"/>
            <a:r>
              <a:rPr lang="ru-RU" sz="1800" b="1" dirty="0">
                <a:solidFill>
                  <a:srgbClr val="F79646"/>
                </a:solidFill>
                <a:effectLst/>
                <a:ea typeface="Calibri" panose="020F0502020204030204" pitchFamily="34" charset="0"/>
                <a:cs typeface="Calibri" panose="020F0502020204030204" pitchFamily="34" charset="0"/>
              </a:rPr>
              <a:t>Сокращение коррупционных </a:t>
            </a:r>
            <a:br>
              <a:rPr lang="ru-RU" sz="1800" b="1" dirty="0">
                <a:solidFill>
                  <a:srgbClr val="F79646"/>
                </a:solidFill>
                <a:effectLst/>
                <a:ea typeface="Calibri" panose="020F0502020204030204" pitchFamily="34" charset="0"/>
                <a:cs typeface="Calibri" panose="020F0502020204030204" pitchFamily="34" charset="0"/>
              </a:rPr>
            </a:br>
            <a:r>
              <a:rPr lang="ru-RU" sz="1800" b="1" dirty="0">
                <a:solidFill>
                  <a:srgbClr val="F79646"/>
                </a:solidFill>
                <a:effectLst/>
                <a:ea typeface="Calibri" panose="020F0502020204030204" pitchFamily="34" charset="0"/>
                <a:cs typeface="Calibri" panose="020F0502020204030204" pitchFamily="34" charset="0"/>
              </a:rPr>
              <a:t>рисков</a:t>
            </a:r>
            <a:r>
              <a:rPr lang="ru-RU" sz="1800" b="1" dirty="0">
                <a:solidFill>
                  <a:schemeClr val="bg1">
                    <a:lumMod val="95000"/>
                  </a:schemeClr>
                </a:solidFill>
                <a:effectLst/>
                <a:ea typeface="Calibri" panose="020F0502020204030204" pitchFamily="34" charset="0"/>
                <a:cs typeface="Calibri" panose="020F0502020204030204" pitchFamily="34" charset="0"/>
              </a:rPr>
              <a:t> в проектах </a:t>
            </a:r>
            <a:br>
              <a:rPr lang="ru-RU" sz="1800" b="1" dirty="0">
                <a:solidFill>
                  <a:schemeClr val="bg1">
                    <a:lumMod val="95000"/>
                  </a:schemeClr>
                </a:solidFill>
                <a:effectLst/>
                <a:ea typeface="Calibri" panose="020F0502020204030204" pitchFamily="34" charset="0"/>
                <a:cs typeface="Calibri" panose="020F0502020204030204" pitchFamily="34" charset="0"/>
              </a:rPr>
            </a:br>
            <a:r>
              <a:rPr lang="ru-RU" sz="1800" b="1" dirty="0">
                <a:solidFill>
                  <a:schemeClr val="bg1">
                    <a:lumMod val="95000"/>
                  </a:schemeClr>
                </a:solidFill>
                <a:effectLst/>
                <a:ea typeface="Calibri" panose="020F0502020204030204" pitchFamily="34" charset="0"/>
                <a:cs typeface="Calibri" panose="020F0502020204030204" pitchFamily="34" charset="0"/>
              </a:rPr>
              <a:t>НПА и действующем законодательстве РК</a:t>
            </a:r>
          </a:p>
        </p:txBody>
      </p:sp>
      <p:sp>
        <p:nvSpPr>
          <p:cNvPr id="29" name="Заголовок 28">
            <a:extLst>
              <a:ext uri="{FF2B5EF4-FFF2-40B4-BE49-F238E27FC236}">
                <a16:creationId xmlns:a16="http://schemas.microsoft.com/office/drawing/2014/main" id="{FAFC279F-1F03-4091-95EC-A4AEE8960EBB}"/>
              </a:ext>
            </a:extLst>
          </p:cNvPr>
          <p:cNvSpPr>
            <a:spLocks noGrp="1"/>
          </p:cNvSpPr>
          <p:nvPr>
            <p:ph type="title"/>
          </p:nvPr>
        </p:nvSpPr>
        <p:spPr>
          <a:xfrm>
            <a:off x="327834" y="314489"/>
            <a:ext cx="10547689" cy="1569660"/>
          </a:xfrm>
        </p:spPr>
        <p:txBody>
          <a:bodyPr/>
          <a:lstStyle/>
          <a:p>
            <a:pPr>
              <a:lnSpc>
                <a:spcPct val="100000"/>
              </a:lnSpc>
            </a:pPr>
            <a:r>
              <a:rPr lang="ru-RU" sz="3200" dirty="0"/>
              <a:t>НАЭ* - один из основных инструментов профилактики и превенции совершения коррупционных деяний</a:t>
            </a:r>
          </a:p>
        </p:txBody>
      </p:sp>
      <p:sp>
        <p:nvSpPr>
          <p:cNvPr id="33" name="TextBox 32">
            <a:extLst>
              <a:ext uri="{FF2B5EF4-FFF2-40B4-BE49-F238E27FC236}">
                <a16:creationId xmlns:a16="http://schemas.microsoft.com/office/drawing/2014/main" id="{AD9C4475-BC3C-4FFE-9BE4-87C469A5D4AA}"/>
              </a:ext>
            </a:extLst>
          </p:cNvPr>
          <p:cNvSpPr txBox="1"/>
          <p:nvPr/>
        </p:nvSpPr>
        <p:spPr>
          <a:xfrm>
            <a:off x="206712" y="6050025"/>
            <a:ext cx="5343187" cy="307777"/>
          </a:xfrm>
          <a:prstGeom prst="rect">
            <a:avLst/>
          </a:prstGeom>
          <a:noFill/>
        </p:spPr>
        <p:txBody>
          <a:bodyPr wrap="square">
            <a:spAutoFit/>
          </a:bodyPr>
          <a:lstStyle/>
          <a:p>
            <a:r>
              <a:rPr lang="ru-RU" sz="1400" i="1" dirty="0">
                <a:solidFill>
                  <a:schemeClr val="bg1">
                    <a:lumMod val="85000"/>
                  </a:schemeClr>
                </a:solidFill>
              </a:rPr>
              <a:t>*НАЭ - научная антикоррупционная экспертиза</a:t>
            </a:r>
          </a:p>
        </p:txBody>
      </p:sp>
    </p:spTree>
    <p:extLst>
      <p:ext uri="{BB962C8B-B14F-4D97-AF65-F5344CB8AC3E}">
        <p14:creationId xmlns:p14="http://schemas.microsoft.com/office/powerpoint/2010/main" val="1686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2581DE4-F820-4384-8C2D-12C05A2C90E5}"/>
              </a:ext>
            </a:extLst>
          </p:cNvPr>
          <p:cNvSpPr>
            <a:spLocks noGrp="1"/>
          </p:cNvSpPr>
          <p:nvPr>
            <p:ph type="title"/>
          </p:nvPr>
        </p:nvSpPr>
        <p:spPr>
          <a:xfrm>
            <a:off x="327834" y="314489"/>
            <a:ext cx="10505187" cy="1077218"/>
          </a:xfrm>
        </p:spPr>
        <p:txBody>
          <a:bodyPr/>
          <a:lstStyle/>
          <a:p>
            <a:pPr>
              <a:lnSpc>
                <a:spcPct val="100000"/>
              </a:lnSpc>
            </a:pPr>
            <a:r>
              <a:rPr lang="ru-RU" sz="3200" dirty="0"/>
              <a:t>НАЭ предотвращает и пресекает ущерб государству и обществу РК</a:t>
            </a:r>
          </a:p>
        </p:txBody>
      </p:sp>
      <p:sp>
        <p:nvSpPr>
          <p:cNvPr id="7" name="TextBox 6">
            <a:extLst>
              <a:ext uri="{FF2B5EF4-FFF2-40B4-BE49-F238E27FC236}">
                <a16:creationId xmlns:a16="http://schemas.microsoft.com/office/drawing/2014/main" id="{9C45408B-EFFB-4658-B509-085E1E2EECB3}"/>
              </a:ext>
            </a:extLst>
          </p:cNvPr>
          <p:cNvSpPr txBox="1"/>
          <p:nvPr/>
        </p:nvSpPr>
        <p:spPr>
          <a:xfrm>
            <a:off x="5988567" y="1871239"/>
            <a:ext cx="5206618" cy="738664"/>
          </a:xfrm>
          <a:prstGeom prst="rect">
            <a:avLst/>
          </a:prstGeom>
          <a:noFill/>
        </p:spPr>
        <p:txBody>
          <a:bodyPr wrap="square">
            <a:spAutoFit/>
          </a:bodyPr>
          <a:lstStyle>
            <a:defPPr>
              <a:defRPr lang="ru-RU"/>
            </a:defPPr>
            <a:lvl1pPr>
              <a:defRPr sz="1600" b="1">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sz="1800" dirty="0"/>
              <a:t>Исключение </a:t>
            </a:r>
            <a:r>
              <a:rPr lang="ru-RU" sz="2400" dirty="0">
                <a:solidFill>
                  <a:srgbClr val="F79646"/>
                </a:solidFill>
              </a:rPr>
              <a:t>100 000 </a:t>
            </a:r>
            <a:br>
              <a:rPr lang="ru-RU" sz="1800" dirty="0"/>
            </a:br>
            <a:r>
              <a:rPr lang="ru-RU" sz="1800" dirty="0"/>
              <a:t>коррупционных факторов и рисков</a:t>
            </a:r>
          </a:p>
        </p:txBody>
      </p:sp>
      <p:sp>
        <p:nvSpPr>
          <p:cNvPr id="9" name="TextBox 8">
            <a:extLst>
              <a:ext uri="{FF2B5EF4-FFF2-40B4-BE49-F238E27FC236}">
                <a16:creationId xmlns:a16="http://schemas.microsoft.com/office/drawing/2014/main" id="{DA20092F-C7EB-4CBE-A49C-44B0CED62014}"/>
              </a:ext>
            </a:extLst>
          </p:cNvPr>
          <p:cNvSpPr txBox="1"/>
          <p:nvPr/>
        </p:nvSpPr>
        <p:spPr>
          <a:xfrm>
            <a:off x="206713" y="6050025"/>
            <a:ext cx="4161006" cy="307777"/>
          </a:xfrm>
          <a:prstGeom prst="rect">
            <a:avLst/>
          </a:prstGeom>
          <a:noFill/>
        </p:spPr>
        <p:txBody>
          <a:bodyPr wrap="square">
            <a:spAutoFit/>
          </a:bodyPr>
          <a:lstStyle/>
          <a:p>
            <a:r>
              <a:rPr lang="ru-RU" sz="1400" i="1" dirty="0">
                <a:solidFill>
                  <a:schemeClr val="bg1">
                    <a:lumMod val="85000"/>
                  </a:schemeClr>
                </a:solidFill>
              </a:rPr>
              <a:t>*данные Генеральной прокуратуры РК</a:t>
            </a:r>
          </a:p>
        </p:txBody>
      </p:sp>
      <p:grpSp>
        <p:nvGrpSpPr>
          <p:cNvPr id="48" name="Группа 47">
            <a:extLst>
              <a:ext uri="{FF2B5EF4-FFF2-40B4-BE49-F238E27FC236}">
                <a16:creationId xmlns:a16="http://schemas.microsoft.com/office/drawing/2014/main" id="{3A6F2A37-CF08-40F8-8154-804D32EDC4F1}"/>
              </a:ext>
            </a:extLst>
          </p:cNvPr>
          <p:cNvGrpSpPr/>
          <p:nvPr/>
        </p:nvGrpSpPr>
        <p:grpSpPr>
          <a:xfrm>
            <a:off x="211227" y="3981061"/>
            <a:ext cx="3662274" cy="1418926"/>
            <a:chOff x="414427" y="3879461"/>
            <a:chExt cx="3662274" cy="1418926"/>
          </a:xfrm>
        </p:grpSpPr>
        <p:sp>
          <p:nvSpPr>
            <p:cNvPr id="10" name="TextBox 9">
              <a:extLst>
                <a:ext uri="{FF2B5EF4-FFF2-40B4-BE49-F238E27FC236}">
                  <a16:creationId xmlns:a16="http://schemas.microsoft.com/office/drawing/2014/main" id="{9DB01940-4866-4977-82A2-F51E86D0F432}"/>
                </a:ext>
              </a:extLst>
            </p:cNvPr>
            <p:cNvSpPr txBox="1"/>
            <p:nvPr/>
          </p:nvSpPr>
          <p:spPr>
            <a:xfrm>
              <a:off x="722780" y="4467390"/>
              <a:ext cx="3045568" cy="830997"/>
            </a:xfrm>
            <a:prstGeom prst="rect">
              <a:avLst/>
            </a:prstGeom>
            <a:noFill/>
          </p:spPr>
          <p:txBody>
            <a:bodyPr wrap="square">
              <a:spAutoFit/>
            </a:bodyPr>
            <a:lstStyle>
              <a:defPPr>
                <a:defRPr lang="ru-RU"/>
              </a:defPPr>
              <a:lvl1pPr>
                <a:defRPr sz="1600" b="1">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b="0" dirty="0">
                  <a:solidFill>
                    <a:schemeClr val="bg1">
                      <a:lumMod val="85000"/>
                    </a:schemeClr>
                  </a:solidFill>
                </a:rPr>
                <a:t>средний размер ущерба за одно коррупционное преступление </a:t>
              </a:r>
            </a:p>
          </p:txBody>
        </p:sp>
        <p:sp>
          <p:nvSpPr>
            <p:cNvPr id="11" name="TextBox 10">
              <a:extLst>
                <a:ext uri="{FF2B5EF4-FFF2-40B4-BE49-F238E27FC236}">
                  <a16:creationId xmlns:a16="http://schemas.microsoft.com/office/drawing/2014/main" id="{8B7814F8-530D-4336-A9C2-327F7F9C181D}"/>
                </a:ext>
              </a:extLst>
            </p:cNvPr>
            <p:cNvSpPr txBox="1"/>
            <p:nvPr/>
          </p:nvSpPr>
          <p:spPr>
            <a:xfrm>
              <a:off x="414427" y="3879461"/>
              <a:ext cx="3662274" cy="523220"/>
            </a:xfrm>
            <a:prstGeom prst="rect">
              <a:avLst/>
            </a:prstGeom>
            <a:noFill/>
          </p:spPr>
          <p:txBody>
            <a:bodyPr wrap="square">
              <a:spAutoFit/>
            </a:bodyPr>
            <a:lstStyle>
              <a:defPPr>
                <a:defRPr lang="ru-RU"/>
              </a:defPPr>
              <a:lvl1pPr algn="ctr">
                <a:defRPr sz="2200" b="1">
                  <a:solidFill>
                    <a:srgbClr val="F79646"/>
                  </a:solidFill>
                  <a:effectLst/>
                  <a:ea typeface="Calibri" panose="020F0502020204030204" pitchFamily="34" charset="0"/>
                  <a:cs typeface="Calibri" panose="020F0502020204030204" pitchFamily="34" charset="0"/>
                </a:defRPr>
              </a:lvl1pPr>
            </a:lstStyle>
            <a:p>
              <a:r>
                <a:rPr lang="ru-RU" sz="2800" dirty="0"/>
                <a:t>2 415 344 тенге*</a:t>
              </a:r>
            </a:p>
          </p:txBody>
        </p:sp>
      </p:grpSp>
      <p:grpSp>
        <p:nvGrpSpPr>
          <p:cNvPr id="47" name="Группа 46">
            <a:extLst>
              <a:ext uri="{FF2B5EF4-FFF2-40B4-BE49-F238E27FC236}">
                <a16:creationId xmlns:a16="http://schemas.microsoft.com/office/drawing/2014/main" id="{302C81B4-3513-41D7-A093-DA1F8EF08516}"/>
              </a:ext>
            </a:extLst>
          </p:cNvPr>
          <p:cNvGrpSpPr/>
          <p:nvPr/>
        </p:nvGrpSpPr>
        <p:grpSpPr>
          <a:xfrm>
            <a:off x="4222788" y="3981061"/>
            <a:ext cx="3746423" cy="1911368"/>
            <a:chOff x="4222788" y="3879461"/>
            <a:chExt cx="3746423" cy="1911368"/>
          </a:xfrm>
        </p:grpSpPr>
        <p:sp>
          <p:nvSpPr>
            <p:cNvPr id="12" name="TextBox 11">
              <a:extLst>
                <a:ext uri="{FF2B5EF4-FFF2-40B4-BE49-F238E27FC236}">
                  <a16:creationId xmlns:a16="http://schemas.microsoft.com/office/drawing/2014/main" id="{4A40A698-A088-42B3-A6E0-561778934260}"/>
                </a:ext>
              </a:extLst>
            </p:cNvPr>
            <p:cNvSpPr txBox="1"/>
            <p:nvPr/>
          </p:nvSpPr>
          <p:spPr>
            <a:xfrm>
              <a:off x="4582114" y="3879461"/>
              <a:ext cx="3036882" cy="523220"/>
            </a:xfrm>
            <a:prstGeom prst="rect">
              <a:avLst/>
            </a:prstGeom>
            <a:noFill/>
          </p:spPr>
          <p:txBody>
            <a:bodyPr wrap="square">
              <a:spAutoFit/>
            </a:bodyPr>
            <a:lstStyle>
              <a:defPPr>
                <a:defRPr lang="ru-RU"/>
              </a:defPPr>
              <a:lvl1pPr algn="ctr">
                <a:defRPr sz="2200" b="1">
                  <a:solidFill>
                    <a:srgbClr val="F79646"/>
                  </a:solidFill>
                  <a:effectLst/>
                  <a:ea typeface="Calibri" panose="020F0502020204030204" pitchFamily="34" charset="0"/>
                  <a:cs typeface="Calibri" panose="020F0502020204030204" pitchFamily="34" charset="0"/>
                </a:defRPr>
              </a:lvl1pPr>
            </a:lstStyle>
            <a:p>
              <a:r>
                <a:rPr lang="ru-RU" sz="2800" dirty="0"/>
                <a:t>650 000 тенге</a:t>
              </a:r>
            </a:p>
          </p:txBody>
        </p:sp>
        <p:sp>
          <p:nvSpPr>
            <p:cNvPr id="14" name="TextBox 13">
              <a:extLst>
                <a:ext uri="{FF2B5EF4-FFF2-40B4-BE49-F238E27FC236}">
                  <a16:creationId xmlns:a16="http://schemas.microsoft.com/office/drawing/2014/main" id="{9ECCE1A9-B903-4C27-8505-B0FC8035732F}"/>
                </a:ext>
              </a:extLst>
            </p:cNvPr>
            <p:cNvSpPr txBox="1"/>
            <p:nvPr/>
          </p:nvSpPr>
          <p:spPr>
            <a:xfrm>
              <a:off x="4222788" y="4467390"/>
              <a:ext cx="3746423" cy="1323439"/>
            </a:xfrm>
            <a:prstGeom prst="rect">
              <a:avLst/>
            </a:prstGeom>
            <a:noFill/>
          </p:spPr>
          <p:txBody>
            <a:bodyPr wrap="square">
              <a:spAutoFit/>
            </a:bodyPr>
            <a:lstStyle>
              <a:defPPr>
                <a:defRPr lang="ru-RU"/>
              </a:defPPr>
              <a:lvl1pPr>
                <a:defRPr sz="1600" b="0">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dirty="0">
                  <a:solidFill>
                    <a:schemeClr val="bg1">
                      <a:lumMod val="85000"/>
                    </a:schemeClr>
                  </a:solidFill>
                </a:rPr>
                <a:t>стоимость минимального ущерба, который может быть нанесен государству и обществу в результате одного коррупционного деяния</a:t>
              </a:r>
            </a:p>
          </p:txBody>
        </p:sp>
      </p:grpSp>
      <p:grpSp>
        <p:nvGrpSpPr>
          <p:cNvPr id="46" name="Группа 45">
            <a:extLst>
              <a:ext uri="{FF2B5EF4-FFF2-40B4-BE49-F238E27FC236}">
                <a16:creationId xmlns:a16="http://schemas.microsoft.com/office/drawing/2014/main" id="{E3A13523-DFF2-44D7-BF16-E3DCE533502A}"/>
              </a:ext>
            </a:extLst>
          </p:cNvPr>
          <p:cNvGrpSpPr/>
          <p:nvPr/>
        </p:nvGrpSpPr>
        <p:grpSpPr>
          <a:xfrm>
            <a:off x="8238864" y="3981061"/>
            <a:ext cx="3711682" cy="1911368"/>
            <a:chOff x="7934064" y="3879461"/>
            <a:chExt cx="3711682" cy="1911368"/>
          </a:xfrm>
        </p:grpSpPr>
        <p:sp>
          <p:nvSpPr>
            <p:cNvPr id="19" name="TextBox 18">
              <a:extLst>
                <a:ext uri="{FF2B5EF4-FFF2-40B4-BE49-F238E27FC236}">
                  <a16:creationId xmlns:a16="http://schemas.microsoft.com/office/drawing/2014/main" id="{3CED167D-A5C1-4607-9A73-4EE794B4DE8A}"/>
                </a:ext>
              </a:extLst>
            </p:cNvPr>
            <p:cNvSpPr txBox="1"/>
            <p:nvPr/>
          </p:nvSpPr>
          <p:spPr>
            <a:xfrm>
              <a:off x="7934064" y="4467390"/>
              <a:ext cx="3711682" cy="1323439"/>
            </a:xfrm>
            <a:prstGeom prst="rect">
              <a:avLst/>
            </a:prstGeom>
            <a:noFill/>
          </p:spPr>
          <p:txBody>
            <a:bodyPr wrap="square">
              <a:spAutoFit/>
            </a:bodyPr>
            <a:lstStyle>
              <a:defPPr>
                <a:defRPr lang="ru-RU"/>
              </a:defPPr>
              <a:lvl1pPr>
                <a:defRPr sz="1600" b="0">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sz="2000" b="1" dirty="0">
                  <a:solidFill>
                    <a:schemeClr val="bg1">
                      <a:lumMod val="85000"/>
                    </a:schemeClr>
                  </a:solidFill>
                </a:rPr>
                <a:t>может быть предотвращен и пресечен ущерб государству и обществу</a:t>
              </a:r>
            </a:p>
          </p:txBody>
        </p:sp>
        <p:sp>
          <p:nvSpPr>
            <p:cNvPr id="20" name="TextBox 19">
              <a:extLst>
                <a:ext uri="{FF2B5EF4-FFF2-40B4-BE49-F238E27FC236}">
                  <a16:creationId xmlns:a16="http://schemas.microsoft.com/office/drawing/2014/main" id="{1D9D9FA8-42BB-42FA-B947-C45C39C20C0C}"/>
                </a:ext>
              </a:extLst>
            </p:cNvPr>
            <p:cNvSpPr txBox="1"/>
            <p:nvPr/>
          </p:nvSpPr>
          <p:spPr>
            <a:xfrm>
              <a:off x="8124409" y="3879461"/>
              <a:ext cx="3330992" cy="523220"/>
            </a:xfrm>
            <a:prstGeom prst="rect">
              <a:avLst/>
            </a:prstGeom>
            <a:noFill/>
          </p:spPr>
          <p:txBody>
            <a:bodyPr wrap="square">
              <a:spAutoFit/>
            </a:bodyPr>
            <a:lstStyle>
              <a:defPPr>
                <a:defRPr lang="ru-RU"/>
              </a:defPPr>
              <a:lvl1pPr algn="ctr">
                <a:defRPr sz="2200" b="1">
                  <a:solidFill>
                    <a:srgbClr val="F79646"/>
                  </a:solidFill>
                  <a:effectLst/>
                  <a:ea typeface="Calibri" panose="020F0502020204030204" pitchFamily="34" charset="0"/>
                  <a:cs typeface="Calibri" panose="020F0502020204030204" pitchFamily="34" charset="0"/>
                </a:defRPr>
              </a:lvl1pPr>
            </a:lstStyle>
            <a:p>
              <a:r>
                <a:rPr lang="ru-RU" sz="2800" dirty="0"/>
                <a:t>65 МЛРД тенге</a:t>
              </a:r>
            </a:p>
          </p:txBody>
        </p:sp>
      </p:grpSp>
      <p:grpSp>
        <p:nvGrpSpPr>
          <p:cNvPr id="39" name="Группа 38">
            <a:extLst>
              <a:ext uri="{FF2B5EF4-FFF2-40B4-BE49-F238E27FC236}">
                <a16:creationId xmlns:a16="http://schemas.microsoft.com/office/drawing/2014/main" id="{14547804-F592-44B9-BEC4-E2DB06A115C2}"/>
              </a:ext>
            </a:extLst>
          </p:cNvPr>
          <p:cNvGrpSpPr/>
          <p:nvPr/>
        </p:nvGrpSpPr>
        <p:grpSpPr>
          <a:xfrm>
            <a:off x="294261" y="1796914"/>
            <a:ext cx="1865279" cy="1450630"/>
            <a:chOff x="294261" y="1720714"/>
            <a:chExt cx="1865279" cy="1450630"/>
          </a:xfrm>
        </p:grpSpPr>
        <p:sp>
          <p:nvSpPr>
            <p:cNvPr id="4" name="TextBox 3">
              <a:extLst>
                <a:ext uri="{FF2B5EF4-FFF2-40B4-BE49-F238E27FC236}">
                  <a16:creationId xmlns:a16="http://schemas.microsoft.com/office/drawing/2014/main" id="{50E1C500-2D7C-41DE-8BE0-BB20DBC5B6DE}"/>
                </a:ext>
              </a:extLst>
            </p:cNvPr>
            <p:cNvSpPr txBox="1"/>
            <p:nvPr/>
          </p:nvSpPr>
          <p:spPr>
            <a:xfrm>
              <a:off x="294261" y="2340347"/>
              <a:ext cx="1865279" cy="830997"/>
            </a:xfrm>
            <a:prstGeom prst="rect">
              <a:avLst/>
            </a:prstGeom>
            <a:noFill/>
          </p:spPr>
          <p:txBody>
            <a:bodyPr wrap="square">
              <a:spAutoFit/>
            </a:bodyPr>
            <a:lstStyle/>
            <a:p>
              <a:pPr algn="ctr"/>
              <a:r>
                <a:rPr lang="ru-RU" sz="3200" b="1" dirty="0">
                  <a:solidFill>
                    <a:srgbClr val="F79646"/>
                  </a:solidFill>
                  <a:effectLst/>
                  <a:ea typeface="Calibri" panose="020F0502020204030204" pitchFamily="34" charset="0"/>
                  <a:cs typeface="Calibri" panose="020F0502020204030204" pitchFamily="34" charset="0"/>
                </a:rPr>
                <a:t>1</a:t>
              </a:r>
              <a:r>
                <a:rPr lang="ru-RU" sz="2400" b="1" dirty="0">
                  <a:solidFill>
                    <a:srgbClr val="F79646"/>
                  </a:solidFill>
                  <a:effectLst/>
                  <a:ea typeface="Calibri" panose="020F0502020204030204" pitchFamily="34" charset="0"/>
                  <a:cs typeface="Calibri" panose="020F0502020204030204" pitchFamily="34" charset="0"/>
                </a:rPr>
                <a:t> </a:t>
              </a:r>
              <a:br>
                <a:rPr lang="ru-RU" sz="2400" b="1" dirty="0">
                  <a:solidFill>
                    <a:srgbClr val="F79646"/>
                  </a:solidFill>
                  <a:effectLst/>
                  <a:ea typeface="Calibri" panose="020F0502020204030204" pitchFamily="34" charset="0"/>
                  <a:cs typeface="Calibri" panose="020F0502020204030204" pitchFamily="34" charset="0"/>
                </a:rPr>
              </a:br>
              <a:r>
                <a:rPr lang="ru-RU" sz="1600" b="1" dirty="0">
                  <a:solidFill>
                    <a:schemeClr val="bg1">
                      <a:lumMod val="95000"/>
                    </a:schemeClr>
                  </a:solidFill>
                  <a:effectLst/>
                  <a:ea typeface="Calibri" panose="020F0502020204030204" pitchFamily="34" charset="0"/>
                  <a:cs typeface="Calibri" panose="020F0502020204030204" pitchFamily="34" charset="0"/>
                </a:rPr>
                <a:t>проект НПА </a:t>
              </a:r>
              <a:endParaRPr lang="ru-RU" sz="1400" b="1" dirty="0"/>
            </a:p>
          </p:txBody>
        </p:sp>
        <p:pic>
          <p:nvPicPr>
            <p:cNvPr id="22" name="Рисунок 21">
              <a:extLst>
                <a:ext uri="{FF2B5EF4-FFF2-40B4-BE49-F238E27FC236}">
                  <a16:creationId xmlns:a16="http://schemas.microsoft.com/office/drawing/2014/main" id="{B7ABC0B5-7D3C-486D-B11F-CD820EE4C8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077" y="1720714"/>
              <a:ext cx="583659" cy="583659"/>
            </a:xfrm>
            <a:prstGeom prst="rect">
              <a:avLst/>
            </a:prstGeom>
          </p:spPr>
        </p:pic>
      </p:grpSp>
      <p:grpSp>
        <p:nvGrpSpPr>
          <p:cNvPr id="30" name="Группа 29">
            <a:extLst>
              <a:ext uri="{FF2B5EF4-FFF2-40B4-BE49-F238E27FC236}">
                <a16:creationId xmlns:a16="http://schemas.microsoft.com/office/drawing/2014/main" id="{8CDE874A-8094-436D-BFBA-0E2C5B58AFDC}"/>
              </a:ext>
            </a:extLst>
          </p:cNvPr>
          <p:cNvGrpSpPr/>
          <p:nvPr/>
        </p:nvGrpSpPr>
        <p:grpSpPr>
          <a:xfrm>
            <a:off x="2619171" y="1838797"/>
            <a:ext cx="2383275" cy="1654968"/>
            <a:chOff x="3086100" y="2169268"/>
            <a:chExt cx="2383275" cy="1654968"/>
          </a:xfrm>
        </p:grpSpPr>
        <p:grpSp>
          <p:nvGrpSpPr>
            <p:cNvPr id="28" name="Группа 27">
              <a:extLst>
                <a:ext uri="{FF2B5EF4-FFF2-40B4-BE49-F238E27FC236}">
                  <a16:creationId xmlns:a16="http://schemas.microsoft.com/office/drawing/2014/main" id="{9027A418-9270-46E4-870C-264930F71968}"/>
                </a:ext>
              </a:extLst>
            </p:cNvPr>
            <p:cNvGrpSpPr/>
            <p:nvPr/>
          </p:nvGrpSpPr>
          <p:grpSpPr>
            <a:xfrm>
              <a:off x="3465478" y="2169268"/>
              <a:ext cx="1624519" cy="496110"/>
              <a:chOff x="1332689" y="2033081"/>
              <a:chExt cx="1624519" cy="496110"/>
            </a:xfrm>
          </p:grpSpPr>
          <p:pic>
            <p:nvPicPr>
              <p:cNvPr id="24" name="Рисунок 23">
                <a:extLst>
                  <a:ext uri="{FF2B5EF4-FFF2-40B4-BE49-F238E27FC236}">
                    <a16:creationId xmlns:a16="http://schemas.microsoft.com/office/drawing/2014/main" id="{2B803E0B-8728-47A5-B445-0EC37CFDCF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2689" y="2033081"/>
                <a:ext cx="496110" cy="496110"/>
              </a:xfrm>
              <a:prstGeom prst="rect">
                <a:avLst/>
              </a:prstGeom>
            </p:spPr>
          </p:pic>
          <p:pic>
            <p:nvPicPr>
              <p:cNvPr id="25" name="Рисунок 24">
                <a:extLst>
                  <a:ext uri="{FF2B5EF4-FFF2-40B4-BE49-F238E27FC236}">
                    <a16:creationId xmlns:a16="http://schemas.microsoft.com/office/drawing/2014/main" id="{D00EAD0D-EA97-450E-A4E7-4CB7A26B22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6894" y="2033081"/>
                <a:ext cx="496110" cy="496110"/>
              </a:xfrm>
              <a:prstGeom prst="rect">
                <a:avLst/>
              </a:prstGeom>
            </p:spPr>
          </p:pic>
          <p:pic>
            <p:nvPicPr>
              <p:cNvPr id="26" name="Рисунок 25">
                <a:extLst>
                  <a:ext uri="{FF2B5EF4-FFF2-40B4-BE49-F238E27FC236}">
                    <a16:creationId xmlns:a16="http://schemas.microsoft.com/office/drawing/2014/main" id="{A333760C-B98C-4E45-AEA0-D9023B26E4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1098" y="2033081"/>
                <a:ext cx="496110" cy="496110"/>
              </a:xfrm>
              <a:prstGeom prst="rect">
                <a:avLst/>
              </a:prstGeom>
            </p:spPr>
          </p:pic>
        </p:grpSp>
        <p:sp>
          <p:nvSpPr>
            <p:cNvPr id="27" name="TextBox 26">
              <a:extLst>
                <a:ext uri="{FF2B5EF4-FFF2-40B4-BE49-F238E27FC236}">
                  <a16:creationId xmlns:a16="http://schemas.microsoft.com/office/drawing/2014/main" id="{A294ED91-5995-4FCC-809E-AEDD6C46603C}"/>
                </a:ext>
              </a:extLst>
            </p:cNvPr>
            <p:cNvSpPr txBox="1"/>
            <p:nvPr/>
          </p:nvSpPr>
          <p:spPr>
            <a:xfrm>
              <a:off x="3086100" y="2747018"/>
              <a:ext cx="2383275" cy="1077218"/>
            </a:xfrm>
            <a:prstGeom prst="rect">
              <a:avLst/>
            </a:prstGeom>
            <a:noFill/>
          </p:spPr>
          <p:txBody>
            <a:bodyPr wrap="square">
              <a:spAutoFit/>
            </a:bodyPr>
            <a:lstStyle/>
            <a:p>
              <a:pPr algn="ctr"/>
              <a:r>
                <a:rPr lang="ru-RU" sz="3200" b="1" dirty="0">
                  <a:solidFill>
                    <a:srgbClr val="F79646"/>
                  </a:solidFill>
                  <a:cs typeface="Calibri" panose="020F0502020204030204" pitchFamily="34" charset="0"/>
                </a:rPr>
                <a:t>3</a:t>
              </a:r>
              <a:r>
                <a:rPr lang="ru-RU" sz="2400" b="1" dirty="0">
                  <a:solidFill>
                    <a:srgbClr val="F79646"/>
                  </a:solidFill>
                  <a:cs typeface="Calibri" panose="020F0502020204030204" pitchFamily="34" charset="0"/>
                </a:rPr>
                <a:t> </a:t>
              </a:r>
              <a:br>
                <a:rPr lang="ru-RU" sz="2400" b="1" dirty="0">
                  <a:solidFill>
                    <a:srgbClr val="F79646"/>
                  </a:solidFill>
                  <a:cs typeface="Calibri" panose="020F0502020204030204" pitchFamily="34" charset="0"/>
                </a:rPr>
              </a:br>
              <a:r>
                <a:rPr lang="ru-RU" sz="1600" b="1" dirty="0">
                  <a:solidFill>
                    <a:schemeClr val="bg1">
                      <a:lumMod val="95000"/>
                    </a:schemeClr>
                  </a:solidFill>
                  <a:effectLst/>
                  <a:ea typeface="Calibri" panose="020F0502020204030204" pitchFamily="34" charset="0"/>
                  <a:cs typeface="Calibri" panose="020F0502020204030204" pitchFamily="34" charset="0"/>
                </a:rPr>
                <a:t>коррупционных фактора</a:t>
              </a:r>
              <a:endParaRPr lang="ru-RU" sz="1400" b="1" dirty="0"/>
            </a:p>
          </p:txBody>
        </p:sp>
      </p:grpSp>
      <p:sp>
        <p:nvSpPr>
          <p:cNvPr id="29" name="TextBox 28">
            <a:extLst>
              <a:ext uri="{FF2B5EF4-FFF2-40B4-BE49-F238E27FC236}">
                <a16:creationId xmlns:a16="http://schemas.microsoft.com/office/drawing/2014/main" id="{6208D348-EE5D-4950-8F86-7EB5E9AFF662}"/>
              </a:ext>
            </a:extLst>
          </p:cNvPr>
          <p:cNvSpPr txBox="1"/>
          <p:nvPr/>
        </p:nvSpPr>
        <p:spPr>
          <a:xfrm>
            <a:off x="2063884" y="2435191"/>
            <a:ext cx="729573" cy="584775"/>
          </a:xfrm>
          <a:prstGeom prst="rect">
            <a:avLst/>
          </a:prstGeom>
          <a:noFill/>
        </p:spPr>
        <p:txBody>
          <a:bodyPr wrap="square">
            <a:spAutoFit/>
          </a:bodyPr>
          <a:lstStyle/>
          <a:p>
            <a:pPr algn="ctr"/>
            <a:r>
              <a:rPr lang="ru-RU" sz="3200" b="1" dirty="0">
                <a:solidFill>
                  <a:schemeClr val="bg1">
                    <a:lumMod val="85000"/>
                  </a:schemeClr>
                </a:solidFill>
                <a:cs typeface="Calibri" panose="020F0502020204030204" pitchFamily="34" charset="0"/>
              </a:rPr>
              <a:t>=</a:t>
            </a:r>
            <a:endParaRPr lang="ru-RU" sz="1800" b="1" dirty="0">
              <a:solidFill>
                <a:schemeClr val="bg1">
                  <a:lumMod val="85000"/>
                </a:schemeClr>
              </a:solidFill>
            </a:endParaRPr>
          </a:p>
        </p:txBody>
      </p:sp>
      <p:grpSp>
        <p:nvGrpSpPr>
          <p:cNvPr id="38" name="Группа 37">
            <a:extLst>
              <a:ext uri="{FF2B5EF4-FFF2-40B4-BE49-F238E27FC236}">
                <a16:creationId xmlns:a16="http://schemas.microsoft.com/office/drawing/2014/main" id="{81F3956E-45DD-47D1-8C8A-84E59182AF71}"/>
              </a:ext>
            </a:extLst>
          </p:cNvPr>
          <p:cNvGrpSpPr/>
          <p:nvPr/>
        </p:nvGrpSpPr>
        <p:grpSpPr>
          <a:xfrm>
            <a:off x="5241857" y="2762923"/>
            <a:ext cx="6352163" cy="534297"/>
            <a:chOff x="5241857" y="2686723"/>
            <a:chExt cx="6352163" cy="534297"/>
          </a:xfrm>
        </p:grpSpPr>
        <p:sp>
          <p:nvSpPr>
            <p:cNvPr id="6" name="TextBox 5">
              <a:extLst>
                <a:ext uri="{FF2B5EF4-FFF2-40B4-BE49-F238E27FC236}">
                  <a16:creationId xmlns:a16="http://schemas.microsoft.com/office/drawing/2014/main" id="{C58A3F91-787A-4F75-A0B2-FD8AAADD34B6}"/>
                </a:ext>
              </a:extLst>
            </p:cNvPr>
            <p:cNvSpPr txBox="1"/>
            <p:nvPr/>
          </p:nvSpPr>
          <p:spPr>
            <a:xfrm>
              <a:off x="7937281" y="2790133"/>
              <a:ext cx="1309190" cy="430887"/>
            </a:xfrm>
            <a:prstGeom prst="rect">
              <a:avLst/>
            </a:prstGeom>
            <a:noFill/>
          </p:spPr>
          <p:txBody>
            <a:bodyPr wrap="square">
              <a:spAutoFit/>
            </a:bodyPr>
            <a:lstStyle/>
            <a:p>
              <a:pPr algn="ctr"/>
              <a:r>
                <a:rPr lang="ru-RU" sz="2200" b="1" dirty="0">
                  <a:solidFill>
                    <a:srgbClr val="F79646"/>
                  </a:solidFill>
                  <a:effectLst/>
                  <a:ea typeface="Calibri" panose="020F0502020204030204" pitchFamily="34" charset="0"/>
                  <a:cs typeface="Calibri" panose="020F0502020204030204" pitchFamily="34" charset="0"/>
                </a:rPr>
                <a:t>3 года</a:t>
              </a:r>
              <a:endParaRPr lang="ru-RU" sz="2200" b="1" dirty="0">
                <a:solidFill>
                  <a:srgbClr val="F79646"/>
                </a:solidFill>
              </a:endParaRPr>
            </a:p>
          </p:txBody>
        </p:sp>
        <p:cxnSp>
          <p:nvCxnSpPr>
            <p:cNvPr id="33" name="Прямая со стрелкой 32">
              <a:extLst>
                <a:ext uri="{FF2B5EF4-FFF2-40B4-BE49-F238E27FC236}">
                  <a16:creationId xmlns:a16="http://schemas.microsoft.com/office/drawing/2014/main" id="{9F9C471A-D425-4B7B-8A8C-60E9D51FBCFC}"/>
                </a:ext>
              </a:extLst>
            </p:cNvPr>
            <p:cNvCxnSpPr>
              <a:cxnSpLocks/>
            </p:cNvCxnSpPr>
            <p:nvPr/>
          </p:nvCxnSpPr>
          <p:spPr>
            <a:xfrm>
              <a:off x="5241857" y="2686723"/>
              <a:ext cx="6352163" cy="0"/>
            </a:xfrm>
            <a:prstGeom prst="straightConnector1">
              <a:avLst/>
            </a:prstGeom>
            <a:ln w="19050">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43" name="Прямая со стрелкой 42">
            <a:extLst>
              <a:ext uri="{FF2B5EF4-FFF2-40B4-BE49-F238E27FC236}">
                <a16:creationId xmlns:a16="http://schemas.microsoft.com/office/drawing/2014/main" id="{C80BC159-0208-436E-A688-3AD6D5037C70}"/>
              </a:ext>
            </a:extLst>
          </p:cNvPr>
          <p:cNvCxnSpPr>
            <a:cxnSpLocks/>
          </p:cNvCxnSpPr>
          <p:nvPr/>
        </p:nvCxnSpPr>
        <p:spPr>
          <a:xfrm>
            <a:off x="3870257" y="4261523"/>
            <a:ext cx="587443" cy="0"/>
          </a:xfrm>
          <a:prstGeom prst="straightConnector1">
            <a:avLst/>
          </a:prstGeom>
          <a:ln w="19050">
            <a:solidFill>
              <a:schemeClr val="bg1">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a:extLst>
              <a:ext uri="{FF2B5EF4-FFF2-40B4-BE49-F238E27FC236}">
                <a16:creationId xmlns:a16="http://schemas.microsoft.com/office/drawing/2014/main" id="{CBC0CF04-F3C5-41B2-B3B1-756F883D5BC5}"/>
              </a:ext>
            </a:extLst>
          </p:cNvPr>
          <p:cNvCxnSpPr>
            <a:cxnSpLocks/>
          </p:cNvCxnSpPr>
          <p:nvPr/>
        </p:nvCxnSpPr>
        <p:spPr>
          <a:xfrm>
            <a:off x="7743757" y="4261523"/>
            <a:ext cx="587443" cy="0"/>
          </a:xfrm>
          <a:prstGeom prst="straightConnector1">
            <a:avLst/>
          </a:prstGeom>
          <a:ln w="19050">
            <a:solidFill>
              <a:schemeClr val="bg1">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6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777846F-D9B7-4F52-BD83-3C39E94F52FE}"/>
              </a:ext>
            </a:extLst>
          </p:cNvPr>
          <p:cNvSpPr>
            <a:spLocks noGrp="1"/>
          </p:cNvSpPr>
          <p:nvPr>
            <p:ph type="title"/>
          </p:nvPr>
        </p:nvSpPr>
        <p:spPr>
          <a:xfrm>
            <a:off x="327834" y="314489"/>
            <a:ext cx="10860866" cy="1089529"/>
          </a:xfrm>
        </p:spPr>
        <p:txBody>
          <a:bodyPr/>
          <a:lstStyle/>
          <a:p>
            <a:r>
              <a:rPr lang="ru-RU" dirty="0"/>
              <a:t>Эффективность аналитического исследования НАЭ по итогам 2020 года</a:t>
            </a:r>
          </a:p>
        </p:txBody>
      </p:sp>
      <p:sp>
        <p:nvSpPr>
          <p:cNvPr id="5" name="TextBox 4">
            <a:extLst>
              <a:ext uri="{FF2B5EF4-FFF2-40B4-BE49-F238E27FC236}">
                <a16:creationId xmlns:a16="http://schemas.microsoft.com/office/drawing/2014/main" id="{85F9A717-508B-483B-9989-3B5FE03BE06E}"/>
              </a:ext>
            </a:extLst>
          </p:cNvPr>
          <p:cNvSpPr txBox="1"/>
          <p:nvPr/>
        </p:nvSpPr>
        <p:spPr>
          <a:xfrm>
            <a:off x="1765300" y="1720850"/>
            <a:ext cx="7023100" cy="369332"/>
          </a:xfrm>
          <a:prstGeom prst="rect">
            <a:avLst/>
          </a:prstGeom>
          <a:noFill/>
        </p:spPr>
        <p:txBody>
          <a:bodyPr wrap="square">
            <a:spAutoFit/>
          </a:bodyPr>
          <a:lstStyle>
            <a:defPPr>
              <a:defRPr lang="ru-RU"/>
            </a:defPPr>
            <a:lvl1pPr algn="ctr">
              <a:defRPr sz="1800" b="1">
                <a:solidFill>
                  <a:schemeClr val="bg1">
                    <a:lumMod val="95000"/>
                  </a:schemeClr>
                </a:solidFill>
                <a:effectLst/>
                <a:ea typeface="Calibri" panose="020F0502020204030204" pitchFamily="34" charset="0"/>
                <a:cs typeface="Calibri" panose="020F0502020204030204" pitchFamily="34" charset="0"/>
              </a:defRPr>
            </a:lvl1pPr>
          </a:lstStyle>
          <a:p>
            <a:pPr algn="l"/>
            <a:endParaRPr lang="ru-RU" dirty="0"/>
          </a:p>
        </p:txBody>
      </p:sp>
      <p:sp>
        <p:nvSpPr>
          <p:cNvPr id="12" name="TextBox 11">
            <a:extLst>
              <a:ext uri="{FF2B5EF4-FFF2-40B4-BE49-F238E27FC236}">
                <a16:creationId xmlns:a16="http://schemas.microsoft.com/office/drawing/2014/main" id="{CAD78590-39D3-4FDE-A7E4-DF5F7A4DCCBC}"/>
              </a:ext>
            </a:extLst>
          </p:cNvPr>
          <p:cNvSpPr txBox="1"/>
          <p:nvPr/>
        </p:nvSpPr>
        <p:spPr>
          <a:xfrm>
            <a:off x="342900" y="1465175"/>
            <a:ext cx="11112500" cy="707886"/>
          </a:xfrm>
          <a:prstGeom prst="rect">
            <a:avLst/>
          </a:prstGeom>
          <a:noFill/>
        </p:spPr>
        <p:txBody>
          <a:bodyPr wrap="square">
            <a:spAutoFit/>
          </a:bodyPr>
          <a:lstStyle>
            <a:defPPr>
              <a:defRPr lang="ru-RU"/>
            </a:defPPr>
            <a:lvl1pPr algn="ctr">
              <a:defRPr sz="1800" b="1">
                <a:solidFill>
                  <a:schemeClr val="bg1">
                    <a:lumMod val="95000"/>
                  </a:schemeClr>
                </a:solidFill>
                <a:effectLst/>
                <a:ea typeface="Calibri" panose="020F0502020204030204" pitchFamily="34" charset="0"/>
                <a:cs typeface="Calibri" panose="020F0502020204030204" pitchFamily="34" charset="0"/>
              </a:defRPr>
            </a:lvl1pPr>
          </a:lstStyle>
          <a:p>
            <a:pPr algn="l"/>
            <a:r>
              <a:rPr lang="ru-RU" sz="2000" dirty="0">
                <a:solidFill>
                  <a:srgbClr val="F79646"/>
                </a:solidFill>
              </a:rPr>
              <a:t>Основная цель – </a:t>
            </a:r>
            <a:r>
              <a:rPr lang="ru-RU" sz="2000" dirty="0"/>
              <a:t>выработка рекомендаций по дальнейшему совершенствованию института научной антикоррупционной экспертизы</a:t>
            </a:r>
          </a:p>
        </p:txBody>
      </p:sp>
      <p:grpSp>
        <p:nvGrpSpPr>
          <p:cNvPr id="20" name="Группа 19">
            <a:extLst>
              <a:ext uri="{FF2B5EF4-FFF2-40B4-BE49-F238E27FC236}">
                <a16:creationId xmlns:a16="http://schemas.microsoft.com/office/drawing/2014/main" id="{75FE26E0-700B-41B9-B857-DE13C4CC5EAE}"/>
              </a:ext>
            </a:extLst>
          </p:cNvPr>
          <p:cNvGrpSpPr/>
          <p:nvPr/>
        </p:nvGrpSpPr>
        <p:grpSpPr>
          <a:xfrm>
            <a:off x="491612" y="2892389"/>
            <a:ext cx="2654360" cy="2653773"/>
            <a:chOff x="825440" y="2836146"/>
            <a:chExt cx="2654360" cy="2653773"/>
          </a:xfrm>
        </p:grpSpPr>
        <p:pic>
          <p:nvPicPr>
            <p:cNvPr id="10" name="Рисунок 9">
              <a:extLst>
                <a:ext uri="{FF2B5EF4-FFF2-40B4-BE49-F238E27FC236}">
                  <a16:creationId xmlns:a16="http://schemas.microsoft.com/office/drawing/2014/main" id="{D379CC70-2889-4607-8D76-8F4D748D54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5379" y="2836146"/>
              <a:ext cx="723822" cy="723822"/>
            </a:xfrm>
            <a:prstGeom prst="rect">
              <a:avLst/>
            </a:prstGeom>
          </p:spPr>
        </p:pic>
        <p:sp>
          <p:nvSpPr>
            <p:cNvPr id="14" name="TextBox 13">
              <a:extLst>
                <a:ext uri="{FF2B5EF4-FFF2-40B4-BE49-F238E27FC236}">
                  <a16:creationId xmlns:a16="http://schemas.microsoft.com/office/drawing/2014/main" id="{EE9DB8DE-49A0-4F4A-813E-C58FC0D87B46}"/>
                </a:ext>
              </a:extLst>
            </p:cNvPr>
            <p:cNvSpPr txBox="1"/>
            <p:nvPr/>
          </p:nvSpPr>
          <p:spPr>
            <a:xfrm>
              <a:off x="825440" y="4289590"/>
              <a:ext cx="2654360" cy="1200329"/>
            </a:xfrm>
            <a:prstGeom prst="rect">
              <a:avLst/>
            </a:prstGeom>
            <a:noFill/>
          </p:spPr>
          <p:txBody>
            <a:bodyPr wrap="square">
              <a:spAutoFit/>
            </a:bodyPr>
            <a:lstStyle>
              <a:defPPr>
                <a:defRPr lang="ru-RU"/>
              </a:defPPr>
              <a:lvl1pPr>
                <a:defRPr sz="1600" b="1">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sz="1800" b="0" dirty="0">
                  <a:solidFill>
                    <a:schemeClr val="bg1">
                      <a:lumMod val="85000"/>
                    </a:schemeClr>
                  </a:solidFill>
                </a:rPr>
                <a:t>коррупционных лазеек, напрямую связанных с дачей и получением взяток</a:t>
              </a:r>
            </a:p>
          </p:txBody>
        </p:sp>
        <p:sp>
          <p:nvSpPr>
            <p:cNvPr id="15" name="TextBox 14">
              <a:extLst>
                <a:ext uri="{FF2B5EF4-FFF2-40B4-BE49-F238E27FC236}">
                  <a16:creationId xmlns:a16="http://schemas.microsoft.com/office/drawing/2014/main" id="{BFB36ED4-132F-4FC8-93F2-562C644FF870}"/>
                </a:ext>
              </a:extLst>
            </p:cNvPr>
            <p:cNvSpPr txBox="1"/>
            <p:nvPr/>
          </p:nvSpPr>
          <p:spPr>
            <a:xfrm>
              <a:off x="1235884" y="3600061"/>
              <a:ext cx="1833472" cy="707886"/>
            </a:xfrm>
            <a:prstGeom prst="rect">
              <a:avLst/>
            </a:prstGeom>
            <a:noFill/>
          </p:spPr>
          <p:txBody>
            <a:bodyPr wrap="square">
              <a:spAutoFit/>
            </a:bodyPr>
            <a:lstStyle>
              <a:defPPr>
                <a:defRPr lang="ru-RU"/>
              </a:defPPr>
              <a:lvl1pPr algn="ctr">
                <a:defRPr sz="2200" b="1">
                  <a:solidFill>
                    <a:srgbClr val="F79646"/>
                  </a:solidFill>
                  <a:effectLst/>
                  <a:ea typeface="Calibri" panose="020F0502020204030204" pitchFamily="34" charset="0"/>
                  <a:cs typeface="Calibri" panose="020F0502020204030204" pitchFamily="34" charset="0"/>
                </a:defRPr>
              </a:lvl1pPr>
            </a:lstStyle>
            <a:p>
              <a:r>
                <a:rPr lang="ru-RU" sz="4000" dirty="0"/>
                <a:t>3 419 </a:t>
              </a:r>
            </a:p>
          </p:txBody>
        </p:sp>
      </p:grpSp>
      <p:grpSp>
        <p:nvGrpSpPr>
          <p:cNvPr id="23" name="Группа 22">
            <a:extLst>
              <a:ext uri="{FF2B5EF4-FFF2-40B4-BE49-F238E27FC236}">
                <a16:creationId xmlns:a16="http://schemas.microsoft.com/office/drawing/2014/main" id="{2870E122-A22F-4574-93FB-1623FC545658}"/>
              </a:ext>
            </a:extLst>
          </p:cNvPr>
          <p:cNvGrpSpPr/>
          <p:nvPr/>
        </p:nvGrpSpPr>
        <p:grpSpPr>
          <a:xfrm>
            <a:off x="3454340" y="2837544"/>
            <a:ext cx="4991160" cy="2129220"/>
            <a:chOff x="3695640" y="2794001"/>
            <a:chExt cx="4991160" cy="2129220"/>
          </a:xfrm>
        </p:grpSpPr>
        <p:grpSp>
          <p:nvGrpSpPr>
            <p:cNvPr id="17" name="Группа 16">
              <a:extLst>
                <a:ext uri="{FF2B5EF4-FFF2-40B4-BE49-F238E27FC236}">
                  <a16:creationId xmlns:a16="http://schemas.microsoft.com/office/drawing/2014/main" id="{171C9467-024D-4AE5-9EDD-4D39E306B40E}"/>
                </a:ext>
              </a:extLst>
            </p:cNvPr>
            <p:cNvGrpSpPr/>
            <p:nvPr/>
          </p:nvGrpSpPr>
          <p:grpSpPr>
            <a:xfrm>
              <a:off x="3695640" y="3608960"/>
              <a:ext cx="4991160" cy="1314261"/>
              <a:chOff x="-357966" y="4307460"/>
              <a:chExt cx="4991160" cy="1314261"/>
            </a:xfrm>
          </p:grpSpPr>
          <p:sp>
            <p:nvSpPr>
              <p:cNvPr id="18" name="TextBox 17">
                <a:extLst>
                  <a:ext uri="{FF2B5EF4-FFF2-40B4-BE49-F238E27FC236}">
                    <a16:creationId xmlns:a16="http://schemas.microsoft.com/office/drawing/2014/main" id="{5F11B732-421F-494B-BFAE-D0DB0F8CC786}"/>
                  </a:ext>
                </a:extLst>
              </p:cNvPr>
              <p:cNvSpPr txBox="1"/>
              <p:nvPr/>
            </p:nvSpPr>
            <p:spPr>
              <a:xfrm>
                <a:off x="312828" y="4975390"/>
                <a:ext cx="3649572" cy="646331"/>
              </a:xfrm>
              <a:prstGeom prst="rect">
                <a:avLst/>
              </a:prstGeom>
              <a:noFill/>
            </p:spPr>
            <p:txBody>
              <a:bodyPr wrap="square">
                <a:spAutoFit/>
              </a:bodyPr>
              <a:lstStyle>
                <a:defPPr>
                  <a:defRPr lang="ru-RU"/>
                </a:defPPr>
                <a:lvl1pPr>
                  <a:defRPr sz="1600" b="1">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sz="1800" b="0" dirty="0">
                    <a:solidFill>
                      <a:schemeClr val="bg1">
                        <a:lumMod val="85000"/>
                      </a:schemeClr>
                    </a:solidFill>
                  </a:rPr>
                  <a:t>предупрежден вред для государства и общества </a:t>
                </a:r>
              </a:p>
            </p:txBody>
          </p:sp>
          <p:sp>
            <p:nvSpPr>
              <p:cNvPr id="19" name="TextBox 18">
                <a:extLst>
                  <a:ext uri="{FF2B5EF4-FFF2-40B4-BE49-F238E27FC236}">
                    <a16:creationId xmlns:a16="http://schemas.microsoft.com/office/drawing/2014/main" id="{AD4F6B7E-7FD7-459D-8A39-29F7E1AC2AD0}"/>
                  </a:ext>
                </a:extLst>
              </p:cNvPr>
              <p:cNvSpPr txBox="1"/>
              <p:nvPr/>
            </p:nvSpPr>
            <p:spPr>
              <a:xfrm>
                <a:off x="-357966" y="4307460"/>
                <a:ext cx="4991160" cy="646331"/>
              </a:xfrm>
              <a:prstGeom prst="rect">
                <a:avLst/>
              </a:prstGeom>
              <a:noFill/>
            </p:spPr>
            <p:txBody>
              <a:bodyPr wrap="square">
                <a:spAutoFit/>
              </a:bodyPr>
              <a:lstStyle>
                <a:defPPr>
                  <a:defRPr lang="ru-RU"/>
                </a:defPPr>
                <a:lvl1pPr algn="ctr">
                  <a:defRPr sz="2200" b="1">
                    <a:solidFill>
                      <a:srgbClr val="F79646"/>
                    </a:solidFill>
                    <a:effectLst/>
                    <a:ea typeface="Calibri" panose="020F0502020204030204" pitchFamily="34" charset="0"/>
                    <a:cs typeface="Calibri" panose="020F0502020204030204" pitchFamily="34" charset="0"/>
                  </a:defRPr>
                </a:lvl1pPr>
              </a:lstStyle>
              <a:p>
                <a:r>
                  <a:rPr lang="ru-RU" sz="3600" dirty="0"/>
                  <a:t>2 222 350 000 </a:t>
                </a:r>
                <a:r>
                  <a:rPr lang="ru-RU" sz="2800" dirty="0"/>
                  <a:t>тенге</a:t>
                </a:r>
              </a:p>
            </p:txBody>
          </p:sp>
        </p:grpSp>
        <p:pic>
          <p:nvPicPr>
            <p:cNvPr id="22" name="Рисунок 21">
              <a:extLst>
                <a:ext uri="{FF2B5EF4-FFF2-40B4-BE49-F238E27FC236}">
                  <a16:creationId xmlns:a16="http://schemas.microsoft.com/office/drawing/2014/main" id="{8E2D9790-6548-4630-B0C3-72C67D60C5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9270" y="2794001"/>
              <a:ext cx="723900" cy="723900"/>
            </a:xfrm>
            <a:prstGeom prst="rect">
              <a:avLst/>
            </a:prstGeom>
          </p:spPr>
        </p:pic>
      </p:grpSp>
      <p:cxnSp>
        <p:nvCxnSpPr>
          <p:cNvPr id="24" name="Прямая со стрелкой 23">
            <a:extLst>
              <a:ext uri="{FF2B5EF4-FFF2-40B4-BE49-F238E27FC236}">
                <a16:creationId xmlns:a16="http://schemas.microsoft.com/office/drawing/2014/main" id="{9F982E92-1E57-4FAD-A702-CD35F774F18F}"/>
              </a:ext>
            </a:extLst>
          </p:cNvPr>
          <p:cNvCxnSpPr>
            <a:cxnSpLocks/>
          </p:cNvCxnSpPr>
          <p:nvPr/>
        </p:nvCxnSpPr>
        <p:spPr>
          <a:xfrm>
            <a:off x="2716371" y="3987566"/>
            <a:ext cx="727143" cy="0"/>
          </a:xfrm>
          <a:prstGeom prst="straightConnector1">
            <a:avLst/>
          </a:prstGeom>
          <a:ln w="19050">
            <a:solidFill>
              <a:schemeClr val="bg1">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a:extLst>
              <a:ext uri="{FF2B5EF4-FFF2-40B4-BE49-F238E27FC236}">
                <a16:creationId xmlns:a16="http://schemas.microsoft.com/office/drawing/2014/main" id="{741CD79E-62E8-49C4-84F8-477D90A9AA2A}"/>
              </a:ext>
            </a:extLst>
          </p:cNvPr>
          <p:cNvCxnSpPr>
            <a:cxnSpLocks/>
          </p:cNvCxnSpPr>
          <p:nvPr/>
        </p:nvCxnSpPr>
        <p:spPr>
          <a:xfrm>
            <a:off x="8447700" y="3987566"/>
            <a:ext cx="727143" cy="0"/>
          </a:xfrm>
          <a:prstGeom prst="straightConnector1">
            <a:avLst/>
          </a:prstGeom>
          <a:ln w="19050">
            <a:solidFill>
              <a:schemeClr val="bg1">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1" name="Группа 30">
            <a:extLst>
              <a:ext uri="{FF2B5EF4-FFF2-40B4-BE49-F238E27FC236}">
                <a16:creationId xmlns:a16="http://schemas.microsoft.com/office/drawing/2014/main" id="{D02E901E-DAEC-41F7-84DE-DCC7D1D183D6}"/>
              </a:ext>
            </a:extLst>
          </p:cNvPr>
          <p:cNvGrpSpPr/>
          <p:nvPr/>
        </p:nvGrpSpPr>
        <p:grpSpPr>
          <a:xfrm>
            <a:off x="8812586" y="2777168"/>
            <a:ext cx="3037666" cy="3095304"/>
            <a:chOff x="8914187" y="3076525"/>
            <a:chExt cx="3037666" cy="3095304"/>
          </a:xfrm>
        </p:grpSpPr>
        <p:sp>
          <p:nvSpPr>
            <p:cNvPr id="3" name="TextBox 2">
              <a:extLst>
                <a:ext uri="{FF2B5EF4-FFF2-40B4-BE49-F238E27FC236}">
                  <a16:creationId xmlns:a16="http://schemas.microsoft.com/office/drawing/2014/main" id="{CB9F54F4-69D0-474F-B21D-14D0D147EB71}"/>
                </a:ext>
              </a:extLst>
            </p:cNvPr>
            <p:cNvSpPr txBox="1"/>
            <p:nvPr/>
          </p:nvSpPr>
          <p:spPr>
            <a:xfrm>
              <a:off x="8914187" y="3076525"/>
              <a:ext cx="3037666" cy="400110"/>
            </a:xfrm>
            <a:prstGeom prst="rect">
              <a:avLst/>
            </a:prstGeom>
            <a:noFill/>
          </p:spPr>
          <p:txBody>
            <a:bodyPr wrap="square">
              <a:spAutoFit/>
            </a:bodyPr>
            <a:lstStyle>
              <a:defPPr>
                <a:defRPr lang="ru-RU"/>
              </a:defPPr>
              <a:lvl1pPr algn="ctr">
                <a:defRPr sz="2000" b="1">
                  <a:solidFill>
                    <a:schemeClr val="bg1">
                      <a:lumMod val="85000"/>
                    </a:schemeClr>
                  </a:solidFill>
                  <a:effectLst/>
                  <a:ea typeface="Calibri" panose="020F0502020204030204" pitchFamily="34" charset="0"/>
                  <a:cs typeface="Calibri" panose="020F0502020204030204" pitchFamily="34" charset="0"/>
                </a:defRPr>
              </a:lvl1pPr>
            </a:lstStyle>
            <a:p>
              <a:r>
                <a:rPr lang="ru-RU" dirty="0"/>
                <a:t>ЭФФЕКТИВНОСТЬ </a:t>
              </a:r>
            </a:p>
          </p:txBody>
        </p:sp>
        <p:grpSp>
          <p:nvGrpSpPr>
            <p:cNvPr id="27" name="Группа 26">
              <a:extLst>
                <a:ext uri="{FF2B5EF4-FFF2-40B4-BE49-F238E27FC236}">
                  <a16:creationId xmlns:a16="http://schemas.microsoft.com/office/drawing/2014/main" id="{5D29C851-59B7-4514-BA88-97EF60CC01E2}"/>
                </a:ext>
              </a:extLst>
            </p:cNvPr>
            <p:cNvGrpSpPr/>
            <p:nvPr/>
          </p:nvGrpSpPr>
          <p:grpSpPr>
            <a:xfrm>
              <a:off x="9105840" y="3511161"/>
              <a:ext cx="2654360" cy="2660668"/>
              <a:chOff x="825440" y="3498461"/>
              <a:chExt cx="2654360" cy="2660668"/>
            </a:xfrm>
          </p:grpSpPr>
          <p:sp>
            <p:nvSpPr>
              <p:cNvPr id="29" name="TextBox 28">
                <a:extLst>
                  <a:ext uri="{FF2B5EF4-FFF2-40B4-BE49-F238E27FC236}">
                    <a16:creationId xmlns:a16="http://schemas.microsoft.com/office/drawing/2014/main" id="{B9CFD67B-FD10-4BB9-A393-8BB3BFFC1960}"/>
                  </a:ext>
                </a:extLst>
              </p:cNvPr>
              <p:cNvSpPr txBox="1"/>
              <p:nvPr/>
            </p:nvSpPr>
            <p:spPr>
              <a:xfrm>
                <a:off x="825440" y="4835690"/>
                <a:ext cx="2654360" cy="1323439"/>
              </a:xfrm>
              <a:prstGeom prst="rect">
                <a:avLst/>
              </a:prstGeom>
              <a:noFill/>
            </p:spPr>
            <p:txBody>
              <a:bodyPr wrap="square">
                <a:spAutoFit/>
              </a:bodyPr>
              <a:lstStyle>
                <a:defPPr>
                  <a:defRPr lang="ru-RU"/>
                </a:defPPr>
                <a:lvl1pPr>
                  <a:defRPr sz="1600" b="1">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sz="2000" dirty="0">
                    <a:solidFill>
                      <a:schemeClr val="bg1">
                        <a:lumMod val="85000"/>
                      </a:schemeClr>
                    </a:solidFill>
                  </a:rPr>
                  <a:t>на каждый выделенный тенге из бюджета</a:t>
                </a:r>
              </a:p>
            </p:txBody>
          </p:sp>
          <p:sp>
            <p:nvSpPr>
              <p:cNvPr id="30" name="TextBox 29">
                <a:extLst>
                  <a:ext uri="{FF2B5EF4-FFF2-40B4-BE49-F238E27FC236}">
                    <a16:creationId xmlns:a16="http://schemas.microsoft.com/office/drawing/2014/main" id="{2A76E709-9BB7-4B20-813F-55B0704BB870}"/>
                  </a:ext>
                </a:extLst>
              </p:cNvPr>
              <p:cNvSpPr txBox="1"/>
              <p:nvPr/>
            </p:nvSpPr>
            <p:spPr>
              <a:xfrm>
                <a:off x="1130240" y="3498461"/>
                <a:ext cx="2044760" cy="1323439"/>
              </a:xfrm>
              <a:prstGeom prst="rect">
                <a:avLst/>
              </a:prstGeom>
              <a:noFill/>
            </p:spPr>
            <p:txBody>
              <a:bodyPr wrap="square">
                <a:spAutoFit/>
              </a:bodyPr>
              <a:lstStyle>
                <a:defPPr>
                  <a:defRPr lang="ru-RU"/>
                </a:defPPr>
                <a:lvl1pPr algn="ctr">
                  <a:defRPr sz="2200" b="1">
                    <a:solidFill>
                      <a:srgbClr val="F79646"/>
                    </a:solidFill>
                    <a:effectLst/>
                    <a:ea typeface="Calibri" panose="020F0502020204030204" pitchFamily="34" charset="0"/>
                    <a:cs typeface="Calibri" panose="020F0502020204030204" pitchFamily="34" charset="0"/>
                  </a:defRPr>
                </a:lvl1pPr>
              </a:lstStyle>
              <a:p>
                <a:r>
                  <a:rPr lang="ru-RU" sz="4000" dirty="0"/>
                  <a:t>2,71 тенге </a:t>
                </a:r>
              </a:p>
            </p:txBody>
          </p:sp>
        </p:grpSp>
      </p:grpSp>
    </p:spTree>
    <p:extLst>
      <p:ext uri="{BB962C8B-B14F-4D97-AF65-F5344CB8AC3E}">
        <p14:creationId xmlns:p14="http://schemas.microsoft.com/office/powerpoint/2010/main" val="39633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777846F-D9B7-4F52-BD83-3C39E94F52FE}"/>
              </a:ext>
            </a:extLst>
          </p:cNvPr>
          <p:cNvSpPr>
            <a:spLocks noGrp="1"/>
          </p:cNvSpPr>
          <p:nvPr>
            <p:ph type="title"/>
          </p:nvPr>
        </p:nvSpPr>
        <p:spPr>
          <a:xfrm>
            <a:off x="327834" y="314489"/>
            <a:ext cx="10860866" cy="1089529"/>
          </a:xfrm>
        </p:spPr>
        <p:txBody>
          <a:bodyPr/>
          <a:lstStyle/>
          <a:p>
            <a:r>
              <a:rPr lang="ru-RU" dirty="0"/>
              <a:t>Эффективность аналитического исследования НАЭ по итогам 2020 года</a:t>
            </a:r>
          </a:p>
        </p:txBody>
      </p:sp>
      <p:grpSp>
        <p:nvGrpSpPr>
          <p:cNvPr id="31" name="Группа 30">
            <a:extLst>
              <a:ext uri="{FF2B5EF4-FFF2-40B4-BE49-F238E27FC236}">
                <a16:creationId xmlns:a16="http://schemas.microsoft.com/office/drawing/2014/main" id="{D02E901E-DAEC-41F7-84DE-DCC7D1D183D6}"/>
              </a:ext>
            </a:extLst>
          </p:cNvPr>
          <p:cNvGrpSpPr/>
          <p:nvPr/>
        </p:nvGrpSpPr>
        <p:grpSpPr>
          <a:xfrm>
            <a:off x="1381272" y="2234697"/>
            <a:ext cx="3037666" cy="3095304"/>
            <a:chOff x="8914187" y="3076525"/>
            <a:chExt cx="3037666" cy="3095304"/>
          </a:xfrm>
        </p:grpSpPr>
        <p:sp>
          <p:nvSpPr>
            <p:cNvPr id="3" name="TextBox 2">
              <a:extLst>
                <a:ext uri="{FF2B5EF4-FFF2-40B4-BE49-F238E27FC236}">
                  <a16:creationId xmlns:a16="http://schemas.microsoft.com/office/drawing/2014/main" id="{CB9F54F4-69D0-474F-B21D-14D0D147EB71}"/>
                </a:ext>
              </a:extLst>
            </p:cNvPr>
            <p:cNvSpPr txBox="1"/>
            <p:nvPr/>
          </p:nvSpPr>
          <p:spPr>
            <a:xfrm>
              <a:off x="8914187" y="3076525"/>
              <a:ext cx="3037666" cy="400110"/>
            </a:xfrm>
            <a:prstGeom prst="rect">
              <a:avLst/>
            </a:prstGeom>
            <a:noFill/>
          </p:spPr>
          <p:txBody>
            <a:bodyPr wrap="square">
              <a:spAutoFit/>
            </a:bodyPr>
            <a:lstStyle>
              <a:defPPr>
                <a:defRPr lang="ru-RU"/>
              </a:defPPr>
              <a:lvl1pPr algn="ctr">
                <a:defRPr sz="2000" b="1">
                  <a:solidFill>
                    <a:schemeClr val="bg1">
                      <a:lumMod val="85000"/>
                    </a:schemeClr>
                  </a:solidFill>
                  <a:effectLst/>
                  <a:ea typeface="Calibri" panose="020F0502020204030204" pitchFamily="34" charset="0"/>
                  <a:cs typeface="Calibri" panose="020F0502020204030204" pitchFamily="34" charset="0"/>
                </a:defRPr>
              </a:lvl1pPr>
            </a:lstStyle>
            <a:p>
              <a:r>
                <a:rPr lang="ru-RU" dirty="0"/>
                <a:t>ЭФФЕКТИВНОСТЬ </a:t>
              </a:r>
            </a:p>
          </p:txBody>
        </p:sp>
        <p:grpSp>
          <p:nvGrpSpPr>
            <p:cNvPr id="27" name="Группа 26">
              <a:extLst>
                <a:ext uri="{FF2B5EF4-FFF2-40B4-BE49-F238E27FC236}">
                  <a16:creationId xmlns:a16="http://schemas.microsoft.com/office/drawing/2014/main" id="{5D29C851-59B7-4514-BA88-97EF60CC01E2}"/>
                </a:ext>
              </a:extLst>
            </p:cNvPr>
            <p:cNvGrpSpPr/>
            <p:nvPr/>
          </p:nvGrpSpPr>
          <p:grpSpPr>
            <a:xfrm>
              <a:off x="9105840" y="3511161"/>
              <a:ext cx="2654360" cy="2660668"/>
              <a:chOff x="825440" y="3498461"/>
              <a:chExt cx="2654360" cy="2660668"/>
            </a:xfrm>
          </p:grpSpPr>
          <p:sp>
            <p:nvSpPr>
              <p:cNvPr id="29" name="TextBox 28">
                <a:extLst>
                  <a:ext uri="{FF2B5EF4-FFF2-40B4-BE49-F238E27FC236}">
                    <a16:creationId xmlns:a16="http://schemas.microsoft.com/office/drawing/2014/main" id="{B9CFD67B-FD10-4BB9-A393-8BB3BFFC1960}"/>
                  </a:ext>
                </a:extLst>
              </p:cNvPr>
              <p:cNvSpPr txBox="1"/>
              <p:nvPr/>
            </p:nvSpPr>
            <p:spPr>
              <a:xfrm>
                <a:off x="825440" y="4835690"/>
                <a:ext cx="2654360" cy="1323439"/>
              </a:xfrm>
              <a:prstGeom prst="rect">
                <a:avLst/>
              </a:prstGeom>
              <a:noFill/>
            </p:spPr>
            <p:txBody>
              <a:bodyPr wrap="square">
                <a:spAutoFit/>
              </a:bodyPr>
              <a:lstStyle>
                <a:defPPr>
                  <a:defRPr lang="ru-RU"/>
                </a:defPPr>
                <a:lvl1pPr>
                  <a:defRPr sz="1600" b="1">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sz="2000" dirty="0">
                    <a:solidFill>
                      <a:schemeClr val="bg1">
                        <a:lumMod val="85000"/>
                      </a:schemeClr>
                    </a:solidFill>
                  </a:rPr>
                  <a:t>на каждый выделенный тенге из бюджета</a:t>
                </a:r>
              </a:p>
            </p:txBody>
          </p:sp>
          <p:sp>
            <p:nvSpPr>
              <p:cNvPr id="30" name="TextBox 29">
                <a:extLst>
                  <a:ext uri="{FF2B5EF4-FFF2-40B4-BE49-F238E27FC236}">
                    <a16:creationId xmlns:a16="http://schemas.microsoft.com/office/drawing/2014/main" id="{2A76E709-9BB7-4B20-813F-55B0704BB870}"/>
                  </a:ext>
                </a:extLst>
              </p:cNvPr>
              <p:cNvSpPr txBox="1"/>
              <p:nvPr/>
            </p:nvSpPr>
            <p:spPr>
              <a:xfrm>
                <a:off x="1130240" y="3498461"/>
                <a:ext cx="2044760" cy="1323439"/>
              </a:xfrm>
              <a:prstGeom prst="rect">
                <a:avLst/>
              </a:prstGeom>
              <a:noFill/>
            </p:spPr>
            <p:txBody>
              <a:bodyPr wrap="square">
                <a:spAutoFit/>
              </a:bodyPr>
              <a:lstStyle>
                <a:defPPr>
                  <a:defRPr lang="ru-RU"/>
                </a:defPPr>
                <a:lvl1pPr algn="ctr">
                  <a:defRPr sz="2200" b="1">
                    <a:solidFill>
                      <a:srgbClr val="F79646"/>
                    </a:solidFill>
                    <a:effectLst/>
                    <a:ea typeface="Calibri" panose="020F0502020204030204" pitchFamily="34" charset="0"/>
                    <a:cs typeface="Calibri" panose="020F0502020204030204" pitchFamily="34" charset="0"/>
                  </a:defRPr>
                </a:lvl1pPr>
              </a:lstStyle>
              <a:p>
                <a:r>
                  <a:rPr lang="ru-RU" sz="4000" dirty="0"/>
                  <a:t>2,71 тенге </a:t>
                </a:r>
              </a:p>
            </p:txBody>
          </p:sp>
        </p:grpSp>
      </p:grpSp>
      <p:sp>
        <p:nvSpPr>
          <p:cNvPr id="28" name="TextBox 27">
            <a:extLst>
              <a:ext uri="{FF2B5EF4-FFF2-40B4-BE49-F238E27FC236}">
                <a16:creationId xmlns:a16="http://schemas.microsoft.com/office/drawing/2014/main" id="{CF01916B-84C6-4191-B93D-3A9BE0A89842}"/>
              </a:ext>
            </a:extLst>
          </p:cNvPr>
          <p:cNvSpPr txBox="1"/>
          <p:nvPr/>
        </p:nvSpPr>
        <p:spPr>
          <a:xfrm>
            <a:off x="7538295" y="2669333"/>
            <a:ext cx="3086162" cy="1446550"/>
          </a:xfrm>
          <a:prstGeom prst="rect">
            <a:avLst/>
          </a:prstGeom>
          <a:noFill/>
        </p:spPr>
        <p:txBody>
          <a:bodyPr wrap="square">
            <a:spAutoFit/>
          </a:bodyPr>
          <a:lstStyle>
            <a:defPPr>
              <a:defRPr lang="ru-RU"/>
            </a:defPPr>
            <a:lvl1pPr algn="ctr">
              <a:defRPr sz="2200" b="1">
                <a:solidFill>
                  <a:srgbClr val="F79646"/>
                </a:solidFill>
                <a:effectLst/>
                <a:ea typeface="Calibri" panose="020F0502020204030204" pitchFamily="34" charset="0"/>
                <a:cs typeface="Calibri" panose="020F0502020204030204" pitchFamily="34" charset="0"/>
              </a:defRPr>
            </a:lvl1pPr>
          </a:lstStyle>
          <a:p>
            <a:r>
              <a:rPr lang="ru-RU" sz="4400" dirty="0"/>
              <a:t>не менее 4 тенге </a:t>
            </a:r>
          </a:p>
        </p:txBody>
      </p:sp>
      <p:cxnSp>
        <p:nvCxnSpPr>
          <p:cNvPr id="32" name="Прямая со стрелкой 31">
            <a:extLst>
              <a:ext uri="{FF2B5EF4-FFF2-40B4-BE49-F238E27FC236}">
                <a16:creationId xmlns:a16="http://schemas.microsoft.com/office/drawing/2014/main" id="{30EC7BC8-E942-4DFE-B0F8-D00BF4711797}"/>
              </a:ext>
            </a:extLst>
          </p:cNvPr>
          <p:cNvCxnSpPr>
            <a:cxnSpLocks/>
          </p:cNvCxnSpPr>
          <p:nvPr/>
        </p:nvCxnSpPr>
        <p:spPr>
          <a:xfrm>
            <a:off x="4305300" y="3388776"/>
            <a:ext cx="2743200" cy="0"/>
          </a:xfrm>
          <a:prstGeom prst="straightConnector1">
            <a:avLst/>
          </a:prstGeom>
          <a:ln w="38100">
            <a:solidFill>
              <a:schemeClr val="bg1">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A12EC02-F103-4539-8A05-F61CF4293A91}"/>
              </a:ext>
            </a:extLst>
          </p:cNvPr>
          <p:cNvSpPr>
            <a:spLocks noGrp="1"/>
          </p:cNvSpPr>
          <p:nvPr>
            <p:ph type="title"/>
          </p:nvPr>
        </p:nvSpPr>
        <p:spPr>
          <a:xfrm>
            <a:off x="327834" y="314489"/>
            <a:ext cx="10505187" cy="1089529"/>
          </a:xfrm>
        </p:spPr>
        <p:txBody>
          <a:bodyPr/>
          <a:lstStyle/>
          <a:p>
            <a:r>
              <a:rPr lang="ru-RU" dirty="0"/>
              <a:t>Экономическая эффективность каждого эксперта </a:t>
            </a:r>
          </a:p>
        </p:txBody>
      </p:sp>
      <p:grpSp>
        <p:nvGrpSpPr>
          <p:cNvPr id="13" name="Группа 12">
            <a:extLst>
              <a:ext uri="{FF2B5EF4-FFF2-40B4-BE49-F238E27FC236}">
                <a16:creationId xmlns:a16="http://schemas.microsoft.com/office/drawing/2014/main" id="{8DD280FB-284A-4E6A-9CFE-46082BFE47C2}"/>
              </a:ext>
            </a:extLst>
          </p:cNvPr>
          <p:cNvGrpSpPr/>
          <p:nvPr/>
        </p:nvGrpSpPr>
        <p:grpSpPr>
          <a:xfrm>
            <a:off x="812996" y="2572016"/>
            <a:ext cx="2413224" cy="2466551"/>
            <a:chOff x="292296" y="2203716"/>
            <a:chExt cx="2413224" cy="2466551"/>
          </a:xfrm>
        </p:grpSpPr>
        <p:grpSp>
          <p:nvGrpSpPr>
            <p:cNvPr id="5" name="Группа 4">
              <a:extLst>
                <a:ext uri="{FF2B5EF4-FFF2-40B4-BE49-F238E27FC236}">
                  <a16:creationId xmlns:a16="http://schemas.microsoft.com/office/drawing/2014/main" id="{DEDC2303-8A4C-499D-A1BA-CF0723BFBFE1}"/>
                </a:ext>
              </a:extLst>
            </p:cNvPr>
            <p:cNvGrpSpPr/>
            <p:nvPr/>
          </p:nvGrpSpPr>
          <p:grpSpPr>
            <a:xfrm>
              <a:off x="454398" y="2203716"/>
              <a:ext cx="2251122" cy="1161553"/>
              <a:chOff x="626756" y="4016186"/>
              <a:chExt cx="2251122" cy="1161553"/>
            </a:xfrm>
          </p:grpSpPr>
          <p:pic>
            <p:nvPicPr>
              <p:cNvPr id="6" name="Рисунок 5">
                <a:extLst>
                  <a:ext uri="{FF2B5EF4-FFF2-40B4-BE49-F238E27FC236}">
                    <a16:creationId xmlns:a16="http://schemas.microsoft.com/office/drawing/2014/main" id="{CECBFD67-0953-4B8D-9053-41E3E7F294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8948" y="4016186"/>
                <a:ext cx="1158930" cy="1158930"/>
              </a:xfrm>
              <a:prstGeom prst="rect">
                <a:avLst/>
              </a:prstGeom>
            </p:spPr>
          </p:pic>
          <p:pic>
            <p:nvPicPr>
              <p:cNvPr id="7" name="Рисунок 6">
                <a:extLst>
                  <a:ext uri="{FF2B5EF4-FFF2-40B4-BE49-F238E27FC236}">
                    <a16:creationId xmlns:a16="http://schemas.microsoft.com/office/drawing/2014/main" id="{6C9AFA35-0013-4A9F-B121-9AEF1E876C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6756" y="4016434"/>
                <a:ext cx="1161305" cy="1161305"/>
              </a:xfrm>
              <a:prstGeom prst="rect">
                <a:avLst/>
              </a:prstGeom>
            </p:spPr>
          </p:pic>
        </p:grpSp>
        <p:grpSp>
          <p:nvGrpSpPr>
            <p:cNvPr id="2" name="Группа 1">
              <a:extLst>
                <a:ext uri="{FF2B5EF4-FFF2-40B4-BE49-F238E27FC236}">
                  <a16:creationId xmlns:a16="http://schemas.microsoft.com/office/drawing/2014/main" id="{2CCFDD03-C757-45B3-93CD-9AA9A1E88728}"/>
                </a:ext>
              </a:extLst>
            </p:cNvPr>
            <p:cNvGrpSpPr/>
            <p:nvPr/>
          </p:nvGrpSpPr>
          <p:grpSpPr>
            <a:xfrm>
              <a:off x="292296" y="3307569"/>
              <a:ext cx="2215280" cy="1362698"/>
              <a:chOff x="292296" y="3269469"/>
              <a:chExt cx="2215280" cy="1362698"/>
            </a:xfrm>
          </p:grpSpPr>
          <p:sp>
            <p:nvSpPr>
              <p:cNvPr id="9" name="TextBox 8">
                <a:extLst>
                  <a:ext uri="{FF2B5EF4-FFF2-40B4-BE49-F238E27FC236}">
                    <a16:creationId xmlns:a16="http://schemas.microsoft.com/office/drawing/2014/main" id="{D84CC83D-502F-4FB5-A90A-284E9946C056}"/>
                  </a:ext>
                </a:extLst>
              </p:cNvPr>
              <p:cNvSpPr txBox="1"/>
              <p:nvPr/>
            </p:nvSpPr>
            <p:spPr>
              <a:xfrm>
                <a:off x="617741" y="3269469"/>
                <a:ext cx="1564390" cy="1015663"/>
              </a:xfrm>
              <a:prstGeom prst="rect">
                <a:avLst/>
              </a:prstGeom>
              <a:noFill/>
            </p:spPr>
            <p:txBody>
              <a:bodyPr wrap="square">
                <a:spAutoFit/>
              </a:bodyPr>
              <a:lstStyle>
                <a:defPPr>
                  <a:defRPr lang="ru-RU"/>
                </a:defPPr>
                <a:lvl1pPr>
                  <a:spcAft>
                    <a:spcPts val="1200"/>
                  </a:spcAft>
                  <a:defRPr sz="3600" b="1">
                    <a:solidFill>
                      <a:srgbClr val="F17E00"/>
                    </a:solidFill>
                    <a:latin typeface="Montserrat" panose="00000500000000000000" pitchFamily="2" charset="-52"/>
                  </a:defRPr>
                </a:lvl1pPr>
              </a:lstStyle>
              <a:p>
                <a:pPr algn="ctr"/>
                <a:r>
                  <a:rPr lang="ru-RU" sz="6000" b="0" dirty="0">
                    <a:solidFill>
                      <a:srgbClr val="F79646"/>
                    </a:solidFill>
                    <a:latin typeface="+mj-lt"/>
                  </a:rPr>
                  <a:t>133</a:t>
                </a:r>
              </a:p>
            </p:txBody>
          </p:sp>
          <p:sp>
            <p:nvSpPr>
              <p:cNvPr id="10" name="TextBox 9">
                <a:extLst>
                  <a:ext uri="{FF2B5EF4-FFF2-40B4-BE49-F238E27FC236}">
                    <a16:creationId xmlns:a16="http://schemas.microsoft.com/office/drawing/2014/main" id="{26E5D5A5-A95E-4A04-B0C7-9646EB389414}"/>
                  </a:ext>
                </a:extLst>
              </p:cNvPr>
              <p:cNvSpPr txBox="1"/>
              <p:nvPr/>
            </p:nvSpPr>
            <p:spPr>
              <a:xfrm>
                <a:off x="292296" y="4108947"/>
                <a:ext cx="2215280" cy="523220"/>
              </a:xfrm>
              <a:prstGeom prst="rect">
                <a:avLst/>
              </a:prstGeom>
              <a:noFill/>
            </p:spPr>
            <p:txBody>
              <a:bodyPr wrap="square">
                <a:spAutoFit/>
              </a:bodyPr>
              <a:lstStyle>
                <a:defPPr>
                  <a:defRPr lang="ru-RU"/>
                </a:defPPr>
                <a:lvl1pPr>
                  <a:spcAft>
                    <a:spcPts val="1200"/>
                  </a:spcAft>
                  <a:defRPr sz="1800">
                    <a:solidFill>
                      <a:schemeClr val="tx1">
                        <a:lumMod val="65000"/>
                        <a:lumOff val="35000"/>
                      </a:schemeClr>
                    </a:solidFill>
                    <a:latin typeface="SegoeUI"/>
                  </a:defRPr>
                </a:lvl1pPr>
              </a:lstStyle>
              <a:p>
                <a:pPr algn="ctr"/>
                <a:r>
                  <a:rPr lang="ru-RU" sz="2800" b="1" dirty="0">
                    <a:solidFill>
                      <a:schemeClr val="bg1">
                        <a:lumMod val="85000"/>
                      </a:schemeClr>
                    </a:solidFill>
                    <a:latin typeface="Montserrat" panose="00000500000000000000" pitchFamily="2" charset="-52"/>
                  </a:rPr>
                  <a:t>эксперта</a:t>
                </a:r>
              </a:p>
            </p:txBody>
          </p:sp>
        </p:grpSp>
      </p:grpSp>
      <p:grpSp>
        <p:nvGrpSpPr>
          <p:cNvPr id="47" name="Группа 46">
            <a:extLst>
              <a:ext uri="{FF2B5EF4-FFF2-40B4-BE49-F238E27FC236}">
                <a16:creationId xmlns:a16="http://schemas.microsoft.com/office/drawing/2014/main" id="{2A6A4962-F67C-4CC3-94C7-29627BBC2840}"/>
              </a:ext>
            </a:extLst>
          </p:cNvPr>
          <p:cNvGrpSpPr/>
          <p:nvPr/>
        </p:nvGrpSpPr>
        <p:grpSpPr>
          <a:xfrm>
            <a:off x="2841557" y="4198023"/>
            <a:ext cx="8537643" cy="567496"/>
            <a:chOff x="2841557" y="4198023"/>
            <a:chExt cx="8537643" cy="567496"/>
          </a:xfrm>
        </p:grpSpPr>
        <p:cxnSp>
          <p:nvCxnSpPr>
            <p:cNvPr id="14" name="Прямая со стрелкой 13">
              <a:extLst>
                <a:ext uri="{FF2B5EF4-FFF2-40B4-BE49-F238E27FC236}">
                  <a16:creationId xmlns:a16="http://schemas.microsoft.com/office/drawing/2014/main" id="{8728886B-FD67-4D8D-A7D3-4614EF24ED67}"/>
                </a:ext>
              </a:extLst>
            </p:cNvPr>
            <p:cNvCxnSpPr>
              <a:cxnSpLocks/>
            </p:cNvCxnSpPr>
            <p:nvPr/>
          </p:nvCxnSpPr>
          <p:spPr>
            <a:xfrm>
              <a:off x="2841557" y="4198023"/>
              <a:ext cx="8372543" cy="0"/>
            </a:xfrm>
            <a:prstGeom prst="straightConnector1">
              <a:avLst/>
            </a:prstGeom>
            <a:ln w="19050">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1E51206-F801-4FDB-827D-D694DA4D4A87}"/>
                </a:ext>
              </a:extLst>
            </p:cNvPr>
            <p:cNvSpPr txBox="1"/>
            <p:nvPr/>
          </p:nvSpPr>
          <p:spPr>
            <a:xfrm>
              <a:off x="3259162" y="4362845"/>
              <a:ext cx="8120038" cy="402674"/>
            </a:xfrm>
            <a:prstGeom prst="rect">
              <a:avLst/>
            </a:prstGeom>
            <a:noFill/>
          </p:spPr>
          <p:txBody>
            <a:bodyPr wrap="square">
              <a:spAutoFit/>
            </a:bodyPr>
            <a:lstStyle>
              <a:defPPr>
                <a:defRPr lang="ru-RU"/>
              </a:defPPr>
              <a:lvl1pPr>
                <a:lnSpc>
                  <a:spcPct val="107000"/>
                </a:lnSpc>
                <a:spcAft>
                  <a:spcPts val="1200"/>
                </a:spcAft>
                <a:defRPr sz="1400">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sz="2000" b="1" dirty="0">
                  <a:solidFill>
                    <a:srgbClr val="F79646"/>
                  </a:solidFill>
                </a:rPr>
                <a:t>Ежеквартальный анализ каждого эксперта</a:t>
              </a:r>
            </a:p>
          </p:txBody>
        </p:sp>
      </p:grpSp>
      <p:grpSp>
        <p:nvGrpSpPr>
          <p:cNvPr id="45" name="Группа 44">
            <a:extLst>
              <a:ext uri="{FF2B5EF4-FFF2-40B4-BE49-F238E27FC236}">
                <a16:creationId xmlns:a16="http://schemas.microsoft.com/office/drawing/2014/main" id="{26274BDD-96E7-4DC8-A7E9-997EA367EF9C}"/>
              </a:ext>
            </a:extLst>
          </p:cNvPr>
          <p:cNvGrpSpPr/>
          <p:nvPr/>
        </p:nvGrpSpPr>
        <p:grpSpPr>
          <a:xfrm>
            <a:off x="7221530" y="2242400"/>
            <a:ext cx="3611570" cy="1727200"/>
            <a:chOff x="7716830" y="3969145"/>
            <a:chExt cx="3611570" cy="1727200"/>
          </a:xfrm>
        </p:grpSpPr>
        <p:pic>
          <p:nvPicPr>
            <p:cNvPr id="35" name="Рисунок 34">
              <a:extLst>
                <a:ext uri="{FF2B5EF4-FFF2-40B4-BE49-F238E27FC236}">
                  <a16:creationId xmlns:a16="http://schemas.microsoft.com/office/drawing/2014/main" id="{9259BACB-BFFD-4717-B966-D0BB1D49FF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68151" y="3969145"/>
              <a:ext cx="708929" cy="708929"/>
            </a:xfrm>
            <a:prstGeom prst="rect">
              <a:avLst/>
            </a:prstGeom>
          </p:spPr>
        </p:pic>
        <p:sp>
          <p:nvSpPr>
            <p:cNvPr id="40" name="TextBox 39">
              <a:extLst>
                <a:ext uri="{FF2B5EF4-FFF2-40B4-BE49-F238E27FC236}">
                  <a16:creationId xmlns:a16="http://schemas.microsoft.com/office/drawing/2014/main" id="{54867929-4E89-4310-AAB5-F9D030197B27}"/>
                </a:ext>
              </a:extLst>
            </p:cNvPr>
            <p:cNvSpPr txBox="1"/>
            <p:nvPr/>
          </p:nvSpPr>
          <p:spPr>
            <a:xfrm>
              <a:off x="7716830" y="4731914"/>
              <a:ext cx="3611570" cy="964431"/>
            </a:xfrm>
            <a:prstGeom prst="rect">
              <a:avLst/>
            </a:prstGeom>
            <a:noFill/>
          </p:spPr>
          <p:txBody>
            <a:bodyPr wrap="square">
              <a:spAutoFit/>
            </a:bodyPr>
            <a:lstStyle>
              <a:defPPr>
                <a:defRPr lang="ru-RU"/>
              </a:defPPr>
              <a:lvl1pPr>
                <a:lnSpc>
                  <a:spcPct val="107000"/>
                </a:lnSpc>
                <a:spcAft>
                  <a:spcPts val="1200"/>
                </a:spcAft>
                <a:defRPr sz="1400">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sz="1800" b="1" dirty="0"/>
                <a:t>Качество замечаний </a:t>
              </a:r>
              <a:br>
                <a:rPr lang="ru-RU" sz="1800" b="1" dirty="0"/>
              </a:br>
              <a:r>
                <a:rPr lang="ru-RU" sz="1800" b="1" dirty="0"/>
                <a:t>и сроков выполнения экспертизы</a:t>
              </a:r>
            </a:p>
          </p:txBody>
        </p:sp>
      </p:grpSp>
      <p:grpSp>
        <p:nvGrpSpPr>
          <p:cNvPr id="46" name="Группа 45">
            <a:extLst>
              <a:ext uri="{FF2B5EF4-FFF2-40B4-BE49-F238E27FC236}">
                <a16:creationId xmlns:a16="http://schemas.microsoft.com/office/drawing/2014/main" id="{3CF93CAC-39D0-4D1B-AAEF-848D36349660}"/>
              </a:ext>
            </a:extLst>
          </p:cNvPr>
          <p:cNvGrpSpPr/>
          <p:nvPr/>
        </p:nvGrpSpPr>
        <p:grpSpPr>
          <a:xfrm>
            <a:off x="4173530" y="2072860"/>
            <a:ext cx="2265370" cy="1896285"/>
            <a:chOff x="4287830" y="1526760"/>
            <a:chExt cx="2265370" cy="1896285"/>
          </a:xfrm>
        </p:grpSpPr>
        <p:sp>
          <p:nvSpPr>
            <p:cNvPr id="3" name="TextBox 2">
              <a:extLst>
                <a:ext uri="{FF2B5EF4-FFF2-40B4-BE49-F238E27FC236}">
                  <a16:creationId xmlns:a16="http://schemas.microsoft.com/office/drawing/2014/main" id="{CB9F54F4-69D0-474F-B21D-14D0D147EB71}"/>
                </a:ext>
              </a:extLst>
            </p:cNvPr>
            <p:cNvSpPr txBox="1"/>
            <p:nvPr/>
          </p:nvSpPr>
          <p:spPr>
            <a:xfrm>
              <a:off x="4287830" y="2458614"/>
              <a:ext cx="2265370" cy="964431"/>
            </a:xfrm>
            <a:prstGeom prst="rect">
              <a:avLst/>
            </a:prstGeom>
            <a:noFill/>
          </p:spPr>
          <p:txBody>
            <a:bodyPr wrap="square">
              <a:spAutoFit/>
            </a:bodyPr>
            <a:lstStyle>
              <a:defPPr>
                <a:defRPr lang="ru-RU"/>
              </a:defPPr>
              <a:lvl1pPr>
                <a:lnSpc>
                  <a:spcPct val="107000"/>
                </a:lnSpc>
                <a:spcAft>
                  <a:spcPts val="1200"/>
                </a:spcAft>
                <a:defRPr sz="1400">
                  <a:solidFill>
                    <a:schemeClr val="bg1">
                      <a:lumMod val="95000"/>
                    </a:schemeClr>
                  </a:solidFill>
                  <a:effectLst/>
                  <a:ea typeface="Calibri" panose="020F0502020204030204" pitchFamily="34" charset="0"/>
                  <a:cs typeface="Calibri" panose="020F0502020204030204" pitchFamily="34" charset="0"/>
                </a:defRPr>
              </a:lvl1pPr>
            </a:lstStyle>
            <a:p>
              <a:pPr algn="ctr"/>
              <a:r>
                <a:rPr lang="ru-RU" sz="1800" b="1" dirty="0"/>
                <a:t>Показатели экономической эффективности</a:t>
              </a:r>
            </a:p>
          </p:txBody>
        </p:sp>
        <p:pic>
          <p:nvPicPr>
            <p:cNvPr id="44" name="Рисунок 43">
              <a:extLst>
                <a:ext uri="{FF2B5EF4-FFF2-40B4-BE49-F238E27FC236}">
                  <a16:creationId xmlns:a16="http://schemas.microsoft.com/office/drawing/2014/main" id="{198FB85E-4530-4D47-83B7-101076A382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73646" y="1526760"/>
              <a:ext cx="881054" cy="881054"/>
            </a:xfrm>
            <a:prstGeom prst="rect">
              <a:avLst/>
            </a:prstGeom>
          </p:spPr>
        </p:pic>
      </p:grpSp>
    </p:spTree>
    <p:extLst>
      <p:ext uri="{BB962C8B-B14F-4D97-AF65-F5344CB8AC3E}">
        <p14:creationId xmlns:p14="http://schemas.microsoft.com/office/powerpoint/2010/main" val="4274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F54F4-69D0-474F-B21D-14D0D147EB71}"/>
              </a:ext>
            </a:extLst>
          </p:cNvPr>
          <p:cNvSpPr txBox="1"/>
          <p:nvPr/>
        </p:nvSpPr>
        <p:spPr>
          <a:xfrm>
            <a:off x="331280" y="1895658"/>
            <a:ext cx="4304220" cy="3877985"/>
          </a:xfrm>
          <a:prstGeom prst="rect">
            <a:avLst/>
          </a:prstGeom>
          <a:noFill/>
        </p:spPr>
        <p:txBody>
          <a:bodyPr wrap="square">
            <a:spAutoFit/>
          </a:bodyPr>
          <a:lstStyle>
            <a:defPPr>
              <a:defRPr lang="ru-RU"/>
            </a:defPPr>
            <a:lvl1pPr>
              <a:lnSpc>
                <a:spcPct val="107000"/>
              </a:lnSpc>
              <a:spcAft>
                <a:spcPts val="1200"/>
              </a:spcAft>
              <a:defRPr sz="1400">
                <a:solidFill>
                  <a:schemeClr val="bg1">
                    <a:lumMod val="95000"/>
                  </a:schemeClr>
                </a:solidFill>
                <a:effectLst/>
                <a:ea typeface="Calibri" panose="020F0502020204030204" pitchFamily="34" charset="0"/>
                <a:cs typeface="Calibri" panose="020F0502020204030204" pitchFamily="34" charset="0"/>
              </a:defRPr>
            </a:lvl1pPr>
          </a:lstStyle>
          <a:p>
            <a:pPr marL="285750" indent="-285750">
              <a:lnSpc>
                <a:spcPct val="100000"/>
              </a:lnSpc>
              <a:spcAft>
                <a:spcPts val="1800"/>
              </a:spcAft>
              <a:buClr>
                <a:srgbClr val="F79646"/>
              </a:buClr>
              <a:buFont typeface="Wingdings" panose="05000000000000000000" pitchFamily="2" charset="2"/>
              <a:buChar char="ü"/>
            </a:pPr>
            <a:r>
              <a:rPr lang="ru-RU" sz="1800" b="1" dirty="0">
                <a:solidFill>
                  <a:srgbClr val="F79646"/>
                </a:solidFill>
              </a:rPr>
              <a:t>Интерактивная карта</a:t>
            </a:r>
            <a:r>
              <a:rPr lang="ru-RU" sz="1800" dirty="0">
                <a:solidFill>
                  <a:srgbClr val="F79646"/>
                </a:solidFill>
              </a:rPr>
              <a:t> </a:t>
            </a:r>
            <a:r>
              <a:rPr lang="ru-RU" sz="1800" dirty="0"/>
              <a:t>коррупциогенности проектов НПА МИО и центральных государственных органов</a:t>
            </a:r>
          </a:p>
          <a:p>
            <a:pPr marL="285750" indent="-285750">
              <a:lnSpc>
                <a:spcPct val="100000"/>
              </a:lnSpc>
              <a:spcAft>
                <a:spcPts val="1800"/>
              </a:spcAft>
              <a:buClr>
                <a:srgbClr val="F79646"/>
              </a:buClr>
              <a:buFont typeface="Wingdings" panose="05000000000000000000" pitchFamily="2" charset="2"/>
              <a:buChar char="ü"/>
            </a:pPr>
            <a:r>
              <a:rPr lang="ru-RU" sz="1800" b="1" dirty="0">
                <a:solidFill>
                  <a:srgbClr val="F79646"/>
                </a:solidFill>
              </a:rPr>
              <a:t>Систематизация результатов </a:t>
            </a:r>
            <a:r>
              <a:rPr lang="ru-RU" sz="1800" dirty="0"/>
              <a:t>НАЭ и определение уровня коррупциогенности разработки проектов НПА каждым государственным органом</a:t>
            </a:r>
          </a:p>
          <a:p>
            <a:pPr marL="285750" indent="-285750">
              <a:lnSpc>
                <a:spcPct val="100000"/>
              </a:lnSpc>
              <a:spcAft>
                <a:spcPts val="1800"/>
              </a:spcAft>
              <a:buClr>
                <a:srgbClr val="F79646"/>
              </a:buClr>
              <a:buFont typeface="Wingdings" panose="05000000000000000000" pitchFamily="2" charset="2"/>
              <a:buChar char="ü"/>
            </a:pPr>
            <a:r>
              <a:rPr lang="ru-RU" sz="1800" dirty="0"/>
              <a:t>Публикация на </a:t>
            </a:r>
            <a:br>
              <a:rPr lang="ru-RU" sz="1800" dirty="0"/>
            </a:br>
            <a:r>
              <a:rPr lang="ru-RU" sz="1800" dirty="0"/>
              <a:t>еженедельной основе </a:t>
            </a:r>
          </a:p>
        </p:txBody>
      </p:sp>
      <p:sp>
        <p:nvSpPr>
          <p:cNvPr id="4" name="Заголовок 3">
            <a:extLst>
              <a:ext uri="{FF2B5EF4-FFF2-40B4-BE49-F238E27FC236}">
                <a16:creationId xmlns:a16="http://schemas.microsoft.com/office/drawing/2014/main" id="{9F7D7559-5EB0-4378-82B5-8FE89EDCA084}"/>
              </a:ext>
            </a:extLst>
          </p:cNvPr>
          <p:cNvSpPr>
            <a:spLocks noGrp="1"/>
          </p:cNvSpPr>
          <p:nvPr>
            <p:ph type="title"/>
          </p:nvPr>
        </p:nvSpPr>
        <p:spPr>
          <a:xfrm>
            <a:off x="327834" y="314489"/>
            <a:ext cx="10505187" cy="1089529"/>
          </a:xfrm>
        </p:spPr>
        <p:txBody>
          <a:bodyPr/>
          <a:lstStyle/>
          <a:p>
            <a:r>
              <a:rPr lang="ru-RU" dirty="0"/>
              <a:t>Публичное освещение деятельности </a:t>
            </a:r>
            <a:br>
              <a:rPr lang="ru-RU" dirty="0"/>
            </a:br>
            <a:r>
              <a:rPr lang="ru-RU" dirty="0"/>
              <a:t>по результатам НАЭ</a:t>
            </a:r>
          </a:p>
        </p:txBody>
      </p:sp>
      <p:pic>
        <p:nvPicPr>
          <p:cNvPr id="6" name="Рисунок 5">
            <a:extLst>
              <a:ext uri="{FF2B5EF4-FFF2-40B4-BE49-F238E27FC236}">
                <a16:creationId xmlns:a16="http://schemas.microsoft.com/office/drawing/2014/main" id="{96F201CE-3131-4D9D-B4AE-1DB539592728}"/>
              </a:ext>
            </a:extLst>
          </p:cNvPr>
          <p:cNvPicPr>
            <a:picLocks noChangeAspect="1"/>
          </p:cNvPicPr>
          <p:nvPr/>
        </p:nvPicPr>
        <p:blipFill>
          <a:blip r:embed="rId3"/>
          <a:stretch>
            <a:fillRect/>
          </a:stretch>
        </p:blipFill>
        <p:spPr>
          <a:xfrm>
            <a:off x="4648200" y="1997067"/>
            <a:ext cx="7221567" cy="3646480"/>
          </a:xfrm>
          <a:prstGeom prst="rect">
            <a:avLst/>
          </a:prstGeom>
        </p:spPr>
      </p:pic>
    </p:spTree>
    <p:extLst>
      <p:ext uri="{BB962C8B-B14F-4D97-AF65-F5344CB8AC3E}">
        <p14:creationId xmlns:p14="http://schemas.microsoft.com/office/powerpoint/2010/main" val="413010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9F54F4-69D0-474F-B21D-14D0D147EB71}"/>
              </a:ext>
            </a:extLst>
          </p:cNvPr>
          <p:cNvSpPr txBox="1"/>
          <p:nvPr/>
        </p:nvSpPr>
        <p:spPr>
          <a:xfrm>
            <a:off x="488950" y="4787900"/>
            <a:ext cx="11214100" cy="1016000"/>
          </a:xfrm>
          <a:prstGeom prst="rect">
            <a:avLst/>
          </a:prstGeom>
          <a:noFill/>
          <a:ln w="19050">
            <a:solidFill>
              <a:schemeClr val="accent2">
                <a:lumMod val="60000"/>
                <a:lumOff val="40000"/>
              </a:schemeClr>
            </a:solidFill>
          </a:ln>
        </p:spPr>
        <p:txBody>
          <a:bodyPr wrap="square" anchor="ctr">
            <a:noAutofit/>
          </a:bodyPr>
          <a:lstStyle>
            <a:defPPr>
              <a:defRPr lang="ru-RU"/>
            </a:defPPr>
            <a:lvl1pPr algn="ctr">
              <a:defRPr sz="1800" b="1">
                <a:solidFill>
                  <a:srgbClr val="F79646"/>
                </a:solidFill>
                <a:effectLst/>
                <a:ea typeface="Calibri" panose="020F0502020204030204" pitchFamily="34" charset="0"/>
                <a:cs typeface="Calibri" panose="020F0502020204030204" pitchFamily="34" charset="0"/>
              </a:defRPr>
            </a:lvl1pPr>
          </a:lstStyle>
          <a:p>
            <a:r>
              <a:rPr lang="ru-RU" sz="2200" dirty="0">
                <a:solidFill>
                  <a:schemeClr val="bg1">
                    <a:lumMod val="95000"/>
                  </a:schemeClr>
                </a:solidFill>
              </a:rPr>
              <a:t>Данные семинары могут позволить устранить ряд коррупциогенных факторов </a:t>
            </a:r>
            <a:r>
              <a:rPr lang="ru-RU" sz="2200" dirty="0"/>
              <a:t>уже на стадии разработки</a:t>
            </a:r>
            <a:r>
              <a:rPr lang="ru-RU" sz="2200" dirty="0">
                <a:solidFill>
                  <a:schemeClr val="bg1">
                    <a:lumMod val="95000"/>
                  </a:schemeClr>
                </a:solidFill>
              </a:rPr>
              <a:t> проектов НПА</a:t>
            </a:r>
          </a:p>
        </p:txBody>
      </p:sp>
      <p:sp>
        <p:nvSpPr>
          <p:cNvPr id="4" name="Заголовок 3">
            <a:extLst>
              <a:ext uri="{FF2B5EF4-FFF2-40B4-BE49-F238E27FC236}">
                <a16:creationId xmlns:a16="http://schemas.microsoft.com/office/drawing/2014/main" id="{75BA4ADA-E655-4855-9770-20975F321A31}"/>
              </a:ext>
            </a:extLst>
          </p:cNvPr>
          <p:cNvSpPr>
            <a:spLocks noGrp="1"/>
          </p:cNvSpPr>
          <p:nvPr>
            <p:ph type="title"/>
          </p:nvPr>
        </p:nvSpPr>
        <p:spPr>
          <a:xfrm>
            <a:off x="327834" y="314489"/>
            <a:ext cx="10505187" cy="1089529"/>
          </a:xfrm>
        </p:spPr>
        <p:txBody>
          <a:bodyPr/>
          <a:lstStyle/>
          <a:p>
            <a:r>
              <a:rPr lang="ru-RU" dirty="0"/>
              <a:t>Необходимость в обучающих онлайн-тренингов и семинаров</a:t>
            </a:r>
          </a:p>
        </p:txBody>
      </p:sp>
      <p:pic>
        <p:nvPicPr>
          <p:cNvPr id="8" name="Рисунок 7">
            <a:extLst>
              <a:ext uri="{FF2B5EF4-FFF2-40B4-BE49-F238E27FC236}">
                <a16:creationId xmlns:a16="http://schemas.microsoft.com/office/drawing/2014/main" id="{20E58568-B755-4753-BD98-3D718A7A6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776" y="1658575"/>
            <a:ext cx="932226" cy="932226"/>
          </a:xfrm>
          <a:prstGeom prst="rect">
            <a:avLst/>
          </a:prstGeom>
        </p:spPr>
      </p:pic>
      <p:sp>
        <p:nvSpPr>
          <p:cNvPr id="12" name="TextBox 11">
            <a:extLst>
              <a:ext uri="{FF2B5EF4-FFF2-40B4-BE49-F238E27FC236}">
                <a16:creationId xmlns:a16="http://schemas.microsoft.com/office/drawing/2014/main" id="{984F1308-3668-42D3-BEDB-F2A92A25E9F1}"/>
              </a:ext>
            </a:extLst>
          </p:cNvPr>
          <p:cNvSpPr txBox="1"/>
          <p:nvPr/>
        </p:nvSpPr>
        <p:spPr>
          <a:xfrm>
            <a:off x="1943100" y="1739852"/>
            <a:ext cx="7975600" cy="859979"/>
          </a:xfrm>
          <a:prstGeom prst="rect">
            <a:avLst/>
          </a:prstGeom>
          <a:noFill/>
        </p:spPr>
        <p:txBody>
          <a:bodyPr wrap="square">
            <a:spAutoFit/>
          </a:bodyPr>
          <a:lstStyle>
            <a:defPPr>
              <a:defRPr lang="ru-RU"/>
            </a:defPPr>
            <a:lvl1pPr algn="ctr">
              <a:lnSpc>
                <a:spcPct val="107000"/>
              </a:lnSpc>
              <a:spcAft>
                <a:spcPts val="1200"/>
              </a:spcAft>
              <a:defRPr sz="1800" b="1">
                <a:solidFill>
                  <a:schemeClr val="bg1">
                    <a:lumMod val="95000"/>
                  </a:schemeClr>
                </a:solidFill>
                <a:effectLst/>
                <a:ea typeface="Calibri" panose="020F0502020204030204" pitchFamily="34" charset="0"/>
                <a:cs typeface="Calibri" panose="020F0502020204030204" pitchFamily="34" charset="0"/>
              </a:defRPr>
            </a:lvl1pPr>
          </a:lstStyle>
          <a:p>
            <a:pPr algn="l"/>
            <a:r>
              <a:rPr lang="ru-RU" sz="2400" dirty="0"/>
              <a:t>Обучающие онлайн-тренинги и семинары по каждой области и государственному органу</a:t>
            </a:r>
          </a:p>
        </p:txBody>
      </p:sp>
      <p:sp>
        <p:nvSpPr>
          <p:cNvPr id="13" name="TextBox 12">
            <a:extLst>
              <a:ext uri="{FF2B5EF4-FFF2-40B4-BE49-F238E27FC236}">
                <a16:creationId xmlns:a16="http://schemas.microsoft.com/office/drawing/2014/main" id="{6151A6FE-C2AF-4E99-B614-512AFFE56C65}"/>
              </a:ext>
            </a:extLst>
          </p:cNvPr>
          <p:cNvSpPr txBox="1"/>
          <p:nvPr/>
        </p:nvSpPr>
        <p:spPr>
          <a:xfrm>
            <a:off x="2019968" y="2783265"/>
            <a:ext cx="2907632" cy="1477328"/>
          </a:xfrm>
          <a:prstGeom prst="rect">
            <a:avLst/>
          </a:prstGeom>
          <a:noFill/>
        </p:spPr>
        <p:txBody>
          <a:bodyPr wrap="square">
            <a:spAutoFit/>
          </a:bodyPr>
          <a:lstStyle>
            <a:defPPr>
              <a:defRPr lang="ru-RU"/>
            </a:defPPr>
            <a:lvl1pPr marL="285750" indent="-285750">
              <a:lnSpc>
                <a:spcPct val="100000"/>
              </a:lnSpc>
              <a:spcAft>
                <a:spcPts val="1800"/>
              </a:spcAft>
              <a:buClr>
                <a:srgbClr val="F79646"/>
              </a:buClr>
              <a:buFont typeface="Wingdings" panose="05000000000000000000" pitchFamily="2" charset="2"/>
              <a:buChar char="ü"/>
              <a:defRPr sz="1800" b="1">
                <a:solidFill>
                  <a:srgbClr val="F79646"/>
                </a:solidFill>
                <a:effectLst/>
                <a:ea typeface="Calibri" panose="020F0502020204030204" pitchFamily="34" charset="0"/>
                <a:cs typeface="Calibri" panose="020F0502020204030204" pitchFamily="34" charset="0"/>
              </a:defRPr>
            </a:lvl1pPr>
          </a:lstStyle>
          <a:p>
            <a:pPr marL="355600" indent="-355600">
              <a:buFont typeface="Segoe UI" panose="020B0502040204020203" pitchFamily="34" charset="0"/>
              <a:buChar char="►"/>
            </a:pPr>
            <a:r>
              <a:rPr lang="ru-RU" dirty="0">
                <a:solidFill>
                  <a:schemeClr val="bg1">
                    <a:lumMod val="95000"/>
                  </a:schemeClr>
                </a:solidFill>
              </a:rPr>
              <a:t>Озвучивание типовых проблем, наблюдающиеся в текстах проектов НПА</a:t>
            </a:r>
          </a:p>
        </p:txBody>
      </p:sp>
      <p:sp>
        <p:nvSpPr>
          <p:cNvPr id="15" name="TextBox 14">
            <a:extLst>
              <a:ext uri="{FF2B5EF4-FFF2-40B4-BE49-F238E27FC236}">
                <a16:creationId xmlns:a16="http://schemas.microsoft.com/office/drawing/2014/main" id="{AAAF88B2-72DD-4BE1-957D-84C404AD8307}"/>
              </a:ext>
            </a:extLst>
          </p:cNvPr>
          <p:cNvSpPr txBox="1"/>
          <p:nvPr/>
        </p:nvSpPr>
        <p:spPr>
          <a:xfrm>
            <a:off x="5423568" y="2783265"/>
            <a:ext cx="2907632" cy="923330"/>
          </a:xfrm>
          <a:prstGeom prst="rect">
            <a:avLst/>
          </a:prstGeom>
          <a:noFill/>
        </p:spPr>
        <p:txBody>
          <a:bodyPr wrap="square">
            <a:spAutoFit/>
          </a:bodyPr>
          <a:lstStyle>
            <a:defPPr>
              <a:defRPr lang="ru-RU"/>
            </a:defPPr>
            <a:lvl1pPr marL="285750" indent="-285750">
              <a:lnSpc>
                <a:spcPct val="100000"/>
              </a:lnSpc>
              <a:spcAft>
                <a:spcPts val="1800"/>
              </a:spcAft>
              <a:buClr>
                <a:srgbClr val="F79646"/>
              </a:buClr>
              <a:buFont typeface="Wingdings" panose="05000000000000000000" pitchFamily="2" charset="2"/>
              <a:buChar char="ü"/>
              <a:defRPr sz="1800" b="1">
                <a:solidFill>
                  <a:srgbClr val="F79646"/>
                </a:solidFill>
                <a:effectLst/>
                <a:ea typeface="Calibri" panose="020F0502020204030204" pitchFamily="34" charset="0"/>
                <a:cs typeface="Calibri" panose="020F0502020204030204" pitchFamily="34" charset="0"/>
              </a:defRPr>
            </a:lvl1pPr>
          </a:lstStyle>
          <a:p>
            <a:pPr marL="355600" indent="-355600">
              <a:buFont typeface="Segoe UI" panose="020B0502040204020203" pitchFamily="34" charset="0"/>
              <a:buChar char="►"/>
            </a:pPr>
            <a:r>
              <a:rPr lang="ru-RU" dirty="0">
                <a:solidFill>
                  <a:schemeClr val="bg1">
                    <a:lumMod val="95000"/>
                  </a:schemeClr>
                </a:solidFill>
              </a:rPr>
              <a:t>Обучение алгоритму </a:t>
            </a:r>
            <a:br>
              <a:rPr lang="ru-RU" dirty="0">
                <a:solidFill>
                  <a:schemeClr val="bg1">
                    <a:lumMod val="95000"/>
                  </a:schemeClr>
                </a:solidFill>
              </a:rPr>
            </a:br>
            <a:r>
              <a:rPr lang="ru-RU" dirty="0">
                <a:solidFill>
                  <a:schemeClr val="bg1">
                    <a:lumMod val="95000"/>
                  </a:schemeClr>
                </a:solidFill>
              </a:rPr>
              <a:t>их устранения</a:t>
            </a:r>
          </a:p>
        </p:txBody>
      </p:sp>
      <p:sp>
        <p:nvSpPr>
          <p:cNvPr id="16" name="TextBox 15">
            <a:extLst>
              <a:ext uri="{FF2B5EF4-FFF2-40B4-BE49-F238E27FC236}">
                <a16:creationId xmlns:a16="http://schemas.microsoft.com/office/drawing/2014/main" id="{02EE8CB0-1DCE-44E3-8645-007CCD876802}"/>
              </a:ext>
            </a:extLst>
          </p:cNvPr>
          <p:cNvSpPr txBox="1"/>
          <p:nvPr/>
        </p:nvSpPr>
        <p:spPr>
          <a:xfrm>
            <a:off x="8281068" y="2783265"/>
            <a:ext cx="3428332" cy="1477328"/>
          </a:xfrm>
          <a:prstGeom prst="rect">
            <a:avLst/>
          </a:prstGeom>
          <a:noFill/>
        </p:spPr>
        <p:txBody>
          <a:bodyPr wrap="square">
            <a:spAutoFit/>
          </a:bodyPr>
          <a:lstStyle>
            <a:defPPr>
              <a:defRPr lang="ru-RU"/>
            </a:defPPr>
            <a:lvl1pPr marL="285750" indent="-285750">
              <a:lnSpc>
                <a:spcPct val="100000"/>
              </a:lnSpc>
              <a:spcAft>
                <a:spcPts val="1800"/>
              </a:spcAft>
              <a:buClr>
                <a:srgbClr val="F79646"/>
              </a:buClr>
              <a:buFont typeface="Wingdings" panose="05000000000000000000" pitchFamily="2" charset="2"/>
              <a:buChar char="ü"/>
              <a:defRPr sz="1800" b="1">
                <a:solidFill>
                  <a:srgbClr val="F79646"/>
                </a:solidFill>
                <a:effectLst/>
                <a:ea typeface="Calibri" panose="020F0502020204030204" pitchFamily="34" charset="0"/>
                <a:cs typeface="Calibri" panose="020F0502020204030204" pitchFamily="34" charset="0"/>
              </a:defRPr>
            </a:lvl1pPr>
          </a:lstStyle>
          <a:p>
            <a:pPr marL="355600" indent="-355600">
              <a:buFont typeface="Segoe UI" panose="020B0502040204020203" pitchFamily="34" charset="0"/>
              <a:buChar char="►"/>
            </a:pPr>
            <a:r>
              <a:rPr lang="ru-RU" dirty="0">
                <a:solidFill>
                  <a:schemeClr val="bg1">
                    <a:lumMod val="95000"/>
                  </a:schemeClr>
                </a:solidFill>
              </a:rPr>
              <a:t>Выработка рекомендаций </a:t>
            </a:r>
            <a:br>
              <a:rPr lang="ru-RU" dirty="0">
                <a:solidFill>
                  <a:schemeClr val="bg1">
                    <a:lumMod val="95000"/>
                  </a:schemeClr>
                </a:solidFill>
              </a:rPr>
            </a:br>
            <a:r>
              <a:rPr lang="ru-RU" dirty="0">
                <a:solidFill>
                  <a:schemeClr val="bg1">
                    <a:lumMod val="95000"/>
                  </a:schemeClr>
                </a:solidFill>
              </a:rPr>
              <a:t>по недопущению коррупциогенных норм в проектах НПА</a:t>
            </a:r>
          </a:p>
        </p:txBody>
      </p:sp>
    </p:spTree>
    <p:extLst>
      <p:ext uri="{BB962C8B-B14F-4D97-AF65-F5344CB8AC3E}">
        <p14:creationId xmlns:p14="http://schemas.microsoft.com/office/powerpoint/2010/main" val="169296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03A424-227C-4E4F-A099-E5FA65122680}"/>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ru-RU" dirty="0"/>
              <a:t>Отчёт о проделанной работе </a:t>
            </a:r>
            <a:br>
              <a:rPr lang="ru-RU" dirty="0"/>
            </a:br>
            <a:r>
              <a:rPr lang="ru-RU" dirty="0"/>
              <a:t>и перспективах деятельности</a:t>
            </a:r>
          </a:p>
        </p:txBody>
      </p:sp>
      <p:sp>
        <p:nvSpPr>
          <p:cNvPr id="3" name="Подзаголовок 2">
            <a:extLst>
              <a:ext uri="{FF2B5EF4-FFF2-40B4-BE49-F238E27FC236}">
                <a16:creationId xmlns:a16="http://schemas.microsoft.com/office/drawing/2014/main" id="{7D497739-BDD4-4103-875A-023D77719D09}"/>
              </a:ext>
            </a:extLst>
          </p:cNvPr>
          <p:cNvSpPr>
            <a:spLocks noGrp="1"/>
          </p:cNvSpPr>
          <p:nvPr>
            <p:ph type="subTitle" idx="1"/>
          </p:nvPr>
        </p:nvSpPr>
        <p:spPr/>
        <p:txBody>
          <a:bodyPr/>
          <a:lstStyle/>
          <a:p>
            <a:r>
              <a:rPr lang="ru-RU" dirty="0"/>
              <a:t>г. Алматы, 16 апреля 2021 года</a:t>
            </a:r>
          </a:p>
        </p:txBody>
      </p:sp>
    </p:spTree>
    <p:extLst>
      <p:ext uri="{BB962C8B-B14F-4D97-AF65-F5344CB8AC3E}">
        <p14:creationId xmlns:p14="http://schemas.microsoft.com/office/powerpoint/2010/main" val="183140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 Center for Strategic Initiatives">
  <a:themeElements>
    <a:clrScheme name="Другая 3">
      <a:dk1>
        <a:sysClr val="windowText" lastClr="000000"/>
      </a:dk1>
      <a:lt1>
        <a:sysClr val="window" lastClr="FFFFFF"/>
      </a:lt1>
      <a:dk2>
        <a:srgbClr val="2868A4"/>
      </a:dk2>
      <a:lt2>
        <a:srgbClr val="DEE5EE"/>
      </a:lt2>
      <a:accent1>
        <a:srgbClr val="2868A4"/>
      </a:accent1>
      <a:accent2>
        <a:srgbClr val="5A80AD"/>
      </a:accent2>
      <a:accent3>
        <a:srgbClr val="449FD8"/>
      </a:accent3>
      <a:accent4>
        <a:srgbClr val="4BACC6"/>
      </a:accent4>
      <a:accent5>
        <a:srgbClr val="F79646"/>
      </a:accent5>
      <a:accent6>
        <a:srgbClr val="C0504D"/>
      </a:accent6>
      <a:hlink>
        <a:srgbClr val="0000FF"/>
      </a:hlink>
      <a:folHlink>
        <a:srgbClr val="800080"/>
      </a:folHlink>
    </a:clrScheme>
    <a:fontScheme name="Другая 10">
      <a:majorFont>
        <a:latin typeface="Montserrat ExtraBold"/>
        <a:ea typeface=""/>
        <a:cs typeface=""/>
      </a:majorFont>
      <a:minorFont>
        <a:latin typeface="Montserrat"/>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theme Center for Strategic Initiatives" id="{C4F60A2C-98AD-4D6B-A552-CCD2C314E1DD}" vid="{C26DF4C8-7031-4B89-83DB-B7FBFBBC03A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Center for Strategic Initiatives</Template>
  <TotalTime>17855</TotalTime>
  <Words>1179</Words>
  <Application>Microsoft Office PowerPoint</Application>
  <PresentationFormat>Широкоэкранный</PresentationFormat>
  <Paragraphs>71</Paragraphs>
  <Slides>9</Slides>
  <Notes>7</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9</vt:i4>
      </vt:variant>
    </vt:vector>
  </HeadingPairs>
  <TitlesOfParts>
    <vt:vector size="18" baseType="lpstr">
      <vt:lpstr>Arial</vt:lpstr>
      <vt:lpstr>Calibri</vt:lpstr>
      <vt:lpstr>Montserrat</vt:lpstr>
      <vt:lpstr>Montserrat ExtraBold</vt:lpstr>
      <vt:lpstr>Segoe UI</vt:lpstr>
      <vt:lpstr>Wingdings</vt:lpstr>
      <vt:lpstr>theme Center for Strategic Initiatives</vt:lpstr>
      <vt:lpstr>think-cell Slide</vt:lpstr>
      <vt:lpstr>CorelDRAW</vt:lpstr>
      <vt:lpstr>Отчёт о проделанной работе  и перспективах деятельности</vt:lpstr>
      <vt:lpstr>НАЭ* - один из основных инструментов профилактики и превенции совершения коррупционных деяний</vt:lpstr>
      <vt:lpstr>НАЭ предотвращает и пресекает ущерб государству и обществу РК</vt:lpstr>
      <vt:lpstr>Эффективность аналитического исследования НАЭ по итогам 2020 года</vt:lpstr>
      <vt:lpstr>Эффективность аналитического исследования НАЭ по итогам 2020 года</vt:lpstr>
      <vt:lpstr>Экономическая эффективность каждого эксперта </vt:lpstr>
      <vt:lpstr>Публичное освещение деятельности  по результатам НАЭ</vt:lpstr>
      <vt:lpstr>Необходимость в обучающих онлайн-тренингов и семинаров</vt:lpstr>
      <vt:lpstr>Отчёт о проделанной работе  и перспективах деятельности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Kz Kairat</dc:creator>
  <cp:lastModifiedBy>Kz Kairat</cp:lastModifiedBy>
  <cp:revision>319</cp:revision>
  <dcterms:created xsi:type="dcterms:W3CDTF">2021-03-30T22:31:13Z</dcterms:created>
  <dcterms:modified xsi:type="dcterms:W3CDTF">2021-04-16T02:56:03Z</dcterms:modified>
</cp:coreProperties>
</file>