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5" r:id="rId17"/>
    <p:sldId id="276" r:id="rId18"/>
    <p:sldId id="277" r:id="rId19"/>
    <p:sldId id="278" r:id="rId20"/>
    <p:sldId id="279" r:id="rId21"/>
    <p:sldId id="280" r:id="rId22"/>
    <p:sldId id="281" r:id="rId23"/>
    <p:sldId id="282" r:id="rId24"/>
    <p:sldId id="271" r:id="rId25"/>
    <p:sldId id="272" r:id="rId26"/>
    <p:sldId id="273" r:id="rId27"/>
    <p:sldId id="274" r:id="rId28"/>
    <p:sldId id="283" r:id="rId29"/>
    <p:sldId id="284" r:id="rId30"/>
    <p:sldId id="285"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6EE222C-7E19-4D94-8BD7-73E4DDCB8A6B}"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EE222C-7E19-4D94-8BD7-73E4DDCB8A6B}"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6EE222C-7E19-4D94-8BD7-73E4DDCB8A6B}"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351968-1493-421F-90D5-F8715F24C7BA}"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EE222C-7E19-4D94-8BD7-73E4DDCB8A6B}"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351968-1493-421F-90D5-F8715F24C7BA}"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EE222C-7E19-4D94-8BD7-73E4DDCB8A6B}"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86EE222C-7E19-4D94-8BD7-73E4DDCB8A6B}"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351968-1493-421F-90D5-F8715F24C7BA}"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6EE222C-7E19-4D94-8BD7-73E4DDCB8A6B}" type="datetimeFigureOut">
              <a:rPr lang="ru-RU" smtClean="0"/>
              <a:t>01.04.2020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6EE222C-7E19-4D94-8BD7-73E4DDCB8A6B}" type="datetimeFigureOut">
              <a:rPr lang="ru-RU" smtClean="0"/>
              <a:t>01.04.2020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6EE222C-7E19-4D94-8BD7-73E4DDCB8A6B}" type="datetimeFigureOut">
              <a:rPr lang="ru-RU" smtClean="0"/>
              <a:t>01.04.2020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0351968-1493-421F-90D5-F8715F24C7B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6EE222C-7E19-4D94-8BD7-73E4DDCB8A6B}"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351968-1493-421F-90D5-F8715F24C7BA}"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EE222C-7E19-4D94-8BD7-73E4DDCB8A6B}"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0351968-1493-421F-90D5-F8715F24C7BA}"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6EE222C-7E19-4D94-8BD7-73E4DDCB8A6B}" type="datetimeFigureOut">
              <a:rPr lang="ru-RU" smtClean="0"/>
              <a:t>01.04.2020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0351968-1493-421F-90D5-F8715F24C7BA}"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Объектный язык ограничений (</a:t>
            </a:r>
            <a:r>
              <a:rPr lang="en-US" dirty="0"/>
              <a:t>OCL)</a:t>
            </a:r>
            <a:endParaRPr lang="ru-RU" dirty="0"/>
          </a:p>
        </p:txBody>
      </p:sp>
      <p:sp>
        <p:nvSpPr>
          <p:cNvPr id="3" name="Подзаголовок 2"/>
          <p:cNvSpPr>
            <a:spLocks noGrp="1"/>
          </p:cNvSpPr>
          <p:nvPr>
            <p:ph type="subTitle" idx="1"/>
          </p:nvPr>
        </p:nvSpPr>
        <p:spPr/>
        <p:txBody>
          <a:bodyPr/>
          <a:lstStyle/>
          <a:p>
            <a:r>
              <a:rPr lang="ru-RU" dirty="0" smtClean="0"/>
              <a:t>Лекция 12</a:t>
            </a:r>
            <a:endParaRPr lang="ru-RU" dirty="0"/>
          </a:p>
        </p:txBody>
      </p:sp>
    </p:spTree>
    <p:extLst>
      <p:ext uri="{BB962C8B-B14F-4D97-AF65-F5344CB8AC3E}">
        <p14:creationId xmlns:p14="http://schemas.microsoft.com/office/powerpoint/2010/main" val="549344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348880"/>
            <a:ext cx="7948405" cy="3777283"/>
          </a:xfrm>
        </p:spPr>
        <p:txBody>
          <a:bodyPr/>
          <a:lstStyle/>
          <a:p>
            <a:r>
              <a:rPr lang="ru-RU" dirty="0"/>
              <a:t>Никакое ограничение </a:t>
            </a:r>
            <a:r>
              <a:rPr lang="ru-RU" dirty="0" err="1"/>
              <a:t>OCLне</a:t>
            </a:r>
            <a:r>
              <a:rPr lang="ru-RU" dirty="0"/>
              <a:t> меняет состояния элементов модели </a:t>
            </a:r>
            <a:r>
              <a:rPr lang="ru-RU" dirty="0" smtClean="0"/>
              <a:t>. OCL </a:t>
            </a:r>
            <a:r>
              <a:rPr lang="ru-RU" dirty="0"/>
              <a:t>может быть использован для формулирования запросов, возвращающих целое значение, вещественное, строку, объект, </a:t>
            </a:r>
            <a:r>
              <a:rPr lang="ru-RU" dirty="0" err="1" smtClean="0"/>
              <a:t>колекцию</a:t>
            </a:r>
            <a:r>
              <a:rPr lang="ru-RU" dirty="0" smtClean="0"/>
              <a:t> </a:t>
            </a:r>
            <a:r>
              <a:rPr lang="ru-RU" dirty="0"/>
              <a:t>и т. п.. При </a:t>
            </a:r>
            <a:r>
              <a:rPr lang="ru-RU" dirty="0" smtClean="0"/>
              <a:t>этом не </a:t>
            </a:r>
            <a:r>
              <a:rPr lang="ru-RU" dirty="0"/>
              <a:t>определяется способ вычисления этого запроса.</a:t>
            </a:r>
          </a:p>
        </p:txBody>
      </p:sp>
    </p:spTree>
    <p:extLst>
      <p:ext uri="{BB962C8B-B14F-4D97-AF65-F5344CB8AC3E}">
        <p14:creationId xmlns:p14="http://schemas.microsoft.com/office/powerpoint/2010/main" val="3552924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10000"/>
          </a:bodyPr>
          <a:lstStyle/>
          <a:p>
            <a:endParaRPr lang="ru-RU" dirty="0"/>
          </a:p>
          <a:p>
            <a:r>
              <a:rPr lang="ru-RU" dirty="0"/>
              <a:t>&lt;</a:t>
            </a:r>
            <a:r>
              <a:rPr lang="en-US" dirty="0"/>
              <a:t>OCL-</a:t>
            </a:r>
            <a:r>
              <a:rPr lang="ru-RU" dirty="0"/>
              <a:t>выражение&gt; </a:t>
            </a:r>
            <a:r>
              <a:rPr lang="ru-RU" dirty="0" smtClean="0"/>
              <a:t>::= &lt;</a:t>
            </a:r>
            <a:r>
              <a:rPr lang="ru-RU" dirty="0"/>
              <a:t>указание контекста&gt;</a:t>
            </a:r>
          </a:p>
          <a:p>
            <a:pPr marL="0" indent="0">
              <a:buNone/>
            </a:pPr>
            <a:r>
              <a:rPr lang="ru-RU" dirty="0" smtClean="0"/>
              <a:t>  [(</a:t>
            </a:r>
            <a:r>
              <a:rPr lang="en-US" b="1" dirty="0" err="1"/>
              <a:t>inv</a:t>
            </a:r>
            <a:r>
              <a:rPr lang="en-US" b="1" dirty="0"/>
              <a:t> | pre | post | body | </a:t>
            </a:r>
            <a:r>
              <a:rPr lang="en-US" b="1" dirty="0" err="1"/>
              <a:t>init</a:t>
            </a:r>
            <a:r>
              <a:rPr lang="en-US" b="1" dirty="0"/>
              <a:t> | derive | </a:t>
            </a:r>
            <a:r>
              <a:rPr lang="en-US" b="1" dirty="0" err="1"/>
              <a:t>def</a:t>
            </a:r>
            <a:r>
              <a:rPr lang="en-US" dirty="0"/>
              <a:t>) : &lt;</a:t>
            </a:r>
            <a:r>
              <a:rPr lang="ru-RU" dirty="0"/>
              <a:t>тело выражения</a:t>
            </a:r>
            <a:r>
              <a:rPr lang="ru-RU" dirty="0" smtClean="0"/>
              <a:t>&gt;]</a:t>
            </a:r>
          </a:p>
          <a:p>
            <a:pPr marL="0" indent="0">
              <a:buNone/>
            </a:pPr>
            <a:endParaRPr lang="ru-RU" dirty="0"/>
          </a:p>
          <a:p>
            <a:pPr marL="0" indent="0">
              <a:buNone/>
            </a:pPr>
            <a:r>
              <a:rPr lang="ru-RU" dirty="0"/>
              <a:t>В записи использованы символы языка БНФ: </a:t>
            </a:r>
            <a:endParaRPr lang="ru-RU" dirty="0" smtClean="0"/>
          </a:p>
          <a:p>
            <a:pPr>
              <a:buFont typeface="Symbol"/>
              <a:buChar char="¨"/>
            </a:pPr>
            <a:r>
              <a:rPr lang="ru-RU" dirty="0" smtClean="0"/>
              <a:t>выделяют </a:t>
            </a:r>
            <a:r>
              <a:rPr lang="ru-RU" dirty="0" err="1"/>
              <a:t>нетерминалы</a:t>
            </a:r>
            <a:r>
              <a:rPr lang="ru-RU" dirty="0"/>
              <a:t>, </a:t>
            </a:r>
            <a:endParaRPr lang="ru-RU" dirty="0" smtClean="0"/>
          </a:p>
          <a:p>
            <a:pPr>
              <a:buFont typeface="Symbol"/>
              <a:buChar char="¨"/>
            </a:pPr>
            <a:r>
              <a:rPr lang="ru-RU" dirty="0" smtClean="0"/>
              <a:t>( </a:t>
            </a:r>
            <a:r>
              <a:rPr lang="ru-RU" dirty="0"/>
              <a:t>| ) -вхождение одной из указанных альтернатив, </a:t>
            </a:r>
            <a:endParaRPr lang="ru-RU" dirty="0" smtClean="0"/>
          </a:p>
          <a:p>
            <a:pPr>
              <a:buFont typeface="Symbol"/>
              <a:buChar char="¨"/>
            </a:pPr>
            <a:r>
              <a:rPr lang="ru-RU" dirty="0" smtClean="0"/>
              <a:t>[] </a:t>
            </a:r>
            <a:r>
              <a:rPr lang="ru-RU" dirty="0"/>
              <a:t>вхождение 1 или более раз</a:t>
            </a:r>
            <a:r>
              <a:rPr lang="ru-RU" dirty="0" smtClean="0"/>
              <a:t>,</a:t>
            </a:r>
          </a:p>
          <a:p>
            <a:pPr>
              <a:buFont typeface="Symbol"/>
              <a:buChar char="¨"/>
            </a:pPr>
            <a:r>
              <a:rPr lang="ru-RU" dirty="0" smtClean="0"/>
              <a:t> </a:t>
            </a:r>
            <a:r>
              <a:rPr lang="ru-RU" dirty="0"/>
              <a:t>{} - вхождение 0 или более раз. </a:t>
            </a:r>
            <a:endParaRPr lang="ru-RU" dirty="0" smtClean="0"/>
          </a:p>
          <a:p>
            <a:pPr>
              <a:buFont typeface="Symbol"/>
              <a:buChar char="¨"/>
            </a:pPr>
            <a:r>
              <a:rPr lang="ru-RU" dirty="0" smtClean="0"/>
              <a:t>Терминалы </a:t>
            </a:r>
            <a:r>
              <a:rPr lang="ru-RU" dirty="0"/>
              <a:t>записаны жирным шрифтом.</a:t>
            </a:r>
          </a:p>
        </p:txBody>
      </p:sp>
      <p:sp>
        <p:nvSpPr>
          <p:cNvPr id="3" name="Заголовок 2"/>
          <p:cNvSpPr>
            <a:spLocks noGrp="1"/>
          </p:cNvSpPr>
          <p:nvPr>
            <p:ph type="title"/>
          </p:nvPr>
        </p:nvSpPr>
        <p:spPr/>
        <p:txBody>
          <a:bodyPr>
            <a:normAutofit fontScale="90000"/>
          </a:bodyPr>
          <a:lstStyle/>
          <a:p>
            <a:r>
              <a:rPr lang="ru-RU" dirty="0"/>
              <a:t>Синтаксис </a:t>
            </a:r>
            <a:r>
              <a:rPr lang="en-US" dirty="0"/>
              <a:t>OCL-</a:t>
            </a:r>
            <a:r>
              <a:rPr lang="ru-RU" dirty="0"/>
              <a:t>выражения</a:t>
            </a:r>
            <a:br>
              <a:rPr lang="ru-RU" dirty="0"/>
            </a:br>
            <a:endParaRPr lang="ru-RU" dirty="0"/>
          </a:p>
        </p:txBody>
      </p:sp>
    </p:spTree>
    <p:extLst>
      <p:ext uri="{BB962C8B-B14F-4D97-AF65-F5344CB8AC3E}">
        <p14:creationId xmlns:p14="http://schemas.microsoft.com/office/powerpoint/2010/main" val="400024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0" y="2132856"/>
            <a:ext cx="8208912" cy="3960440"/>
          </a:xfrm>
        </p:spPr>
        <p:txBody>
          <a:bodyPr>
            <a:normAutofit/>
          </a:bodyPr>
          <a:lstStyle/>
          <a:p>
            <a:r>
              <a:rPr lang="ru-RU" dirty="0" smtClean="0"/>
              <a:t>В </a:t>
            </a:r>
            <a:r>
              <a:rPr lang="ru-RU" dirty="0"/>
              <a:t>любом OCL-выражении указывается определенный контекст. Как правило, контекстом является элемент модели (пакет, класс, атрибут, операция), с которым связано ограничение.</a:t>
            </a:r>
          </a:p>
          <a:p>
            <a:endParaRPr lang="ru-RU" dirty="0"/>
          </a:p>
          <a:p>
            <a:r>
              <a:rPr lang="ru-RU" dirty="0"/>
              <a:t>&lt;указание контекста&gt; ::= </a:t>
            </a:r>
            <a:r>
              <a:rPr lang="ru-RU" dirty="0" err="1"/>
              <a:t>context</a:t>
            </a:r>
            <a:r>
              <a:rPr lang="ru-RU" dirty="0"/>
              <a:t> &lt;имя элемента модели&gt;</a:t>
            </a:r>
          </a:p>
          <a:p>
            <a:endParaRPr lang="ru-RU" dirty="0"/>
          </a:p>
          <a:p>
            <a:r>
              <a:rPr lang="ru-RU" dirty="0"/>
              <a:t>В примере контекстом является класс Рейс.</a:t>
            </a:r>
          </a:p>
        </p:txBody>
      </p:sp>
      <p:sp>
        <p:nvSpPr>
          <p:cNvPr id="3" name="Заголовок 2"/>
          <p:cNvSpPr>
            <a:spLocks noGrp="1"/>
          </p:cNvSpPr>
          <p:nvPr>
            <p:ph type="title"/>
          </p:nvPr>
        </p:nvSpPr>
        <p:spPr/>
        <p:txBody>
          <a:bodyPr/>
          <a:lstStyle/>
          <a:p>
            <a:r>
              <a:rPr lang="ru-RU" dirty="0"/>
              <a:t>Контекст. </a:t>
            </a:r>
          </a:p>
        </p:txBody>
      </p:sp>
    </p:spTree>
    <p:extLst>
      <p:ext uri="{BB962C8B-B14F-4D97-AF65-F5344CB8AC3E}">
        <p14:creationId xmlns:p14="http://schemas.microsoft.com/office/powerpoint/2010/main" val="4046868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a:t>Для того чтобы сослаться на контекст в теле выражения используется слово </a:t>
            </a:r>
            <a:r>
              <a:rPr lang="ru-RU" b="1" dirty="0" err="1"/>
              <a:t>self</a:t>
            </a:r>
            <a:r>
              <a:rPr lang="ru-RU" dirty="0"/>
              <a:t>. Чтобы много раз не писать </a:t>
            </a:r>
            <a:r>
              <a:rPr lang="ru-RU" b="1" dirty="0" err="1"/>
              <a:t>self</a:t>
            </a:r>
            <a:r>
              <a:rPr lang="ru-RU" dirty="0"/>
              <a:t>, оно часто опускается. По смыслу </a:t>
            </a:r>
            <a:r>
              <a:rPr lang="ru-RU" b="1" dirty="0" err="1"/>
              <a:t>self</a:t>
            </a:r>
            <a:r>
              <a:rPr lang="ru-RU" dirty="0"/>
              <a:t> аналогично </a:t>
            </a:r>
            <a:r>
              <a:rPr lang="ru-RU" b="1" dirty="0" err="1"/>
              <a:t>this</a:t>
            </a:r>
            <a:r>
              <a:rPr lang="ru-RU" dirty="0"/>
              <a:t> в C++. В примере тип - сокращенная запись </a:t>
            </a:r>
            <a:r>
              <a:rPr lang="ru-RU" b="1" dirty="0" err="1"/>
              <a:t>self.тип</a:t>
            </a:r>
            <a:r>
              <a:rPr lang="ru-RU" dirty="0"/>
              <a:t>.</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1349427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smtClean="0"/>
              <a:t>выражения </a:t>
            </a:r>
            <a:r>
              <a:rPr lang="ru-RU" dirty="0"/>
              <a:t>простых типов (</a:t>
            </a:r>
            <a:r>
              <a:rPr lang="ru-RU" dirty="0" err="1"/>
              <a:t>boolean</a:t>
            </a:r>
            <a:r>
              <a:rPr lang="ru-RU" dirty="0"/>
              <a:t>, </a:t>
            </a:r>
            <a:r>
              <a:rPr lang="ru-RU" dirty="0" err="1"/>
              <a:t>integer</a:t>
            </a:r>
            <a:r>
              <a:rPr lang="ru-RU" dirty="0"/>
              <a:t>, </a:t>
            </a:r>
            <a:r>
              <a:rPr lang="ru-RU" dirty="0" err="1"/>
              <a:t>string</a:t>
            </a:r>
            <a:r>
              <a:rPr lang="ru-RU" dirty="0"/>
              <a:t>, </a:t>
            </a:r>
            <a:r>
              <a:rPr lang="ru-RU" dirty="0" err="1"/>
              <a:t>real</a:t>
            </a:r>
            <a:r>
              <a:rPr lang="ru-RU" dirty="0"/>
              <a:t>);</a:t>
            </a:r>
          </a:p>
          <a:p>
            <a:r>
              <a:rPr lang="ru-RU" dirty="0"/>
              <a:t>элементы модели, для которой составлено ограничение;</a:t>
            </a:r>
          </a:p>
          <a:p>
            <a:r>
              <a:rPr lang="ru-RU" dirty="0" smtClean="0"/>
              <a:t>Коллекции.</a:t>
            </a:r>
          </a:p>
          <a:p>
            <a:endParaRPr lang="ru-RU" dirty="0"/>
          </a:p>
        </p:txBody>
      </p:sp>
      <p:sp>
        <p:nvSpPr>
          <p:cNvPr id="3" name="Заголовок 2"/>
          <p:cNvSpPr>
            <a:spLocks noGrp="1"/>
          </p:cNvSpPr>
          <p:nvPr>
            <p:ph type="title"/>
          </p:nvPr>
        </p:nvSpPr>
        <p:spPr/>
        <p:txBody>
          <a:bodyPr>
            <a:normAutofit fontScale="90000"/>
          </a:bodyPr>
          <a:lstStyle/>
          <a:p>
            <a:r>
              <a:rPr lang="ru-RU" dirty="0"/>
              <a:t>В теле выражения используются</a:t>
            </a:r>
            <a:br>
              <a:rPr lang="ru-RU" dirty="0"/>
            </a:br>
            <a:endParaRPr lang="ru-RU" dirty="0"/>
          </a:p>
        </p:txBody>
      </p:sp>
    </p:spTree>
    <p:extLst>
      <p:ext uri="{BB962C8B-B14F-4D97-AF65-F5344CB8AC3E}">
        <p14:creationId xmlns:p14="http://schemas.microsoft.com/office/powerpoint/2010/main" val="3612022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772816"/>
            <a:ext cx="8568952" cy="4164707"/>
          </a:xfrm>
        </p:spPr>
        <p:txBody>
          <a:bodyPr>
            <a:normAutofit lnSpcReduction="10000"/>
          </a:bodyPr>
          <a:lstStyle/>
          <a:p>
            <a:r>
              <a:rPr lang="ru-RU" dirty="0"/>
              <a:t>Логический тип OCL почти таков как в языках программирования. Есть дополнительные операции </a:t>
            </a:r>
            <a:r>
              <a:rPr lang="ru-RU" b="1" dirty="0" err="1"/>
              <a:t>xor</a:t>
            </a:r>
            <a:r>
              <a:rPr lang="ru-RU" b="1" dirty="0"/>
              <a:t> и </a:t>
            </a:r>
            <a:r>
              <a:rPr lang="ru-RU" b="1" dirty="0" err="1"/>
              <a:t>implies</a:t>
            </a:r>
            <a:r>
              <a:rPr lang="ru-RU" dirty="0"/>
              <a:t>. Приоритет логических операций (кроме </a:t>
            </a:r>
            <a:r>
              <a:rPr lang="ru-RU" b="1" dirty="0" err="1"/>
              <a:t>not</a:t>
            </a:r>
            <a:r>
              <a:rPr lang="ru-RU" dirty="0"/>
              <a:t>) меньше арифметических и операций сравнения - так проще записывать сложные логические выражения. </a:t>
            </a:r>
            <a:endParaRPr lang="ru-RU" dirty="0" smtClean="0"/>
          </a:p>
          <a:p>
            <a:r>
              <a:rPr lang="ru-RU" dirty="0" smtClean="0"/>
              <a:t>Целый </a:t>
            </a:r>
            <a:r>
              <a:rPr lang="ru-RU" dirty="0"/>
              <a:t>и вещественный типы также стандартны. Имеются дополнительные операции </a:t>
            </a:r>
            <a:r>
              <a:rPr lang="ru-RU" b="1" dirty="0" err="1"/>
              <a:t>a.max</a:t>
            </a:r>
            <a:r>
              <a:rPr lang="ru-RU" b="1" dirty="0"/>
              <a:t>(b) и </a:t>
            </a:r>
            <a:r>
              <a:rPr lang="ru-RU" b="1" dirty="0" err="1"/>
              <a:t>a.min</a:t>
            </a:r>
            <a:r>
              <a:rPr lang="ru-RU" b="1" dirty="0"/>
              <a:t>(b), </a:t>
            </a:r>
            <a:r>
              <a:rPr lang="ru-RU" dirty="0"/>
              <a:t>возвращающие максимум и минимум из двух чисел. </a:t>
            </a:r>
            <a:endParaRPr lang="ru-RU" dirty="0" smtClean="0"/>
          </a:p>
          <a:p>
            <a:r>
              <a:rPr lang="ru-RU" dirty="0" smtClean="0"/>
              <a:t>Строки </a:t>
            </a:r>
            <a:r>
              <a:rPr lang="ru-RU" dirty="0"/>
              <a:t>также похожи на строки языков программирования, только их нельзя сравнивать в лексикографическом порядке.</a:t>
            </a:r>
          </a:p>
        </p:txBody>
      </p:sp>
    </p:spTree>
    <p:extLst>
      <p:ext uri="{BB962C8B-B14F-4D97-AF65-F5344CB8AC3E}">
        <p14:creationId xmlns:p14="http://schemas.microsoft.com/office/powerpoint/2010/main" val="298975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0" y="1844824"/>
            <a:ext cx="8064895" cy="4320480"/>
          </a:xfrm>
        </p:spPr>
        <p:txBody>
          <a:bodyPr>
            <a:normAutofit lnSpcReduction="10000"/>
          </a:bodyPr>
          <a:lstStyle/>
          <a:p>
            <a:pPr marL="0" indent="0">
              <a:buNone/>
            </a:pPr>
            <a:r>
              <a:rPr lang="ru-RU" dirty="0"/>
              <a:t>В общем случае OCL-выражение в определении инварианта основывается на композиции </a:t>
            </a:r>
            <a:r>
              <a:rPr lang="ru-RU" dirty="0" smtClean="0"/>
              <a:t>операций. </a:t>
            </a:r>
            <a:r>
              <a:rPr lang="ru-RU" dirty="0"/>
              <a:t>В спецификации языка эти операции условно разделены на следующие группы:</a:t>
            </a:r>
          </a:p>
          <a:p>
            <a:r>
              <a:rPr lang="ru-RU" dirty="0"/>
              <a:t>операции над значениями предопределенных в UML (скалярных) типов </a:t>
            </a:r>
            <a:r>
              <a:rPr lang="ru-RU" dirty="0" smtClean="0"/>
              <a:t>данных (</a:t>
            </a:r>
            <a:r>
              <a:rPr lang="ru-RU" dirty="0" err="1"/>
              <a:t>Boolean</a:t>
            </a:r>
            <a:r>
              <a:rPr lang="ru-RU" dirty="0"/>
              <a:t>, </a:t>
            </a:r>
            <a:r>
              <a:rPr lang="ru-RU" dirty="0" err="1"/>
              <a:t>Integer</a:t>
            </a:r>
            <a:r>
              <a:rPr lang="ru-RU" dirty="0"/>
              <a:t>, </a:t>
            </a:r>
            <a:r>
              <a:rPr lang="ru-RU" dirty="0" err="1"/>
              <a:t>Real</a:t>
            </a:r>
            <a:r>
              <a:rPr lang="ru-RU" dirty="0"/>
              <a:t> и </a:t>
            </a:r>
            <a:r>
              <a:rPr lang="ru-RU" dirty="0" err="1"/>
              <a:t>String</a:t>
            </a:r>
            <a:r>
              <a:rPr lang="ru-RU" dirty="0" smtClean="0"/>
              <a:t>);</a:t>
            </a:r>
            <a:endParaRPr lang="ru-RU" dirty="0"/>
          </a:p>
          <a:p>
            <a:r>
              <a:rPr lang="ru-RU" dirty="0"/>
              <a:t>операции над объектами;</a:t>
            </a:r>
          </a:p>
          <a:p>
            <a:r>
              <a:rPr lang="ru-RU" dirty="0"/>
              <a:t>операции над множествами;</a:t>
            </a:r>
          </a:p>
          <a:p>
            <a:r>
              <a:rPr lang="ru-RU" dirty="0"/>
              <a:t>операции над мультимножествами;</a:t>
            </a:r>
          </a:p>
          <a:p>
            <a:r>
              <a:rPr lang="ru-RU" dirty="0"/>
              <a:t>операции над последовательностями.</a:t>
            </a:r>
          </a:p>
          <a:p>
            <a:endParaRPr lang="ru-RU" dirty="0"/>
          </a:p>
        </p:txBody>
      </p:sp>
      <p:sp>
        <p:nvSpPr>
          <p:cNvPr id="3" name="Заголовок 2"/>
          <p:cNvSpPr>
            <a:spLocks noGrp="1"/>
          </p:cNvSpPr>
          <p:nvPr>
            <p:ph type="title"/>
          </p:nvPr>
        </p:nvSpPr>
        <p:spPr/>
        <p:txBody>
          <a:bodyPr/>
          <a:lstStyle/>
          <a:p>
            <a:r>
              <a:rPr lang="ru-RU" dirty="0" smtClean="0"/>
              <a:t>Операции </a:t>
            </a:r>
            <a:endParaRPr lang="ru-RU" dirty="0"/>
          </a:p>
        </p:txBody>
      </p:sp>
    </p:spTree>
    <p:extLst>
      <p:ext uri="{BB962C8B-B14F-4D97-AF65-F5344CB8AC3E}">
        <p14:creationId xmlns:p14="http://schemas.microsoft.com/office/powerpoint/2010/main" val="3158975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675467"/>
            <a:ext cx="7516357" cy="3345821"/>
          </a:xfrm>
        </p:spPr>
        <p:txBody>
          <a:bodyPr>
            <a:normAutofit/>
          </a:bodyPr>
          <a:lstStyle/>
          <a:p>
            <a:r>
              <a:rPr lang="ru-RU" dirty="0"/>
              <a:t> В OCL поддерживаются следующие заимствованные из определения UML скалярные типы данных: </a:t>
            </a:r>
            <a:endParaRPr lang="ru-RU" dirty="0" smtClean="0"/>
          </a:p>
          <a:p>
            <a:r>
              <a:rPr lang="ru-RU" dirty="0" err="1" smtClean="0"/>
              <a:t>Boolean</a:t>
            </a:r>
            <a:r>
              <a:rPr lang="ru-RU" dirty="0"/>
              <a:t>, </a:t>
            </a:r>
            <a:endParaRPr lang="ru-RU" dirty="0" smtClean="0"/>
          </a:p>
          <a:p>
            <a:r>
              <a:rPr lang="ru-RU" dirty="0" err="1" smtClean="0"/>
              <a:t>Integer</a:t>
            </a:r>
            <a:r>
              <a:rPr lang="ru-RU" dirty="0"/>
              <a:t>, </a:t>
            </a:r>
            <a:endParaRPr lang="ru-RU" dirty="0" smtClean="0"/>
          </a:p>
          <a:p>
            <a:r>
              <a:rPr lang="ru-RU" dirty="0" err="1" smtClean="0"/>
              <a:t>Real</a:t>
            </a:r>
            <a:r>
              <a:rPr lang="ru-RU" dirty="0" smtClean="0"/>
              <a:t> </a:t>
            </a:r>
            <a:r>
              <a:rPr lang="ru-RU" dirty="0"/>
              <a:t>и </a:t>
            </a:r>
            <a:endParaRPr lang="ru-RU" dirty="0" smtClean="0"/>
          </a:p>
          <a:p>
            <a:r>
              <a:rPr lang="ru-RU" dirty="0" err="1" smtClean="0"/>
              <a:t>String</a:t>
            </a:r>
            <a:r>
              <a:rPr lang="ru-RU" dirty="0"/>
              <a:t>.</a:t>
            </a:r>
          </a:p>
        </p:txBody>
      </p:sp>
      <p:sp>
        <p:nvSpPr>
          <p:cNvPr id="3" name="Заголовок 2"/>
          <p:cNvSpPr>
            <a:spLocks noGrp="1"/>
          </p:cNvSpPr>
          <p:nvPr>
            <p:ph type="title"/>
          </p:nvPr>
        </p:nvSpPr>
        <p:spPr/>
        <p:txBody>
          <a:bodyPr>
            <a:normAutofit fontScale="90000"/>
          </a:bodyPr>
          <a:lstStyle/>
          <a:p>
            <a:r>
              <a:rPr lang="ru-RU" dirty="0" smtClean="0"/>
              <a:t>Операции </a:t>
            </a:r>
            <a:r>
              <a:rPr lang="ru-RU" dirty="0"/>
              <a:t>над значениями </a:t>
            </a:r>
            <a:r>
              <a:rPr lang="ru-RU" dirty="0" smtClean="0"/>
              <a:t>(</a:t>
            </a:r>
            <a:r>
              <a:rPr lang="ru-RU" dirty="0"/>
              <a:t>скалярных) типов данных </a:t>
            </a:r>
          </a:p>
        </p:txBody>
      </p:sp>
    </p:spTree>
    <p:extLst>
      <p:ext uri="{BB962C8B-B14F-4D97-AF65-F5344CB8AC3E}">
        <p14:creationId xmlns:p14="http://schemas.microsoft.com/office/powerpoint/2010/main" val="456723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1484784"/>
            <a:ext cx="7876397" cy="4536504"/>
          </a:xfrm>
        </p:spPr>
        <p:txBody>
          <a:bodyPr>
            <a:normAutofit fontScale="92500"/>
          </a:bodyPr>
          <a:lstStyle/>
          <a:p>
            <a:r>
              <a:rPr lang="ru-RU" dirty="0" smtClean="0"/>
              <a:t>В </a:t>
            </a:r>
            <a:r>
              <a:rPr lang="ru-RU" dirty="0"/>
              <a:t>OCL определены три операции над объектами:</a:t>
            </a:r>
          </a:p>
          <a:p>
            <a:r>
              <a:rPr lang="ru-RU" dirty="0"/>
              <a:t>получение значения атрибута;</a:t>
            </a:r>
          </a:p>
          <a:p>
            <a:r>
              <a:rPr lang="ru-RU" dirty="0"/>
              <a:t>переход по соединению,</a:t>
            </a:r>
          </a:p>
          <a:p>
            <a:r>
              <a:rPr lang="ru-RU" dirty="0"/>
              <a:t>вызов операции класса (последняя операция для целей проектирования реляционных БД несущественна).</a:t>
            </a:r>
          </a:p>
          <a:p>
            <a:pPr marL="0" indent="0">
              <a:buNone/>
            </a:pPr>
            <a:r>
              <a:rPr lang="ru-RU" dirty="0"/>
              <a:t>Для записи этих трех операций используется «точечная нотация». Например, результатом выражения вида</a:t>
            </a:r>
          </a:p>
          <a:p>
            <a:r>
              <a:rPr lang="ru-RU" b="1" dirty="0"/>
              <a:t>&lt;объект&gt;.&lt;имя атрибута&gt;</a:t>
            </a:r>
          </a:p>
          <a:p>
            <a:r>
              <a:rPr lang="ru-RU" dirty="0"/>
              <a:t>является текущее значение атрибута с именем имя атрибута, если объект имеет такой атрибут. В противном случае использование подобного выражения приводит к возникновению ошибки типа.</a:t>
            </a:r>
          </a:p>
          <a:p>
            <a:endParaRPr lang="ru-RU" dirty="0"/>
          </a:p>
        </p:txBody>
      </p:sp>
      <p:sp>
        <p:nvSpPr>
          <p:cNvPr id="3" name="Заголовок 2"/>
          <p:cNvSpPr>
            <a:spLocks noGrp="1"/>
          </p:cNvSpPr>
          <p:nvPr>
            <p:ph type="title"/>
          </p:nvPr>
        </p:nvSpPr>
        <p:spPr/>
        <p:txBody>
          <a:bodyPr>
            <a:normAutofit fontScale="90000"/>
          </a:bodyPr>
          <a:lstStyle/>
          <a:p>
            <a:r>
              <a:rPr lang="ru-RU" dirty="0"/>
              <a:t>Операции над объектами</a:t>
            </a:r>
            <a:br>
              <a:rPr lang="ru-RU" dirty="0"/>
            </a:br>
            <a:endParaRPr lang="ru-RU" dirty="0"/>
          </a:p>
        </p:txBody>
      </p:sp>
    </p:spTree>
    <p:extLst>
      <p:ext uri="{BB962C8B-B14F-4D97-AF65-F5344CB8AC3E}">
        <p14:creationId xmlns:p14="http://schemas.microsoft.com/office/powerpoint/2010/main" val="1018593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a:t>Синтаксически операции над коллекциями записываются в нотации, аналогичной точечной, но вместо точки используется стрелка ( ). Таким образом, общий синтаксис применения операции к коллекции следующий:</a:t>
            </a:r>
          </a:p>
          <a:p>
            <a:r>
              <a:rPr lang="ru-RU" dirty="0"/>
              <a:t>&lt;коллекция&gt;   &lt;имя операции&gt; (&lt;список фактических параметров&gt;)</a:t>
            </a:r>
          </a:p>
          <a:p>
            <a:pPr marL="0" indent="0">
              <a:buNone/>
            </a:pPr>
            <a:endParaRPr lang="ru-RU" dirty="0"/>
          </a:p>
        </p:txBody>
      </p:sp>
      <p:sp>
        <p:nvSpPr>
          <p:cNvPr id="3" name="Заголовок 2"/>
          <p:cNvSpPr>
            <a:spLocks noGrp="1"/>
          </p:cNvSpPr>
          <p:nvPr>
            <p:ph type="title"/>
          </p:nvPr>
        </p:nvSpPr>
        <p:spPr/>
        <p:txBody>
          <a:bodyPr>
            <a:normAutofit fontScale="90000"/>
          </a:bodyPr>
          <a:lstStyle/>
          <a:p>
            <a:r>
              <a:rPr lang="ru-RU" dirty="0"/>
              <a:t>Операции над множествами, мультимножествами и последовательностями</a:t>
            </a:r>
          </a:p>
        </p:txBody>
      </p:sp>
    </p:spTree>
    <p:extLst>
      <p:ext uri="{BB962C8B-B14F-4D97-AF65-F5344CB8AC3E}">
        <p14:creationId xmlns:p14="http://schemas.microsoft.com/office/powerpoint/2010/main" val="3344928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b="1" dirty="0"/>
              <a:t>Ограничение (</a:t>
            </a:r>
            <a:r>
              <a:rPr lang="ru-RU" b="1" dirty="0" err="1"/>
              <a:t>constraint</a:t>
            </a:r>
            <a:r>
              <a:rPr lang="ru-RU" b="1" dirty="0"/>
              <a:t>)</a:t>
            </a:r>
            <a:r>
              <a:rPr lang="ru-RU" dirty="0"/>
              <a:t> - это условие, накладываемое на значения одного или нескольких элементов модели. Ограничение не является инструкцией или командой, которую следует выполнить, оно формулируется как утверждение, которое должно быть истинным. Под элементом модели здесь имеется в виду объект, или класс, или пакет, или подсистема, или атрибут, или операция, или связь.</a:t>
            </a:r>
          </a:p>
        </p:txBody>
      </p:sp>
      <p:sp>
        <p:nvSpPr>
          <p:cNvPr id="2" name="Заголовок 1"/>
          <p:cNvSpPr>
            <a:spLocks noGrp="1"/>
          </p:cNvSpPr>
          <p:nvPr>
            <p:ph type="title"/>
          </p:nvPr>
        </p:nvSpPr>
        <p:spPr/>
        <p:txBody>
          <a:bodyPr/>
          <a:lstStyle/>
          <a:p>
            <a:r>
              <a:rPr lang="ru-RU" dirty="0"/>
              <a:t>Ограничение (</a:t>
            </a:r>
            <a:r>
              <a:rPr lang="ru-RU" dirty="0" err="1"/>
              <a:t>constraint</a:t>
            </a:r>
            <a:r>
              <a:rPr lang="ru-RU" dirty="0"/>
              <a:t>) </a:t>
            </a:r>
          </a:p>
        </p:txBody>
      </p:sp>
    </p:spTree>
    <p:extLst>
      <p:ext uri="{BB962C8B-B14F-4D97-AF65-F5344CB8AC3E}">
        <p14:creationId xmlns:p14="http://schemas.microsoft.com/office/powerpoint/2010/main" val="1016732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340768"/>
            <a:ext cx="7408333" cy="4785395"/>
          </a:xfrm>
        </p:spPr>
        <p:txBody>
          <a:bodyPr>
            <a:normAutofit/>
          </a:bodyPr>
          <a:lstStyle/>
          <a:p>
            <a:r>
              <a:rPr lang="ru-RU" dirty="0" smtClean="0"/>
              <a:t>В </a:t>
            </a:r>
            <a:r>
              <a:rPr lang="ru-RU" dirty="0"/>
              <a:t>OCL определены три одноименных операции </a:t>
            </a:r>
            <a:r>
              <a:rPr lang="ru-RU" b="1" dirty="0" err="1"/>
              <a:t>select</a:t>
            </a:r>
            <a:r>
              <a:rPr lang="ru-RU" dirty="0"/>
              <a:t>, которые обрабатывают заданное множество, мультимножество или последовательность на основе заданного логического выражения над элементами коллекции. Результатом каждой операции является новое множество, мультимножество или последовательность, соответственно, из тех элементов входной коллекции, для которых результатом вычисления логического выражения является </a:t>
            </a:r>
            <a:r>
              <a:rPr lang="ru-RU" b="1" dirty="0" err="1"/>
              <a:t>true</a:t>
            </a:r>
            <a:r>
              <a:rPr lang="ru-RU" dirty="0"/>
              <a:t>.</a:t>
            </a:r>
          </a:p>
          <a:p>
            <a:endParaRPr lang="ru-RU" dirty="0"/>
          </a:p>
        </p:txBody>
      </p:sp>
      <p:sp>
        <p:nvSpPr>
          <p:cNvPr id="3" name="Заголовок 2"/>
          <p:cNvSpPr>
            <a:spLocks noGrp="1"/>
          </p:cNvSpPr>
          <p:nvPr>
            <p:ph type="title"/>
          </p:nvPr>
        </p:nvSpPr>
        <p:spPr/>
        <p:txBody>
          <a:bodyPr>
            <a:normAutofit fontScale="90000"/>
          </a:bodyPr>
          <a:lstStyle/>
          <a:p>
            <a:r>
              <a:rPr lang="ru-RU" dirty="0"/>
              <a:t>Операция </a:t>
            </a:r>
            <a:r>
              <a:rPr lang="ru-RU" dirty="0" err="1"/>
              <a:t>select</a:t>
            </a:r>
            <a:r>
              <a:rPr lang="ru-RU" dirty="0"/>
              <a:t/>
            </a:r>
            <a:br>
              <a:rPr lang="ru-RU" dirty="0"/>
            </a:br>
            <a:endParaRPr lang="ru-RU" dirty="0"/>
          </a:p>
        </p:txBody>
      </p:sp>
    </p:spTree>
    <p:extLst>
      <p:ext uri="{BB962C8B-B14F-4D97-AF65-F5344CB8AC3E}">
        <p14:creationId xmlns:p14="http://schemas.microsoft.com/office/powerpoint/2010/main" val="1434537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628800"/>
            <a:ext cx="7804389" cy="4752528"/>
          </a:xfrm>
        </p:spPr>
        <p:txBody>
          <a:bodyPr>
            <a:normAutofit lnSpcReduction="10000"/>
          </a:bodyPr>
          <a:lstStyle/>
          <a:p>
            <a:r>
              <a:rPr lang="ru-RU" dirty="0" smtClean="0"/>
              <a:t>в </a:t>
            </a:r>
            <a:r>
              <a:rPr lang="ru-RU" dirty="0"/>
              <a:t>OCL определены три операции </a:t>
            </a:r>
            <a:r>
              <a:rPr lang="ru-RU" b="1" dirty="0" err="1"/>
              <a:t>collect</a:t>
            </a:r>
            <a:r>
              <a:rPr lang="ru-RU" dirty="0"/>
              <a:t>, параметрами которых являются множество, мультимножество или последовательность и некоторое выражение над элементами соответствующей коллекции. Результатом является мультимножество для операций </a:t>
            </a:r>
            <a:r>
              <a:rPr lang="ru-RU" dirty="0" err="1"/>
              <a:t>collect</a:t>
            </a:r>
            <a:r>
              <a:rPr lang="ru-RU" dirty="0"/>
              <a:t>, определенных над множествами и мультимножествами, и последовательность для операции </a:t>
            </a:r>
            <a:r>
              <a:rPr lang="ru-RU" dirty="0" err="1"/>
              <a:t>collect</a:t>
            </a:r>
            <a:r>
              <a:rPr lang="ru-RU" dirty="0"/>
              <a:t>, определенной над последовательностью. При этом результирующая коллекция соответствующего типа (коллекция значений или объектов) состоит из результатов применения выражения к каждому элементу входной </a:t>
            </a:r>
            <a:r>
              <a:rPr lang="ru-RU" dirty="0" smtClean="0"/>
              <a:t>коллекции.</a:t>
            </a:r>
            <a:endParaRPr lang="ru-RU" dirty="0"/>
          </a:p>
        </p:txBody>
      </p:sp>
      <p:sp>
        <p:nvSpPr>
          <p:cNvPr id="3" name="Заголовок 2"/>
          <p:cNvSpPr>
            <a:spLocks noGrp="1"/>
          </p:cNvSpPr>
          <p:nvPr>
            <p:ph type="title"/>
          </p:nvPr>
        </p:nvSpPr>
        <p:spPr/>
        <p:txBody>
          <a:bodyPr>
            <a:normAutofit fontScale="90000"/>
          </a:bodyPr>
          <a:lstStyle/>
          <a:p>
            <a:r>
              <a:rPr lang="ru-RU" dirty="0"/>
              <a:t>Операция </a:t>
            </a:r>
            <a:r>
              <a:rPr lang="ru-RU" dirty="0" err="1"/>
              <a:t>collect</a:t>
            </a:r>
            <a:r>
              <a:rPr lang="ru-RU" dirty="0"/>
              <a:t/>
            </a:r>
            <a:br>
              <a:rPr lang="ru-RU" dirty="0"/>
            </a:br>
            <a:endParaRPr lang="ru-RU" dirty="0"/>
          </a:p>
        </p:txBody>
      </p:sp>
    </p:spTree>
    <p:extLst>
      <p:ext uri="{BB962C8B-B14F-4D97-AF65-F5344CB8AC3E}">
        <p14:creationId xmlns:p14="http://schemas.microsoft.com/office/powerpoint/2010/main" val="3148556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484784"/>
            <a:ext cx="7408333" cy="4641379"/>
          </a:xfrm>
        </p:spPr>
        <p:txBody>
          <a:bodyPr>
            <a:normAutofit fontScale="85000" lnSpcReduction="10000"/>
          </a:bodyPr>
          <a:lstStyle/>
          <a:p>
            <a:r>
              <a:rPr lang="ru-RU" dirty="0" smtClean="0"/>
              <a:t>В </a:t>
            </a:r>
            <a:r>
              <a:rPr lang="ru-RU" dirty="0"/>
              <a:t>OCL определены три одноименных операции </a:t>
            </a:r>
            <a:r>
              <a:rPr lang="ru-RU" b="1" dirty="0" err="1"/>
              <a:t>exists</a:t>
            </a:r>
            <a:r>
              <a:rPr lang="ru-RU" dirty="0"/>
              <a:t> над множеством, мультимножеством и последовательностью, дополнительным параметром которых является логическое выражение. В результате каждой из этих операций выдается </a:t>
            </a:r>
            <a:r>
              <a:rPr lang="ru-RU" b="1" dirty="0" err="1"/>
              <a:t>true</a:t>
            </a:r>
            <a:r>
              <a:rPr lang="ru-RU" dirty="0"/>
              <a:t> в том и только в том случае, когда хотя бы для одного элемента входной коллекции значением логического выражения является </a:t>
            </a:r>
            <a:r>
              <a:rPr lang="ru-RU" b="1" dirty="0" err="1"/>
              <a:t>true</a:t>
            </a:r>
            <a:r>
              <a:rPr lang="ru-RU" dirty="0"/>
              <a:t>. В противном случае результатом операции является </a:t>
            </a:r>
            <a:r>
              <a:rPr lang="ru-RU" b="1" dirty="0" err="1"/>
              <a:t>false</a:t>
            </a:r>
            <a:r>
              <a:rPr lang="ru-RU" dirty="0"/>
              <a:t>. </a:t>
            </a:r>
            <a:endParaRPr lang="ru-RU" dirty="0" smtClean="0"/>
          </a:p>
          <a:p>
            <a:r>
              <a:rPr lang="ru-RU" dirty="0" smtClean="0"/>
              <a:t>Операции </a:t>
            </a:r>
            <a:r>
              <a:rPr lang="ru-RU" b="1" dirty="0" err="1"/>
              <a:t>forAll</a:t>
            </a:r>
            <a:r>
              <a:rPr lang="ru-RU" dirty="0"/>
              <a:t> отличаются от операций </a:t>
            </a:r>
            <a:r>
              <a:rPr lang="ru-RU" dirty="0" err="1"/>
              <a:t>exists</a:t>
            </a:r>
            <a:r>
              <a:rPr lang="ru-RU" dirty="0"/>
              <a:t> тем, что в результате каждой из них выдается </a:t>
            </a:r>
            <a:r>
              <a:rPr lang="ru-RU" b="1" dirty="0" err="1"/>
              <a:t>true</a:t>
            </a:r>
            <a:r>
              <a:rPr lang="ru-RU" dirty="0"/>
              <a:t> в том и только в том случае, когда для всех элементов входной коллекции результатом вычисления логического выражения является </a:t>
            </a:r>
            <a:r>
              <a:rPr lang="ru-RU" dirty="0" err="1"/>
              <a:t>true</a:t>
            </a:r>
            <a:r>
              <a:rPr lang="ru-RU" dirty="0"/>
              <a:t>. В противном случае результатом операции будет </a:t>
            </a:r>
            <a:r>
              <a:rPr lang="ru-RU" dirty="0" err="1"/>
              <a:t>false</a:t>
            </a:r>
            <a:r>
              <a:rPr lang="ru-RU" dirty="0"/>
              <a:t>. </a:t>
            </a:r>
            <a:endParaRPr lang="ru-RU" dirty="0" smtClean="0"/>
          </a:p>
          <a:p>
            <a:r>
              <a:rPr lang="ru-RU" dirty="0" smtClean="0"/>
              <a:t>Операция </a:t>
            </a:r>
            <a:r>
              <a:rPr lang="ru-RU" b="1" dirty="0" err="1"/>
              <a:t>size</a:t>
            </a:r>
            <a:r>
              <a:rPr lang="ru-RU" dirty="0"/>
              <a:t> применяется к коллекции и выдает число содержащихся в ней элементов.</a:t>
            </a:r>
          </a:p>
          <a:p>
            <a:endParaRPr lang="ru-RU" dirty="0"/>
          </a:p>
        </p:txBody>
      </p:sp>
      <p:sp>
        <p:nvSpPr>
          <p:cNvPr id="3" name="Заголовок 2"/>
          <p:cNvSpPr>
            <a:spLocks noGrp="1"/>
          </p:cNvSpPr>
          <p:nvPr>
            <p:ph type="title"/>
          </p:nvPr>
        </p:nvSpPr>
        <p:spPr/>
        <p:txBody>
          <a:bodyPr>
            <a:normAutofit fontScale="90000"/>
          </a:bodyPr>
          <a:lstStyle/>
          <a:p>
            <a:r>
              <a:rPr lang="ru-RU" dirty="0"/>
              <a:t>Операции </a:t>
            </a:r>
            <a:r>
              <a:rPr lang="ru-RU" dirty="0" err="1"/>
              <a:t>exists</a:t>
            </a:r>
            <a:r>
              <a:rPr lang="ru-RU" dirty="0"/>
              <a:t>, </a:t>
            </a:r>
            <a:r>
              <a:rPr lang="ru-RU" dirty="0" err="1"/>
              <a:t>forAll</a:t>
            </a:r>
            <a:r>
              <a:rPr lang="ru-RU" dirty="0"/>
              <a:t>, </a:t>
            </a:r>
            <a:r>
              <a:rPr lang="ru-RU" dirty="0" err="1"/>
              <a:t>size</a:t>
            </a:r>
            <a:r>
              <a:rPr lang="ru-RU" dirty="0"/>
              <a:t/>
            </a:r>
            <a:br>
              <a:rPr lang="ru-RU" dirty="0"/>
            </a:br>
            <a:endParaRPr lang="ru-RU" dirty="0"/>
          </a:p>
        </p:txBody>
      </p:sp>
    </p:spTree>
    <p:extLst>
      <p:ext uri="{BB962C8B-B14F-4D97-AF65-F5344CB8AC3E}">
        <p14:creationId xmlns:p14="http://schemas.microsoft.com/office/powerpoint/2010/main" val="2396481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1988840"/>
            <a:ext cx="8020413" cy="4248472"/>
          </a:xfrm>
        </p:spPr>
        <p:txBody>
          <a:bodyPr>
            <a:normAutofit lnSpcReduction="10000"/>
          </a:bodyPr>
          <a:lstStyle/>
          <a:p>
            <a:r>
              <a:rPr lang="ru-RU" dirty="0" smtClean="0"/>
              <a:t>Параметрами </a:t>
            </a:r>
            <a:r>
              <a:rPr lang="ru-RU" dirty="0"/>
              <a:t>двуместных операций </a:t>
            </a:r>
            <a:r>
              <a:rPr lang="ru-RU" dirty="0" err="1"/>
              <a:t>union</a:t>
            </a:r>
            <a:r>
              <a:rPr lang="ru-RU" dirty="0"/>
              <a:t>, </a:t>
            </a:r>
            <a:r>
              <a:rPr lang="ru-RU" dirty="0" err="1"/>
              <a:t>intersect</a:t>
            </a:r>
            <a:r>
              <a:rPr lang="ru-RU" dirty="0"/>
              <a:t>, </a:t>
            </a:r>
            <a:r>
              <a:rPr lang="ru-RU" dirty="0" err="1"/>
              <a:t>symmetricDifference</a:t>
            </a:r>
            <a:r>
              <a:rPr lang="ru-RU" dirty="0"/>
              <a:t> являются две коллекции, причем в OCL операции определены почти для всех возможных комбинаций типов коллекции. </a:t>
            </a:r>
            <a:endParaRPr lang="ru-RU" dirty="0" smtClean="0"/>
          </a:p>
          <a:p>
            <a:r>
              <a:rPr lang="ru-RU" dirty="0" smtClean="0"/>
              <a:t>Результатом </a:t>
            </a:r>
            <a:r>
              <a:rPr lang="ru-RU" dirty="0"/>
              <a:t>операции </a:t>
            </a:r>
            <a:r>
              <a:rPr lang="ru-RU" b="1" dirty="0" err="1"/>
              <a:t>union</a:t>
            </a:r>
            <a:r>
              <a:rPr lang="ru-RU" dirty="0"/>
              <a:t>, определенной над множеством и мультимножеством, является мультимножество, т. е. из результата объединения таких двух коллекций дубликаты не исключаются. </a:t>
            </a:r>
            <a:endParaRPr lang="ru-RU" dirty="0" smtClean="0"/>
          </a:p>
          <a:p>
            <a:r>
              <a:rPr lang="ru-RU" dirty="0" smtClean="0"/>
              <a:t>Результатом </a:t>
            </a:r>
            <a:r>
              <a:rPr lang="ru-RU" dirty="0"/>
              <a:t>же </a:t>
            </a:r>
            <a:r>
              <a:rPr lang="ru-RU" dirty="0" smtClean="0"/>
              <a:t>операции </a:t>
            </a:r>
            <a:r>
              <a:rPr lang="ru-RU" b="1" dirty="0" err="1" smtClean="0"/>
              <a:t>union</a:t>
            </a:r>
            <a:r>
              <a:rPr lang="ru-RU" dirty="0"/>
              <a:t>, определенной над </a:t>
            </a:r>
            <a:r>
              <a:rPr lang="ru-RU" b="1" dirty="0"/>
              <a:t>двумя</a:t>
            </a:r>
            <a:r>
              <a:rPr lang="ru-RU" dirty="0"/>
              <a:t> множествами, является множество, т. е. в этом случае возможные дубликаты должны быть исключены.</a:t>
            </a:r>
          </a:p>
          <a:p>
            <a:endParaRPr lang="ru-RU" dirty="0"/>
          </a:p>
        </p:txBody>
      </p:sp>
      <p:sp>
        <p:nvSpPr>
          <p:cNvPr id="3" name="Заголовок 2"/>
          <p:cNvSpPr>
            <a:spLocks noGrp="1"/>
          </p:cNvSpPr>
          <p:nvPr>
            <p:ph type="title"/>
          </p:nvPr>
        </p:nvSpPr>
        <p:spPr>
          <a:xfrm>
            <a:off x="395536" y="764704"/>
            <a:ext cx="8229600" cy="1252728"/>
          </a:xfrm>
        </p:spPr>
        <p:txBody>
          <a:bodyPr>
            <a:normAutofit fontScale="90000"/>
          </a:bodyPr>
          <a:lstStyle/>
          <a:p>
            <a:r>
              <a:rPr lang="ru-RU" dirty="0"/>
              <a:t>Операции </a:t>
            </a:r>
            <a:r>
              <a:rPr lang="ru-RU" dirty="0" err="1"/>
              <a:t>union</a:t>
            </a:r>
            <a:r>
              <a:rPr lang="ru-RU" dirty="0"/>
              <a:t>, </a:t>
            </a:r>
            <a:r>
              <a:rPr lang="ru-RU" dirty="0" err="1"/>
              <a:t>intersect</a:t>
            </a:r>
            <a:r>
              <a:rPr lang="ru-RU" dirty="0"/>
              <a:t>, </a:t>
            </a:r>
            <a:r>
              <a:rPr lang="ru-RU" dirty="0" err="1"/>
              <a:t>symmetricDifference</a:t>
            </a:r>
            <a:r>
              <a:rPr lang="ru-RU" dirty="0"/>
              <a:t/>
            </a:r>
            <a:br>
              <a:rPr lang="ru-RU" dirty="0"/>
            </a:br>
            <a:endParaRPr lang="ru-RU" dirty="0"/>
          </a:p>
        </p:txBody>
      </p:sp>
    </p:spTree>
    <p:extLst>
      <p:ext uri="{BB962C8B-B14F-4D97-AF65-F5344CB8AC3E}">
        <p14:creationId xmlns:p14="http://schemas.microsoft.com/office/powerpoint/2010/main" val="3908534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34888" y="1011728"/>
            <a:ext cx="8229600" cy="1252728"/>
          </a:xfrm>
        </p:spPr>
        <p:txBody>
          <a:bodyPr>
            <a:normAutofit fontScale="90000"/>
          </a:bodyPr>
          <a:lstStyle/>
          <a:p>
            <a:r>
              <a:rPr lang="ru-RU" dirty="0"/>
              <a:t>Примеры </a:t>
            </a:r>
            <a:r>
              <a:rPr lang="ru-RU" dirty="0" smtClean="0"/>
              <a:t>инвариантов. </a:t>
            </a:r>
            <a:r>
              <a:rPr lang="ru-RU" dirty="0"/>
              <a:t/>
            </a:r>
            <a:br>
              <a:rPr lang="ru-RU" dirty="0"/>
            </a:br>
            <a:r>
              <a:rPr lang="ru-RU" dirty="0"/>
              <a:t/>
            </a:r>
            <a:br>
              <a:rPr lang="ru-RU" dirty="0"/>
            </a:br>
            <a:endParaRPr lang="ru-RU" dirty="0"/>
          </a:p>
        </p:txBody>
      </p:sp>
      <p:sp>
        <p:nvSpPr>
          <p:cNvPr id="5" name="Объект 4"/>
          <p:cNvSpPr>
            <a:spLocks noGrp="1"/>
          </p:cNvSpPr>
          <p:nvPr>
            <p:ph idx="1"/>
          </p:nvPr>
        </p:nvSpPr>
        <p:spPr>
          <a:xfrm>
            <a:off x="872067" y="1844824"/>
            <a:ext cx="7804389" cy="4536504"/>
          </a:xfrm>
        </p:spPr>
        <p:txBody>
          <a:bodyPr/>
          <a:lstStyle/>
          <a:p>
            <a:r>
              <a:rPr lang="ru-RU" dirty="0"/>
              <a:t>Рассмотрим диаграмму классов, используемая для примеров на языке </a:t>
            </a:r>
            <a:r>
              <a:rPr lang="ru-RU" dirty="0" smtClean="0"/>
              <a:t>OCL</a:t>
            </a:r>
          </a:p>
          <a:p>
            <a:endParaRPr lang="ru-RU" dirty="0"/>
          </a:p>
          <a:p>
            <a:endParaRPr lang="ru-RU"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636912"/>
            <a:ext cx="8196709"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3054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smtClean="0"/>
              <a:t>Определить </a:t>
            </a:r>
            <a:r>
              <a:rPr lang="ru-RU" dirty="0"/>
              <a:t>ограничение «возраст служащих должен быть больше 18 и меньше 100 лет</a:t>
            </a:r>
            <a:r>
              <a:rPr lang="ru-RU" dirty="0" smtClean="0"/>
              <a:t>».</a:t>
            </a:r>
          </a:p>
          <a:p>
            <a:pPr marL="0" indent="0">
              <a:buNone/>
            </a:pPr>
            <a:endParaRPr lang="ru-RU" dirty="0"/>
          </a:p>
          <a:p>
            <a:r>
              <a:rPr lang="ru-RU" dirty="0" err="1"/>
              <a:t>context</a:t>
            </a:r>
            <a:r>
              <a:rPr lang="ru-RU" dirty="0"/>
              <a:t> Служащий </a:t>
            </a:r>
            <a:r>
              <a:rPr lang="ru-RU" dirty="0" err="1"/>
              <a:t>inv</a:t>
            </a:r>
            <a:r>
              <a:rPr lang="ru-RU" dirty="0"/>
              <a:t>:</a:t>
            </a:r>
          </a:p>
          <a:p>
            <a:r>
              <a:rPr lang="ru-RU" dirty="0" err="1"/>
              <a:t>self.возраст</a:t>
            </a:r>
            <a:r>
              <a:rPr lang="ru-RU" dirty="0"/>
              <a:t> &gt; 18 </a:t>
            </a:r>
            <a:r>
              <a:rPr lang="ru-RU" dirty="0" err="1"/>
              <a:t>and</a:t>
            </a:r>
            <a:r>
              <a:rPr lang="ru-RU" dirty="0"/>
              <a:t> </a:t>
            </a:r>
            <a:r>
              <a:rPr lang="ru-RU" dirty="0" err="1"/>
              <a:t>self.возраст</a:t>
            </a:r>
            <a:r>
              <a:rPr lang="ru-RU" dirty="0"/>
              <a:t> &lt; 100</a:t>
            </a:r>
          </a:p>
          <a:p>
            <a:endParaRPr lang="ru-RU" dirty="0"/>
          </a:p>
        </p:txBody>
      </p:sp>
      <p:sp>
        <p:nvSpPr>
          <p:cNvPr id="3" name="Заголовок 2"/>
          <p:cNvSpPr>
            <a:spLocks noGrp="1"/>
          </p:cNvSpPr>
          <p:nvPr>
            <p:ph type="title"/>
          </p:nvPr>
        </p:nvSpPr>
        <p:spPr/>
        <p:txBody>
          <a:bodyPr/>
          <a:lstStyle/>
          <a:p>
            <a:r>
              <a:rPr lang="ru-RU" dirty="0"/>
              <a:t>Пример </a:t>
            </a:r>
            <a:r>
              <a:rPr lang="ru-RU" dirty="0" smtClean="0"/>
              <a:t>1</a:t>
            </a:r>
            <a:r>
              <a:rPr lang="ru-RU" dirty="0"/>
              <a:t>. </a:t>
            </a:r>
          </a:p>
        </p:txBody>
      </p:sp>
    </p:spTree>
    <p:extLst>
      <p:ext uri="{BB962C8B-B14F-4D97-AF65-F5344CB8AC3E}">
        <p14:creationId xmlns:p14="http://schemas.microsoft.com/office/powerpoint/2010/main" val="866436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smtClean="0"/>
              <a:t>Выразить </a:t>
            </a:r>
            <a:r>
              <a:rPr lang="ru-RU" dirty="0"/>
              <a:t>на языке OCL ограничение, в соответствии с которым в отделах с номерами больше 5 должны работать служащие старше 30 лет</a:t>
            </a:r>
            <a:r>
              <a:rPr lang="ru-RU" dirty="0" smtClean="0"/>
              <a:t>.</a:t>
            </a:r>
          </a:p>
          <a:p>
            <a:pPr marL="0" indent="0">
              <a:buNone/>
            </a:pPr>
            <a:endParaRPr lang="ru-RU" dirty="0"/>
          </a:p>
          <a:p>
            <a:r>
              <a:rPr lang="ru-RU" dirty="0" err="1"/>
              <a:t>context</a:t>
            </a:r>
            <a:r>
              <a:rPr lang="ru-RU" dirty="0"/>
              <a:t> Отдел </a:t>
            </a:r>
            <a:r>
              <a:rPr lang="ru-RU" dirty="0" err="1"/>
              <a:t>inv</a:t>
            </a:r>
            <a:r>
              <a:rPr lang="ru-RU" dirty="0"/>
              <a:t>:</a:t>
            </a:r>
          </a:p>
          <a:p>
            <a:r>
              <a:rPr lang="ru-RU" dirty="0" err="1"/>
              <a:t>self.номер</a:t>
            </a:r>
            <a:r>
              <a:rPr lang="ru-RU" dirty="0"/>
              <a:t>   5 </a:t>
            </a:r>
            <a:r>
              <a:rPr lang="ru-RU" dirty="0" err="1"/>
              <a:t>or</a:t>
            </a:r>
            <a:r>
              <a:rPr lang="ru-RU" dirty="0"/>
              <a:t> </a:t>
            </a:r>
          </a:p>
          <a:p>
            <a:r>
              <a:rPr lang="ru-RU" dirty="0" err="1"/>
              <a:t>self.служащий</a:t>
            </a:r>
            <a:r>
              <a:rPr lang="ru-RU" dirty="0"/>
              <a:t>   </a:t>
            </a:r>
            <a:r>
              <a:rPr lang="ru-RU" dirty="0" err="1"/>
              <a:t>select</a:t>
            </a:r>
            <a:r>
              <a:rPr lang="ru-RU" dirty="0"/>
              <a:t> (возраст   30)   </a:t>
            </a:r>
            <a:r>
              <a:rPr lang="ru-RU" dirty="0" err="1"/>
              <a:t>size</a:t>
            </a:r>
            <a:r>
              <a:rPr lang="ru-RU" dirty="0"/>
              <a:t> () = 0</a:t>
            </a:r>
          </a:p>
          <a:p>
            <a:endParaRPr lang="ru-RU" dirty="0"/>
          </a:p>
        </p:txBody>
      </p:sp>
      <p:sp>
        <p:nvSpPr>
          <p:cNvPr id="3" name="Заголовок 2"/>
          <p:cNvSpPr>
            <a:spLocks noGrp="1"/>
          </p:cNvSpPr>
          <p:nvPr>
            <p:ph type="title"/>
          </p:nvPr>
        </p:nvSpPr>
        <p:spPr/>
        <p:txBody>
          <a:bodyPr/>
          <a:lstStyle/>
          <a:p>
            <a:r>
              <a:rPr lang="ru-RU" dirty="0"/>
              <a:t>Пример </a:t>
            </a:r>
            <a:r>
              <a:rPr lang="ru-RU" dirty="0" smtClean="0"/>
              <a:t>2</a:t>
            </a:r>
            <a:r>
              <a:rPr lang="ru-RU" dirty="0"/>
              <a:t>. </a:t>
            </a:r>
          </a:p>
        </p:txBody>
      </p:sp>
    </p:spTree>
    <p:extLst>
      <p:ext uri="{BB962C8B-B14F-4D97-AF65-F5344CB8AC3E}">
        <p14:creationId xmlns:p14="http://schemas.microsoft.com/office/powerpoint/2010/main" val="3631454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ru-RU" dirty="0"/>
              <a:t>Тот же инвариант можно сформулировать в контексте класса Сотрудник:</a:t>
            </a:r>
          </a:p>
          <a:p>
            <a:r>
              <a:rPr lang="ru-RU" dirty="0" err="1"/>
              <a:t>context</a:t>
            </a:r>
            <a:r>
              <a:rPr lang="ru-RU" dirty="0"/>
              <a:t> Сотрудник </a:t>
            </a:r>
            <a:r>
              <a:rPr lang="ru-RU" dirty="0" err="1"/>
              <a:t>inv</a:t>
            </a:r>
            <a:r>
              <a:rPr lang="ru-RU" dirty="0"/>
              <a:t>:</a:t>
            </a:r>
          </a:p>
          <a:p>
            <a:pPr marL="0" indent="0">
              <a:buNone/>
            </a:pPr>
            <a:r>
              <a:rPr lang="ru-RU" dirty="0" err="1"/>
              <a:t>self.возраст</a:t>
            </a:r>
            <a:r>
              <a:rPr lang="ru-RU" dirty="0"/>
              <a:t> &gt; 30 </a:t>
            </a:r>
            <a:r>
              <a:rPr lang="ru-RU" dirty="0" err="1"/>
              <a:t>or</a:t>
            </a:r>
            <a:r>
              <a:rPr lang="ru-RU" dirty="0"/>
              <a:t> </a:t>
            </a:r>
            <a:r>
              <a:rPr lang="ru-RU" dirty="0" err="1"/>
              <a:t>self.отдел.номер</a:t>
            </a:r>
            <a:r>
              <a:rPr lang="ru-RU" dirty="0"/>
              <a:t>   5</a:t>
            </a:r>
          </a:p>
          <a:p>
            <a:endParaRPr lang="ru-RU" dirty="0"/>
          </a:p>
        </p:txBody>
      </p:sp>
      <p:sp>
        <p:nvSpPr>
          <p:cNvPr id="3" name="Заголовок 2"/>
          <p:cNvSpPr>
            <a:spLocks noGrp="1"/>
          </p:cNvSpPr>
          <p:nvPr>
            <p:ph type="title"/>
          </p:nvPr>
        </p:nvSpPr>
        <p:spPr/>
        <p:txBody>
          <a:bodyPr/>
          <a:lstStyle/>
          <a:p>
            <a:r>
              <a:rPr lang="ru-RU" dirty="0"/>
              <a:t>Пример 2. </a:t>
            </a:r>
          </a:p>
        </p:txBody>
      </p:sp>
    </p:spTree>
    <p:extLst>
      <p:ext uri="{BB962C8B-B14F-4D97-AF65-F5344CB8AC3E}">
        <p14:creationId xmlns:p14="http://schemas.microsoft.com/office/powerpoint/2010/main" val="40511072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0" y="1988840"/>
            <a:ext cx="7732381" cy="3888432"/>
          </a:xfrm>
        </p:spPr>
        <p:txBody>
          <a:bodyPr/>
          <a:lstStyle/>
          <a:p>
            <a:pPr marL="0" indent="0">
              <a:buNone/>
            </a:pPr>
            <a:r>
              <a:rPr lang="ru-RU" dirty="0" smtClean="0"/>
              <a:t>Определить </a:t>
            </a:r>
            <a:r>
              <a:rPr lang="ru-RU" dirty="0"/>
              <a:t>ограничение, в соответствии с которым у каждого отдела должен быть менеджер, и любой отдел должен быть основан не раньше соответствующей компании</a:t>
            </a:r>
            <a:r>
              <a:rPr lang="ru-RU" dirty="0" smtClean="0"/>
              <a:t>:</a:t>
            </a:r>
          </a:p>
          <a:p>
            <a:pPr marL="0" indent="0">
              <a:buNone/>
            </a:pPr>
            <a:endParaRPr lang="ru-RU" dirty="0"/>
          </a:p>
          <a:p>
            <a:r>
              <a:rPr lang="ru-RU" dirty="0" err="1"/>
              <a:t>context</a:t>
            </a:r>
            <a:r>
              <a:rPr lang="ru-RU" dirty="0"/>
              <a:t> Отдел </a:t>
            </a:r>
            <a:r>
              <a:rPr lang="ru-RU" dirty="0" err="1"/>
              <a:t>inv</a:t>
            </a:r>
            <a:r>
              <a:rPr lang="ru-RU" dirty="0"/>
              <a:t>:</a:t>
            </a:r>
          </a:p>
          <a:p>
            <a:pPr marL="0" indent="0">
              <a:buNone/>
            </a:pPr>
            <a:r>
              <a:rPr lang="ru-RU" dirty="0" err="1"/>
              <a:t>self.служащий</a:t>
            </a:r>
            <a:r>
              <a:rPr lang="ru-RU" dirty="0"/>
              <a:t>   </a:t>
            </a:r>
            <a:r>
              <a:rPr lang="ru-RU" dirty="0" err="1"/>
              <a:t>exists</a:t>
            </a:r>
            <a:r>
              <a:rPr lang="ru-RU" dirty="0"/>
              <a:t> (должность = "</a:t>
            </a:r>
            <a:r>
              <a:rPr lang="ru-RU" dirty="0" err="1"/>
              <a:t>manager</a:t>
            </a:r>
            <a:r>
              <a:rPr lang="ru-RU" dirty="0"/>
              <a:t>") </a:t>
            </a:r>
            <a:r>
              <a:rPr lang="ru-RU" dirty="0" err="1"/>
              <a:t>and</a:t>
            </a:r>
            <a:r>
              <a:rPr lang="ru-RU" dirty="0"/>
              <a:t> </a:t>
            </a:r>
          </a:p>
          <a:p>
            <a:pPr marL="0" indent="0">
              <a:buNone/>
            </a:pPr>
            <a:r>
              <a:rPr lang="ru-RU" dirty="0" err="1"/>
              <a:t>self.компания.годОснования</a:t>
            </a:r>
            <a:r>
              <a:rPr lang="ru-RU" dirty="0"/>
              <a:t>   </a:t>
            </a:r>
            <a:r>
              <a:rPr lang="ru-RU" dirty="0" err="1" smtClean="0"/>
              <a:t>self.годОснования</a:t>
            </a:r>
            <a:endParaRPr lang="ru-RU" dirty="0"/>
          </a:p>
        </p:txBody>
      </p:sp>
      <p:sp>
        <p:nvSpPr>
          <p:cNvPr id="3" name="Заголовок 2"/>
          <p:cNvSpPr>
            <a:spLocks noGrp="1"/>
          </p:cNvSpPr>
          <p:nvPr>
            <p:ph type="title"/>
          </p:nvPr>
        </p:nvSpPr>
        <p:spPr/>
        <p:txBody>
          <a:bodyPr/>
          <a:lstStyle/>
          <a:p>
            <a:r>
              <a:rPr lang="ru-RU" dirty="0"/>
              <a:t>Пример </a:t>
            </a:r>
            <a:r>
              <a:rPr lang="ru-RU" dirty="0" smtClean="0"/>
              <a:t>3</a:t>
            </a:r>
            <a:r>
              <a:rPr lang="ru-RU" dirty="0"/>
              <a:t>. </a:t>
            </a:r>
          </a:p>
        </p:txBody>
      </p:sp>
    </p:spTree>
    <p:extLst>
      <p:ext uri="{BB962C8B-B14F-4D97-AF65-F5344CB8AC3E}">
        <p14:creationId xmlns:p14="http://schemas.microsoft.com/office/powerpoint/2010/main" val="883068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0" indent="0">
              <a:buNone/>
            </a:pPr>
            <a:r>
              <a:rPr lang="ru-RU" dirty="0" smtClean="0"/>
              <a:t>Условие </a:t>
            </a:r>
            <a:r>
              <a:rPr lang="ru-RU" dirty="0"/>
              <a:t>четвертого инварианта ограничивает максимально возможное количество служащих компании числом 1000</a:t>
            </a:r>
            <a:r>
              <a:rPr lang="ru-RU" dirty="0" smtClean="0"/>
              <a:t>:</a:t>
            </a:r>
          </a:p>
          <a:p>
            <a:pPr marL="0" indent="0">
              <a:buNone/>
            </a:pPr>
            <a:endParaRPr lang="ru-RU" dirty="0"/>
          </a:p>
          <a:p>
            <a:r>
              <a:rPr lang="ru-RU" dirty="0" err="1"/>
              <a:t>context</a:t>
            </a:r>
            <a:r>
              <a:rPr lang="ru-RU" dirty="0"/>
              <a:t> Компания </a:t>
            </a:r>
            <a:r>
              <a:rPr lang="ru-RU" dirty="0" err="1"/>
              <a:t>inv</a:t>
            </a:r>
            <a:r>
              <a:rPr lang="ru-RU" dirty="0"/>
              <a:t>:</a:t>
            </a:r>
          </a:p>
          <a:p>
            <a:pPr marL="0" indent="0">
              <a:buNone/>
            </a:pPr>
            <a:r>
              <a:rPr lang="ru-RU" dirty="0" err="1"/>
              <a:t>self.отдел</a:t>
            </a:r>
            <a:r>
              <a:rPr lang="ru-RU" dirty="0"/>
              <a:t>   </a:t>
            </a:r>
            <a:r>
              <a:rPr lang="ru-RU" dirty="0" err="1"/>
              <a:t>collect</a:t>
            </a:r>
            <a:r>
              <a:rPr lang="ru-RU" dirty="0"/>
              <a:t> (служащие)   </a:t>
            </a:r>
            <a:r>
              <a:rPr lang="ru-RU" dirty="0" err="1"/>
              <a:t>size</a:t>
            </a:r>
            <a:r>
              <a:rPr lang="ru-RU" dirty="0"/>
              <a:t> ( ) &lt; 1000</a:t>
            </a:r>
          </a:p>
          <a:p>
            <a:endParaRPr lang="ru-RU" dirty="0"/>
          </a:p>
        </p:txBody>
      </p:sp>
      <p:sp>
        <p:nvSpPr>
          <p:cNvPr id="3" name="Заголовок 2"/>
          <p:cNvSpPr>
            <a:spLocks noGrp="1"/>
          </p:cNvSpPr>
          <p:nvPr>
            <p:ph type="title"/>
          </p:nvPr>
        </p:nvSpPr>
        <p:spPr/>
        <p:txBody>
          <a:bodyPr/>
          <a:lstStyle/>
          <a:p>
            <a:r>
              <a:rPr lang="ru-RU" dirty="0"/>
              <a:t>Пример </a:t>
            </a:r>
            <a:r>
              <a:rPr lang="ru-RU" dirty="0" smtClean="0"/>
              <a:t>4</a:t>
            </a:r>
            <a:r>
              <a:rPr lang="ru-RU" dirty="0"/>
              <a:t>. </a:t>
            </a:r>
          </a:p>
        </p:txBody>
      </p:sp>
    </p:spTree>
    <p:extLst>
      <p:ext uri="{BB962C8B-B14F-4D97-AF65-F5344CB8AC3E}">
        <p14:creationId xmlns:p14="http://schemas.microsoft.com/office/powerpoint/2010/main" val="614362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a:t>Ограничение, выраженное на естественном языке</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2492896"/>
            <a:ext cx="8316416"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724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smtClean="0"/>
              <a:t>Спасибо за внимание</a:t>
            </a:r>
            <a:endParaRPr lang="ru-RU" dirty="0"/>
          </a:p>
        </p:txBody>
      </p:sp>
    </p:spTree>
    <p:extLst>
      <p:ext uri="{BB962C8B-B14F-4D97-AF65-F5344CB8AC3E}">
        <p14:creationId xmlns:p14="http://schemas.microsoft.com/office/powerpoint/2010/main" val="3522304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endParaRPr lang="ru-RU"/>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548680"/>
            <a:ext cx="6354119"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744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r>
              <a:rPr lang="ru-RU" dirty="0"/>
              <a:t>Ограничение, записанное на естественном языке, неформально, его можно неправильно трактовать (например, что чартерные рейсы должны выполняться старыми самолетами, а регулярные - новыми). Поэтому имеет смысл использовать для записи формальный язык, который не допускает произвольных толкований и имеет стандартный синтаксис и семантику. </a:t>
            </a:r>
          </a:p>
          <a:p>
            <a:r>
              <a:rPr lang="ru-RU" dirty="0" smtClean="0"/>
              <a:t>Более </a:t>
            </a:r>
            <a:r>
              <a:rPr lang="ru-RU" dirty="0"/>
              <a:t>точный и лаконичный способ формулировки ограничений обеспечивает язык OCL (</a:t>
            </a:r>
            <a:r>
              <a:rPr lang="ru-RU" dirty="0" err="1"/>
              <a:t>Object</a:t>
            </a:r>
            <a:r>
              <a:rPr lang="ru-RU" dirty="0"/>
              <a:t> </a:t>
            </a:r>
            <a:r>
              <a:rPr lang="ru-RU" dirty="0" err="1"/>
              <a:t>Constraints</a:t>
            </a:r>
            <a:r>
              <a:rPr lang="ru-RU" dirty="0"/>
              <a:t> </a:t>
            </a:r>
            <a:r>
              <a:rPr lang="ru-RU" dirty="0" err="1"/>
              <a:t>Language</a:t>
            </a:r>
            <a:r>
              <a:rPr lang="ru-RU" dirty="0"/>
              <a:t>).</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538588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060848"/>
            <a:ext cx="7408333" cy="4065315"/>
          </a:xfrm>
        </p:spPr>
        <p:txBody>
          <a:bodyPr>
            <a:normAutofit fontScale="85000" lnSpcReduction="10000"/>
          </a:bodyPr>
          <a:lstStyle/>
          <a:p>
            <a:r>
              <a:rPr lang="en-US" dirty="0" smtClean="0"/>
              <a:t>context</a:t>
            </a:r>
            <a:r>
              <a:rPr lang="ru-RU" dirty="0"/>
              <a:t>Рейс</a:t>
            </a:r>
          </a:p>
          <a:p>
            <a:r>
              <a:rPr lang="en-US" dirty="0" err="1" smtClean="0"/>
              <a:t>inv</a:t>
            </a:r>
            <a:r>
              <a:rPr lang="en-US" dirty="0"/>
              <a:t>: </a:t>
            </a:r>
            <a:r>
              <a:rPr lang="ru-RU" dirty="0"/>
              <a:t>тип=Тип::грузовой </a:t>
            </a:r>
            <a:r>
              <a:rPr lang="en-US" dirty="0"/>
              <a:t>implies </a:t>
            </a:r>
            <a:r>
              <a:rPr lang="ru-RU" dirty="0" err="1"/>
              <a:t>Самолет.тип</a:t>
            </a:r>
            <a:r>
              <a:rPr lang="ru-RU" dirty="0"/>
              <a:t>= Тип::грузовой</a:t>
            </a:r>
          </a:p>
          <a:p>
            <a:r>
              <a:rPr lang="en-US" dirty="0" err="1" smtClean="0"/>
              <a:t>inv</a:t>
            </a:r>
            <a:r>
              <a:rPr lang="en-US" dirty="0"/>
              <a:t>: </a:t>
            </a:r>
            <a:r>
              <a:rPr lang="ru-RU" dirty="0"/>
              <a:t>тип=Тип::пассажирский </a:t>
            </a:r>
            <a:r>
              <a:rPr lang="en-US" dirty="0"/>
              <a:t>implies</a:t>
            </a:r>
            <a:r>
              <a:rPr lang="ru-RU" dirty="0" err="1"/>
              <a:t>Самолет.тип</a:t>
            </a:r>
            <a:r>
              <a:rPr lang="ru-RU" dirty="0"/>
              <a:t>= Тип::</a:t>
            </a:r>
            <a:r>
              <a:rPr lang="ru-RU" dirty="0" smtClean="0"/>
              <a:t>пассажирский</a:t>
            </a:r>
          </a:p>
          <a:p>
            <a:endParaRPr lang="ru-RU" dirty="0"/>
          </a:p>
          <a:p>
            <a:r>
              <a:rPr lang="ru-RU" dirty="0"/>
              <a:t>Где </a:t>
            </a:r>
            <a:r>
              <a:rPr lang="ru-RU" b="1" dirty="0" err="1"/>
              <a:t>context</a:t>
            </a:r>
            <a:r>
              <a:rPr lang="ru-RU" dirty="0"/>
              <a:t> – ключевое слово, которое говорит о том, что контекстом следующего после двоеточия OCL-выражения являются объекты класса &lt;</a:t>
            </a:r>
            <a:r>
              <a:rPr lang="ru-RU" dirty="0" err="1"/>
              <a:t>class-name</a:t>
            </a:r>
            <a:r>
              <a:rPr lang="ru-RU" dirty="0"/>
              <a:t>&gt;</a:t>
            </a:r>
          </a:p>
          <a:p>
            <a:r>
              <a:rPr lang="en-US" dirty="0"/>
              <a:t> </a:t>
            </a:r>
            <a:r>
              <a:rPr lang="en-US" b="1" dirty="0" err="1" smtClean="0"/>
              <a:t>inv</a:t>
            </a:r>
            <a:r>
              <a:rPr lang="ru-RU" b="1" dirty="0" smtClean="0"/>
              <a:t> – Инвариант класса</a:t>
            </a:r>
          </a:p>
          <a:p>
            <a:pPr algn="just"/>
            <a:r>
              <a:rPr lang="ru-RU" b="1" dirty="0" err="1" smtClean="0"/>
              <a:t>implies</a:t>
            </a:r>
            <a:r>
              <a:rPr lang="ru-RU" dirty="0" smtClean="0"/>
              <a:t> </a:t>
            </a:r>
            <a:r>
              <a:rPr lang="ru-RU" dirty="0"/>
              <a:t>означает логическую операцию импликации (</a:t>
            </a:r>
            <a:r>
              <a:rPr lang="ru-RU" i="1" dirty="0"/>
              <a:t>a → b</a:t>
            </a:r>
            <a:r>
              <a:rPr lang="ru-RU" dirty="0"/>
              <a:t>, читается так: из</a:t>
            </a:r>
            <a:r>
              <a:rPr lang="ru-RU" i="1" dirty="0"/>
              <a:t> a </a:t>
            </a:r>
            <a:r>
              <a:rPr lang="ru-RU" dirty="0"/>
              <a:t>следует </a:t>
            </a:r>
            <a:r>
              <a:rPr lang="ru-RU" i="1" dirty="0"/>
              <a:t>b</a:t>
            </a:r>
            <a:r>
              <a:rPr lang="ru-RU" dirty="0"/>
              <a:t>, это выражение ложно лишь при </a:t>
            </a:r>
            <a:r>
              <a:rPr lang="ru-RU" i="1" dirty="0"/>
              <a:t>a</a:t>
            </a:r>
            <a:r>
              <a:rPr lang="ru-RU" dirty="0"/>
              <a:t> - истина и</a:t>
            </a:r>
            <a:r>
              <a:rPr lang="ru-RU" i="1" dirty="0"/>
              <a:t> b </a:t>
            </a:r>
            <a:r>
              <a:rPr lang="ru-RU" dirty="0"/>
              <a:t>- ложь, в остальных случаях оно истинно).</a:t>
            </a:r>
          </a:p>
        </p:txBody>
      </p:sp>
      <p:sp>
        <p:nvSpPr>
          <p:cNvPr id="3" name="Заголовок 2"/>
          <p:cNvSpPr>
            <a:spLocks noGrp="1"/>
          </p:cNvSpPr>
          <p:nvPr>
            <p:ph type="title"/>
          </p:nvPr>
        </p:nvSpPr>
        <p:spPr>
          <a:xfrm>
            <a:off x="539552" y="764704"/>
            <a:ext cx="8229600" cy="1252728"/>
          </a:xfrm>
        </p:spPr>
        <p:txBody>
          <a:bodyPr>
            <a:normAutofit fontScale="90000"/>
          </a:bodyPr>
          <a:lstStyle/>
          <a:p>
            <a:r>
              <a:rPr lang="ru-RU" dirty="0"/>
              <a:t>С использованием </a:t>
            </a:r>
            <a:r>
              <a:rPr lang="en-US" dirty="0"/>
              <a:t>OCL </a:t>
            </a:r>
            <a:r>
              <a:rPr lang="ru-RU" dirty="0"/>
              <a:t>ограничение может быть записано так:</a:t>
            </a:r>
            <a:br>
              <a:rPr lang="ru-RU" dirty="0"/>
            </a:br>
            <a:endParaRPr lang="ru-RU" dirty="0"/>
          </a:p>
        </p:txBody>
      </p:sp>
    </p:spTree>
    <p:extLst>
      <p:ext uri="{BB962C8B-B14F-4D97-AF65-F5344CB8AC3E}">
        <p14:creationId xmlns:p14="http://schemas.microsoft.com/office/powerpoint/2010/main" val="1952637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34360"/>
            <a:ext cx="8640960" cy="5100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651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9" y="1340769"/>
            <a:ext cx="8208912" cy="4752528"/>
          </a:xfrm>
        </p:spPr>
        <p:txBody>
          <a:bodyPr>
            <a:normAutofit fontScale="92500" lnSpcReduction="20000"/>
          </a:bodyPr>
          <a:lstStyle/>
          <a:p>
            <a:endParaRPr lang="ru-RU" b="1" dirty="0"/>
          </a:p>
          <a:p>
            <a:r>
              <a:rPr lang="ru-RU" b="1" dirty="0"/>
              <a:t>Инвариант класса </a:t>
            </a:r>
            <a:r>
              <a:rPr lang="ru-RU" dirty="0"/>
              <a:t>- условие, которое всегда справедливо для всех экземпляров класса (ключевое слово </a:t>
            </a:r>
            <a:r>
              <a:rPr lang="ru-RU" b="1" dirty="0" err="1"/>
              <a:t>inv</a:t>
            </a:r>
            <a:r>
              <a:rPr lang="ru-RU" b="1" dirty="0"/>
              <a:t>:</a:t>
            </a:r>
            <a:r>
              <a:rPr lang="ru-RU" dirty="0"/>
              <a:t>).</a:t>
            </a:r>
          </a:p>
          <a:p>
            <a:r>
              <a:rPr lang="ru-RU" b="1" dirty="0"/>
              <a:t>Предусловие операции </a:t>
            </a:r>
            <a:r>
              <a:rPr lang="ru-RU" dirty="0"/>
              <a:t>- условие, которое должно быть истинно перед выполнением операции (ключевое слово </a:t>
            </a:r>
            <a:r>
              <a:rPr lang="ru-RU" b="1" dirty="0" err="1"/>
              <a:t>pre</a:t>
            </a:r>
            <a:r>
              <a:rPr lang="ru-RU" b="1" dirty="0"/>
              <a:t>:</a:t>
            </a:r>
            <a:r>
              <a:rPr lang="ru-RU" dirty="0"/>
              <a:t>).</a:t>
            </a:r>
          </a:p>
          <a:p>
            <a:r>
              <a:rPr lang="ru-RU" b="1" dirty="0"/>
              <a:t>Постусловие операции </a:t>
            </a:r>
            <a:r>
              <a:rPr lang="ru-RU" dirty="0"/>
              <a:t>- условие, истинное всегда после выполнения операции (ключевое слово </a:t>
            </a:r>
            <a:r>
              <a:rPr lang="ru-RU" b="1" dirty="0" err="1"/>
              <a:t>post</a:t>
            </a:r>
            <a:r>
              <a:rPr lang="ru-RU" b="1" dirty="0"/>
              <a:t>:</a:t>
            </a:r>
            <a:r>
              <a:rPr lang="ru-RU" dirty="0"/>
              <a:t>).</a:t>
            </a:r>
          </a:p>
          <a:p>
            <a:r>
              <a:rPr lang="ru-RU" b="1" dirty="0"/>
              <a:t>Тело запроса </a:t>
            </a:r>
            <a:r>
              <a:rPr lang="ru-RU" dirty="0"/>
              <a:t>- описание результата операции-запроса, не модифицирующей объекты (ключевое слово </a:t>
            </a:r>
            <a:r>
              <a:rPr lang="ru-RU" b="1" dirty="0" err="1"/>
              <a:t>body</a:t>
            </a:r>
            <a:r>
              <a:rPr lang="ru-RU" b="1" dirty="0"/>
              <a:t>:</a:t>
            </a:r>
            <a:r>
              <a:rPr lang="ru-RU" dirty="0"/>
              <a:t>)</a:t>
            </a:r>
          </a:p>
          <a:p>
            <a:r>
              <a:rPr lang="ru-RU" b="1" dirty="0"/>
              <a:t>Начальное значение </a:t>
            </a:r>
            <a:r>
              <a:rPr lang="ru-RU" dirty="0"/>
              <a:t>атрибута или соединения (ключевое слово </a:t>
            </a:r>
            <a:r>
              <a:rPr lang="ru-RU" b="1" dirty="0" err="1"/>
              <a:t>init</a:t>
            </a:r>
            <a:r>
              <a:rPr lang="ru-RU" b="1" dirty="0"/>
              <a:t>:</a:t>
            </a:r>
            <a:r>
              <a:rPr lang="ru-RU" dirty="0"/>
              <a:t>)</a:t>
            </a:r>
          </a:p>
          <a:p>
            <a:r>
              <a:rPr lang="ru-RU" b="1" dirty="0"/>
              <a:t>Правило вывода</a:t>
            </a:r>
            <a:r>
              <a:rPr lang="ru-RU" dirty="0"/>
              <a:t>, описывающее производные атрибуты, связи или классы (ключевое слово </a:t>
            </a:r>
            <a:r>
              <a:rPr lang="ru-RU" b="1" dirty="0" err="1"/>
              <a:t>derive</a:t>
            </a:r>
            <a:r>
              <a:rPr lang="ru-RU" b="1" dirty="0"/>
              <a:t>:</a:t>
            </a:r>
            <a:r>
              <a:rPr lang="ru-RU" dirty="0"/>
              <a:t>).</a:t>
            </a:r>
          </a:p>
          <a:p>
            <a:r>
              <a:rPr lang="ru-RU" b="1" dirty="0"/>
              <a:t>Дополнительное ограничение </a:t>
            </a:r>
            <a:r>
              <a:rPr lang="ru-RU" dirty="0"/>
              <a:t>введённое для записи других ограничений (ключевое слово </a:t>
            </a:r>
            <a:r>
              <a:rPr lang="ru-RU" b="1" dirty="0" err="1"/>
              <a:t>def</a:t>
            </a:r>
            <a:r>
              <a:rPr lang="ru-RU" b="1" dirty="0"/>
              <a:t>:</a:t>
            </a:r>
            <a:r>
              <a:rPr lang="ru-RU" dirty="0"/>
              <a:t>).</a:t>
            </a:r>
          </a:p>
        </p:txBody>
      </p:sp>
      <p:sp>
        <p:nvSpPr>
          <p:cNvPr id="3" name="Заголовок 2"/>
          <p:cNvSpPr>
            <a:spLocks noGrp="1"/>
          </p:cNvSpPr>
          <p:nvPr>
            <p:ph type="title"/>
          </p:nvPr>
        </p:nvSpPr>
        <p:spPr/>
        <p:txBody>
          <a:bodyPr>
            <a:normAutofit fontScale="90000"/>
          </a:bodyPr>
          <a:lstStyle/>
          <a:p>
            <a:r>
              <a:rPr lang="ru-RU" dirty="0"/>
              <a:t>Классификация ограничений:</a:t>
            </a:r>
            <a:br>
              <a:rPr lang="ru-RU" dirty="0"/>
            </a:br>
            <a:endParaRPr lang="ru-RU" dirty="0"/>
          </a:p>
        </p:txBody>
      </p:sp>
    </p:spTree>
    <p:extLst>
      <p:ext uri="{BB962C8B-B14F-4D97-AF65-F5344CB8AC3E}">
        <p14:creationId xmlns:p14="http://schemas.microsoft.com/office/powerpoint/2010/main" val="1513580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700808"/>
            <a:ext cx="7732381" cy="4536504"/>
          </a:xfrm>
        </p:spPr>
        <p:txBody>
          <a:bodyPr>
            <a:normAutofit/>
          </a:bodyPr>
          <a:lstStyle/>
          <a:p>
            <a:endParaRPr lang="ru-RU" dirty="0"/>
          </a:p>
          <a:p>
            <a:r>
              <a:rPr lang="ru-RU" dirty="0"/>
              <a:t>текстовый (</a:t>
            </a:r>
            <a:r>
              <a:rPr lang="ru-RU" dirty="0" err="1"/>
              <a:t>невизуальный</a:t>
            </a:r>
            <a:r>
              <a:rPr lang="ru-RU" dirty="0"/>
              <a:t>) язык описания ограничений;</a:t>
            </a:r>
          </a:p>
          <a:p>
            <a:r>
              <a:rPr lang="ru-RU" dirty="0"/>
              <a:t>формальный язык, часть стандарта UML;</a:t>
            </a:r>
          </a:p>
          <a:p>
            <a:r>
              <a:rPr lang="ru-RU" dirty="0"/>
              <a:t>язык со строгой типизацией;</a:t>
            </a:r>
          </a:p>
          <a:p>
            <a:r>
              <a:rPr lang="ru-RU" dirty="0"/>
              <a:t>декларативный язык (для ограничений не определяется конкретная процедура их проверки);</a:t>
            </a:r>
          </a:p>
          <a:p>
            <a:r>
              <a:rPr lang="ru-RU" dirty="0" err="1"/>
              <a:t>платформо</a:t>
            </a:r>
            <a:r>
              <a:rPr lang="ru-RU" dirty="0"/>
              <a:t>-независимый.</a:t>
            </a:r>
          </a:p>
        </p:txBody>
      </p:sp>
      <p:sp>
        <p:nvSpPr>
          <p:cNvPr id="3" name="Заголовок 2"/>
          <p:cNvSpPr>
            <a:spLocks noGrp="1"/>
          </p:cNvSpPr>
          <p:nvPr>
            <p:ph type="title"/>
          </p:nvPr>
        </p:nvSpPr>
        <p:spPr/>
        <p:txBody>
          <a:bodyPr>
            <a:normAutofit fontScale="90000"/>
          </a:bodyPr>
          <a:lstStyle/>
          <a:p>
            <a:r>
              <a:rPr lang="ru-RU" dirty="0"/>
              <a:t>Характеристики OCL:</a:t>
            </a:r>
            <a:br>
              <a:rPr lang="ru-RU" dirty="0"/>
            </a:br>
            <a:endParaRPr lang="ru-RU" dirty="0"/>
          </a:p>
        </p:txBody>
      </p:sp>
    </p:spTree>
    <p:extLst>
      <p:ext uri="{BB962C8B-B14F-4D97-AF65-F5344CB8AC3E}">
        <p14:creationId xmlns:p14="http://schemas.microsoft.com/office/powerpoint/2010/main" val="38858000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70</TotalTime>
  <Words>1382</Words>
  <Application>Microsoft Office PowerPoint</Application>
  <PresentationFormat>Экран (4:3)</PresentationFormat>
  <Paragraphs>122</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Волна</vt:lpstr>
      <vt:lpstr>Объектный язык ограничений (OCL)</vt:lpstr>
      <vt:lpstr>Ограничение (constraint) </vt:lpstr>
      <vt:lpstr>Ограничение, выраженное на естественном языке</vt:lpstr>
      <vt:lpstr>Презентация PowerPoint</vt:lpstr>
      <vt:lpstr>Презентация PowerPoint</vt:lpstr>
      <vt:lpstr>С использованием OCL ограничение может быть записано так: </vt:lpstr>
      <vt:lpstr>Презентация PowerPoint</vt:lpstr>
      <vt:lpstr>Классификация ограничений: </vt:lpstr>
      <vt:lpstr>Характеристики OCL: </vt:lpstr>
      <vt:lpstr>Презентация PowerPoint</vt:lpstr>
      <vt:lpstr>Синтаксис OCL-выражения </vt:lpstr>
      <vt:lpstr>Контекст. </vt:lpstr>
      <vt:lpstr>Презентация PowerPoint</vt:lpstr>
      <vt:lpstr>В теле выражения используются </vt:lpstr>
      <vt:lpstr>Презентация PowerPoint</vt:lpstr>
      <vt:lpstr>Операции </vt:lpstr>
      <vt:lpstr>Операции над значениями (скалярных) типов данных </vt:lpstr>
      <vt:lpstr>Операции над объектами </vt:lpstr>
      <vt:lpstr>Операции над множествами, мультимножествами и последовательностями</vt:lpstr>
      <vt:lpstr>Операция select </vt:lpstr>
      <vt:lpstr>Операция collect </vt:lpstr>
      <vt:lpstr>Операции exists, forAll, size </vt:lpstr>
      <vt:lpstr>Операции union, intersect, symmetricDifference </vt:lpstr>
      <vt:lpstr>Примеры инвариантов.   </vt:lpstr>
      <vt:lpstr>Пример 1. </vt:lpstr>
      <vt:lpstr>Пример 2. </vt:lpstr>
      <vt:lpstr>Пример 2. </vt:lpstr>
      <vt:lpstr>Пример 3. </vt:lpstr>
      <vt:lpstr>Пример 4. </vt:lpstr>
      <vt:lpstr>Спасибо за внимание</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Объектный язык ограничений (OCL)</dc:title>
  <dc:creator>Ляззат</dc:creator>
  <cp:lastModifiedBy>Ляззат</cp:lastModifiedBy>
  <cp:revision>8</cp:revision>
  <dcterms:created xsi:type="dcterms:W3CDTF">2020-04-01T16:15:51Z</dcterms:created>
  <dcterms:modified xsi:type="dcterms:W3CDTF">2020-04-01T17:26:25Z</dcterms:modified>
</cp:coreProperties>
</file>