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1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0480F-C214-4685-BD92-301BEFF96AF9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BFE08-C946-4E8F-B1F5-1E5D75B610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3319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0480F-C214-4685-BD92-301BEFF96AF9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BFE08-C946-4E8F-B1F5-1E5D75B610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3412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0480F-C214-4685-BD92-301BEFF96AF9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BFE08-C946-4E8F-B1F5-1E5D75B610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5948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0480F-C214-4685-BD92-301BEFF96AF9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BFE08-C946-4E8F-B1F5-1E5D75B610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6397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0480F-C214-4685-BD92-301BEFF96AF9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BFE08-C946-4E8F-B1F5-1E5D75B610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5018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0480F-C214-4685-BD92-301BEFF96AF9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BFE08-C946-4E8F-B1F5-1E5D75B610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0506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0480F-C214-4685-BD92-301BEFF96AF9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BFE08-C946-4E8F-B1F5-1E5D75B610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227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0480F-C214-4685-BD92-301BEFF96AF9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BFE08-C946-4E8F-B1F5-1E5D75B610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323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0480F-C214-4685-BD92-301BEFF96AF9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BFE08-C946-4E8F-B1F5-1E5D75B610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128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0480F-C214-4685-BD92-301BEFF96AF9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BFE08-C946-4E8F-B1F5-1E5D75B610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8595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0480F-C214-4685-BD92-301BEFF96AF9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BFE08-C946-4E8F-B1F5-1E5D75B610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516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80480F-C214-4685-BD92-301BEFF96AF9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BFE08-C946-4E8F-B1F5-1E5D75B610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2450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Прямоугольник 1"/>
          <p:cNvSpPr>
            <a:spLocks noChangeArrowheads="1"/>
          </p:cNvSpPr>
          <p:nvPr/>
        </p:nvSpPr>
        <p:spPr bwMode="auto">
          <a:xfrm>
            <a:off x="1187450" y="2205038"/>
            <a:ext cx="698500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eaLnBrk="1" hangingPunct="1"/>
            <a:r>
              <a:rPr lang="kk-KZ" alt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Деректер қоры </a:t>
            </a:r>
            <a:r>
              <a:rPr lang="kk-KZ" altLang="ru-RU" sz="2400" dirty="0">
                <a:latin typeface="Times New Roman" pitchFamily="18" charset="0"/>
                <a:cs typeface="Times New Roman" pitchFamily="18" charset="0"/>
              </a:rPr>
              <a:t>– компьютердің сыртқы жадында сақталатын, белгілі бір ереже бойынша ұйымдастырылған, сақталып, өңделген өзара байланысқан мәліметтер жиынтығы.</a:t>
            </a:r>
            <a:endParaRPr lang="ru-RU" altLang="ru-RU" sz="24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1" name="TextBox 2"/>
          <p:cNvSpPr txBox="1">
            <a:spLocks noChangeArrowheads="1"/>
          </p:cNvSpPr>
          <p:nvPr/>
        </p:nvSpPr>
        <p:spPr bwMode="auto">
          <a:xfrm>
            <a:off x="1043608" y="889655"/>
            <a:ext cx="776340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1 д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әріс Пәнге кіріспе Деректер қорының жіктелуі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3556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258888" y="333375"/>
            <a:ext cx="7324725" cy="110807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kk-KZ" altLang="ru-RU" sz="3300" b="1" smtClean="0">
                <a:solidFill>
                  <a:srgbClr val="000099"/>
                </a:solidFill>
              </a:rPr>
              <a:t>Сақтаулы ақпараттың сипатына қарай ДҚ-ның екі түрі бар:</a:t>
            </a:r>
            <a:endParaRPr lang="ru-RU" altLang="ru-RU" sz="3300" b="1" smtClean="0">
              <a:solidFill>
                <a:srgbClr val="000099"/>
              </a:solidFill>
            </a:endParaRPr>
          </a:p>
        </p:txBody>
      </p:sp>
      <p:sp>
        <p:nvSpPr>
          <p:cNvPr id="18435" name="WordArt 4"/>
          <p:cNvSpPr>
            <a:spLocks noChangeArrowheads="1" noChangeShapeType="1" noTextEdit="1"/>
          </p:cNvSpPr>
          <p:nvPr/>
        </p:nvSpPr>
        <p:spPr bwMode="auto">
          <a:xfrm>
            <a:off x="827088" y="1628775"/>
            <a:ext cx="3952875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фактографиялық</a:t>
            </a:r>
          </a:p>
        </p:txBody>
      </p:sp>
      <p:sp>
        <p:nvSpPr>
          <p:cNvPr id="18436" name="WordArt 5"/>
          <p:cNvSpPr>
            <a:spLocks noChangeArrowheads="1" noChangeShapeType="1" noTextEdit="1"/>
          </p:cNvSpPr>
          <p:nvPr/>
        </p:nvSpPr>
        <p:spPr bwMode="auto">
          <a:xfrm>
            <a:off x="5724525" y="1700213"/>
            <a:ext cx="2663825" cy="4333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құжаттық</a:t>
            </a:r>
          </a:p>
        </p:txBody>
      </p:sp>
      <p:sp>
        <p:nvSpPr>
          <p:cNvPr id="18437" name="Rectangle 3"/>
          <p:cNvSpPr>
            <a:spLocks noChangeArrowheads="1"/>
          </p:cNvSpPr>
          <p:nvPr/>
        </p:nvSpPr>
        <p:spPr bwMode="auto">
          <a:xfrm>
            <a:off x="684213" y="2276475"/>
            <a:ext cx="4032250" cy="338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kk-KZ" altLang="ru-RU" b="1">
                <a:solidFill>
                  <a:srgbClr val="000099"/>
                </a:solidFill>
              </a:rPr>
              <a:t>Сипатталатын объектілер туралы қысқаша мәліметтер нақты белгіленген пішімде беріледі. Мысалы, кітапханадағы кітаптар қорының ДҚ-да әрбір кітап туралы дерек библиографикалық түрде сақталады: басылған жылы, авторы, аты және т.б.Қысқаша айтқанда, фактографиялық ДҚ – бұл картотекалар.</a:t>
            </a:r>
            <a:endParaRPr lang="ru-RU" altLang="ru-RU" b="1">
              <a:solidFill>
                <a:srgbClr val="000099"/>
              </a:solidFill>
            </a:endParaRPr>
          </a:p>
        </p:txBody>
      </p:sp>
      <p:sp>
        <p:nvSpPr>
          <p:cNvPr id="18438" name="Rectangle 3"/>
          <p:cNvSpPr>
            <a:spLocks noChangeArrowheads="1"/>
          </p:cNvSpPr>
          <p:nvPr/>
        </p:nvSpPr>
        <p:spPr bwMode="auto">
          <a:xfrm>
            <a:off x="5219700" y="2349500"/>
            <a:ext cx="3529013" cy="316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kk-KZ" altLang="ru-RU" b="1">
                <a:solidFill>
                  <a:srgbClr val="000099"/>
                </a:solidFill>
              </a:rPr>
              <a:t>Әр түрлі типтегі: мәтіндік, графикалық, дыбыстық, мультимедиялық кең көлемді ақпараттардан тұрады. Мысалы, заң шығару актілерінің құжаттық деректер базасы заңдардың мәтінінен тұрады. Құжаттық деректер – </a:t>
            </a:r>
          </a:p>
          <a:p>
            <a:pPr marL="342900" indent="-342900" algn="ctr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kk-KZ" altLang="ru-RU" b="1">
                <a:solidFill>
                  <a:srgbClr val="000099"/>
                </a:solidFill>
              </a:rPr>
              <a:t>бұл архив </a:t>
            </a:r>
            <a:endParaRPr lang="ru-RU" altLang="ru-RU" b="1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80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258888" y="333375"/>
            <a:ext cx="7324725" cy="110807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kk-KZ" altLang="ru-RU" sz="3300" b="1" smtClean="0">
                <a:solidFill>
                  <a:srgbClr val="000099"/>
                </a:solidFill>
              </a:rPr>
              <a:t>Ақпараттарды сақтау әдісі бойынша ДҚ-ның екі түрі бар:</a:t>
            </a:r>
            <a:endParaRPr lang="ru-RU" altLang="ru-RU" sz="3300" b="1" smtClean="0">
              <a:solidFill>
                <a:srgbClr val="000099"/>
              </a:solidFill>
            </a:endParaRPr>
          </a:p>
        </p:txBody>
      </p:sp>
      <p:sp>
        <p:nvSpPr>
          <p:cNvPr id="19459" name="WordArt 3"/>
          <p:cNvSpPr>
            <a:spLocks noChangeArrowheads="1" noChangeShapeType="1" noTextEdit="1"/>
          </p:cNvSpPr>
          <p:nvPr/>
        </p:nvSpPr>
        <p:spPr bwMode="auto">
          <a:xfrm>
            <a:off x="827088" y="1628775"/>
            <a:ext cx="4105275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орталықтандырылған</a:t>
            </a:r>
          </a:p>
        </p:txBody>
      </p:sp>
      <p:sp>
        <p:nvSpPr>
          <p:cNvPr id="19460" name="WordArt 4"/>
          <p:cNvSpPr>
            <a:spLocks noChangeArrowheads="1" noChangeShapeType="1" noTextEdit="1"/>
          </p:cNvSpPr>
          <p:nvPr/>
        </p:nvSpPr>
        <p:spPr bwMode="auto">
          <a:xfrm>
            <a:off x="5724525" y="1484313"/>
            <a:ext cx="2663825" cy="6492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үлестірілген</a:t>
            </a:r>
          </a:p>
        </p:txBody>
      </p:sp>
      <p:sp>
        <p:nvSpPr>
          <p:cNvPr id="19461" name="Rectangle 3"/>
          <p:cNvSpPr>
            <a:spLocks noChangeArrowheads="1"/>
          </p:cNvSpPr>
          <p:nvPr/>
        </p:nvSpPr>
        <p:spPr bwMode="auto">
          <a:xfrm>
            <a:off x="1042988" y="2276475"/>
            <a:ext cx="3600450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kk-KZ" altLang="ru-RU" b="1">
                <a:solidFill>
                  <a:srgbClr val="000099"/>
                </a:solidFill>
              </a:rPr>
              <a:t>Орталықтандырылған ДҚ-да бар ақпарат бір компьютерде сақталады. </a:t>
            </a:r>
            <a:endParaRPr lang="ru-RU" altLang="ru-RU" b="1">
              <a:solidFill>
                <a:srgbClr val="000099"/>
              </a:solidFill>
            </a:endParaRPr>
          </a:p>
        </p:txBody>
      </p:sp>
      <p:sp>
        <p:nvSpPr>
          <p:cNvPr id="19462" name="Rectangle 3"/>
          <p:cNvSpPr>
            <a:spLocks noChangeArrowheads="1"/>
          </p:cNvSpPr>
          <p:nvPr/>
        </p:nvSpPr>
        <p:spPr bwMode="auto">
          <a:xfrm>
            <a:off x="5219700" y="2349500"/>
            <a:ext cx="3529013" cy="316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ru-RU" altLang="ru-RU" b="1">
              <a:solidFill>
                <a:srgbClr val="000099"/>
              </a:solidFill>
            </a:endParaRP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5508625" y="2205038"/>
            <a:ext cx="3024188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kk-KZ" altLang="ru-RU" b="1">
                <a:solidFill>
                  <a:srgbClr val="000099"/>
                </a:solidFill>
              </a:rPr>
              <a:t>Үлестірілген ДҚ жергілікті және ауқымды компьютерлік желілерде қолданылады және ақпараттың әр түрлі бөліктері бөлек компьютерлерде сақталуы мүмкін. Мысалы, </a:t>
            </a:r>
            <a:r>
              <a:rPr lang="en-US" altLang="ru-RU" b="1">
                <a:solidFill>
                  <a:srgbClr val="000099"/>
                </a:solidFill>
              </a:rPr>
              <a:t>Internet</a:t>
            </a:r>
            <a:r>
              <a:rPr lang="kk-KZ" altLang="ru-RU" b="1">
                <a:solidFill>
                  <a:srgbClr val="000099"/>
                </a:solidFill>
              </a:rPr>
              <a:t> жүйесіндегі ақпарат</a:t>
            </a:r>
            <a:endParaRPr lang="ru-RU" altLang="ru-RU" b="1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722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-20638"/>
            <a:ext cx="8785225" cy="1108076"/>
          </a:xfrm>
        </p:spPr>
        <p:txBody>
          <a:bodyPr>
            <a:normAutofit fontScale="70000" lnSpcReduction="20000"/>
          </a:bodyPr>
          <a:lstStyle/>
          <a:p>
            <a:pPr algn="ctr" eaLnBrk="1" hangingPunct="1">
              <a:buFont typeface="Wingdings" pitchFamily="2" charset="2"/>
              <a:buNone/>
            </a:pPr>
            <a:r>
              <a:rPr lang="kk-KZ" altLang="ru-RU" sz="3300" b="1" smtClean="0">
                <a:solidFill>
                  <a:srgbClr val="000099"/>
                </a:solidFill>
              </a:rPr>
              <a:t>Ақпараттарды ұйымдастыру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kk-KZ" altLang="ru-RU" sz="3300" b="1" smtClean="0">
                <a:solidFill>
                  <a:srgbClr val="000099"/>
                </a:solidFill>
              </a:rPr>
              <a:t>құрылымы бойынша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kk-KZ" altLang="ru-RU" sz="3300" b="1" smtClean="0">
                <a:solidFill>
                  <a:srgbClr val="000099"/>
                </a:solidFill>
              </a:rPr>
              <a:t>ДҚ-ның үш түрі бар:</a:t>
            </a:r>
            <a:endParaRPr lang="ru-RU" altLang="ru-RU" sz="3300" b="1" smtClean="0">
              <a:solidFill>
                <a:srgbClr val="000099"/>
              </a:solidFill>
            </a:endParaRPr>
          </a:p>
        </p:txBody>
      </p:sp>
      <p:sp>
        <p:nvSpPr>
          <p:cNvPr id="20483" name="WordArt 3"/>
          <p:cNvSpPr>
            <a:spLocks noChangeArrowheads="1" noChangeShapeType="1" noTextEdit="1"/>
          </p:cNvSpPr>
          <p:nvPr/>
        </p:nvSpPr>
        <p:spPr bwMode="auto">
          <a:xfrm>
            <a:off x="827088" y="1916113"/>
            <a:ext cx="2220912" cy="7921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кестелік</a:t>
            </a:r>
          </a:p>
        </p:txBody>
      </p:sp>
      <p:sp>
        <p:nvSpPr>
          <p:cNvPr id="20484" name="WordArt 4"/>
          <p:cNvSpPr>
            <a:spLocks noChangeArrowheads="1" noChangeShapeType="1" noTextEdit="1"/>
          </p:cNvSpPr>
          <p:nvPr/>
        </p:nvSpPr>
        <p:spPr bwMode="auto">
          <a:xfrm>
            <a:off x="3563938" y="2924175"/>
            <a:ext cx="2736850" cy="6492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иерархиялық</a:t>
            </a:r>
          </a:p>
        </p:txBody>
      </p:sp>
      <p:sp>
        <p:nvSpPr>
          <p:cNvPr id="20485" name="Rectangle 3"/>
          <p:cNvSpPr>
            <a:spLocks noChangeArrowheads="1"/>
          </p:cNvSpPr>
          <p:nvPr/>
        </p:nvSpPr>
        <p:spPr bwMode="auto">
          <a:xfrm>
            <a:off x="250825" y="4437063"/>
            <a:ext cx="85693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kk-KZ" altLang="ru-RU" sz="2500" b="1">
                <a:solidFill>
                  <a:srgbClr val="FF0000"/>
                </a:solidFill>
              </a:rPr>
              <a:t>    Реляциялық ДҚ</a:t>
            </a:r>
            <a:r>
              <a:rPr lang="kk-KZ" altLang="ru-RU" sz="2500" b="1">
                <a:solidFill>
                  <a:srgbClr val="000099"/>
                </a:solidFill>
              </a:rPr>
              <a:t> дегеніміз – кесте түрінде ұйымдастырылған деректер базасы. Немесе оны кестелік деректер қоры дейді.</a:t>
            </a:r>
            <a:endParaRPr lang="ru-RU" altLang="ru-RU" sz="2500" b="1">
              <a:solidFill>
                <a:srgbClr val="000099"/>
              </a:solidFill>
            </a:endParaRPr>
          </a:p>
        </p:txBody>
      </p:sp>
      <p:sp>
        <p:nvSpPr>
          <p:cNvPr id="20486" name="WordArt 8"/>
          <p:cNvSpPr>
            <a:spLocks noChangeArrowheads="1" noChangeShapeType="1" noTextEdit="1"/>
          </p:cNvSpPr>
          <p:nvPr/>
        </p:nvSpPr>
        <p:spPr bwMode="auto">
          <a:xfrm>
            <a:off x="6588125" y="1844675"/>
            <a:ext cx="1728788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желілік</a:t>
            </a:r>
          </a:p>
        </p:txBody>
      </p:sp>
    </p:spTree>
    <p:extLst>
      <p:ext uri="{BB962C8B-B14F-4D97-AF65-F5344CB8AC3E}">
        <p14:creationId xmlns:p14="http://schemas.microsoft.com/office/powerpoint/2010/main" val="1223502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ChangeArrowheads="1"/>
          </p:cNvSpPr>
          <p:nvPr/>
        </p:nvSpPr>
        <p:spPr bwMode="auto">
          <a:xfrm>
            <a:off x="788988" y="381000"/>
            <a:ext cx="81534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kk-KZ" altLang="ru-RU" sz="2500" b="1">
                <a:solidFill>
                  <a:srgbClr val="FF0000"/>
                </a:solidFill>
              </a:rPr>
              <a:t>    </a:t>
            </a:r>
            <a:r>
              <a:rPr lang="ru-RU" altLang="ru-RU" sz="2800"/>
              <a:t> </a:t>
            </a:r>
            <a:r>
              <a:rPr lang="ru-RU" altLang="ru-RU" sz="2800" i="1">
                <a:solidFill>
                  <a:srgbClr val="FF0000"/>
                </a:solidFill>
              </a:rPr>
              <a:t>Иерархиялық ДҚ</a:t>
            </a:r>
            <a:r>
              <a:rPr lang="ru-RU" altLang="ru-RU" sz="2800"/>
              <a:t> - </a:t>
            </a:r>
            <a:r>
              <a:rPr lang="ru-RU" altLang="ru-RU" sz="2800">
                <a:latin typeface="Times New Roman" pitchFamily="18" charset="0"/>
                <a:cs typeface="Times New Roman" pitchFamily="18" charset="0"/>
              </a:rPr>
              <a:t>мәліметтер арасындағы байланысты реттелген графтар арқылы сипаттауға болады. Қандайда бір программалау тілінде иерархиялық деректер қоры құрылымын есептеу үшін тармақ мәліметтер типі пайдалынылады.</a:t>
            </a:r>
            <a:r>
              <a:rPr lang="ru-RU" altLang="ru-RU" sz="2800"/>
              <a:t/>
            </a:r>
            <a:br>
              <a:rPr lang="ru-RU" altLang="ru-RU" sz="2800"/>
            </a:br>
            <a:r>
              <a:rPr lang="ru-RU" altLang="ru-RU" sz="2800"/>
              <a:t/>
            </a:r>
            <a:br>
              <a:rPr lang="ru-RU" altLang="ru-RU" sz="2800"/>
            </a:br>
            <a:r>
              <a:rPr lang="ru-RU" altLang="ru-RU" sz="2800" i="1">
                <a:solidFill>
                  <a:srgbClr val="FF0000"/>
                </a:solidFill>
              </a:rPr>
              <a:t>Желілік ДҚ</a:t>
            </a:r>
            <a:r>
              <a:rPr lang="ru-RU" altLang="ru-RU" sz="2800"/>
              <a:t> - </a:t>
            </a:r>
            <a:r>
              <a:rPr lang="ru-RU" altLang="ru-RU" sz="2800">
                <a:latin typeface="Times New Roman" pitchFamily="18" charset="0"/>
                <a:cs typeface="Times New Roman" pitchFamily="18" charset="0"/>
              </a:rPr>
              <a:t>мәліметтердің элементтерінің еркін графтар түріндегі өзара байланысын білдіреді. Желілік деректер қорының схемасын сипаттауға екі тип пайдалынылады: жазба және байланыс.</a:t>
            </a:r>
            <a:endParaRPr lang="ru-RU" altLang="ru-RU" sz="2500" b="1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789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93" name="Group 61"/>
          <p:cNvGraphicFramePr>
            <a:graphicFrameLocks noGrp="1"/>
          </p:cNvGraphicFramePr>
          <p:nvPr/>
        </p:nvGraphicFramePr>
        <p:xfrm>
          <a:off x="957263" y="1600200"/>
          <a:ext cx="7881936" cy="1905000"/>
        </p:xfrm>
        <a:graphic>
          <a:graphicData uri="http://schemas.openxmlformats.org/drawingml/2006/table">
            <a:tbl>
              <a:tblPr/>
              <a:tblGrid>
                <a:gridCol w="482314"/>
                <a:gridCol w="1528510"/>
                <a:gridCol w="1471768"/>
                <a:gridCol w="1157909"/>
                <a:gridCol w="829864"/>
                <a:gridCol w="1044422"/>
                <a:gridCol w="1367149"/>
              </a:tblGrid>
              <a:tr h="76384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№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Фамилиясы, аты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Туған жылы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Жынысы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Ұлты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Көзінің түсі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Шашының түсі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62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53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564" name="TextBox 4"/>
          <p:cNvSpPr txBox="1">
            <a:spLocks noChangeArrowheads="1"/>
          </p:cNvSpPr>
          <p:nvPr/>
        </p:nvSpPr>
        <p:spPr bwMode="auto">
          <a:xfrm>
            <a:off x="1390650" y="609600"/>
            <a:ext cx="74549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/>
            <a:r>
              <a:rPr lang="ru-RU" altLang="ru-RU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Реляциялық Д</a:t>
            </a:r>
            <a:r>
              <a:rPr lang="kk-KZ" altLang="ru-RU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altLang="ru-RU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-да кестенің жолын - жазбалар, </a:t>
            </a:r>
          </a:p>
          <a:p>
            <a:pPr algn="just" eaLnBrk="1" hangingPunct="1"/>
            <a:r>
              <a:rPr lang="ru-RU" altLang="ru-RU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ал бағанды - өріс деп атайды.</a:t>
            </a:r>
            <a:endParaRPr lang="ru-RU" altLang="ru-RU" sz="2800"/>
          </a:p>
        </p:txBody>
      </p:sp>
      <p:sp>
        <p:nvSpPr>
          <p:cNvPr id="22565" name="TextBox 5"/>
          <p:cNvSpPr txBox="1">
            <a:spLocks noChangeArrowheads="1"/>
          </p:cNvSpPr>
          <p:nvPr/>
        </p:nvSpPr>
        <p:spPr bwMode="auto">
          <a:xfrm>
            <a:off x="1066800" y="3962400"/>
            <a:ext cx="75438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Деректер базасында </a:t>
            </a:r>
            <a:r>
              <a:rPr lang="ru-RU" altLang="ru-RU" sz="2800" b="1">
                <a:latin typeface="Times New Roman" pitchFamily="18" charset="0"/>
                <a:cs typeface="Times New Roman" pitchFamily="18" charset="0"/>
              </a:rPr>
              <a:t>кілт</a:t>
            </a:r>
            <a:r>
              <a:rPr lang="ru-RU" altLang="ru-RU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деп мәні басқа жазбаларда қайталанбайтын өрісті (өрістер жиынтығын) атайды.</a:t>
            </a:r>
            <a:endParaRPr lang="ru-RU" altLang="ru-RU" sz="28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4879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232</Words>
  <Application>Microsoft Office PowerPoint</Application>
  <PresentationFormat>Экран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Фарида</dc:creator>
  <cp:lastModifiedBy>Фарида</cp:lastModifiedBy>
  <cp:revision>1</cp:revision>
  <dcterms:created xsi:type="dcterms:W3CDTF">2021-02-02T15:35:24Z</dcterms:created>
  <dcterms:modified xsi:type="dcterms:W3CDTF">2021-02-02T15:37:08Z</dcterms:modified>
</cp:coreProperties>
</file>