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590" autoAdjust="0"/>
  </p:normalViewPr>
  <p:slideViewPr>
    <p:cSldViewPr>
      <p:cViewPr varScale="1">
        <p:scale>
          <a:sx n="45" d="100"/>
          <a:sy n="45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in communication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1520" y="1052736"/>
            <a:ext cx="8568952" cy="40072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For individuals: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Talk to friends, families, colleagues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business: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locate suppliers and </a:t>
            </a:r>
            <a:r>
              <a:rPr lang="en-US" sz="2400" dirty="0" smtClean="0"/>
              <a:t>buyers;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negotiate contracts </a:t>
            </a:r>
            <a:r>
              <a:rPr lang="en-US" sz="24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provide </a:t>
            </a:r>
            <a:r>
              <a:rPr lang="en-US" sz="2400" dirty="0"/>
              <a:t>better, and faster </a:t>
            </a:r>
            <a:r>
              <a:rPr lang="en-US" sz="2400" dirty="0" smtClean="0"/>
              <a:t>services; 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908720"/>
            <a:ext cx="3269163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4168" y="335699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trurating.com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69160"/>
            <a:ext cx="1872208" cy="18722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72" y="4722068"/>
            <a:ext cx="2857500" cy="20193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6200000">
            <a:off x="-527357" y="553044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pixabay.com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17800"/>
            <a:ext cx="2592288" cy="259228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6200000">
            <a:off x="2857019" y="579638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freeiconspng.com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5544135" y="567138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echalk.com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13" y="3933056"/>
            <a:ext cx="4069591" cy="2673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79512" y="980728"/>
            <a:ext cx="896448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 protocol </a:t>
            </a:r>
            <a:r>
              <a:rPr lang="en-US" sz="2400" dirty="0"/>
              <a:t>is a standard that specifies the format of data as well as the rules to be followed during transmission.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56" y="1929231"/>
            <a:ext cx="3960440" cy="2789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36" y="2538738"/>
            <a:ext cx="1481534" cy="1481534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4573403" y="2249488"/>
            <a:ext cx="715169" cy="715169"/>
          </a:xfrm>
          <a:prstGeom prst="pl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95534" y="4758394"/>
            <a:ext cx="2174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teamnineuncc.blogspot.com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95947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users.iit.demokritos.gr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156176" y="2354690"/>
            <a:ext cx="2987824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 protocol </a:t>
            </a:r>
            <a:r>
              <a:rPr lang="en-US" sz="2400" dirty="0"/>
              <a:t>is based on agreed-upon and established </a:t>
            </a:r>
            <a:r>
              <a:rPr lang="en-US" sz="2400" dirty="0" smtClean="0"/>
              <a:t>standard.</a:t>
            </a:r>
            <a:endParaRPr lang="en-US" sz="24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251520" y="5416604"/>
            <a:ext cx="524568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An </a:t>
            </a:r>
            <a:r>
              <a:rPr lang="en-US" sz="2400" b="1" dirty="0"/>
              <a:t>Interoperability </a:t>
            </a:r>
            <a:r>
              <a:rPr lang="en-US" sz="2400" dirty="0" smtClean="0"/>
              <a:t>is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capability of </a:t>
            </a:r>
            <a:r>
              <a:rPr lang="en-US" sz="2400" dirty="0" smtClean="0"/>
              <a:t>computer </a:t>
            </a:r>
            <a:r>
              <a:rPr lang="en-US" sz="2400" dirty="0"/>
              <a:t>systems to share data and </a:t>
            </a:r>
            <a:r>
              <a:rPr lang="en-US" sz="2400" dirty="0" smtClean="0"/>
              <a:t>resources.</a:t>
            </a:r>
            <a:endParaRPr lang="en-US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20086" y="6580377"/>
            <a:ext cx="2174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connectedcarewatch.com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1"/>
            <a:ext cx="4716084" cy="2651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protocols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626852" y="2062823"/>
            <a:ext cx="576064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Ethernet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2627784" y="5075839"/>
            <a:ext cx="576064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TCP/IP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2416808" cy="24168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16200000">
            <a:off x="5431156" y="2463900"/>
            <a:ext cx="2174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rohde-schwarz.com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830710" y="5406699"/>
            <a:ext cx="2174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geekbrains.ru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eth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22" y="1797336"/>
            <a:ext cx="2952328" cy="29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189384" y="875469"/>
            <a:ext cx="9001000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It</a:t>
            </a:r>
            <a:r>
              <a:rPr lang="en-US" sz="2400" dirty="0" smtClean="0"/>
              <a:t> </a:t>
            </a:r>
            <a:r>
              <a:rPr lang="en-US" sz="2400" dirty="0"/>
              <a:t>is a physical and data layer technology for LAN networking.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7438877" y="292353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gts.cz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4" y="2118953"/>
            <a:ext cx="4025118" cy="17469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108520" y="292353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skyline.od.ua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766585" y="4581128"/>
            <a:ext cx="5125895" cy="20867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easy </a:t>
            </a:r>
            <a:r>
              <a:rPr lang="en-US" sz="2400" dirty="0"/>
              <a:t>to implement, manage, and </a:t>
            </a:r>
            <a:r>
              <a:rPr lang="en-US" sz="2400" dirty="0" smtClean="0"/>
              <a:t>maintain;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allows </a:t>
            </a:r>
            <a:r>
              <a:rPr lang="en-US" sz="2400" dirty="0"/>
              <a:t>low-cost network </a:t>
            </a:r>
            <a:r>
              <a:rPr lang="en-US" sz="2400" dirty="0" smtClean="0"/>
              <a:t>implementations;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provides </a:t>
            </a:r>
            <a:r>
              <a:rPr lang="en-US" sz="2400" dirty="0"/>
              <a:t>extensive </a:t>
            </a:r>
            <a:r>
              <a:rPr lang="en-US" sz="2400" dirty="0" smtClean="0"/>
              <a:t>flexibility.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7" y="4130891"/>
            <a:ext cx="3498485" cy="2623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16200000">
            <a:off x="-964945" y="531201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prosportexpress.com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601168" cy="2601168"/>
          </a:xfrm>
          <a:prstGeom prst="rect">
            <a:avLst/>
          </a:prstGeo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3635896" y="2081837"/>
            <a:ext cx="5040560" cy="919401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Key achievement </a:t>
            </a:r>
            <a:r>
              <a:rPr lang="en-US" sz="2400" dirty="0">
                <a:solidFill>
                  <a:schemeClr val="bg1"/>
                </a:solidFill>
              </a:rPr>
              <a:t>- flexibility with respect to lower-level </a:t>
            </a:r>
            <a:r>
              <a:rPr lang="en-US" sz="2400" dirty="0" smtClean="0">
                <a:solidFill>
                  <a:schemeClr val="bg1"/>
                </a:solidFill>
              </a:rPr>
              <a:t>protocols.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916571" y="4357390"/>
            <a:ext cx="3199816" cy="510778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dirty="0" smtClean="0"/>
              <a:t>transport </a:t>
            </a:r>
            <a:r>
              <a:rPr lang="en-US" dirty="0"/>
              <a:t>functions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2813099" y="5920774"/>
            <a:ext cx="5935365" cy="510778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dirty="0" smtClean="0"/>
              <a:t>addressing </a:t>
            </a:r>
            <a:r>
              <a:rPr lang="en-US" dirty="0"/>
              <a:t>and routing mechanism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1" y="4221088"/>
            <a:ext cx="2416808" cy="24168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2052475" y="4612779"/>
            <a:ext cx="760624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80467" y="6237312"/>
            <a:ext cx="760624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6200000">
            <a:off x="-920840" y="5307397"/>
            <a:ext cx="2174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geekbrains.ru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478541" y="2201431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Defense.gov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Картинки по запросу transporta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40" y="684369"/>
            <a:ext cx="2302309" cy="23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TCP/IP Four-Layer Reference Model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6856" y="3088207"/>
            <a:ext cx="2736304" cy="39123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Applications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6856" y="3479440"/>
            <a:ext cx="2736304" cy="39123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Transport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16856" y="3870672"/>
            <a:ext cx="2736304" cy="391232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15616" y="4261904"/>
            <a:ext cx="2737544" cy="3912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interface</a:t>
            </a:r>
            <a:endParaRPr lang="ru-RU" sz="2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3968" y="3081627"/>
            <a:ext cx="3672408" cy="39123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FTP, SMTP, Telnet, HTTP</a:t>
            </a:r>
            <a:endParaRPr lang="ru-RU" sz="2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83968" y="3472860"/>
            <a:ext cx="3672408" cy="39123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TCP</a:t>
            </a:r>
            <a:endParaRPr lang="ru-RU" sz="2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83968" y="3864092"/>
            <a:ext cx="3672408" cy="391232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  <a:endParaRPr lang="ru-RU" sz="2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83968" y="4255324"/>
            <a:ext cx="3672408" cy="3912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10" idx="3"/>
            <a:endCxn id="39" idx="1"/>
          </p:cNvCxnSpPr>
          <p:nvPr/>
        </p:nvCxnSpPr>
        <p:spPr>
          <a:xfrm flipV="1">
            <a:off x="3853160" y="3277243"/>
            <a:ext cx="430808" cy="65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853160" y="3661896"/>
            <a:ext cx="430808" cy="65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852540" y="4056418"/>
            <a:ext cx="430808" cy="65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831828" y="4450940"/>
            <a:ext cx="430808" cy="65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Картинки по запросу ap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25" y="892664"/>
            <a:ext cx="1911723" cy="20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6200000">
            <a:off x="368982" y="1704720"/>
            <a:ext cx="1493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cloud.google.com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5972395" y="1782501"/>
            <a:ext cx="1493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its.unl.edu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38" name="Picture 14" descr="Картинки по запросу 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1166672"/>
            <a:ext cx="1503163" cy="15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3238323" y="1746878"/>
            <a:ext cx="1493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data.gov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40" name="Picture 16" descr="Картинки по запросу Etherne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07688"/>
            <a:ext cx="3647579" cy="20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 rot="16200000">
            <a:off x="3198652" y="5702039"/>
            <a:ext cx="1493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rohde-schwarz.com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5787"/>
            <a:ext cx="3672408" cy="2005135"/>
          </a:xfrm>
          <a:prstGeom prst="rect">
            <a:avLst/>
          </a:prstGeom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248309" y="1556792"/>
            <a:ext cx="439248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IP </a:t>
            </a:r>
            <a:r>
              <a:rPr lang="en-US" sz="2400" dirty="0"/>
              <a:t>provides the addressing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routing mechanism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3" y="3477246"/>
            <a:ext cx="8244408" cy="30552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7763013" y="1668565"/>
            <a:ext cx="1493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prtut.ru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967152" y="5088945"/>
            <a:ext cx="1853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commotionwireless.net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transmission media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01" y="1412776"/>
            <a:ext cx="368808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3613076" y="2553494"/>
            <a:ext cx="936104" cy="8640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539552" y="4579997"/>
            <a:ext cx="849694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Transmission media </a:t>
            </a:r>
            <a:r>
              <a:rPr lang="en-US" sz="2400" dirty="0"/>
              <a:t>is a pass at is used to carry a signal between a signal transmitter and a signal </a:t>
            </a:r>
            <a:r>
              <a:rPr lang="en-US" sz="2400" dirty="0" smtClean="0"/>
              <a:t>receiver.</a:t>
            </a:r>
            <a:endParaRPr lang="en-US" sz="24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361048" y="6021288"/>
            <a:ext cx="2376264" cy="360040"/>
          </a:xfrm>
          <a:prstGeom prst="leftRightArrow">
            <a:avLst>
              <a:gd name="adj1" fmla="val 348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4009120" y="5670709"/>
            <a:ext cx="108012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Media</a:t>
            </a:r>
            <a:endParaRPr lang="en-US" sz="2400" dirty="0"/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2280928" y="5970475"/>
            <a:ext cx="108012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Wire</a:t>
            </a:r>
            <a:endParaRPr lang="en-US" sz="2400" dirty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6012160" y="5970475"/>
            <a:ext cx="15841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Wireless</a:t>
            </a:r>
            <a:endParaRPr lang="en-US" sz="2400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452782" y="2854737"/>
            <a:ext cx="2165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indiependentmusic.net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7410560" y="2710721"/>
            <a:ext cx="2165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ece.ucsd.edu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161764" cy="20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3203848" y="313814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rivemsaj.com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176" name="Picture 8" descr="Картинки по запросу Twisted-pair 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2905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779912" y="135309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419872" y="836712"/>
            <a:ext cx="2376264" cy="360040"/>
          </a:xfrm>
          <a:prstGeom prst="leftRightArrow">
            <a:avLst>
              <a:gd name="adj1" fmla="val 348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5868144" y="836712"/>
            <a:ext cx="298464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        Wireless</a:t>
            </a:r>
            <a:endParaRPr lang="en-US" sz="2400" dirty="0"/>
          </a:p>
        </p:txBody>
      </p:sp>
      <p:sp>
        <p:nvSpPr>
          <p:cNvPr id="29" name="Объект 5"/>
          <p:cNvSpPr txBox="1">
            <a:spLocks/>
          </p:cNvSpPr>
          <p:nvPr/>
        </p:nvSpPr>
        <p:spPr>
          <a:xfrm>
            <a:off x="1691680" y="764704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Wire</a:t>
            </a:r>
            <a:endParaRPr lang="en-US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4967590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castles.com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Объект 5"/>
          <p:cNvSpPr txBox="1">
            <a:spLocks/>
          </p:cNvSpPr>
          <p:nvPr/>
        </p:nvSpPr>
        <p:spPr>
          <a:xfrm>
            <a:off x="107504" y="1124744"/>
            <a:ext cx="5832648" cy="489364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Twisted-pair cable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Coaxial cable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Fiber optic</a:t>
            </a:r>
          </a:p>
        </p:txBody>
      </p:sp>
      <p:pic>
        <p:nvPicPr>
          <p:cNvPr id="7188" name="Picture 20" descr="Картинки по запросу Fiber op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12009"/>
            <a:ext cx="2587885" cy="16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483768" y="655176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peakoptical.com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wireless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0243"/>
            <a:ext cx="28384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networks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31580" y="646715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networkworld.com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Объект 5"/>
          <p:cNvSpPr txBox="1">
            <a:spLocks/>
          </p:cNvSpPr>
          <p:nvPr/>
        </p:nvSpPr>
        <p:spPr>
          <a:xfrm>
            <a:off x="179512" y="980728"/>
            <a:ext cx="871296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network</a:t>
            </a:r>
            <a:r>
              <a:rPr lang="en-US" sz="2400" dirty="0"/>
              <a:t> is a communications system created by linking </a:t>
            </a:r>
            <a:r>
              <a:rPr lang="en-US" sz="2400" dirty="0" smtClean="0"/>
              <a:t>devices </a:t>
            </a:r>
            <a:r>
              <a:rPr lang="en-US" sz="2400" dirty="0"/>
              <a:t>and establishing </a:t>
            </a:r>
            <a:r>
              <a:rPr lang="en-US" sz="2400" dirty="0" smtClean="0"/>
              <a:t>methodology for their communication.</a:t>
            </a:r>
            <a:endParaRPr lang="en-US" sz="2400" dirty="0"/>
          </a:p>
        </p:txBody>
      </p:sp>
      <p:pic>
        <p:nvPicPr>
          <p:cNvPr id="3" name="Picture 2" descr="Картинки по запросу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52" y="2190681"/>
            <a:ext cx="6264696" cy="407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5" y="1994938"/>
            <a:ext cx="8692232" cy="3751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36829" y="1484784"/>
            <a:ext cx="904725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world’s largest and most widely used network is the </a:t>
            </a:r>
            <a:r>
              <a:rPr lang="en-US" sz="2400" b="1" dirty="0"/>
              <a:t>Internet</a:t>
            </a:r>
            <a:r>
              <a:rPr lang="en-US" sz="2400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31581" y="5812671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weforum.org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99592"/>
            <a:ext cx="2520280" cy="2753369"/>
          </a:xfrm>
          <a:prstGeom prst="rect">
            <a:avLst/>
          </a:prstGeo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107504" y="1037927"/>
            <a:ext cx="43204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Small</a:t>
            </a:r>
            <a:endParaRPr lang="en-US" sz="2400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4175956" y="1021754"/>
            <a:ext cx="43204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Large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4" y="1710746"/>
            <a:ext cx="3816424" cy="2445360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395536" y="5013176"/>
            <a:ext cx="4320480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Benefits: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ability to </a:t>
            </a:r>
            <a:r>
              <a:rPr lang="en-US" sz="2400" dirty="0" smtClean="0"/>
              <a:t>communicate;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ability to </a:t>
            </a:r>
            <a:r>
              <a:rPr lang="en-US" sz="2400" dirty="0" smtClean="0"/>
              <a:t>share. 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267025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networkengineering.stackexchange.com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267025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digitalanalogues.wordpress.com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24" y="4598093"/>
            <a:ext cx="4016412" cy="2171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16200000">
            <a:off x="7187081" y="5552805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ideaz4india.com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590"/>
            <a:ext cx="1432766" cy="1432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digital networks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2168"/>
            <a:ext cx="3240360" cy="21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5"/>
          <p:cNvSpPr txBox="1">
            <a:spLocks/>
          </p:cNvSpPr>
          <p:nvPr/>
        </p:nvSpPr>
        <p:spPr>
          <a:xfrm>
            <a:off x="395536" y="1037927"/>
            <a:ext cx="43204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LAN</a:t>
            </a:r>
            <a:endParaRPr lang="en-US" sz="2400" dirty="0"/>
          </a:p>
        </p:txBody>
      </p:sp>
      <p:pic>
        <p:nvPicPr>
          <p:cNvPr id="9" name="Picture 8" descr="Картинки по запросу man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86" y="4288770"/>
            <a:ext cx="4536504" cy="2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5"/>
          <p:cNvSpPr txBox="1">
            <a:spLocks/>
          </p:cNvSpPr>
          <p:nvPr/>
        </p:nvSpPr>
        <p:spPr>
          <a:xfrm>
            <a:off x="2627784" y="3861048"/>
            <a:ext cx="468052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MAN</a:t>
            </a:r>
            <a:endParaRPr lang="en-US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655176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ttpnetwork.wordpress.com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3118629" y="253620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63737" y="379235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ru.hello-bob.wikia.com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589" y="2254646"/>
            <a:ext cx="1571739" cy="1571739"/>
          </a:xfrm>
          <a:prstGeom prst="rect">
            <a:avLst/>
          </a:prstGeom>
        </p:spPr>
      </p:pic>
      <p:pic>
        <p:nvPicPr>
          <p:cNvPr id="24" name="Picture 4" descr="Картинки по запросу w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0" y="1140686"/>
            <a:ext cx="4248472" cy="30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5"/>
          <p:cNvSpPr txBox="1">
            <a:spLocks/>
          </p:cNvSpPr>
          <p:nvPr/>
        </p:nvSpPr>
        <p:spPr>
          <a:xfrm>
            <a:off x="5184577" y="1037926"/>
            <a:ext cx="399593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WAN</a:t>
            </a:r>
            <a:endParaRPr lang="en-US" sz="24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7790077" y="243528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374345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icon-icons.com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composition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251520" y="1052736"/>
            <a:ext cx="8568952" cy="6297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network typically includes </a:t>
            </a:r>
            <a:r>
              <a:rPr lang="en-US" sz="2400" dirty="0" smtClean="0"/>
              <a:t>4 </a:t>
            </a:r>
            <a:r>
              <a:rPr lang="en-US" sz="2400" dirty="0"/>
              <a:t>things: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Protocol</a:t>
            </a:r>
            <a:r>
              <a:rPr lang="en-US" sz="2400" dirty="0"/>
              <a:t> </a:t>
            </a:r>
            <a:r>
              <a:rPr lang="ru-RU" sz="2400" dirty="0"/>
              <a:t>- </a:t>
            </a:r>
            <a:r>
              <a:rPr lang="en-US" sz="2400" dirty="0"/>
              <a:t>a set of communication rules </a:t>
            </a:r>
            <a:r>
              <a:rPr lang="en-US" sz="2400" dirty="0" smtClean="0"/>
              <a:t>to</a:t>
            </a:r>
            <a:r>
              <a:rPr lang="ru-RU" sz="2400" dirty="0" smtClean="0"/>
              <a:t> </a:t>
            </a:r>
            <a:r>
              <a:rPr lang="en-US" sz="2400" dirty="0" smtClean="0"/>
              <a:t>make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sure </a:t>
            </a:r>
            <a:r>
              <a:rPr lang="en-US" sz="2400" dirty="0"/>
              <a:t>that everyone speaks the same </a:t>
            </a:r>
            <a:r>
              <a:rPr lang="en-US" sz="2400" dirty="0" smtClean="0"/>
              <a:t>language</a:t>
            </a:r>
            <a:r>
              <a:rPr lang="en-US" sz="24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Network </a:t>
            </a:r>
            <a:r>
              <a:rPr lang="en-US" sz="2400" b="1" dirty="0"/>
              <a:t>interface </a:t>
            </a:r>
            <a:r>
              <a:rPr lang="en-US" sz="2400" b="1" dirty="0" smtClean="0"/>
              <a:t>card </a:t>
            </a:r>
            <a:r>
              <a:rPr lang="en-US" sz="2400" dirty="0" smtClean="0"/>
              <a:t>- card </a:t>
            </a:r>
            <a:r>
              <a:rPr lang="en-US" sz="2400" dirty="0"/>
              <a:t>that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lets a computer to  </a:t>
            </a:r>
            <a:r>
              <a:rPr lang="en-US" sz="2400" dirty="0"/>
              <a:t>send and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receive</a:t>
            </a:r>
            <a:r>
              <a:rPr lang="ru-RU" sz="2400" dirty="0"/>
              <a:t> </a:t>
            </a:r>
            <a:r>
              <a:rPr lang="en-US" sz="2400" dirty="0" smtClean="0"/>
              <a:t>messages;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ru-RU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Cable</a:t>
            </a:r>
            <a:r>
              <a:rPr lang="en-US" sz="2400" dirty="0" smtClean="0"/>
              <a:t> </a:t>
            </a:r>
            <a:r>
              <a:rPr lang="ru-RU" sz="2400" dirty="0" smtClean="0"/>
              <a:t>- </a:t>
            </a:r>
            <a:r>
              <a:rPr lang="en-US" sz="2400" dirty="0" smtClean="0"/>
              <a:t>the </a:t>
            </a:r>
            <a:r>
              <a:rPr lang="en-US" sz="2400" dirty="0"/>
              <a:t>medium to connect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all </a:t>
            </a:r>
            <a:r>
              <a:rPr lang="en-US" sz="2400" dirty="0"/>
              <a:t>of the computers together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ru-RU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Hub</a:t>
            </a:r>
            <a:r>
              <a:rPr lang="en-US" sz="2400" dirty="0" smtClean="0"/>
              <a:t> </a:t>
            </a:r>
            <a:r>
              <a:rPr lang="en-US" sz="2400" dirty="0"/>
              <a:t>(switch or router) —hardware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perform traffic control.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7825571" y="3082171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us.dlink.com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56" y="2348880"/>
            <a:ext cx="3641879" cy="20485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69" y="692696"/>
            <a:ext cx="1890341" cy="18903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6200000">
            <a:off x="7825571" y="175833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users.iit.demokritos.gr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57" y="3933056"/>
            <a:ext cx="2810454" cy="12215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16200000">
            <a:off x="7825571" y="4522331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peoplepng.com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71" y="4725144"/>
            <a:ext cx="2693062" cy="269306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6200000">
            <a:off x="7825571" y="603449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ru.pngtree.com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of network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79512" y="1292567"/>
            <a:ext cx="626469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peer-to-peer network</a:t>
            </a:r>
            <a:r>
              <a:rPr lang="en-US" sz="2400" dirty="0"/>
              <a:t> (P2P) relies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on the computing power and bandwidth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of participants.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79512" y="2852936"/>
            <a:ext cx="4968552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client/server network </a:t>
            </a:r>
            <a:r>
              <a:rPr lang="ru-RU" sz="2400" dirty="0" smtClean="0"/>
              <a:t>– </a:t>
            </a:r>
            <a:r>
              <a:rPr lang="en-US" sz="2400" dirty="0" smtClean="0"/>
              <a:t>all back-end </a:t>
            </a:r>
            <a:r>
              <a:rPr lang="en-US" sz="2400" dirty="0"/>
              <a:t>processing takes place on a server and front-end processing is handled by the clients.</a:t>
            </a:r>
          </a:p>
        </p:txBody>
      </p:sp>
      <p:pic>
        <p:nvPicPr>
          <p:cNvPr id="3076" name="Picture 4" descr="Картинки по запросу client/server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88432" cy="23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6200000">
            <a:off x="7851304" y="351421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873243" y="195949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96136" y="490433"/>
            <a:ext cx="3213459" cy="2683020"/>
            <a:chOff x="5796136" y="490433"/>
            <a:chExt cx="3213459" cy="2683020"/>
          </a:xfrm>
        </p:grpSpPr>
        <p:pic>
          <p:nvPicPr>
            <p:cNvPr id="12" name="Picture 2" descr="Картинки по запросу peer to pe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90433"/>
              <a:ext cx="2592288" cy="268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424" y="1010181"/>
              <a:ext cx="621171" cy="587525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8100392" y="1626741"/>
              <a:ext cx="288032" cy="132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5"/>
          <p:cNvSpPr txBox="1">
            <a:spLocks/>
          </p:cNvSpPr>
          <p:nvPr/>
        </p:nvSpPr>
        <p:spPr>
          <a:xfrm>
            <a:off x="4103859" y="5300948"/>
            <a:ext cx="4631065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 smtClean="0"/>
              <a:t>server </a:t>
            </a:r>
            <a:r>
              <a:rPr lang="en-US" sz="2400" dirty="0" smtClean="0"/>
              <a:t>is</a:t>
            </a:r>
            <a:r>
              <a:rPr lang="ru-RU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computer </a:t>
            </a:r>
            <a:r>
              <a:rPr lang="en-US" sz="2400" dirty="0" smtClean="0"/>
              <a:t>that provide </a:t>
            </a:r>
            <a:r>
              <a:rPr lang="en-US" sz="2400" dirty="0"/>
              <a:t>information in response to requests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18890" y="160244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stickpng.com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09" y="4565843"/>
            <a:ext cx="2401557" cy="222973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6200000">
            <a:off x="175552" y="572575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serverguy.com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router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45" y="4909949"/>
            <a:ext cx="2216572" cy="18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technologies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63972" y="5253007"/>
            <a:ext cx="5935873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Router</a:t>
            </a:r>
            <a:r>
              <a:rPr lang="en-US" sz="2400" dirty="0"/>
              <a:t> connecting device that receives and examines incoming data and sends it onward toward its destination.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321515" y="567445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159532" y="1196752"/>
            <a:ext cx="8732948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Packet switching</a:t>
            </a:r>
            <a:r>
              <a:rPr lang="en-US" sz="2400" dirty="0" smtClean="0"/>
              <a:t> – </a:t>
            </a:r>
            <a:r>
              <a:rPr lang="en-US" sz="2400" dirty="0"/>
              <a:t>process when sending computer divides a message </a:t>
            </a:r>
            <a:r>
              <a:rPr lang="en-US" sz="2400" dirty="0" smtClean="0"/>
              <a:t>into smaller </a:t>
            </a:r>
            <a:r>
              <a:rPr lang="en-US" sz="2400" dirty="0"/>
              <a:t>packets containing address of the destination </a:t>
            </a:r>
            <a:r>
              <a:rPr lang="en-US" sz="2400" dirty="0" smtClean="0"/>
              <a:t>computer.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1" y="2316004"/>
            <a:ext cx="7885509" cy="23741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16200000">
            <a:off x="7647880" y="341280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apposite-tech.com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Topology of network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79512" y="980728"/>
            <a:ext cx="896448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Topology</a:t>
            </a:r>
            <a:r>
              <a:rPr lang="en-US" sz="2400" dirty="0"/>
              <a:t> is the geometric arrangement of the actual physical organization of the computers in a network.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927720" cy="14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1764149" y="1796335"/>
            <a:ext cx="76655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Bus</a:t>
            </a:r>
            <a:endParaRPr lang="en-US" sz="2400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527357" y="283928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computerhope.com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38" y="2107481"/>
            <a:ext cx="1872208" cy="18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5"/>
          <p:cNvSpPr txBox="1">
            <a:spLocks/>
          </p:cNvSpPr>
          <p:nvPr/>
        </p:nvSpPr>
        <p:spPr>
          <a:xfrm>
            <a:off x="5004048" y="1756921"/>
            <a:ext cx="784189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Star</a:t>
            </a:r>
            <a:endParaRPr lang="en-US" sz="2400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244906" y="292138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computerhope.com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7452320" y="1851343"/>
            <a:ext cx="86754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Ring</a:t>
            </a:r>
            <a:endParaRPr lang="en-US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38" y="2298398"/>
            <a:ext cx="1971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44793"/>
            <a:ext cx="3748400" cy="23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35924" y="662377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swissen.in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30" name="Picture 10" descr="Картинки по запросу wireless top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60" y="4660617"/>
            <a:ext cx="2982813" cy="18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580112" y="655176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makeuseof.com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2699792" y="3885605"/>
            <a:ext cx="1159292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Hybrid</a:t>
            </a:r>
            <a:endParaRPr lang="en-US" sz="2400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782925" y="301016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computerhope.com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Объект 5"/>
          <p:cNvSpPr txBox="1">
            <a:spLocks/>
          </p:cNvSpPr>
          <p:nvPr/>
        </p:nvSpPr>
        <p:spPr>
          <a:xfrm>
            <a:off x="6040632" y="4236457"/>
            <a:ext cx="144834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Wireless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1171</TotalTime>
  <Words>422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Courier New</vt:lpstr>
      <vt:lpstr>Тема Office</vt:lpstr>
      <vt:lpstr>Need in communication</vt:lpstr>
      <vt:lpstr>Introduction to networks</vt:lpstr>
      <vt:lpstr>Internet</vt:lpstr>
      <vt:lpstr>Networks</vt:lpstr>
      <vt:lpstr>Types of digital networks</vt:lpstr>
      <vt:lpstr>Network composition</vt:lpstr>
      <vt:lpstr>Architecture of network</vt:lpstr>
      <vt:lpstr>Network technologies</vt:lpstr>
      <vt:lpstr>Topology of network</vt:lpstr>
      <vt:lpstr>Protocols</vt:lpstr>
      <vt:lpstr>Common protocols</vt:lpstr>
      <vt:lpstr>Ethernet</vt:lpstr>
      <vt:lpstr>TCP/IP</vt:lpstr>
      <vt:lpstr> TCP/IP Four-Layer Reference Model </vt:lpstr>
      <vt:lpstr>IP</vt:lpstr>
      <vt:lpstr>Network transmission media </vt:lpstr>
      <vt:lpstr>Media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91</cp:revision>
  <dcterms:created xsi:type="dcterms:W3CDTF">2018-11-23T06:06:09Z</dcterms:created>
  <dcterms:modified xsi:type="dcterms:W3CDTF">2019-10-21T14:39:43Z</dcterms:modified>
</cp:coreProperties>
</file>