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F81B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662" autoAdjust="0"/>
    <p:restoredTop sz="94590" autoAdjust="0"/>
  </p:normalViewPr>
  <p:slideViewPr>
    <p:cSldViewPr>
      <p:cViewPr varScale="1">
        <p:scale>
          <a:sx n="45" d="100"/>
          <a:sy n="45" d="100"/>
        </p:scale>
        <p:origin x="1212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21.10.2019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21.10.2019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21.10.2019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21.10.2019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21.10.2019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21.10.2019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21.10.2019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jpeg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90" y="0"/>
            <a:ext cx="9137622" cy="1268760"/>
          </a:xfrm>
        </p:spPr>
        <p:txBody>
          <a:bodyPr tIns="180000">
            <a:normAutofit/>
          </a:bodyPr>
          <a:lstStyle/>
          <a:p>
            <a:r>
              <a:rPr lang="en-US" sz="3200" b="1" dirty="0" smtClean="0">
                <a:solidFill>
                  <a:srgbClr val="005AA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Start of data management</a:t>
            </a:r>
            <a:endParaRPr lang="ru-RU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Объект 5"/>
          <p:cNvSpPr>
            <a:spLocks noGrp="1"/>
          </p:cNvSpPr>
          <p:nvPr>
            <p:ph idx="1"/>
          </p:nvPr>
        </p:nvSpPr>
        <p:spPr>
          <a:xfrm>
            <a:off x="467544" y="1196752"/>
            <a:ext cx="8229600" cy="1717393"/>
          </a:xfrm>
        </p:spPr>
        <p:txBody>
          <a:bodyPr>
            <a:spAutoFit/>
          </a:bodyPr>
          <a:lstStyle/>
          <a:p>
            <a:pPr marL="0" indent="0">
              <a:buNone/>
            </a:pPr>
            <a:r>
              <a:rPr 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Database </a:t>
            </a:r>
            <a:r>
              <a:rPr lang="en-US" sz="2400" dirty="0" smtClean="0"/>
              <a:t>is </a:t>
            </a:r>
            <a:r>
              <a:rPr lang="en-US" sz="2400" dirty="0"/>
              <a:t>specially organized information, in which it is easy to search for the necessary </a:t>
            </a:r>
            <a:r>
              <a:rPr lang="en-US" sz="2400" dirty="0" smtClean="0"/>
              <a:t>materials.</a:t>
            </a:r>
          </a:p>
          <a:p>
            <a:pPr marL="0" indent="0">
              <a:buNone/>
            </a:pPr>
            <a:endParaRPr lang="en-US" sz="2400" b="1" dirty="0" smtClean="0"/>
          </a:p>
          <a:p>
            <a:pPr marL="0" indent="0">
              <a:buNone/>
            </a:pPr>
            <a:r>
              <a:rPr lang="en-US" sz="2400" b="1" dirty="0" smtClean="0"/>
              <a:t>Data</a:t>
            </a:r>
            <a:r>
              <a:rPr lang="en-US" sz="2400" dirty="0" smtClean="0"/>
              <a:t> </a:t>
            </a:r>
            <a:r>
              <a:rPr lang="en-US" sz="2400" dirty="0"/>
              <a:t>is a representation of facts, concepts, or </a:t>
            </a:r>
            <a:r>
              <a:rPr lang="en-US" sz="2400" dirty="0" smtClean="0"/>
              <a:t>instructions.</a:t>
            </a:r>
          </a:p>
        </p:txBody>
      </p:sp>
      <p:grpSp>
        <p:nvGrpSpPr>
          <p:cNvPr id="22" name="Группа 21"/>
          <p:cNvGrpSpPr/>
          <p:nvPr/>
        </p:nvGrpSpPr>
        <p:grpSpPr>
          <a:xfrm>
            <a:off x="2559171" y="3429000"/>
            <a:ext cx="4533109" cy="2520280"/>
            <a:chOff x="606004" y="2827015"/>
            <a:chExt cx="4253314" cy="2886102"/>
          </a:xfrm>
        </p:grpSpPr>
        <p:grpSp>
          <p:nvGrpSpPr>
            <p:cNvPr id="11" name="Группа 10"/>
            <p:cNvGrpSpPr/>
            <p:nvPr/>
          </p:nvGrpSpPr>
          <p:grpSpPr>
            <a:xfrm>
              <a:off x="611560" y="2827015"/>
              <a:ext cx="2145826" cy="1276005"/>
              <a:chOff x="611560" y="2827015"/>
              <a:chExt cx="2145826" cy="1276005"/>
            </a:xfrm>
          </p:grpSpPr>
          <p:sp>
            <p:nvSpPr>
              <p:cNvPr id="6" name="Скругленный прямоугольник 5"/>
              <p:cNvSpPr/>
              <p:nvPr/>
            </p:nvSpPr>
            <p:spPr>
              <a:xfrm>
                <a:off x="611560" y="2827015"/>
                <a:ext cx="2088232" cy="1276005"/>
              </a:xfrm>
              <a:prstGeom prst="round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9" name="Скругленный прямоугольник 8"/>
              <p:cNvSpPr/>
              <p:nvPr/>
            </p:nvSpPr>
            <p:spPr>
              <a:xfrm>
                <a:off x="844396" y="3284984"/>
                <a:ext cx="1855396" cy="818036"/>
              </a:xfrm>
              <a:prstGeom prst="roundRect">
                <a:avLst/>
              </a:prstGeom>
              <a:solidFill>
                <a:schemeClr val="accent5">
                  <a:lumMod val="20000"/>
                  <a:lumOff val="8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17" name="Объект 5"/>
              <p:cNvSpPr txBox="1">
                <a:spLocks/>
              </p:cNvSpPr>
              <p:nvPr/>
            </p:nvSpPr>
            <p:spPr>
              <a:xfrm>
                <a:off x="844396" y="2827015"/>
                <a:ext cx="1622560" cy="461665"/>
              </a:xfrm>
              <a:prstGeom prst="rect">
                <a:avLst/>
              </a:prstGeom>
            </p:spPr>
            <p:txBody>
              <a:bodyPr vert="horz" wrap="none" lIns="91440" tIns="45720" rIns="91440" bIns="45720" rtlCol="0">
                <a:spAutoFit/>
              </a:bodyPr>
              <a:lstStyle>
                <a:lvl1pPr marL="342900" indent="-3429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Font typeface="Arial" pitchFamily="34" charset="0"/>
                  <a:buNone/>
                </a:pPr>
                <a:r>
                  <a:rPr lang="en-US" sz="2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Program 1</a:t>
                </a:r>
                <a:endParaRPr lang="en-US" sz="2400" dirty="0" smtClean="0"/>
              </a:p>
            </p:txBody>
          </p:sp>
          <p:sp>
            <p:nvSpPr>
              <p:cNvPr id="18" name="Объект 5"/>
              <p:cNvSpPr txBox="1">
                <a:spLocks/>
              </p:cNvSpPr>
              <p:nvPr/>
            </p:nvSpPr>
            <p:spPr>
              <a:xfrm>
                <a:off x="774151" y="3272023"/>
                <a:ext cx="1983235" cy="830997"/>
              </a:xfrm>
              <a:prstGeom prst="rect">
                <a:avLst/>
              </a:prstGeom>
            </p:spPr>
            <p:txBody>
              <a:bodyPr vert="horz" wrap="none" lIns="91440" tIns="45720" rIns="91440" bIns="45720" rtlCol="0">
                <a:spAutoFit/>
              </a:bodyPr>
              <a:lstStyle>
                <a:lvl1pPr marL="342900" indent="-3429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Font typeface="Arial" pitchFamily="34" charset="0"/>
                  <a:buNone/>
                </a:pPr>
                <a:r>
                  <a:rPr lang="en-US" sz="2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Data </a:t>
                </a:r>
                <a:br>
                  <a:rPr lang="en-US" sz="2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</a:br>
                <a:r>
                  <a:rPr lang="en-US" sz="2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management</a:t>
                </a:r>
                <a:endParaRPr lang="en-US" sz="2400" dirty="0" smtClean="0"/>
              </a:p>
            </p:txBody>
          </p:sp>
        </p:grpSp>
        <p:grpSp>
          <p:nvGrpSpPr>
            <p:cNvPr id="10" name="Группа 9"/>
            <p:cNvGrpSpPr/>
            <p:nvPr/>
          </p:nvGrpSpPr>
          <p:grpSpPr>
            <a:xfrm>
              <a:off x="3203848" y="3252568"/>
              <a:ext cx="1655470" cy="461665"/>
              <a:chOff x="3203848" y="3252568"/>
              <a:chExt cx="1655470" cy="461665"/>
            </a:xfrm>
          </p:grpSpPr>
          <p:sp>
            <p:nvSpPr>
              <p:cNvPr id="7" name="Скругленный прямоугольник 6"/>
              <p:cNvSpPr/>
              <p:nvPr/>
            </p:nvSpPr>
            <p:spPr>
              <a:xfrm>
                <a:off x="3203848" y="3272023"/>
                <a:ext cx="1655470" cy="415498"/>
              </a:xfrm>
              <a:prstGeom prst="roundRect">
                <a:avLst/>
              </a:prstGeom>
              <a:solidFill>
                <a:schemeClr val="accent6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 dirty="0"/>
              </a:p>
            </p:txBody>
          </p:sp>
          <p:sp>
            <p:nvSpPr>
              <p:cNvPr id="21" name="Объект 5"/>
              <p:cNvSpPr txBox="1">
                <a:spLocks/>
              </p:cNvSpPr>
              <p:nvPr/>
            </p:nvSpPr>
            <p:spPr>
              <a:xfrm>
                <a:off x="3272024" y="3252568"/>
                <a:ext cx="1587294" cy="461665"/>
              </a:xfrm>
              <a:prstGeom prst="rect">
                <a:avLst/>
              </a:prstGeom>
              <a:ln>
                <a:noFill/>
              </a:ln>
            </p:spPr>
            <p:txBody>
              <a:bodyPr vert="horz" wrap="none" lIns="91440" tIns="45720" rIns="91440" bIns="45720" rtlCol="0">
                <a:spAutoFit/>
              </a:bodyPr>
              <a:lstStyle>
                <a:lvl1pPr marL="342900" indent="-3429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Font typeface="Arial" pitchFamily="34" charset="0"/>
                  <a:buNone/>
                </a:pPr>
                <a:r>
                  <a:rPr lang="en-US" sz="2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Data set 1</a:t>
                </a:r>
                <a:endParaRPr lang="en-US" sz="2400" dirty="0" smtClean="0"/>
              </a:p>
            </p:txBody>
          </p:sp>
        </p:grpSp>
        <p:cxnSp>
          <p:nvCxnSpPr>
            <p:cNvPr id="14" name="Прямая со стрелкой 13"/>
            <p:cNvCxnSpPr>
              <a:stCxn id="7" idx="1"/>
            </p:cNvCxnSpPr>
            <p:nvPr/>
          </p:nvCxnSpPr>
          <p:spPr>
            <a:xfrm flipH="1">
              <a:off x="2123728" y="3479772"/>
              <a:ext cx="1080120" cy="3628"/>
            </a:xfrm>
            <a:prstGeom prst="straightConnector1">
              <a:avLst/>
            </a:prstGeom>
            <a:ln w="38100">
              <a:solidFill>
                <a:schemeClr val="tx1"/>
              </a:solidFill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5" name="Группа 24"/>
            <p:cNvGrpSpPr/>
            <p:nvPr/>
          </p:nvGrpSpPr>
          <p:grpSpPr>
            <a:xfrm>
              <a:off x="606004" y="4437112"/>
              <a:ext cx="2145826" cy="1276005"/>
              <a:chOff x="611560" y="2827015"/>
              <a:chExt cx="2145826" cy="1276005"/>
            </a:xfrm>
          </p:grpSpPr>
          <p:sp>
            <p:nvSpPr>
              <p:cNvPr id="27" name="Скругленный прямоугольник 26"/>
              <p:cNvSpPr/>
              <p:nvPr/>
            </p:nvSpPr>
            <p:spPr>
              <a:xfrm>
                <a:off x="611560" y="2827015"/>
                <a:ext cx="2088232" cy="1276005"/>
              </a:xfrm>
              <a:prstGeom prst="round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28" name="Скругленный прямоугольник 27"/>
              <p:cNvSpPr/>
              <p:nvPr/>
            </p:nvSpPr>
            <p:spPr>
              <a:xfrm>
                <a:off x="844396" y="3284984"/>
                <a:ext cx="1855396" cy="818036"/>
              </a:xfrm>
              <a:prstGeom prst="roundRect">
                <a:avLst/>
              </a:prstGeom>
              <a:solidFill>
                <a:schemeClr val="accent5">
                  <a:lumMod val="20000"/>
                  <a:lumOff val="8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29" name="Объект 5"/>
              <p:cNvSpPr txBox="1">
                <a:spLocks/>
              </p:cNvSpPr>
              <p:nvPr/>
            </p:nvSpPr>
            <p:spPr>
              <a:xfrm>
                <a:off x="844396" y="2827015"/>
                <a:ext cx="1570542" cy="528676"/>
              </a:xfrm>
              <a:prstGeom prst="rect">
                <a:avLst/>
              </a:prstGeom>
            </p:spPr>
            <p:txBody>
              <a:bodyPr vert="horz" wrap="none" lIns="91440" tIns="45720" rIns="91440" bIns="45720" rtlCol="0">
                <a:spAutoFit/>
              </a:bodyPr>
              <a:lstStyle>
                <a:lvl1pPr marL="342900" indent="-3429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Font typeface="Arial" pitchFamily="34" charset="0"/>
                  <a:buNone/>
                </a:pPr>
                <a:r>
                  <a:rPr lang="en-US" sz="2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Program N</a:t>
                </a:r>
                <a:endParaRPr lang="en-US" sz="2400" dirty="0" smtClean="0"/>
              </a:p>
            </p:txBody>
          </p:sp>
          <p:sp>
            <p:nvSpPr>
              <p:cNvPr id="30" name="Объект 5"/>
              <p:cNvSpPr txBox="1">
                <a:spLocks/>
              </p:cNvSpPr>
              <p:nvPr/>
            </p:nvSpPr>
            <p:spPr>
              <a:xfrm>
                <a:off x="774151" y="3272023"/>
                <a:ext cx="1983235" cy="830997"/>
              </a:xfrm>
              <a:prstGeom prst="rect">
                <a:avLst/>
              </a:prstGeom>
            </p:spPr>
            <p:txBody>
              <a:bodyPr vert="horz" wrap="none" lIns="91440" tIns="45720" rIns="91440" bIns="45720" rtlCol="0">
                <a:spAutoFit/>
              </a:bodyPr>
              <a:lstStyle>
                <a:lvl1pPr marL="342900" indent="-3429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Font typeface="Arial" pitchFamily="34" charset="0"/>
                  <a:buNone/>
                </a:pPr>
                <a:r>
                  <a:rPr lang="en-US" sz="2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Data </a:t>
                </a:r>
                <a:br>
                  <a:rPr lang="en-US" sz="2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</a:br>
                <a:r>
                  <a:rPr lang="en-US" sz="2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management</a:t>
                </a:r>
                <a:endParaRPr lang="en-US" sz="2400" dirty="0" smtClean="0"/>
              </a:p>
            </p:txBody>
          </p:sp>
        </p:grpSp>
        <p:grpSp>
          <p:nvGrpSpPr>
            <p:cNvPr id="31" name="Группа 30"/>
            <p:cNvGrpSpPr/>
            <p:nvPr/>
          </p:nvGrpSpPr>
          <p:grpSpPr>
            <a:xfrm>
              <a:off x="3198292" y="4862665"/>
              <a:ext cx="1655470" cy="528676"/>
              <a:chOff x="3203848" y="3252568"/>
              <a:chExt cx="1655470" cy="528676"/>
            </a:xfrm>
          </p:grpSpPr>
          <p:sp>
            <p:nvSpPr>
              <p:cNvPr id="32" name="Скругленный прямоугольник 31"/>
              <p:cNvSpPr/>
              <p:nvPr/>
            </p:nvSpPr>
            <p:spPr>
              <a:xfrm>
                <a:off x="3203848" y="3272023"/>
                <a:ext cx="1655470" cy="415498"/>
              </a:xfrm>
              <a:prstGeom prst="roundRect">
                <a:avLst/>
              </a:prstGeom>
              <a:solidFill>
                <a:schemeClr val="accent6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 dirty="0"/>
              </a:p>
            </p:txBody>
          </p:sp>
          <p:sp>
            <p:nvSpPr>
              <p:cNvPr id="33" name="Объект 5"/>
              <p:cNvSpPr txBox="1">
                <a:spLocks/>
              </p:cNvSpPr>
              <p:nvPr/>
            </p:nvSpPr>
            <p:spPr>
              <a:xfrm>
                <a:off x="3272024" y="3252568"/>
                <a:ext cx="1537452" cy="528676"/>
              </a:xfrm>
              <a:prstGeom prst="rect">
                <a:avLst/>
              </a:prstGeom>
            </p:spPr>
            <p:txBody>
              <a:bodyPr vert="horz" wrap="none" lIns="91440" tIns="45720" rIns="91440" bIns="45720" rtlCol="0">
                <a:spAutoFit/>
              </a:bodyPr>
              <a:lstStyle>
                <a:lvl1pPr marL="342900" indent="-3429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Font typeface="Arial" pitchFamily="34" charset="0"/>
                  <a:buNone/>
                </a:pPr>
                <a:r>
                  <a:rPr lang="en-US" sz="2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Data set N</a:t>
                </a:r>
                <a:endParaRPr lang="en-US" sz="2400" dirty="0" smtClean="0"/>
              </a:p>
            </p:txBody>
          </p:sp>
        </p:grpSp>
        <p:cxnSp>
          <p:nvCxnSpPr>
            <p:cNvPr id="34" name="Прямая со стрелкой 33"/>
            <p:cNvCxnSpPr>
              <a:stCxn id="32" idx="1"/>
            </p:cNvCxnSpPr>
            <p:nvPr/>
          </p:nvCxnSpPr>
          <p:spPr>
            <a:xfrm flipH="1">
              <a:off x="2118172" y="5089869"/>
              <a:ext cx="1080120" cy="3628"/>
            </a:xfrm>
            <a:prstGeom prst="straightConnector1">
              <a:avLst/>
            </a:prstGeom>
            <a:ln w="38100">
              <a:solidFill>
                <a:schemeClr val="tx1"/>
              </a:solidFill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0447817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90" y="0"/>
            <a:ext cx="9137622" cy="1268760"/>
          </a:xfrm>
        </p:spPr>
        <p:txBody>
          <a:bodyPr tIns="180000">
            <a:normAutofit/>
          </a:bodyPr>
          <a:lstStyle/>
          <a:p>
            <a:r>
              <a:rPr lang="en-US" sz="3200" b="1" dirty="0">
                <a:solidFill>
                  <a:srgbClr val="005AA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File processing</a:t>
            </a:r>
          </a:p>
        </p:txBody>
      </p:sp>
      <p:grpSp>
        <p:nvGrpSpPr>
          <p:cNvPr id="19" name="Группа 18"/>
          <p:cNvGrpSpPr/>
          <p:nvPr/>
        </p:nvGrpSpPr>
        <p:grpSpPr>
          <a:xfrm>
            <a:off x="2509468" y="3071692"/>
            <a:ext cx="4510804" cy="3280627"/>
            <a:chOff x="251520" y="2120756"/>
            <a:chExt cx="4510804" cy="3280627"/>
          </a:xfrm>
        </p:grpSpPr>
        <p:sp>
          <p:nvSpPr>
            <p:cNvPr id="36" name="Блок-схема: магнитный диск 35"/>
            <p:cNvSpPr/>
            <p:nvPr/>
          </p:nvSpPr>
          <p:spPr>
            <a:xfrm>
              <a:off x="2952805" y="4755564"/>
              <a:ext cx="1809519" cy="599654"/>
            </a:xfrm>
            <a:prstGeom prst="flowChartMagneticDisk">
              <a:avLst/>
            </a:prstGeom>
            <a:solidFill>
              <a:schemeClr val="accent6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6" name="Блок-схема: магнитный диск 15"/>
            <p:cNvSpPr/>
            <p:nvPr/>
          </p:nvSpPr>
          <p:spPr>
            <a:xfrm>
              <a:off x="2952805" y="4293095"/>
              <a:ext cx="1809519" cy="646624"/>
            </a:xfrm>
            <a:prstGeom prst="flowChartMagneticDisk">
              <a:avLst/>
            </a:prstGeom>
            <a:solidFill>
              <a:schemeClr val="accent6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pSp>
          <p:nvGrpSpPr>
            <p:cNvPr id="22" name="Группа 21"/>
            <p:cNvGrpSpPr/>
            <p:nvPr/>
          </p:nvGrpSpPr>
          <p:grpSpPr>
            <a:xfrm>
              <a:off x="251520" y="2120756"/>
              <a:ext cx="4087856" cy="3280627"/>
              <a:chOff x="606004" y="2827015"/>
              <a:chExt cx="3835544" cy="3756815"/>
            </a:xfrm>
          </p:grpSpPr>
          <p:grpSp>
            <p:nvGrpSpPr>
              <p:cNvPr id="11" name="Группа 10"/>
              <p:cNvGrpSpPr/>
              <p:nvPr/>
            </p:nvGrpSpPr>
            <p:grpSpPr>
              <a:xfrm>
                <a:off x="611560" y="2827015"/>
                <a:ext cx="2145826" cy="1276005"/>
                <a:chOff x="611560" y="2827015"/>
                <a:chExt cx="2145826" cy="1276005"/>
              </a:xfrm>
            </p:grpSpPr>
            <p:sp>
              <p:nvSpPr>
                <p:cNvPr id="6" name="Скругленный прямоугольник 5"/>
                <p:cNvSpPr/>
                <p:nvPr/>
              </p:nvSpPr>
              <p:spPr>
                <a:xfrm>
                  <a:off x="611560" y="2827015"/>
                  <a:ext cx="2088232" cy="1276005"/>
                </a:xfrm>
                <a:prstGeom prst="roundRec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  <p:sp>
              <p:nvSpPr>
                <p:cNvPr id="9" name="Скругленный прямоугольник 8"/>
                <p:cNvSpPr/>
                <p:nvPr/>
              </p:nvSpPr>
              <p:spPr>
                <a:xfrm>
                  <a:off x="844396" y="3284984"/>
                  <a:ext cx="1855396" cy="818036"/>
                </a:xfrm>
                <a:prstGeom prst="round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  <p:sp>
              <p:nvSpPr>
                <p:cNvPr id="17" name="Объект 5"/>
                <p:cNvSpPr txBox="1">
                  <a:spLocks/>
                </p:cNvSpPr>
                <p:nvPr/>
              </p:nvSpPr>
              <p:spPr>
                <a:xfrm>
                  <a:off x="844396" y="2827015"/>
                  <a:ext cx="1622560" cy="461665"/>
                </a:xfrm>
                <a:prstGeom prst="rect">
                  <a:avLst/>
                </a:prstGeom>
              </p:spPr>
              <p:txBody>
                <a:bodyPr vert="horz" wrap="none" lIns="91440" tIns="45720" rIns="91440" bIns="45720" rtlCol="0">
                  <a:spAutoFit/>
                </a:bodyPr>
                <a:lstStyle>
                  <a:lvl1pPr marL="342900" indent="-342900" algn="l" defTabSz="914400" rtl="0" eaLnBrk="1" latinLnBrk="0" hangingPunct="1">
                    <a:spcBef>
                      <a:spcPct val="20000"/>
                    </a:spcBef>
                    <a:buFont typeface="Arial" pitchFamily="34" charset="0"/>
                    <a:buChar char="•"/>
                    <a:defRPr sz="32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742950" indent="-285750" algn="l" defTabSz="914400" rtl="0" eaLnBrk="1" latinLnBrk="0" hangingPunct="1">
                    <a:spcBef>
                      <a:spcPct val="20000"/>
                    </a:spcBef>
                    <a:buFont typeface="Arial" pitchFamily="34" charset="0"/>
                    <a:buChar char="–"/>
                    <a:defRPr sz="2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1143000" indent="-228600" algn="l" defTabSz="914400" rtl="0" eaLnBrk="1" latinLnBrk="0" hangingPunct="1">
                    <a:spcBef>
                      <a:spcPct val="20000"/>
                    </a:spcBef>
                    <a:buFont typeface="Arial" pitchFamily="34" charset="0"/>
                    <a:buChar char="•"/>
                    <a:defRPr sz="24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600200" indent="-228600" algn="l" defTabSz="914400" rtl="0" eaLnBrk="1" latinLnBrk="0" hangingPunct="1">
                    <a:spcBef>
                      <a:spcPct val="20000"/>
                    </a:spcBef>
                    <a:buFont typeface="Arial" pitchFamily="34" charset="0"/>
                    <a:buChar char="–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2057400" indent="-228600" algn="l" defTabSz="914400" rtl="0" eaLnBrk="1" latinLnBrk="0" hangingPunct="1">
                    <a:spcBef>
                      <a:spcPct val="20000"/>
                    </a:spcBef>
                    <a:buFont typeface="Arial" pitchFamily="34" charset="0"/>
                    <a:buChar char="»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514600" indent="-228600" algn="l" defTabSz="914400" rtl="0" eaLnBrk="1" latinLnBrk="0" hangingPunct="1">
                    <a:spcBef>
                      <a:spcPct val="20000"/>
                    </a:spcBef>
                    <a:buFont typeface="Arial" pitchFamily="34" charset="0"/>
                    <a:buChar char="•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971800" indent="-228600" algn="l" defTabSz="914400" rtl="0" eaLnBrk="1" latinLnBrk="0" hangingPunct="1">
                    <a:spcBef>
                      <a:spcPct val="20000"/>
                    </a:spcBef>
                    <a:buFont typeface="Arial" pitchFamily="34" charset="0"/>
                    <a:buChar char="•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429000" indent="-228600" algn="l" defTabSz="914400" rtl="0" eaLnBrk="1" latinLnBrk="0" hangingPunct="1">
                    <a:spcBef>
                      <a:spcPct val="20000"/>
                    </a:spcBef>
                    <a:buFont typeface="Arial" pitchFamily="34" charset="0"/>
                    <a:buChar char="•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886200" indent="-228600" algn="l" defTabSz="914400" rtl="0" eaLnBrk="1" latinLnBrk="0" hangingPunct="1">
                    <a:spcBef>
                      <a:spcPct val="20000"/>
                    </a:spcBef>
                    <a:buFont typeface="Arial" pitchFamily="34" charset="0"/>
                    <a:buChar char="•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marL="0" indent="0">
                    <a:buFont typeface="Arial" pitchFamily="34" charset="0"/>
                    <a:buNone/>
                  </a:pPr>
                  <a:r>
                    <a:rPr lang="en-US" sz="2400" dirty="0" smtClean="0">
                      <a:latin typeface="Arial" panose="020B0604020202020204" pitchFamily="34" charset="0"/>
                      <a:cs typeface="Arial" panose="020B0604020202020204" pitchFamily="34" charset="0"/>
                    </a:rPr>
                    <a:t>Program 1</a:t>
                  </a:r>
                  <a:endParaRPr lang="en-US" sz="2400" dirty="0" smtClean="0"/>
                </a:p>
              </p:txBody>
            </p:sp>
            <p:sp>
              <p:nvSpPr>
                <p:cNvPr id="18" name="Объект 5"/>
                <p:cNvSpPr txBox="1">
                  <a:spLocks/>
                </p:cNvSpPr>
                <p:nvPr/>
              </p:nvSpPr>
              <p:spPr>
                <a:xfrm>
                  <a:off x="774151" y="3272023"/>
                  <a:ext cx="1983235" cy="830997"/>
                </a:xfrm>
                <a:prstGeom prst="rect">
                  <a:avLst/>
                </a:prstGeom>
              </p:spPr>
              <p:txBody>
                <a:bodyPr vert="horz" wrap="none" lIns="91440" tIns="45720" rIns="91440" bIns="45720" rtlCol="0">
                  <a:spAutoFit/>
                </a:bodyPr>
                <a:lstStyle>
                  <a:lvl1pPr marL="342900" indent="-342900" algn="l" defTabSz="914400" rtl="0" eaLnBrk="1" latinLnBrk="0" hangingPunct="1">
                    <a:spcBef>
                      <a:spcPct val="20000"/>
                    </a:spcBef>
                    <a:buFont typeface="Arial" pitchFamily="34" charset="0"/>
                    <a:buChar char="•"/>
                    <a:defRPr sz="32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742950" indent="-285750" algn="l" defTabSz="914400" rtl="0" eaLnBrk="1" latinLnBrk="0" hangingPunct="1">
                    <a:spcBef>
                      <a:spcPct val="20000"/>
                    </a:spcBef>
                    <a:buFont typeface="Arial" pitchFamily="34" charset="0"/>
                    <a:buChar char="–"/>
                    <a:defRPr sz="2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1143000" indent="-228600" algn="l" defTabSz="914400" rtl="0" eaLnBrk="1" latinLnBrk="0" hangingPunct="1">
                    <a:spcBef>
                      <a:spcPct val="20000"/>
                    </a:spcBef>
                    <a:buFont typeface="Arial" pitchFamily="34" charset="0"/>
                    <a:buChar char="•"/>
                    <a:defRPr sz="24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600200" indent="-228600" algn="l" defTabSz="914400" rtl="0" eaLnBrk="1" latinLnBrk="0" hangingPunct="1">
                    <a:spcBef>
                      <a:spcPct val="20000"/>
                    </a:spcBef>
                    <a:buFont typeface="Arial" pitchFamily="34" charset="0"/>
                    <a:buChar char="–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2057400" indent="-228600" algn="l" defTabSz="914400" rtl="0" eaLnBrk="1" latinLnBrk="0" hangingPunct="1">
                    <a:spcBef>
                      <a:spcPct val="20000"/>
                    </a:spcBef>
                    <a:buFont typeface="Arial" pitchFamily="34" charset="0"/>
                    <a:buChar char="»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514600" indent="-228600" algn="l" defTabSz="914400" rtl="0" eaLnBrk="1" latinLnBrk="0" hangingPunct="1">
                    <a:spcBef>
                      <a:spcPct val="20000"/>
                    </a:spcBef>
                    <a:buFont typeface="Arial" pitchFamily="34" charset="0"/>
                    <a:buChar char="•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971800" indent="-228600" algn="l" defTabSz="914400" rtl="0" eaLnBrk="1" latinLnBrk="0" hangingPunct="1">
                    <a:spcBef>
                      <a:spcPct val="20000"/>
                    </a:spcBef>
                    <a:buFont typeface="Arial" pitchFamily="34" charset="0"/>
                    <a:buChar char="•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429000" indent="-228600" algn="l" defTabSz="914400" rtl="0" eaLnBrk="1" latinLnBrk="0" hangingPunct="1">
                    <a:spcBef>
                      <a:spcPct val="20000"/>
                    </a:spcBef>
                    <a:buFont typeface="Arial" pitchFamily="34" charset="0"/>
                    <a:buChar char="•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886200" indent="-228600" algn="l" defTabSz="914400" rtl="0" eaLnBrk="1" latinLnBrk="0" hangingPunct="1">
                    <a:spcBef>
                      <a:spcPct val="20000"/>
                    </a:spcBef>
                    <a:buFont typeface="Arial" pitchFamily="34" charset="0"/>
                    <a:buChar char="•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marL="0" indent="0">
                    <a:buFont typeface="Arial" pitchFamily="34" charset="0"/>
                    <a:buNone/>
                  </a:pPr>
                  <a:r>
                    <a:rPr lang="en-US" sz="2400" dirty="0" smtClean="0">
                      <a:latin typeface="Arial" panose="020B0604020202020204" pitchFamily="34" charset="0"/>
                      <a:cs typeface="Arial" panose="020B0604020202020204" pitchFamily="34" charset="0"/>
                    </a:rPr>
                    <a:t>Data </a:t>
                  </a:r>
                  <a:br>
                    <a:rPr lang="en-US" sz="2400" dirty="0" smtClean="0">
                      <a:latin typeface="Arial" panose="020B0604020202020204" pitchFamily="34" charset="0"/>
                      <a:cs typeface="Arial" panose="020B0604020202020204" pitchFamily="34" charset="0"/>
                    </a:rPr>
                  </a:br>
                  <a:r>
                    <a:rPr lang="en-US" sz="2400" dirty="0" smtClean="0">
                      <a:latin typeface="Arial" panose="020B0604020202020204" pitchFamily="34" charset="0"/>
                      <a:cs typeface="Arial" panose="020B0604020202020204" pitchFamily="34" charset="0"/>
                    </a:rPr>
                    <a:t>management</a:t>
                  </a:r>
                  <a:endParaRPr lang="en-US" sz="2400" dirty="0" smtClean="0"/>
                </a:p>
              </p:txBody>
            </p:sp>
          </p:grpSp>
          <p:grpSp>
            <p:nvGrpSpPr>
              <p:cNvPr id="10" name="Группа 9"/>
              <p:cNvGrpSpPr/>
              <p:nvPr/>
            </p:nvGrpSpPr>
            <p:grpSpPr>
              <a:xfrm>
                <a:off x="2970725" y="3437129"/>
                <a:ext cx="1470823" cy="3146701"/>
                <a:chOff x="2970725" y="3437129"/>
                <a:chExt cx="1470823" cy="3146701"/>
              </a:xfrm>
            </p:grpSpPr>
            <p:sp>
              <p:nvSpPr>
                <p:cNvPr id="7" name="Скругленный прямоугольник 6"/>
                <p:cNvSpPr/>
                <p:nvPr/>
              </p:nvSpPr>
              <p:spPr>
                <a:xfrm>
                  <a:off x="2970726" y="3437129"/>
                  <a:ext cx="1233633" cy="1637985"/>
                </a:xfrm>
                <a:prstGeom prst="roundRect">
                  <a:avLst/>
                </a:prstGeom>
                <a:solidFill>
                  <a:srgbClr val="92D05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 dirty="0"/>
                </a:p>
              </p:txBody>
            </p:sp>
            <p:sp>
              <p:nvSpPr>
                <p:cNvPr id="21" name="Объект 5"/>
                <p:cNvSpPr txBox="1">
                  <a:spLocks/>
                </p:cNvSpPr>
                <p:nvPr/>
              </p:nvSpPr>
              <p:spPr>
                <a:xfrm>
                  <a:off x="2970725" y="3437823"/>
                  <a:ext cx="1233633" cy="1543734"/>
                </a:xfrm>
                <a:prstGeom prst="rect">
                  <a:avLst/>
                </a:prstGeom>
              </p:spPr>
              <p:txBody>
                <a:bodyPr vert="horz" wrap="none" lIns="91440" tIns="45720" rIns="91440" bIns="45720" rtlCol="0">
                  <a:spAutoFit/>
                </a:bodyPr>
                <a:lstStyle>
                  <a:lvl1pPr marL="342900" indent="-342900" algn="l" defTabSz="914400" rtl="0" eaLnBrk="1" latinLnBrk="0" hangingPunct="1">
                    <a:spcBef>
                      <a:spcPct val="20000"/>
                    </a:spcBef>
                    <a:buFont typeface="Arial" pitchFamily="34" charset="0"/>
                    <a:buChar char="•"/>
                    <a:defRPr sz="32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742950" indent="-285750" algn="l" defTabSz="914400" rtl="0" eaLnBrk="1" latinLnBrk="0" hangingPunct="1">
                    <a:spcBef>
                      <a:spcPct val="20000"/>
                    </a:spcBef>
                    <a:buFont typeface="Arial" pitchFamily="34" charset="0"/>
                    <a:buChar char="–"/>
                    <a:defRPr sz="2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1143000" indent="-228600" algn="l" defTabSz="914400" rtl="0" eaLnBrk="1" latinLnBrk="0" hangingPunct="1">
                    <a:spcBef>
                      <a:spcPct val="20000"/>
                    </a:spcBef>
                    <a:buFont typeface="Arial" pitchFamily="34" charset="0"/>
                    <a:buChar char="•"/>
                    <a:defRPr sz="24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600200" indent="-228600" algn="l" defTabSz="914400" rtl="0" eaLnBrk="1" latinLnBrk="0" hangingPunct="1">
                    <a:spcBef>
                      <a:spcPct val="20000"/>
                    </a:spcBef>
                    <a:buFont typeface="Arial" pitchFamily="34" charset="0"/>
                    <a:buChar char="–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2057400" indent="-228600" algn="l" defTabSz="914400" rtl="0" eaLnBrk="1" latinLnBrk="0" hangingPunct="1">
                    <a:spcBef>
                      <a:spcPct val="20000"/>
                    </a:spcBef>
                    <a:buFont typeface="Arial" pitchFamily="34" charset="0"/>
                    <a:buChar char="»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514600" indent="-228600" algn="l" defTabSz="914400" rtl="0" eaLnBrk="1" latinLnBrk="0" hangingPunct="1">
                    <a:spcBef>
                      <a:spcPct val="20000"/>
                    </a:spcBef>
                    <a:buFont typeface="Arial" pitchFamily="34" charset="0"/>
                    <a:buChar char="•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971800" indent="-228600" algn="l" defTabSz="914400" rtl="0" eaLnBrk="1" latinLnBrk="0" hangingPunct="1">
                    <a:spcBef>
                      <a:spcPct val="20000"/>
                    </a:spcBef>
                    <a:buFont typeface="Arial" pitchFamily="34" charset="0"/>
                    <a:buChar char="•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429000" indent="-228600" algn="l" defTabSz="914400" rtl="0" eaLnBrk="1" latinLnBrk="0" hangingPunct="1">
                    <a:spcBef>
                      <a:spcPct val="20000"/>
                    </a:spcBef>
                    <a:buFont typeface="Arial" pitchFamily="34" charset="0"/>
                    <a:buChar char="•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886200" indent="-228600" algn="l" defTabSz="914400" rtl="0" eaLnBrk="1" latinLnBrk="0" hangingPunct="1">
                    <a:spcBef>
                      <a:spcPct val="20000"/>
                    </a:spcBef>
                    <a:buFont typeface="Arial" pitchFamily="34" charset="0"/>
                    <a:buChar char="•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marL="0" indent="0">
                    <a:buFont typeface="Arial" pitchFamily="34" charset="0"/>
                    <a:buNone/>
                  </a:pPr>
                  <a:r>
                    <a:rPr lang="en-US" sz="2400" dirty="0" smtClean="0">
                      <a:latin typeface="Arial" panose="020B0604020202020204" pitchFamily="34" charset="0"/>
                      <a:cs typeface="Arial" panose="020B0604020202020204" pitchFamily="34" charset="0"/>
                    </a:rPr>
                    <a:t>File </a:t>
                  </a:r>
                </a:p>
                <a:p>
                  <a:pPr marL="0" indent="0">
                    <a:buFont typeface="Arial" pitchFamily="34" charset="0"/>
                    <a:buNone/>
                  </a:pPr>
                  <a:r>
                    <a:rPr lang="en-US" sz="2400" dirty="0" smtClean="0">
                      <a:latin typeface="Arial" panose="020B0604020202020204" pitchFamily="34" charset="0"/>
                      <a:cs typeface="Arial" panose="020B0604020202020204" pitchFamily="34" charset="0"/>
                    </a:rPr>
                    <a:t>system </a:t>
                  </a:r>
                </a:p>
                <a:p>
                  <a:pPr marL="0" indent="0">
                    <a:buFont typeface="Arial" pitchFamily="34" charset="0"/>
                    <a:buNone/>
                  </a:pPr>
                  <a:r>
                    <a:rPr lang="en-US" sz="2400" dirty="0" smtClean="0">
                      <a:latin typeface="Arial" panose="020B0604020202020204" pitchFamily="34" charset="0"/>
                      <a:cs typeface="Arial" panose="020B0604020202020204" pitchFamily="34" charset="0"/>
                    </a:rPr>
                    <a:t>services</a:t>
                  </a:r>
                  <a:endParaRPr lang="en-US" sz="2400" dirty="0" smtClean="0"/>
                </a:p>
              </p:txBody>
            </p:sp>
            <p:sp>
              <p:nvSpPr>
                <p:cNvPr id="37" name="Объект 5"/>
                <p:cNvSpPr txBox="1">
                  <a:spLocks/>
                </p:cNvSpPr>
                <p:nvPr/>
              </p:nvSpPr>
              <p:spPr>
                <a:xfrm>
                  <a:off x="3518097" y="5526478"/>
                  <a:ext cx="880177" cy="528676"/>
                </a:xfrm>
                <a:prstGeom prst="rect">
                  <a:avLst/>
                </a:prstGeom>
              </p:spPr>
              <p:txBody>
                <a:bodyPr vert="horz" wrap="none" lIns="91440" tIns="45720" rIns="91440" bIns="45720" rtlCol="0">
                  <a:spAutoFit/>
                </a:bodyPr>
                <a:lstStyle>
                  <a:lvl1pPr marL="342900" indent="-342900" algn="l" defTabSz="914400" rtl="0" eaLnBrk="1" latinLnBrk="0" hangingPunct="1">
                    <a:spcBef>
                      <a:spcPct val="20000"/>
                    </a:spcBef>
                    <a:buFont typeface="Arial" pitchFamily="34" charset="0"/>
                    <a:buChar char="•"/>
                    <a:defRPr sz="32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742950" indent="-285750" algn="l" defTabSz="914400" rtl="0" eaLnBrk="1" latinLnBrk="0" hangingPunct="1">
                    <a:spcBef>
                      <a:spcPct val="20000"/>
                    </a:spcBef>
                    <a:buFont typeface="Arial" pitchFamily="34" charset="0"/>
                    <a:buChar char="–"/>
                    <a:defRPr sz="2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1143000" indent="-228600" algn="l" defTabSz="914400" rtl="0" eaLnBrk="1" latinLnBrk="0" hangingPunct="1">
                    <a:spcBef>
                      <a:spcPct val="20000"/>
                    </a:spcBef>
                    <a:buFont typeface="Arial" pitchFamily="34" charset="0"/>
                    <a:buChar char="•"/>
                    <a:defRPr sz="24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600200" indent="-228600" algn="l" defTabSz="914400" rtl="0" eaLnBrk="1" latinLnBrk="0" hangingPunct="1">
                    <a:spcBef>
                      <a:spcPct val="20000"/>
                    </a:spcBef>
                    <a:buFont typeface="Arial" pitchFamily="34" charset="0"/>
                    <a:buChar char="–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2057400" indent="-228600" algn="l" defTabSz="914400" rtl="0" eaLnBrk="1" latinLnBrk="0" hangingPunct="1">
                    <a:spcBef>
                      <a:spcPct val="20000"/>
                    </a:spcBef>
                    <a:buFont typeface="Arial" pitchFamily="34" charset="0"/>
                    <a:buChar char="»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514600" indent="-228600" algn="l" defTabSz="914400" rtl="0" eaLnBrk="1" latinLnBrk="0" hangingPunct="1">
                    <a:spcBef>
                      <a:spcPct val="20000"/>
                    </a:spcBef>
                    <a:buFont typeface="Arial" pitchFamily="34" charset="0"/>
                    <a:buChar char="•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971800" indent="-228600" algn="l" defTabSz="914400" rtl="0" eaLnBrk="1" latinLnBrk="0" hangingPunct="1">
                    <a:spcBef>
                      <a:spcPct val="20000"/>
                    </a:spcBef>
                    <a:buFont typeface="Arial" pitchFamily="34" charset="0"/>
                    <a:buChar char="•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429000" indent="-228600" algn="l" defTabSz="914400" rtl="0" eaLnBrk="1" latinLnBrk="0" hangingPunct="1">
                    <a:spcBef>
                      <a:spcPct val="20000"/>
                    </a:spcBef>
                    <a:buFont typeface="Arial" pitchFamily="34" charset="0"/>
                    <a:buChar char="•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886200" indent="-228600" algn="l" defTabSz="914400" rtl="0" eaLnBrk="1" latinLnBrk="0" hangingPunct="1">
                    <a:spcBef>
                      <a:spcPct val="20000"/>
                    </a:spcBef>
                    <a:buFont typeface="Arial" pitchFamily="34" charset="0"/>
                    <a:buChar char="•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marL="0" indent="0">
                    <a:buFont typeface="Arial" pitchFamily="34" charset="0"/>
                    <a:buNone/>
                  </a:pPr>
                  <a:r>
                    <a:rPr lang="en-US" sz="2400" dirty="0" smtClean="0">
                      <a:latin typeface="Arial" panose="020B0604020202020204" pitchFamily="34" charset="0"/>
                      <a:cs typeface="Arial" panose="020B0604020202020204" pitchFamily="34" charset="0"/>
                    </a:rPr>
                    <a:t>File 1</a:t>
                  </a:r>
                  <a:endParaRPr lang="en-US" sz="2400" dirty="0" smtClean="0"/>
                </a:p>
              </p:txBody>
            </p:sp>
            <p:sp>
              <p:nvSpPr>
                <p:cNvPr id="38" name="Объект 5"/>
                <p:cNvSpPr txBox="1">
                  <a:spLocks/>
                </p:cNvSpPr>
                <p:nvPr/>
              </p:nvSpPr>
              <p:spPr>
                <a:xfrm>
                  <a:off x="3513242" y="6055154"/>
                  <a:ext cx="928306" cy="528676"/>
                </a:xfrm>
                <a:prstGeom prst="rect">
                  <a:avLst/>
                </a:prstGeom>
              </p:spPr>
              <p:txBody>
                <a:bodyPr vert="horz" wrap="none" lIns="91440" tIns="45720" rIns="91440" bIns="45720" rtlCol="0">
                  <a:spAutoFit/>
                </a:bodyPr>
                <a:lstStyle>
                  <a:lvl1pPr marL="342900" indent="-342900" algn="l" defTabSz="914400" rtl="0" eaLnBrk="1" latinLnBrk="0" hangingPunct="1">
                    <a:spcBef>
                      <a:spcPct val="20000"/>
                    </a:spcBef>
                    <a:buFont typeface="Arial" pitchFamily="34" charset="0"/>
                    <a:buChar char="•"/>
                    <a:defRPr sz="32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742950" indent="-285750" algn="l" defTabSz="914400" rtl="0" eaLnBrk="1" latinLnBrk="0" hangingPunct="1">
                    <a:spcBef>
                      <a:spcPct val="20000"/>
                    </a:spcBef>
                    <a:buFont typeface="Arial" pitchFamily="34" charset="0"/>
                    <a:buChar char="–"/>
                    <a:defRPr sz="2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1143000" indent="-228600" algn="l" defTabSz="914400" rtl="0" eaLnBrk="1" latinLnBrk="0" hangingPunct="1">
                    <a:spcBef>
                      <a:spcPct val="20000"/>
                    </a:spcBef>
                    <a:buFont typeface="Arial" pitchFamily="34" charset="0"/>
                    <a:buChar char="•"/>
                    <a:defRPr sz="24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600200" indent="-228600" algn="l" defTabSz="914400" rtl="0" eaLnBrk="1" latinLnBrk="0" hangingPunct="1">
                    <a:spcBef>
                      <a:spcPct val="20000"/>
                    </a:spcBef>
                    <a:buFont typeface="Arial" pitchFamily="34" charset="0"/>
                    <a:buChar char="–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2057400" indent="-228600" algn="l" defTabSz="914400" rtl="0" eaLnBrk="1" latinLnBrk="0" hangingPunct="1">
                    <a:spcBef>
                      <a:spcPct val="20000"/>
                    </a:spcBef>
                    <a:buFont typeface="Arial" pitchFamily="34" charset="0"/>
                    <a:buChar char="»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514600" indent="-228600" algn="l" defTabSz="914400" rtl="0" eaLnBrk="1" latinLnBrk="0" hangingPunct="1">
                    <a:spcBef>
                      <a:spcPct val="20000"/>
                    </a:spcBef>
                    <a:buFont typeface="Arial" pitchFamily="34" charset="0"/>
                    <a:buChar char="•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971800" indent="-228600" algn="l" defTabSz="914400" rtl="0" eaLnBrk="1" latinLnBrk="0" hangingPunct="1">
                    <a:spcBef>
                      <a:spcPct val="20000"/>
                    </a:spcBef>
                    <a:buFont typeface="Arial" pitchFamily="34" charset="0"/>
                    <a:buChar char="•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429000" indent="-228600" algn="l" defTabSz="914400" rtl="0" eaLnBrk="1" latinLnBrk="0" hangingPunct="1">
                    <a:spcBef>
                      <a:spcPct val="20000"/>
                    </a:spcBef>
                    <a:buFont typeface="Arial" pitchFamily="34" charset="0"/>
                    <a:buChar char="•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886200" indent="-228600" algn="l" defTabSz="914400" rtl="0" eaLnBrk="1" latinLnBrk="0" hangingPunct="1">
                    <a:spcBef>
                      <a:spcPct val="20000"/>
                    </a:spcBef>
                    <a:buFont typeface="Arial" pitchFamily="34" charset="0"/>
                    <a:buChar char="•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marL="0" indent="0">
                    <a:buFont typeface="Arial" pitchFamily="34" charset="0"/>
                    <a:buNone/>
                  </a:pPr>
                  <a:r>
                    <a:rPr lang="en-US" sz="2400" dirty="0" smtClean="0">
                      <a:latin typeface="Arial" panose="020B0604020202020204" pitchFamily="34" charset="0"/>
                      <a:cs typeface="Arial" panose="020B0604020202020204" pitchFamily="34" charset="0"/>
                    </a:rPr>
                    <a:t>File N</a:t>
                  </a:r>
                  <a:endParaRPr lang="en-US" sz="2400" dirty="0" smtClean="0"/>
                </a:p>
              </p:txBody>
            </p:sp>
          </p:grpSp>
          <p:cxnSp>
            <p:nvCxnSpPr>
              <p:cNvPr id="14" name="Прямая со стрелкой 13"/>
              <p:cNvCxnSpPr/>
              <p:nvPr/>
            </p:nvCxnSpPr>
            <p:spPr>
              <a:xfrm flipH="1" flipV="1">
                <a:off x="2123730" y="3483400"/>
                <a:ext cx="846996" cy="619621"/>
              </a:xfrm>
              <a:prstGeom prst="straightConnector1">
                <a:avLst/>
              </a:prstGeom>
              <a:ln w="38100">
                <a:solidFill>
                  <a:schemeClr val="tx1"/>
                </a:solidFill>
                <a:headEnd type="arrow"/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25" name="Группа 24"/>
              <p:cNvGrpSpPr/>
              <p:nvPr/>
            </p:nvGrpSpPr>
            <p:grpSpPr>
              <a:xfrm>
                <a:off x="606004" y="4437112"/>
                <a:ext cx="2145826" cy="1276005"/>
                <a:chOff x="611560" y="2827015"/>
                <a:chExt cx="2145826" cy="1276005"/>
              </a:xfrm>
            </p:grpSpPr>
            <p:sp>
              <p:nvSpPr>
                <p:cNvPr id="27" name="Скругленный прямоугольник 26"/>
                <p:cNvSpPr/>
                <p:nvPr/>
              </p:nvSpPr>
              <p:spPr>
                <a:xfrm>
                  <a:off x="611560" y="2827015"/>
                  <a:ext cx="2088232" cy="1276005"/>
                </a:xfrm>
                <a:prstGeom prst="roundRec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  <p:sp>
              <p:nvSpPr>
                <p:cNvPr id="28" name="Скругленный прямоугольник 27"/>
                <p:cNvSpPr/>
                <p:nvPr/>
              </p:nvSpPr>
              <p:spPr>
                <a:xfrm>
                  <a:off x="844396" y="3284984"/>
                  <a:ext cx="1855396" cy="818036"/>
                </a:xfrm>
                <a:prstGeom prst="round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  <p:sp>
              <p:nvSpPr>
                <p:cNvPr id="29" name="Объект 5"/>
                <p:cNvSpPr txBox="1">
                  <a:spLocks/>
                </p:cNvSpPr>
                <p:nvPr/>
              </p:nvSpPr>
              <p:spPr>
                <a:xfrm>
                  <a:off x="844396" y="2827015"/>
                  <a:ext cx="1570542" cy="528677"/>
                </a:xfrm>
                <a:prstGeom prst="rect">
                  <a:avLst/>
                </a:prstGeom>
              </p:spPr>
              <p:txBody>
                <a:bodyPr vert="horz" wrap="none" lIns="91440" tIns="45720" rIns="91440" bIns="45720" rtlCol="0">
                  <a:spAutoFit/>
                </a:bodyPr>
                <a:lstStyle>
                  <a:lvl1pPr marL="342900" indent="-342900" algn="l" defTabSz="914400" rtl="0" eaLnBrk="1" latinLnBrk="0" hangingPunct="1">
                    <a:spcBef>
                      <a:spcPct val="20000"/>
                    </a:spcBef>
                    <a:buFont typeface="Arial" pitchFamily="34" charset="0"/>
                    <a:buChar char="•"/>
                    <a:defRPr sz="32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742950" indent="-285750" algn="l" defTabSz="914400" rtl="0" eaLnBrk="1" latinLnBrk="0" hangingPunct="1">
                    <a:spcBef>
                      <a:spcPct val="20000"/>
                    </a:spcBef>
                    <a:buFont typeface="Arial" pitchFamily="34" charset="0"/>
                    <a:buChar char="–"/>
                    <a:defRPr sz="2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1143000" indent="-228600" algn="l" defTabSz="914400" rtl="0" eaLnBrk="1" latinLnBrk="0" hangingPunct="1">
                    <a:spcBef>
                      <a:spcPct val="20000"/>
                    </a:spcBef>
                    <a:buFont typeface="Arial" pitchFamily="34" charset="0"/>
                    <a:buChar char="•"/>
                    <a:defRPr sz="24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600200" indent="-228600" algn="l" defTabSz="914400" rtl="0" eaLnBrk="1" latinLnBrk="0" hangingPunct="1">
                    <a:spcBef>
                      <a:spcPct val="20000"/>
                    </a:spcBef>
                    <a:buFont typeface="Arial" pitchFamily="34" charset="0"/>
                    <a:buChar char="–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2057400" indent="-228600" algn="l" defTabSz="914400" rtl="0" eaLnBrk="1" latinLnBrk="0" hangingPunct="1">
                    <a:spcBef>
                      <a:spcPct val="20000"/>
                    </a:spcBef>
                    <a:buFont typeface="Arial" pitchFamily="34" charset="0"/>
                    <a:buChar char="»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514600" indent="-228600" algn="l" defTabSz="914400" rtl="0" eaLnBrk="1" latinLnBrk="0" hangingPunct="1">
                    <a:spcBef>
                      <a:spcPct val="20000"/>
                    </a:spcBef>
                    <a:buFont typeface="Arial" pitchFamily="34" charset="0"/>
                    <a:buChar char="•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971800" indent="-228600" algn="l" defTabSz="914400" rtl="0" eaLnBrk="1" latinLnBrk="0" hangingPunct="1">
                    <a:spcBef>
                      <a:spcPct val="20000"/>
                    </a:spcBef>
                    <a:buFont typeface="Arial" pitchFamily="34" charset="0"/>
                    <a:buChar char="•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429000" indent="-228600" algn="l" defTabSz="914400" rtl="0" eaLnBrk="1" latinLnBrk="0" hangingPunct="1">
                    <a:spcBef>
                      <a:spcPct val="20000"/>
                    </a:spcBef>
                    <a:buFont typeface="Arial" pitchFamily="34" charset="0"/>
                    <a:buChar char="•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886200" indent="-228600" algn="l" defTabSz="914400" rtl="0" eaLnBrk="1" latinLnBrk="0" hangingPunct="1">
                    <a:spcBef>
                      <a:spcPct val="20000"/>
                    </a:spcBef>
                    <a:buFont typeface="Arial" pitchFamily="34" charset="0"/>
                    <a:buChar char="•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marL="0" indent="0">
                    <a:buFont typeface="Arial" pitchFamily="34" charset="0"/>
                    <a:buNone/>
                  </a:pPr>
                  <a:r>
                    <a:rPr lang="en-US" sz="2400" dirty="0" smtClean="0">
                      <a:latin typeface="Arial" panose="020B0604020202020204" pitchFamily="34" charset="0"/>
                      <a:cs typeface="Arial" panose="020B0604020202020204" pitchFamily="34" charset="0"/>
                    </a:rPr>
                    <a:t>Program N</a:t>
                  </a:r>
                  <a:endParaRPr lang="en-US" sz="2400" dirty="0" smtClean="0"/>
                </a:p>
              </p:txBody>
            </p:sp>
            <p:sp>
              <p:nvSpPr>
                <p:cNvPr id="30" name="Объект 5"/>
                <p:cNvSpPr txBox="1">
                  <a:spLocks/>
                </p:cNvSpPr>
                <p:nvPr/>
              </p:nvSpPr>
              <p:spPr>
                <a:xfrm>
                  <a:off x="774151" y="3272023"/>
                  <a:ext cx="1983235" cy="830997"/>
                </a:xfrm>
                <a:prstGeom prst="rect">
                  <a:avLst/>
                </a:prstGeom>
              </p:spPr>
              <p:txBody>
                <a:bodyPr vert="horz" wrap="none" lIns="91440" tIns="45720" rIns="91440" bIns="45720" rtlCol="0">
                  <a:spAutoFit/>
                </a:bodyPr>
                <a:lstStyle>
                  <a:lvl1pPr marL="342900" indent="-342900" algn="l" defTabSz="914400" rtl="0" eaLnBrk="1" latinLnBrk="0" hangingPunct="1">
                    <a:spcBef>
                      <a:spcPct val="20000"/>
                    </a:spcBef>
                    <a:buFont typeface="Arial" pitchFamily="34" charset="0"/>
                    <a:buChar char="•"/>
                    <a:defRPr sz="32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742950" indent="-285750" algn="l" defTabSz="914400" rtl="0" eaLnBrk="1" latinLnBrk="0" hangingPunct="1">
                    <a:spcBef>
                      <a:spcPct val="20000"/>
                    </a:spcBef>
                    <a:buFont typeface="Arial" pitchFamily="34" charset="0"/>
                    <a:buChar char="–"/>
                    <a:defRPr sz="2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1143000" indent="-228600" algn="l" defTabSz="914400" rtl="0" eaLnBrk="1" latinLnBrk="0" hangingPunct="1">
                    <a:spcBef>
                      <a:spcPct val="20000"/>
                    </a:spcBef>
                    <a:buFont typeface="Arial" pitchFamily="34" charset="0"/>
                    <a:buChar char="•"/>
                    <a:defRPr sz="24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600200" indent="-228600" algn="l" defTabSz="914400" rtl="0" eaLnBrk="1" latinLnBrk="0" hangingPunct="1">
                    <a:spcBef>
                      <a:spcPct val="20000"/>
                    </a:spcBef>
                    <a:buFont typeface="Arial" pitchFamily="34" charset="0"/>
                    <a:buChar char="–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2057400" indent="-228600" algn="l" defTabSz="914400" rtl="0" eaLnBrk="1" latinLnBrk="0" hangingPunct="1">
                    <a:spcBef>
                      <a:spcPct val="20000"/>
                    </a:spcBef>
                    <a:buFont typeface="Arial" pitchFamily="34" charset="0"/>
                    <a:buChar char="»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514600" indent="-228600" algn="l" defTabSz="914400" rtl="0" eaLnBrk="1" latinLnBrk="0" hangingPunct="1">
                    <a:spcBef>
                      <a:spcPct val="20000"/>
                    </a:spcBef>
                    <a:buFont typeface="Arial" pitchFamily="34" charset="0"/>
                    <a:buChar char="•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971800" indent="-228600" algn="l" defTabSz="914400" rtl="0" eaLnBrk="1" latinLnBrk="0" hangingPunct="1">
                    <a:spcBef>
                      <a:spcPct val="20000"/>
                    </a:spcBef>
                    <a:buFont typeface="Arial" pitchFamily="34" charset="0"/>
                    <a:buChar char="•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429000" indent="-228600" algn="l" defTabSz="914400" rtl="0" eaLnBrk="1" latinLnBrk="0" hangingPunct="1">
                    <a:spcBef>
                      <a:spcPct val="20000"/>
                    </a:spcBef>
                    <a:buFont typeface="Arial" pitchFamily="34" charset="0"/>
                    <a:buChar char="•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886200" indent="-228600" algn="l" defTabSz="914400" rtl="0" eaLnBrk="1" latinLnBrk="0" hangingPunct="1">
                    <a:spcBef>
                      <a:spcPct val="20000"/>
                    </a:spcBef>
                    <a:buFont typeface="Arial" pitchFamily="34" charset="0"/>
                    <a:buChar char="•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marL="0" indent="0">
                    <a:buFont typeface="Arial" pitchFamily="34" charset="0"/>
                    <a:buNone/>
                  </a:pPr>
                  <a:r>
                    <a:rPr lang="en-US" sz="2400" dirty="0" smtClean="0">
                      <a:latin typeface="Arial" panose="020B0604020202020204" pitchFamily="34" charset="0"/>
                      <a:cs typeface="Arial" panose="020B0604020202020204" pitchFamily="34" charset="0"/>
                    </a:rPr>
                    <a:t>Data </a:t>
                  </a:r>
                  <a:br>
                    <a:rPr lang="en-US" sz="2400" dirty="0" smtClean="0">
                      <a:latin typeface="Arial" panose="020B0604020202020204" pitchFamily="34" charset="0"/>
                      <a:cs typeface="Arial" panose="020B0604020202020204" pitchFamily="34" charset="0"/>
                    </a:rPr>
                  </a:br>
                  <a:r>
                    <a:rPr lang="en-US" sz="2400" dirty="0" smtClean="0">
                      <a:latin typeface="Arial" panose="020B0604020202020204" pitchFamily="34" charset="0"/>
                      <a:cs typeface="Arial" panose="020B0604020202020204" pitchFamily="34" charset="0"/>
                    </a:rPr>
                    <a:t>management</a:t>
                  </a:r>
                  <a:endParaRPr lang="en-US" sz="2400" dirty="0" smtClean="0"/>
                </a:p>
              </p:txBody>
            </p:sp>
          </p:grpSp>
          <p:cxnSp>
            <p:nvCxnSpPr>
              <p:cNvPr id="34" name="Прямая со стрелкой 33"/>
              <p:cNvCxnSpPr/>
              <p:nvPr/>
            </p:nvCxnSpPr>
            <p:spPr>
              <a:xfrm flipH="1">
                <a:off x="2118173" y="4667944"/>
                <a:ext cx="852553" cy="425553"/>
              </a:xfrm>
              <a:prstGeom prst="straightConnector1">
                <a:avLst/>
              </a:prstGeom>
              <a:ln w="38100">
                <a:solidFill>
                  <a:schemeClr val="tx1"/>
                </a:solidFill>
                <a:headEnd type="arrow"/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0" name="Прямая со стрелкой 59"/>
              <p:cNvCxnSpPr>
                <a:stCxn id="7" idx="2"/>
                <a:endCxn id="16" idx="1"/>
              </p:cNvCxnSpPr>
              <p:nvPr/>
            </p:nvCxnSpPr>
            <p:spPr>
              <a:xfrm>
                <a:off x="3587542" y="5075114"/>
                <a:ext cx="401933" cy="239558"/>
              </a:xfrm>
              <a:prstGeom prst="straightConnector1">
                <a:avLst/>
              </a:prstGeom>
              <a:ln w="38100">
                <a:solidFill>
                  <a:schemeClr val="tx1"/>
                </a:solidFill>
                <a:headEnd type="arrow"/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46" name="Объект 5"/>
          <p:cNvSpPr>
            <a:spLocks noGrp="1"/>
          </p:cNvSpPr>
          <p:nvPr>
            <p:ph idx="1"/>
          </p:nvPr>
        </p:nvSpPr>
        <p:spPr>
          <a:xfrm>
            <a:off x="467544" y="1196752"/>
            <a:ext cx="8229600" cy="1791260"/>
          </a:xfrm>
        </p:spPr>
        <p:txBody>
          <a:bodyPr>
            <a:spAutoFit/>
          </a:bodyPr>
          <a:lstStyle/>
          <a:p>
            <a:pPr marL="0" indent="0">
              <a:buNone/>
            </a:pPr>
            <a:r>
              <a:rPr lang="en-US" sz="2400" dirty="0"/>
              <a:t>Data </a:t>
            </a:r>
            <a:r>
              <a:rPr lang="en-US" sz="2400" dirty="0" smtClean="0"/>
              <a:t>is stored </a:t>
            </a:r>
            <a:r>
              <a:rPr lang="en-US" sz="2400" dirty="0"/>
              <a:t>in ﬁles with interface between </a:t>
            </a:r>
            <a:r>
              <a:rPr lang="en-US" sz="2400" dirty="0" smtClean="0"/>
              <a:t>programs.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b="1" dirty="0" smtClean="0"/>
              <a:t>Access methods</a:t>
            </a:r>
            <a:r>
              <a:rPr lang="en-US" sz="2400" dirty="0" smtClean="0"/>
              <a:t>: </a:t>
            </a:r>
            <a:r>
              <a:rPr lang="en-US" sz="2400" dirty="0"/>
              <a:t>sequential, indexed, </a:t>
            </a:r>
            <a:r>
              <a:rPr lang="en-US" sz="2400" dirty="0" smtClean="0"/>
              <a:t>random. </a:t>
            </a:r>
          </a:p>
          <a:p>
            <a:pPr marL="0" indent="0">
              <a:buNone/>
            </a:pPr>
            <a:endParaRPr 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40587656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90" y="0"/>
            <a:ext cx="9137622" cy="1268760"/>
          </a:xfrm>
        </p:spPr>
        <p:txBody>
          <a:bodyPr tIns="180000">
            <a:normAutofit/>
          </a:bodyPr>
          <a:lstStyle/>
          <a:p>
            <a:r>
              <a:rPr lang="en-US" sz="3200" b="1" dirty="0">
                <a:solidFill>
                  <a:srgbClr val="005AA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Database approach</a:t>
            </a:r>
          </a:p>
        </p:txBody>
      </p:sp>
      <p:grpSp>
        <p:nvGrpSpPr>
          <p:cNvPr id="61" name="Группа 60"/>
          <p:cNvGrpSpPr/>
          <p:nvPr/>
        </p:nvGrpSpPr>
        <p:grpSpPr>
          <a:xfrm>
            <a:off x="309977" y="1052736"/>
            <a:ext cx="8253413" cy="2273728"/>
            <a:chOff x="243260" y="1710034"/>
            <a:chExt cx="6174710" cy="1701067"/>
          </a:xfrm>
        </p:grpSpPr>
        <p:sp>
          <p:nvSpPr>
            <p:cNvPr id="63" name="Блок-схема: магнитный диск 62"/>
            <p:cNvSpPr/>
            <p:nvPr/>
          </p:nvSpPr>
          <p:spPr>
            <a:xfrm>
              <a:off x="4491733" y="1710034"/>
              <a:ext cx="1809519" cy="1701067"/>
            </a:xfrm>
            <a:prstGeom prst="flowChartMagneticDisk">
              <a:avLst/>
            </a:prstGeom>
            <a:solidFill>
              <a:schemeClr val="accent6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pSp>
          <p:nvGrpSpPr>
            <p:cNvPr id="64" name="Группа 63"/>
            <p:cNvGrpSpPr/>
            <p:nvPr/>
          </p:nvGrpSpPr>
          <p:grpSpPr>
            <a:xfrm>
              <a:off x="243260" y="2120755"/>
              <a:ext cx="6174710" cy="1146156"/>
              <a:chOff x="598254" y="2827015"/>
              <a:chExt cx="5793592" cy="1312523"/>
            </a:xfrm>
          </p:grpSpPr>
          <p:grpSp>
            <p:nvGrpSpPr>
              <p:cNvPr id="65" name="Группа 64"/>
              <p:cNvGrpSpPr/>
              <p:nvPr/>
            </p:nvGrpSpPr>
            <p:grpSpPr>
              <a:xfrm>
                <a:off x="611560" y="2827015"/>
                <a:ext cx="1855396" cy="461666"/>
                <a:chOff x="611560" y="2827015"/>
                <a:chExt cx="1855396" cy="461666"/>
              </a:xfrm>
            </p:grpSpPr>
            <p:sp>
              <p:nvSpPr>
                <p:cNvPr id="79" name="Скругленный прямоугольник 78"/>
                <p:cNvSpPr/>
                <p:nvPr/>
              </p:nvSpPr>
              <p:spPr>
                <a:xfrm>
                  <a:off x="611560" y="2827016"/>
                  <a:ext cx="1512615" cy="461665"/>
                </a:xfrm>
                <a:prstGeom prst="roundRec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  <p:sp>
              <p:nvSpPr>
                <p:cNvPr id="81" name="Объект 5"/>
                <p:cNvSpPr txBox="1">
                  <a:spLocks/>
                </p:cNvSpPr>
                <p:nvPr/>
              </p:nvSpPr>
              <p:spPr>
                <a:xfrm>
                  <a:off x="844396" y="2827015"/>
                  <a:ext cx="1622560" cy="461665"/>
                </a:xfrm>
                <a:prstGeom prst="rect">
                  <a:avLst/>
                </a:prstGeom>
              </p:spPr>
              <p:txBody>
                <a:bodyPr vert="horz" wrap="none" lIns="91440" tIns="45720" rIns="91440" bIns="45720" rtlCol="0">
                  <a:spAutoFit/>
                </a:bodyPr>
                <a:lstStyle>
                  <a:lvl1pPr marL="342900" indent="-342900" algn="l" defTabSz="914400" rtl="0" eaLnBrk="1" latinLnBrk="0" hangingPunct="1">
                    <a:spcBef>
                      <a:spcPct val="20000"/>
                    </a:spcBef>
                    <a:buFont typeface="Arial" pitchFamily="34" charset="0"/>
                    <a:buChar char="•"/>
                    <a:defRPr sz="32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742950" indent="-285750" algn="l" defTabSz="914400" rtl="0" eaLnBrk="1" latinLnBrk="0" hangingPunct="1">
                    <a:spcBef>
                      <a:spcPct val="20000"/>
                    </a:spcBef>
                    <a:buFont typeface="Arial" pitchFamily="34" charset="0"/>
                    <a:buChar char="–"/>
                    <a:defRPr sz="2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1143000" indent="-228600" algn="l" defTabSz="914400" rtl="0" eaLnBrk="1" latinLnBrk="0" hangingPunct="1">
                    <a:spcBef>
                      <a:spcPct val="20000"/>
                    </a:spcBef>
                    <a:buFont typeface="Arial" pitchFamily="34" charset="0"/>
                    <a:buChar char="•"/>
                    <a:defRPr sz="24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600200" indent="-228600" algn="l" defTabSz="914400" rtl="0" eaLnBrk="1" latinLnBrk="0" hangingPunct="1">
                    <a:spcBef>
                      <a:spcPct val="20000"/>
                    </a:spcBef>
                    <a:buFont typeface="Arial" pitchFamily="34" charset="0"/>
                    <a:buChar char="–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2057400" indent="-228600" algn="l" defTabSz="914400" rtl="0" eaLnBrk="1" latinLnBrk="0" hangingPunct="1">
                    <a:spcBef>
                      <a:spcPct val="20000"/>
                    </a:spcBef>
                    <a:buFont typeface="Arial" pitchFamily="34" charset="0"/>
                    <a:buChar char="»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514600" indent="-228600" algn="l" defTabSz="914400" rtl="0" eaLnBrk="1" latinLnBrk="0" hangingPunct="1">
                    <a:spcBef>
                      <a:spcPct val="20000"/>
                    </a:spcBef>
                    <a:buFont typeface="Arial" pitchFamily="34" charset="0"/>
                    <a:buChar char="•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971800" indent="-228600" algn="l" defTabSz="914400" rtl="0" eaLnBrk="1" latinLnBrk="0" hangingPunct="1">
                    <a:spcBef>
                      <a:spcPct val="20000"/>
                    </a:spcBef>
                    <a:buFont typeface="Arial" pitchFamily="34" charset="0"/>
                    <a:buChar char="•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429000" indent="-228600" algn="l" defTabSz="914400" rtl="0" eaLnBrk="1" latinLnBrk="0" hangingPunct="1">
                    <a:spcBef>
                      <a:spcPct val="20000"/>
                    </a:spcBef>
                    <a:buFont typeface="Arial" pitchFamily="34" charset="0"/>
                    <a:buChar char="•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886200" indent="-228600" algn="l" defTabSz="914400" rtl="0" eaLnBrk="1" latinLnBrk="0" hangingPunct="1">
                    <a:spcBef>
                      <a:spcPct val="20000"/>
                    </a:spcBef>
                    <a:buFont typeface="Arial" pitchFamily="34" charset="0"/>
                    <a:buChar char="•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marL="0" indent="0">
                    <a:buFont typeface="Arial" pitchFamily="34" charset="0"/>
                    <a:buNone/>
                  </a:pPr>
                  <a:r>
                    <a:rPr lang="en-US" sz="2400" dirty="0" smtClean="0">
                      <a:latin typeface="Arial" panose="020B0604020202020204" pitchFamily="34" charset="0"/>
                      <a:cs typeface="Arial" panose="020B0604020202020204" pitchFamily="34" charset="0"/>
                    </a:rPr>
                    <a:t>Program 1</a:t>
                  </a:r>
                  <a:endParaRPr lang="en-US" sz="2400" dirty="0" smtClean="0"/>
                </a:p>
              </p:txBody>
            </p:sp>
          </p:grpSp>
          <p:grpSp>
            <p:nvGrpSpPr>
              <p:cNvPr id="66" name="Группа 65"/>
              <p:cNvGrpSpPr/>
              <p:nvPr/>
            </p:nvGrpSpPr>
            <p:grpSpPr>
              <a:xfrm>
                <a:off x="2984961" y="3117304"/>
                <a:ext cx="3406885" cy="951617"/>
                <a:chOff x="2984961" y="3117304"/>
                <a:chExt cx="3406885" cy="951617"/>
              </a:xfrm>
            </p:grpSpPr>
            <p:sp>
              <p:nvSpPr>
                <p:cNvPr id="75" name="Скругленный прямоугольник 74"/>
                <p:cNvSpPr/>
                <p:nvPr/>
              </p:nvSpPr>
              <p:spPr>
                <a:xfrm>
                  <a:off x="2984961" y="3209866"/>
                  <a:ext cx="983268" cy="383248"/>
                </a:xfrm>
                <a:prstGeom prst="roundRect">
                  <a:avLst/>
                </a:prstGeom>
                <a:solidFill>
                  <a:srgbClr val="92D05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 dirty="0"/>
                </a:p>
              </p:txBody>
            </p:sp>
            <p:sp>
              <p:nvSpPr>
                <p:cNvPr id="76" name="Объект 5"/>
                <p:cNvSpPr txBox="1">
                  <a:spLocks/>
                </p:cNvSpPr>
                <p:nvPr/>
              </p:nvSpPr>
              <p:spPr>
                <a:xfrm>
                  <a:off x="3111898" y="3201228"/>
                  <a:ext cx="754142" cy="395524"/>
                </a:xfrm>
                <a:prstGeom prst="rect">
                  <a:avLst/>
                </a:prstGeom>
              </p:spPr>
              <p:txBody>
                <a:bodyPr vert="horz" wrap="none" lIns="91440" tIns="45720" rIns="91440" bIns="45720" rtlCol="0">
                  <a:spAutoFit/>
                </a:bodyPr>
                <a:lstStyle>
                  <a:lvl1pPr marL="342900" indent="-342900" algn="l" defTabSz="914400" rtl="0" eaLnBrk="1" latinLnBrk="0" hangingPunct="1">
                    <a:spcBef>
                      <a:spcPct val="20000"/>
                    </a:spcBef>
                    <a:buFont typeface="Arial" pitchFamily="34" charset="0"/>
                    <a:buChar char="•"/>
                    <a:defRPr sz="32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742950" indent="-285750" algn="l" defTabSz="914400" rtl="0" eaLnBrk="1" latinLnBrk="0" hangingPunct="1">
                    <a:spcBef>
                      <a:spcPct val="20000"/>
                    </a:spcBef>
                    <a:buFont typeface="Arial" pitchFamily="34" charset="0"/>
                    <a:buChar char="–"/>
                    <a:defRPr sz="2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1143000" indent="-228600" algn="l" defTabSz="914400" rtl="0" eaLnBrk="1" latinLnBrk="0" hangingPunct="1">
                    <a:spcBef>
                      <a:spcPct val="20000"/>
                    </a:spcBef>
                    <a:buFont typeface="Arial" pitchFamily="34" charset="0"/>
                    <a:buChar char="•"/>
                    <a:defRPr sz="24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600200" indent="-228600" algn="l" defTabSz="914400" rtl="0" eaLnBrk="1" latinLnBrk="0" hangingPunct="1">
                    <a:spcBef>
                      <a:spcPct val="20000"/>
                    </a:spcBef>
                    <a:buFont typeface="Arial" pitchFamily="34" charset="0"/>
                    <a:buChar char="–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2057400" indent="-228600" algn="l" defTabSz="914400" rtl="0" eaLnBrk="1" latinLnBrk="0" hangingPunct="1">
                    <a:spcBef>
                      <a:spcPct val="20000"/>
                    </a:spcBef>
                    <a:buFont typeface="Arial" pitchFamily="34" charset="0"/>
                    <a:buChar char="»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514600" indent="-228600" algn="l" defTabSz="914400" rtl="0" eaLnBrk="1" latinLnBrk="0" hangingPunct="1">
                    <a:spcBef>
                      <a:spcPct val="20000"/>
                    </a:spcBef>
                    <a:buFont typeface="Arial" pitchFamily="34" charset="0"/>
                    <a:buChar char="•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971800" indent="-228600" algn="l" defTabSz="914400" rtl="0" eaLnBrk="1" latinLnBrk="0" hangingPunct="1">
                    <a:spcBef>
                      <a:spcPct val="20000"/>
                    </a:spcBef>
                    <a:buFont typeface="Arial" pitchFamily="34" charset="0"/>
                    <a:buChar char="•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429000" indent="-228600" algn="l" defTabSz="914400" rtl="0" eaLnBrk="1" latinLnBrk="0" hangingPunct="1">
                    <a:spcBef>
                      <a:spcPct val="20000"/>
                    </a:spcBef>
                    <a:buFont typeface="Arial" pitchFamily="34" charset="0"/>
                    <a:buChar char="•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886200" indent="-228600" algn="l" defTabSz="914400" rtl="0" eaLnBrk="1" latinLnBrk="0" hangingPunct="1">
                    <a:spcBef>
                      <a:spcPct val="20000"/>
                    </a:spcBef>
                    <a:buFont typeface="Arial" pitchFamily="34" charset="0"/>
                    <a:buChar char="•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marL="0" indent="0" algn="ctr">
                    <a:buFont typeface="Arial" pitchFamily="34" charset="0"/>
                    <a:buNone/>
                  </a:pPr>
                  <a:r>
                    <a:rPr lang="en-US" sz="2400" dirty="0" smtClean="0">
                      <a:latin typeface="Arial" panose="020B0604020202020204" pitchFamily="34" charset="0"/>
                      <a:cs typeface="Arial" panose="020B0604020202020204" pitchFamily="34" charset="0"/>
                    </a:rPr>
                    <a:t>DBMS</a:t>
                  </a:r>
                  <a:endParaRPr lang="en-US" sz="2400" dirty="0" smtClean="0"/>
                </a:p>
              </p:txBody>
            </p:sp>
            <p:sp>
              <p:nvSpPr>
                <p:cNvPr id="77" name="Объект 5"/>
                <p:cNvSpPr txBox="1">
                  <a:spLocks/>
                </p:cNvSpPr>
                <p:nvPr/>
              </p:nvSpPr>
              <p:spPr>
                <a:xfrm>
                  <a:off x="4917564" y="3117304"/>
                  <a:ext cx="1474282" cy="951617"/>
                </a:xfrm>
                <a:prstGeom prst="rect">
                  <a:avLst/>
                </a:prstGeom>
              </p:spPr>
              <p:txBody>
                <a:bodyPr vert="horz" wrap="none" lIns="91440" tIns="45720" rIns="91440" bIns="45720" rtlCol="0">
                  <a:spAutoFit/>
                </a:bodyPr>
                <a:lstStyle>
                  <a:lvl1pPr marL="342900" indent="-342900" algn="l" defTabSz="914400" rtl="0" eaLnBrk="1" latinLnBrk="0" hangingPunct="1">
                    <a:spcBef>
                      <a:spcPct val="20000"/>
                    </a:spcBef>
                    <a:buFont typeface="Arial" pitchFamily="34" charset="0"/>
                    <a:buChar char="•"/>
                    <a:defRPr sz="32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742950" indent="-285750" algn="l" defTabSz="914400" rtl="0" eaLnBrk="1" latinLnBrk="0" hangingPunct="1">
                    <a:spcBef>
                      <a:spcPct val="20000"/>
                    </a:spcBef>
                    <a:buFont typeface="Arial" pitchFamily="34" charset="0"/>
                    <a:buChar char="–"/>
                    <a:defRPr sz="2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1143000" indent="-228600" algn="l" defTabSz="914400" rtl="0" eaLnBrk="1" latinLnBrk="0" hangingPunct="1">
                    <a:spcBef>
                      <a:spcPct val="20000"/>
                    </a:spcBef>
                    <a:buFont typeface="Arial" pitchFamily="34" charset="0"/>
                    <a:buChar char="•"/>
                    <a:defRPr sz="24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600200" indent="-228600" algn="l" defTabSz="914400" rtl="0" eaLnBrk="1" latinLnBrk="0" hangingPunct="1">
                    <a:spcBef>
                      <a:spcPct val="20000"/>
                    </a:spcBef>
                    <a:buFont typeface="Arial" pitchFamily="34" charset="0"/>
                    <a:buChar char="–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2057400" indent="-228600" algn="l" defTabSz="914400" rtl="0" eaLnBrk="1" latinLnBrk="0" hangingPunct="1">
                    <a:spcBef>
                      <a:spcPct val="20000"/>
                    </a:spcBef>
                    <a:buFont typeface="Arial" pitchFamily="34" charset="0"/>
                    <a:buChar char="»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514600" indent="-228600" algn="l" defTabSz="914400" rtl="0" eaLnBrk="1" latinLnBrk="0" hangingPunct="1">
                    <a:spcBef>
                      <a:spcPct val="20000"/>
                    </a:spcBef>
                    <a:buFont typeface="Arial" pitchFamily="34" charset="0"/>
                    <a:buChar char="•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971800" indent="-228600" algn="l" defTabSz="914400" rtl="0" eaLnBrk="1" latinLnBrk="0" hangingPunct="1">
                    <a:spcBef>
                      <a:spcPct val="20000"/>
                    </a:spcBef>
                    <a:buFont typeface="Arial" pitchFamily="34" charset="0"/>
                    <a:buChar char="•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429000" indent="-228600" algn="l" defTabSz="914400" rtl="0" eaLnBrk="1" latinLnBrk="0" hangingPunct="1">
                    <a:spcBef>
                      <a:spcPct val="20000"/>
                    </a:spcBef>
                    <a:buFont typeface="Arial" pitchFamily="34" charset="0"/>
                    <a:buChar char="•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886200" indent="-228600" algn="l" defTabSz="914400" rtl="0" eaLnBrk="1" latinLnBrk="0" hangingPunct="1">
                    <a:spcBef>
                      <a:spcPct val="20000"/>
                    </a:spcBef>
                    <a:buFont typeface="Arial" pitchFamily="34" charset="0"/>
                    <a:buChar char="•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marL="0" indent="0">
                    <a:buFont typeface="Arial" pitchFamily="34" charset="0"/>
                    <a:buNone/>
                  </a:pPr>
                  <a:r>
                    <a:rPr lang="en-US" sz="2400" dirty="0" smtClean="0">
                      <a:latin typeface="Arial" panose="020B0604020202020204" pitchFamily="34" charset="0"/>
                      <a:cs typeface="Arial" panose="020B0604020202020204" pitchFamily="34" charset="0"/>
                    </a:rPr>
                    <a:t>Integrated</a:t>
                  </a:r>
                  <a:br>
                    <a:rPr lang="en-US" sz="2400" dirty="0" smtClean="0">
                      <a:latin typeface="Arial" panose="020B0604020202020204" pitchFamily="34" charset="0"/>
                      <a:cs typeface="Arial" panose="020B0604020202020204" pitchFamily="34" charset="0"/>
                    </a:rPr>
                  </a:br>
                  <a:r>
                    <a:rPr lang="en-US" sz="2400" dirty="0" smtClean="0">
                      <a:latin typeface="Arial" panose="020B0604020202020204" pitchFamily="34" charset="0"/>
                      <a:cs typeface="Arial" panose="020B0604020202020204" pitchFamily="34" charset="0"/>
                    </a:rPr>
                    <a:t>Database</a:t>
                  </a:r>
                  <a:endParaRPr lang="en-US" sz="2400" dirty="0" smtClean="0"/>
                </a:p>
              </p:txBody>
            </p:sp>
          </p:grpSp>
          <p:cxnSp>
            <p:nvCxnSpPr>
              <p:cNvPr id="67" name="Прямая со стрелкой 66"/>
              <p:cNvCxnSpPr>
                <a:stCxn id="75" idx="1"/>
                <a:endCxn id="79" idx="3"/>
              </p:cNvCxnSpPr>
              <p:nvPr/>
            </p:nvCxnSpPr>
            <p:spPr>
              <a:xfrm flipH="1" flipV="1">
                <a:off x="2124175" y="3057848"/>
                <a:ext cx="860787" cy="343641"/>
              </a:xfrm>
              <a:prstGeom prst="straightConnector1">
                <a:avLst/>
              </a:prstGeom>
              <a:ln w="38100">
                <a:solidFill>
                  <a:schemeClr val="tx1"/>
                </a:solidFill>
                <a:headEnd type="arrow"/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68" name="Группа 67"/>
              <p:cNvGrpSpPr/>
              <p:nvPr/>
            </p:nvGrpSpPr>
            <p:grpSpPr>
              <a:xfrm>
                <a:off x="598254" y="3610862"/>
                <a:ext cx="1803378" cy="528676"/>
                <a:chOff x="603810" y="2000765"/>
                <a:chExt cx="1803378" cy="528676"/>
              </a:xfrm>
            </p:grpSpPr>
            <p:sp>
              <p:nvSpPr>
                <p:cNvPr id="71" name="Скругленный прямоугольник 70"/>
                <p:cNvSpPr/>
                <p:nvPr/>
              </p:nvSpPr>
              <p:spPr>
                <a:xfrm>
                  <a:off x="603810" y="2000765"/>
                  <a:ext cx="1525921" cy="458059"/>
                </a:xfrm>
                <a:prstGeom prst="roundRec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  <p:sp>
              <p:nvSpPr>
                <p:cNvPr id="73" name="Объект 5"/>
                <p:cNvSpPr txBox="1">
                  <a:spLocks/>
                </p:cNvSpPr>
                <p:nvPr/>
              </p:nvSpPr>
              <p:spPr>
                <a:xfrm>
                  <a:off x="836646" y="2000765"/>
                  <a:ext cx="1570542" cy="528676"/>
                </a:xfrm>
                <a:prstGeom prst="rect">
                  <a:avLst/>
                </a:prstGeom>
              </p:spPr>
              <p:txBody>
                <a:bodyPr vert="horz" wrap="none" lIns="91440" tIns="45720" rIns="91440" bIns="45720" rtlCol="0">
                  <a:spAutoFit/>
                </a:bodyPr>
                <a:lstStyle>
                  <a:lvl1pPr marL="342900" indent="-342900" algn="l" defTabSz="914400" rtl="0" eaLnBrk="1" latinLnBrk="0" hangingPunct="1">
                    <a:spcBef>
                      <a:spcPct val="20000"/>
                    </a:spcBef>
                    <a:buFont typeface="Arial" pitchFamily="34" charset="0"/>
                    <a:buChar char="•"/>
                    <a:defRPr sz="32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742950" indent="-285750" algn="l" defTabSz="914400" rtl="0" eaLnBrk="1" latinLnBrk="0" hangingPunct="1">
                    <a:spcBef>
                      <a:spcPct val="20000"/>
                    </a:spcBef>
                    <a:buFont typeface="Arial" pitchFamily="34" charset="0"/>
                    <a:buChar char="–"/>
                    <a:defRPr sz="2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1143000" indent="-228600" algn="l" defTabSz="914400" rtl="0" eaLnBrk="1" latinLnBrk="0" hangingPunct="1">
                    <a:spcBef>
                      <a:spcPct val="20000"/>
                    </a:spcBef>
                    <a:buFont typeface="Arial" pitchFamily="34" charset="0"/>
                    <a:buChar char="•"/>
                    <a:defRPr sz="24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600200" indent="-228600" algn="l" defTabSz="914400" rtl="0" eaLnBrk="1" latinLnBrk="0" hangingPunct="1">
                    <a:spcBef>
                      <a:spcPct val="20000"/>
                    </a:spcBef>
                    <a:buFont typeface="Arial" pitchFamily="34" charset="0"/>
                    <a:buChar char="–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2057400" indent="-228600" algn="l" defTabSz="914400" rtl="0" eaLnBrk="1" latinLnBrk="0" hangingPunct="1">
                    <a:spcBef>
                      <a:spcPct val="20000"/>
                    </a:spcBef>
                    <a:buFont typeface="Arial" pitchFamily="34" charset="0"/>
                    <a:buChar char="»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514600" indent="-228600" algn="l" defTabSz="914400" rtl="0" eaLnBrk="1" latinLnBrk="0" hangingPunct="1">
                    <a:spcBef>
                      <a:spcPct val="20000"/>
                    </a:spcBef>
                    <a:buFont typeface="Arial" pitchFamily="34" charset="0"/>
                    <a:buChar char="•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971800" indent="-228600" algn="l" defTabSz="914400" rtl="0" eaLnBrk="1" latinLnBrk="0" hangingPunct="1">
                    <a:spcBef>
                      <a:spcPct val="20000"/>
                    </a:spcBef>
                    <a:buFont typeface="Arial" pitchFamily="34" charset="0"/>
                    <a:buChar char="•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429000" indent="-228600" algn="l" defTabSz="914400" rtl="0" eaLnBrk="1" latinLnBrk="0" hangingPunct="1">
                    <a:spcBef>
                      <a:spcPct val="20000"/>
                    </a:spcBef>
                    <a:buFont typeface="Arial" pitchFamily="34" charset="0"/>
                    <a:buChar char="•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886200" indent="-228600" algn="l" defTabSz="914400" rtl="0" eaLnBrk="1" latinLnBrk="0" hangingPunct="1">
                    <a:spcBef>
                      <a:spcPct val="20000"/>
                    </a:spcBef>
                    <a:buFont typeface="Arial" pitchFamily="34" charset="0"/>
                    <a:buChar char="•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marL="0" indent="0">
                    <a:buFont typeface="Arial" pitchFamily="34" charset="0"/>
                    <a:buNone/>
                  </a:pPr>
                  <a:r>
                    <a:rPr lang="en-US" sz="2400" dirty="0" smtClean="0">
                      <a:latin typeface="Arial" panose="020B0604020202020204" pitchFamily="34" charset="0"/>
                      <a:cs typeface="Arial" panose="020B0604020202020204" pitchFamily="34" charset="0"/>
                    </a:rPr>
                    <a:t>Program N</a:t>
                  </a:r>
                  <a:endParaRPr lang="en-US" sz="2400" dirty="0" smtClean="0"/>
                </a:p>
              </p:txBody>
            </p:sp>
          </p:grpSp>
          <p:cxnSp>
            <p:nvCxnSpPr>
              <p:cNvPr id="69" name="Прямая со стрелкой 68"/>
              <p:cNvCxnSpPr>
                <a:stCxn id="75" idx="1"/>
                <a:endCxn id="71" idx="3"/>
              </p:cNvCxnSpPr>
              <p:nvPr/>
            </p:nvCxnSpPr>
            <p:spPr>
              <a:xfrm flipH="1">
                <a:off x="2124175" y="3401490"/>
                <a:ext cx="860787" cy="438402"/>
              </a:xfrm>
              <a:prstGeom prst="straightConnector1">
                <a:avLst/>
              </a:prstGeom>
              <a:ln w="38100">
                <a:solidFill>
                  <a:schemeClr val="tx1"/>
                </a:solidFill>
                <a:headEnd type="arrow"/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0" name="Прямая со стрелкой 69"/>
              <p:cNvCxnSpPr/>
              <p:nvPr/>
            </p:nvCxnSpPr>
            <p:spPr>
              <a:xfrm flipH="1">
                <a:off x="3968228" y="3365508"/>
                <a:ext cx="616273" cy="35981"/>
              </a:xfrm>
              <a:prstGeom prst="straightConnector1">
                <a:avLst/>
              </a:prstGeom>
              <a:ln w="38100">
                <a:solidFill>
                  <a:schemeClr val="tx1"/>
                </a:solidFill>
                <a:headEnd type="arrow"/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pic>
        <p:nvPicPr>
          <p:cNvPr id="1026" name="Picture 2" descr="ÐÐ°ÑÑÐ¸Ð½ÐºÐ¸ Ð¿Ð¾ Ð·Ð°Ð¿ÑÐ¾ÑÑ library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16076" y="3424014"/>
            <a:ext cx="6191250" cy="2381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" name="Объект 5"/>
          <p:cNvSpPr>
            <a:spLocks noGrp="1"/>
          </p:cNvSpPr>
          <p:nvPr>
            <p:ph idx="1"/>
          </p:nvPr>
        </p:nvSpPr>
        <p:spPr>
          <a:xfrm>
            <a:off x="0" y="5877272"/>
            <a:ext cx="9108504" cy="830997"/>
          </a:xfrm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Database Management </a:t>
            </a:r>
            <a:r>
              <a:rPr 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System 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(DBMS) - a set of programs that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manages details related to storage and access for a 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database.</a:t>
            </a:r>
            <a:endParaRPr lang="en-US" sz="2400" dirty="0" smtClean="0"/>
          </a:p>
        </p:txBody>
      </p:sp>
      <p:sp>
        <p:nvSpPr>
          <p:cNvPr id="21" name="Прямоугольник 20"/>
          <p:cNvSpPr/>
          <p:nvPr/>
        </p:nvSpPr>
        <p:spPr>
          <a:xfrm>
            <a:off x="3890854" y="3195659"/>
            <a:ext cx="1368152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1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</a:rPr>
              <a:t>bris.ac.uk</a:t>
            </a:r>
            <a:endParaRPr lang="ru-RU" sz="1100" dirty="0">
              <a:solidFill>
                <a:schemeClr val="bg1">
                  <a:lumMod val="50000"/>
                </a:schemeClr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993080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7" name="Picture 8" descr="Картинки по запросу computer user"/>
          <p:cNvPicPr>
            <a:picLocks noChangeAspect="1" noChangeArrowheads="1"/>
          </p:cNvPicPr>
          <p:nvPr/>
        </p:nvPicPr>
        <p:blipFill>
          <a:blip r:embed="rId2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4104464" y="4690095"/>
            <a:ext cx="882352" cy="9327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Картинки по запросу computer picture"/>
          <p:cNvPicPr>
            <a:picLocks noChangeAspect="1" noChangeArrowheads="1"/>
          </p:cNvPicPr>
          <p:nvPr/>
        </p:nvPicPr>
        <p:blipFill>
          <a:blip r:embed="rId3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9752" y="5445224"/>
            <a:ext cx="1339300" cy="1339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90" y="0"/>
            <a:ext cx="9137622" cy="1268760"/>
          </a:xfrm>
        </p:spPr>
        <p:txBody>
          <a:bodyPr tIns="180000">
            <a:normAutofit/>
          </a:bodyPr>
          <a:lstStyle/>
          <a:p>
            <a:r>
              <a:rPr lang="en-US" sz="3200" b="1" dirty="0" smtClean="0">
                <a:solidFill>
                  <a:srgbClr val="005AA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Types </a:t>
            </a:r>
            <a:r>
              <a:rPr lang="en-US" sz="3200" b="1" dirty="0">
                <a:solidFill>
                  <a:srgbClr val="005AA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of databases</a:t>
            </a:r>
            <a:endParaRPr lang="ru-RU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3" name="Группа 12"/>
          <p:cNvGrpSpPr/>
          <p:nvPr/>
        </p:nvGrpSpPr>
        <p:grpSpPr>
          <a:xfrm>
            <a:off x="611560" y="692696"/>
            <a:ext cx="8470522" cy="5328592"/>
            <a:chOff x="611560" y="692696"/>
            <a:chExt cx="8470522" cy="5328592"/>
          </a:xfrm>
        </p:grpSpPr>
        <p:pic>
          <p:nvPicPr>
            <p:cNvPr id="56" name="Picture 8" descr="Картинки по запросу computer user"/>
            <p:cNvPicPr>
              <a:picLocks noChangeAspect="1" noChangeArrowheads="1"/>
            </p:cNvPicPr>
            <p:nvPr/>
          </p:nvPicPr>
          <p:blipFill>
            <a:blip r:embed="rId4" cstate="print">
              <a:duotone>
                <a:schemeClr val="bg2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30909" y="4949688"/>
              <a:ext cx="932779" cy="93277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5" name="Овал 4"/>
            <p:cNvSpPr/>
            <p:nvPr/>
          </p:nvSpPr>
          <p:spPr>
            <a:xfrm>
              <a:off x="1763688" y="4303841"/>
              <a:ext cx="2153593" cy="1152129"/>
            </a:xfrm>
            <a:prstGeom prst="ellipse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 smtClean="0"/>
                <a:t>Entire </a:t>
              </a:r>
              <a:r>
                <a:rPr lang="en-US" sz="2400" dirty="0"/>
                <a:t>database</a:t>
              </a:r>
              <a:endParaRPr lang="ru-RU" sz="2400" dirty="0"/>
            </a:p>
          </p:txBody>
        </p:sp>
        <p:cxnSp>
          <p:nvCxnSpPr>
            <p:cNvPr id="72" name="Прямая соединительная линия 71"/>
            <p:cNvCxnSpPr/>
            <p:nvPr/>
          </p:nvCxnSpPr>
          <p:spPr>
            <a:xfrm flipH="1">
              <a:off x="1535650" y="4836942"/>
              <a:ext cx="456076" cy="379904"/>
            </a:xfrm>
            <a:prstGeom prst="line">
              <a:avLst/>
            </a:prstGeom>
            <a:ln w="38100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Прямая соединительная линия 73"/>
            <p:cNvCxnSpPr/>
            <p:nvPr/>
          </p:nvCxnSpPr>
          <p:spPr>
            <a:xfrm flipH="1" flipV="1">
              <a:off x="3728292" y="4974625"/>
              <a:ext cx="555676" cy="173656"/>
            </a:xfrm>
            <a:prstGeom prst="line">
              <a:avLst/>
            </a:prstGeom>
            <a:ln w="38100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0" name="Прямоугольник 89"/>
            <p:cNvSpPr/>
            <p:nvPr/>
          </p:nvSpPr>
          <p:spPr>
            <a:xfrm rot="16200000">
              <a:off x="58289" y="5206407"/>
              <a:ext cx="1368152" cy="2616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1100" dirty="0" smtClean="0">
                  <a:solidFill>
                    <a:schemeClr val="bg1">
                      <a:lumMod val="50000"/>
                    </a:schemeClr>
                  </a:solidFill>
                  <a:latin typeface="Arial" panose="020B0604020202020204" pitchFamily="34" charset="0"/>
                </a:rPr>
                <a:t>kisspng.com</a:t>
              </a:r>
              <a:endParaRPr lang="ru-RU" sz="11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89" name="Прямоугольник 88"/>
            <p:cNvSpPr/>
            <p:nvPr/>
          </p:nvSpPr>
          <p:spPr>
            <a:xfrm rot="16200000">
              <a:off x="4378769" y="5064053"/>
              <a:ext cx="1368152" cy="2616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1100" dirty="0" smtClean="0">
                  <a:solidFill>
                    <a:schemeClr val="bg1">
                      <a:lumMod val="50000"/>
                    </a:schemeClr>
                  </a:solidFill>
                  <a:latin typeface="Arial" panose="020B0604020202020204" pitchFamily="34" charset="0"/>
                </a:rPr>
                <a:t>kisspng.com</a:t>
              </a:r>
              <a:endParaRPr lang="ru-RU" sz="11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92" name="Прямоугольник 91"/>
            <p:cNvSpPr/>
            <p:nvPr/>
          </p:nvSpPr>
          <p:spPr>
            <a:xfrm rot="16200000">
              <a:off x="8267201" y="1245967"/>
              <a:ext cx="1368152" cy="2616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1100" dirty="0" smtClean="0">
                  <a:solidFill>
                    <a:schemeClr val="bg1">
                      <a:lumMod val="50000"/>
                    </a:schemeClr>
                  </a:solidFill>
                  <a:latin typeface="Arial" panose="020B0604020202020204" pitchFamily="34" charset="0"/>
                </a:rPr>
                <a:t>kisspng.com</a:t>
              </a:r>
              <a:endParaRPr lang="ru-RU" sz="11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</a:endParaRPr>
            </a:p>
          </p:txBody>
        </p:sp>
      </p:grpSp>
      <p:grpSp>
        <p:nvGrpSpPr>
          <p:cNvPr id="36" name="Группа 35"/>
          <p:cNvGrpSpPr/>
          <p:nvPr/>
        </p:nvGrpSpPr>
        <p:grpSpPr>
          <a:xfrm>
            <a:off x="3995936" y="984053"/>
            <a:ext cx="4914800" cy="3309043"/>
            <a:chOff x="4067944" y="984053"/>
            <a:chExt cx="4914800" cy="3309043"/>
          </a:xfrm>
        </p:grpSpPr>
        <p:pic>
          <p:nvPicPr>
            <p:cNvPr id="69" name="Picture 8" descr="Картинки по запросу computer user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8100392" y="984053"/>
              <a:ext cx="882352" cy="93277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26" name="Picture 2" descr="Картинки по запросу computer picture"/>
            <p:cNvPicPr>
              <a:picLocks noChangeAspect="1" noChangeArrowheads="1"/>
            </p:cNvPicPr>
            <p:nvPr/>
          </p:nvPicPr>
          <p:blipFill>
            <a:blip r:embed="rId5">
              <a:duotone>
                <a:schemeClr val="accent1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067944" y="2909815"/>
              <a:ext cx="1479847" cy="96917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grpSp>
          <p:nvGrpSpPr>
            <p:cNvPr id="3" name="Группа 2"/>
            <p:cNvGrpSpPr/>
            <p:nvPr/>
          </p:nvGrpSpPr>
          <p:grpSpPr>
            <a:xfrm>
              <a:off x="4539530" y="1538402"/>
              <a:ext cx="4208934" cy="1827040"/>
              <a:chOff x="5080222" y="1787499"/>
              <a:chExt cx="4208934" cy="1827040"/>
            </a:xfrm>
          </p:grpSpPr>
          <p:sp>
            <p:nvSpPr>
              <p:cNvPr id="47" name="Овал 46"/>
              <p:cNvSpPr/>
              <p:nvPr/>
            </p:nvSpPr>
            <p:spPr>
              <a:xfrm>
                <a:off x="5328592" y="2096009"/>
                <a:ext cx="1519782" cy="576064"/>
              </a:xfrm>
              <a:prstGeom prst="ellipse">
                <a:avLst/>
              </a:prstGeom>
              <a:solidFill>
                <a:schemeClr val="accent1">
                  <a:lumMod val="75000"/>
                </a:schemeClr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400" dirty="0" smtClean="0"/>
                  <a:t>Part 1</a:t>
                </a:r>
                <a:endParaRPr lang="ru-RU" sz="2400" dirty="0"/>
              </a:p>
            </p:txBody>
          </p:sp>
          <p:sp>
            <p:nvSpPr>
              <p:cNvPr id="48" name="Овал 47"/>
              <p:cNvSpPr/>
              <p:nvPr/>
            </p:nvSpPr>
            <p:spPr>
              <a:xfrm>
                <a:off x="6084784" y="2635795"/>
                <a:ext cx="1519782" cy="576064"/>
              </a:xfrm>
              <a:prstGeom prst="ellipse">
                <a:avLst/>
              </a:prstGeom>
              <a:solidFill>
                <a:schemeClr val="accent6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400" dirty="0" smtClean="0"/>
                  <a:t>Part 2</a:t>
                </a:r>
                <a:endParaRPr lang="ru-RU" sz="2400" dirty="0"/>
              </a:p>
            </p:txBody>
          </p:sp>
          <p:sp>
            <p:nvSpPr>
              <p:cNvPr id="49" name="Овал 48"/>
              <p:cNvSpPr/>
              <p:nvPr/>
            </p:nvSpPr>
            <p:spPr>
              <a:xfrm>
                <a:off x="7248504" y="2596183"/>
                <a:ext cx="1519782" cy="576064"/>
              </a:xfrm>
              <a:prstGeom prst="ellipse">
                <a:avLst/>
              </a:prstGeom>
              <a:solidFill>
                <a:schemeClr val="accent3">
                  <a:lumMod val="75000"/>
                </a:schemeClr>
              </a:solidFill>
              <a:ln>
                <a:solidFill>
                  <a:schemeClr val="accent3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400" dirty="0" smtClean="0"/>
                  <a:t>Part N</a:t>
                </a:r>
                <a:endParaRPr lang="ru-RU" sz="2400" dirty="0"/>
              </a:p>
            </p:txBody>
          </p:sp>
          <p:sp>
            <p:nvSpPr>
              <p:cNvPr id="8" name="Овал 7"/>
              <p:cNvSpPr/>
              <p:nvPr/>
            </p:nvSpPr>
            <p:spPr>
              <a:xfrm>
                <a:off x="5080222" y="1787499"/>
                <a:ext cx="4208934" cy="1569493"/>
              </a:xfrm>
              <a:prstGeom prst="ellipse">
                <a:avLst/>
              </a:prstGeom>
              <a:noFill/>
              <a:ln w="57150">
                <a:solidFill>
                  <a:schemeClr val="tx1"/>
                </a:solidFill>
                <a:prstDash val="sys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51" name="Объект 5"/>
              <p:cNvSpPr txBox="1">
                <a:spLocks/>
              </p:cNvSpPr>
              <p:nvPr/>
            </p:nvSpPr>
            <p:spPr>
              <a:xfrm>
                <a:off x="6897664" y="2064304"/>
                <a:ext cx="2103460" cy="461665"/>
              </a:xfrm>
              <a:prstGeom prst="rect">
                <a:avLst/>
              </a:prstGeom>
              <a:noFill/>
            </p:spPr>
            <p:txBody>
              <a:bodyPr vert="horz" wrap="none" lIns="91440" tIns="45720" rIns="91440" bIns="45720" rtlCol="0">
                <a:spAutoFit/>
              </a:bodyPr>
              <a:lstStyle>
                <a:lvl1pPr marL="342900" indent="-3429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algn="ctr">
                  <a:buNone/>
                </a:pPr>
                <a:r>
                  <a:rPr lang="en-US" sz="2400" dirty="0" smtClean="0"/>
                  <a:t>joint database</a:t>
                </a:r>
              </a:p>
            </p:txBody>
          </p:sp>
          <p:cxnSp>
            <p:nvCxnSpPr>
              <p:cNvPr id="78" name="Прямая соединительная линия 77"/>
              <p:cNvCxnSpPr>
                <a:endCxn id="1026" idx="0"/>
              </p:cNvCxnSpPr>
              <p:nvPr/>
            </p:nvCxnSpPr>
            <p:spPr>
              <a:xfrm flipH="1">
                <a:off x="5348560" y="2635795"/>
                <a:ext cx="484212" cy="523117"/>
              </a:xfrm>
              <a:prstGeom prst="line">
                <a:avLst/>
              </a:prstGeom>
              <a:ln w="38100"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0" name="Прямая соединительная линия 79"/>
              <p:cNvCxnSpPr>
                <a:stCxn id="48" idx="4"/>
                <a:endCxn id="67" idx="0"/>
              </p:cNvCxnSpPr>
              <p:nvPr/>
            </p:nvCxnSpPr>
            <p:spPr>
              <a:xfrm flipH="1">
                <a:off x="6749033" y="3211859"/>
                <a:ext cx="95642" cy="289149"/>
              </a:xfrm>
              <a:prstGeom prst="line">
                <a:avLst/>
              </a:prstGeom>
              <a:ln w="38100">
                <a:solidFill>
                  <a:srgbClr val="E46C0A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2" name="Прямая соединительная линия 81"/>
              <p:cNvCxnSpPr/>
              <p:nvPr/>
            </p:nvCxnSpPr>
            <p:spPr>
              <a:xfrm>
                <a:off x="7879527" y="3160092"/>
                <a:ext cx="443796" cy="454447"/>
              </a:xfrm>
              <a:prstGeom prst="line">
                <a:avLst/>
              </a:prstGeom>
              <a:ln w="38100">
                <a:solidFill>
                  <a:schemeClr val="accent3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pic>
          <p:nvPicPr>
            <p:cNvPr id="67" name="Picture 2" descr="Картинки по запросу computer picture"/>
            <p:cNvPicPr>
              <a:picLocks noChangeAspect="1" noChangeArrowheads="1"/>
            </p:cNvPicPr>
            <p:nvPr/>
          </p:nvPicPr>
          <p:blipFill>
            <a:blip r:embed="rId5">
              <a:duotone>
                <a:schemeClr val="accent6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468417" y="3251911"/>
              <a:ext cx="1479847" cy="96917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8" name="Picture 2" descr="Картинки по запросу computer picture"/>
            <p:cNvPicPr>
              <a:picLocks noChangeAspect="1" noChangeArrowheads="1"/>
            </p:cNvPicPr>
            <p:nvPr/>
          </p:nvPicPr>
          <p:blipFill>
            <a:blip r:embed="rId5">
              <a:duotone>
                <a:schemeClr val="accent3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094822" y="3323919"/>
              <a:ext cx="1479847" cy="96917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cxnSp>
          <p:nvCxnSpPr>
            <p:cNvPr id="70" name="Прямая соединительная линия 69"/>
            <p:cNvCxnSpPr/>
            <p:nvPr/>
          </p:nvCxnSpPr>
          <p:spPr>
            <a:xfrm flipH="1">
              <a:off x="8159368" y="1450442"/>
              <a:ext cx="136776" cy="307963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834" y="2004792"/>
            <a:ext cx="2570334" cy="16916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8" name="Прямоугольник 87"/>
          <p:cNvSpPr/>
          <p:nvPr/>
        </p:nvSpPr>
        <p:spPr>
          <a:xfrm rot="21354617">
            <a:off x="906904" y="1828989"/>
            <a:ext cx="1584610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1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</a:rPr>
              <a:t>smallbiztrends.com</a:t>
            </a:r>
            <a:endParaRPr lang="ru-RU" sz="1100" dirty="0">
              <a:solidFill>
                <a:schemeClr val="bg1">
                  <a:lumMod val="50000"/>
                </a:schemeClr>
              </a:solidFill>
              <a:latin typeface="Arial" panose="020B0604020202020204" pitchFamily="34" charset="0"/>
            </a:endParaRPr>
          </a:p>
        </p:txBody>
      </p:sp>
      <p:sp>
        <p:nvSpPr>
          <p:cNvPr id="39" name="Выгнутая влево стрелка 38"/>
          <p:cNvSpPr/>
          <p:nvPr/>
        </p:nvSpPr>
        <p:spPr>
          <a:xfrm rot="5400000" flipV="1">
            <a:off x="3316038" y="767696"/>
            <a:ext cx="736947" cy="2197399"/>
          </a:xfrm>
          <a:prstGeom prst="curvedRightArrow">
            <a:avLst/>
          </a:prstGeom>
          <a:solidFill>
            <a:srgbClr val="33CC3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93" name="Объект 5"/>
          <p:cNvSpPr txBox="1">
            <a:spLocks/>
          </p:cNvSpPr>
          <p:nvPr/>
        </p:nvSpPr>
        <p:spPr>
          <a:xfrm>
            <a:off x="1632345" y="1124744"/>
            <a:ext cx="4080023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2400" b="1" dirty="0" smtClean="0"/>
              <a:t>Decentralized </a:t>
            </a:r>
          </a:p>
        </p:txBody>
      </p:sp>
      <p:sp>
        <p:nvSpPr>
          <p:cNvPr id="94" name="Выгнутая влево стрелка 93"/>
          <p:cNvSpPr/>
          <p:nvPr/>
        </p:nvSpPr>
        <p:spPr>
          <a:xfrm rot="19704222">
            <a:off x="927531" y="2816284"/>
            <a:ext cx="722373" cy="1978032"/>
          </a:xfrm>
          <a:prstGeom prst="curvedRightArrow">
            <a:avLst/>
          </a:prstGeom>
          <a:solidFill>
            <a:srgbClr val="33CC3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34" name="Объект 5"/>
          <p:cNvSpPr txBox="1">
            <a:spLocks/>
          </p:cNvSpPr>
          <p:nvPr/>
        </p:nvSpPr>
        <p:spPr>
          <a:xfrm>
            <a:off x="459631" y="3717032"/>
            <a:ext cx="353630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2400" b="1" dirty="0" smtClean="0"/>
              <a:t>Centralized</a:t>
            </a:r>
          </a:p>
        </p:txBody>
      </p:sp>
    </p:spTree>
    <p:extLst>
      <p:ext uri="{BB962C8B-B14F-4D97-AF65-F5344CB8AC3E}">
        <p14:creationId xmlns:p14="http://schemas.microsoft.com/office/powerpoint/2010/main" val="21682752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9" name="Таблица 68"/>
          <p:cNvGraphicFramePr>
            <a:graphicFrameLocks noGrp="1"/>
          </p:cNvGraphicFramePr>
          <p:nvPr>
            <p:extLst/>
          </p:nvPr>
        </p:nvGraphicFramePr>
        <p:xfrm>
          <a:off x="1473573" y="4498320"/>
          <a:ext cx="7202883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98426"/>
                <a:gridCol w="2204710"/>
                <a:gridCol w="2237423"/>
                <a:gridCol w="2162324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N</a:t>
                      </a:r>
                      <a:endParaRPr lang="ru-RU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Donald</a:t>
                      </a:r>
                      <a:endParaRPr lang="ru-RU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Trump</a:t>
                      </a:r>
                      <a:endParaRPr lang="ru-RU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68" name="Таблица 67"/>
          <p:cNvGraphicFramePr>
            <a:graphicFrameLocks noGrp="1"/>
          </p:cNvGraphicFramePr>
          <p:nvPr>
            <p:extLst/>
          </p:nvPr>
        </p:nvGraphicFramePr>
        <p:xfrm>
          <a:off x="1257549" y="4247234"/>
          <a:ext cx="7202883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98426"/>
                <a:gridCol w="2204710"/>
                <a:gridCol w="2237423"/>
                <a:gridCol w="2162324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ru-RU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Putin</a:t>
                      </a:r>
                      <a:endParaRPr lang="ru-RU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Vladimir</a:t>
                      </a:r>
                      <a:endParaRPr lang="ru-RU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Vladimirovich</a:t>
                      </a:r>
                      <a:endParaRPr lang="ru-RU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</a:tr>
            </a:tbl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90" y="0"/>
            <a:ext cx="9137622" cy="1268760"/>
          </a:xfrm>
        </p:spPr>
        <p:txBody>
          <a:bodyPr tIns="180000">
            <a:normAutofit/>
          </a:bodyPr>
          <a:lstStyle/>
          <a:p>
            <a:r>
              <a:rPr lang="en-US" sz="3200" b="1" dirty="0" smtClean="0">
                <a:solidFill>
                  <a:srgbClr val="005AA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Structural elements</a:t>
            </a:r>
            <a:endParaRPr lang="ru-RU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/>
          </p:nvPr>
        </p:nvGraphicFramePr>
        <p:xfrm>
          <a:off x="1115617" y="1124744"/>
          <a:ext cx="7202883" cy="1569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98426"/>
                <a:gridCol w="2204710"/>
                <a:gridCol w="2237423"/>
                <a:gridCol w="2162324"/>
              </a:tblGrid>
              <a:tr h="370840"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solidFill>
                            <a:schemeClr val="tx1"/>
                          </a:solidFill>
                        </a:rPr>
                        <a:t>№</a:t>
                      </a:r>
                      <a:endParaRPr lang="ru-RU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</a:rPr>
                        <a:t>Field</a:t>
                      </a:r>
                      <a:r>
                        <a:rPr lang="en-US" sz="2400" baseline="0" dirty="0" smtClean="0">
                          <a:solidFill>
                            <a:schemeClr val="tx1"/>
                          </a:solidFill>
                        </a:rPr>
                        <a:t> 1 Name</a:t>
                      </a:r>
                      <a:endParaRPr lang="ru-RU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>
                          <a:solidFill>
                            <a:schemeClr val="tx1"/>
                          </a:solidFill>
                        </a:rPr>
                        <a:t>Field</a:t>
                      </a:r>
                      <a:r>
                        <a:rPr lang="en-US" sz="2400" baseline="0" dirty="0" smtClean="0">
                          <a:solidFill>
                            <a:schemeClr val="tx1"/>
                          </a:solidFill>
                        </a:rPr>
                        <a:t> 2 Name</a:t>
                      </a:r>
                      <a:endParaRPr lang="ru-RU" sz="2400" dirty="0" smtClean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>
                          <a:solidFill>
                            <a:schemeClr val="tx1"/>
                          </a:solidFill>
                        </a:rPr>
                        <a:t>Field</a:t>
                      </a:r>
                      <a:r>
                        <a:rPr lang="en-US" sz="2400" baseline="0" dirty="0" smtClean="0">
                          <a:solidFill>
                            <a:schemeClr val="tx1"/>
                          </a:solidFill>
                        </a:rPr>
                        <a:t> 3 Name</a:t>
                      </a:r>
                      <a:endParaRPr lang="ru-RU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</a:tbl>
          </a:graphicData>
        </a:graphic>
      </p:graphicFrame>
      <p:cxnSp>
        <p:nvCxnSpPr>
          <p:cNvPr id="7" name="Прямая соединительная линия 6"/>
          <p:cNvCxnSpPr/>
          <p:nvPr/>
        </p:nvCxnSpPr>
        <p:spPr>
          <a:xfrm flipV="1">
            <a:off x="5076056" y="2148632"/>
            <a:ext cx="0" cy="834823"/>
          </a:xfrm>
          <a:prstGeom prst="line">
            <a:avLst/>
          </a:prstGeom>
          <a:ln w="38100"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Объект 5"/>
          <p:cNvSpPr txBox="1">
            <a:spLocks/>
          </p:cNvSpPr>
          <p:nvPr/>
        </p:nvSpPr>
        <p:spPr>
          <a:xfrm>
            <a:off x="107504" y="2780928"/>
            <a:ext cx="4669869" cy="830997"/>
          </a:xfrm>
          <a:prstGeom prst="rect">
            <a:avLst/>
          </a:prstGeom>
        </p:spPr>
        <p:txBody>
          <a:bodyPr vert="horz" wrap="none" lIns="91440" tIns="45720" rIns="91440" bIns="45720" rtlCol="0">
            <a:sp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2400" b="1" dirty="0" smtClean="0"/>
              <a:t>Record</a:t>
            </a:r>
            <a:r>
              <a:rPr lang="en-US" sz="2400" dirty="0" smtClean="0"/>
              <a:t> - a </a:t>
            </a:r>
            <a:r>
              <a:rPr lang="en-US" sz="2400" dirty="0"/>
              <a:t>collection of logically </a:t>
            </a: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 smtClean="0"/>
              <a:t>related </a:t>
            </a:r>
            <a:r>
              <a:rPr lang="en-US" sz="2400" dirty="0"/>
              <a:t>fields</a:t>
            </a:r>
            <a:endParaRPr lang="en-US" sz="2400" dirty="0" smtClean="0"/>
          </a:p>
        </p:txBody>
      </p:sp>
      <p:cxnSp>
        <p:nvCxnSpPr>
          <p:cNvPr id="10" name="Соединительная линия уступом 9"/>
          <p:cNvCxnSpPr/>
          <p:nvPr/>
        </p:nvCxnSpPr>
        <p:spPr>
          <a:xfrm rot="5400000">
            <a:off x="609042" y="2318727"/>
            <a:ext cx="704303" cy="364114"/>
          </a:xfrm>
          <a:prstGeom prst="bentConnector3">
            <a:avLst>
              <a:gd name="adj1" fmla="val 3117"/>
            </a:avLst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Объект 5"/>
          <p:cNvSpPr txBox="1">
            <a:spLocks/>
          </p:cNvSpPr>
          <p:nvPr/>
        </p:nvSpPr>
        <p:spPr>
          <a:xfrm>
            <a:off x="4744810" y="2996952"/>
            <a:ext cx="4363694" cy="904863"/>
          </a:xfrm>
          <a:prstGeom prst="rect">
            <a:avLst/>
          </a:prstGeom>
        </p:spPr>
        <p:txBody>
          <a:bodyPr vert="horz" wrap="none" lIns="91440" tIns="45720" rIns="91440" bIns="45720" rtlCol="0">
            <a:sp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2400" b="1" dirty="0" smtClean="0"/>
              <a:t>Field </a:t>
            </a:r>
            <a:r>
              <a:rPr lang="en-US" sz="2400" dirty="0" smtClean="0"/>
              <a:t>- an </a:t>
            </a:r>
            <a:r>
              <a:rPr lang="en-US" sz="2400" dirty="0"/>
              <a:t>elementary unit of </a:t>
            </a:r>
            <a:endParaRPr lang="en-US" sz="2400" dirty="0" smtClean="0"/>
          </a:p>
          <a:p>
            <a:pPr marL="0" indent="0" algn="ctr">
              <a:buNone/>
            </a:pPr>
            <a:r>
              <a:rPr lang="en-US" sz="2400" dirty="0" smtClean="0"/>
              <a:t>the </a:t>
            </a:r>
            <a:r>
              <a:rPr lang="en-US" sz="2400" dirty="0"/>
              <a:t>logical organization of data</a:t>
            </a:r>
            <a:endParaRPr lang="en-US" sz="2400" b="1" dirty="0" smtClean="0"/>
          </a:p>
        </p:txBody>
      </p:sp>
      <p:graphicFrame>
        <p:nvGraphicFramePr>
          <p:cNvPr id="61" name="Таблица 60"/>
          <p:cNvGraphicFramePr>
            <a:graphicFrameLocks noGrp="1"/>
          </p:cNvGraphicFramePr>
          <p:nvPr>
            <p:extLst/>
          </p:nvPr>
        </p:nvGraphicFramePr>
        <p:xfrm>
          <a:off x="1113533" y="4005064"/>
          <a:ext cx="7202883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98426"/>
                <a:gridCol w="2204710"/>
                <a:gridCol w="2237423"/>
                <a:gridCol w="2162324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ru-RU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Ivanov</a:t>
                      </a:r>
                      <a:endParaRPr lang="ru-RU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Ivan</a:t>
                      </a:r>
                      <a:endParaRPr lang="ru-RU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Ivanovich</a:t>
                      </a:r>
                      <a:endParaRPr lang="ru-RU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</a:tr>
            </a:tbl>
          </a:graphicData>
        </a:graphic>
      </p:graphicFrame>
      <p:sp>
        <p:nvSpPr>
          <p:cNvPr id="63" name="Объект 5"/>
          <p:cNvSpPr txBox="1">
            <a:spLocks/>
          </p:cNvSpPr>
          <p:nvPr/>
        </p:nvSpPr>
        <p:spPr>
          <a:xfrm>
            <a:off x="3972246" y="5013176"/>
            <a:ext cx="3888432" cy="1569660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2400" b="1" dirty="0" smtClean="0"/>
              <a:t>Record </a:t>
            </a:r>
            <a:r>
              <a:rPr lang="en-US" sz="2400" b="1" dirty="0"/>
              <a:t>instance </a:t>
            </a:r>
            <a:r>
              <a:rPr lang="en-US" sz="2400" dirty="0" smtClean="0"/>
              <a:t>– implementation of </a:t>
            </a:r>
            <a:r>
              <a:rPr lang="en-US" sz="2400" dirty="0"/>
              <a:t>a record that contains the </a:t>
            </a:r>
            <a:r>
              <a:rPr lang="en-US" sz="2400" dirty="0" smtClean="0"/>
              <a:t>specific </a:t>
            </a:r>
            <a:r>
              <a:rPr lang="en-US" sz="2400" dirty="0"/>
              <a:t>values of its fields</a:t>
            </a:r>
            <a:endParaRPr lang="en-US" sz="2400" dirty="0" smtClean="0"/>
          </a:p>
        </p:txBody>
      </p:sp>
      <p:cxnSp>
        <p:nvCxnSpPr>
          <p:cNvPr id="65" name="Прямая соединительная линия 64"/>
          <p:cNvCxnSpPr/>
          <p:nvPr/>
        </p:nvCxnSpPr>
        <p:spPr>
          <a:xfrm flipV="1">
            <a:off x="6226101" y="4772498"/>
            <a:ext cx="0" cy="300854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Правая фигурная скобка 24"/>
          <p:cNvSpPr/>
          <p:nvPr/>
        </p:nvSpPr>
        <p:spPr>
          <a:xfrm rot="18279503" flipH="1">
            <a:off x="1205967" y="4211405"/>
            <a:ext cx="355255" cy="1111361"/>
          </a:xfrm>
          <a:prstGeom prst="rightBrace">
            <a:avLst>
              <a:gd name="adj1" fmla="val 78209"/>
              <a:gd name="adj2" fmla="val 85572"/>
            </a:avLst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7" name="Объект 5"/>
          <p:cNvSpPr txBox="1">
            <a:spLocks/>
          </p:cNvSpPr>
          <p:nvPr/>
        </p:nvSpPr>
        <p:spPr>
          <a:xfrm>
            <a:off x="934021" y="4984452"/>
            <a:ext cx="2537562" cy="1938992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2400" b="1" dirty="0" smtClean="0"/>
              <a:t>File </a:t>
            </a:r>
            <a:r>
              <a:rPr lang="en-US" sz="2400" dirty="0" smtClean="0"/>
              <a:t>– </a:t>
            </a:r>
            <a:r>
              <a:rPr lang="en-US" sz="2400" dirty="0"/>
              <a:t>is the collection of instances of records of the same structure</a:t>
            </a:r>
            <a:endParaRPr 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36043816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Картинки по запросу data model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9872" y="1916832"/>
            <a:ext cx="4680520" cy="46805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90" y="0"/>
            <a:ext cx="9137622" cy="1268760"/>
          </a:xfrm>
        </p:spPr>
        <p:txBody>
          <a:bodyPr tIns="180000">
            <a:normAutofit/>
          </a:bodyPr>
          <a:lstStyle/>
          <a:p>
            <a:r>
              <a:rPr lang="en-US" sz="3200" b="1" dirty="0" smtClean="0">
                <a:solidFill>
                  <a:srgbClr val="005AA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Data models</a:t>
            </a:r>
            <a:endParaRPr lang="ru-RU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Объект 5"/>
          <p:cNvSpPr>
            <a:spLocks noGrp="1"/>
          </p:cNvSpPr>
          <p:nvPr>
            <p:ph idx="1"/>
          </p:nvPr>
        </p:nvSpPr>
        <p:spPr>
          <a:xfrm>
            <a:off x="467544" y="1196752"/>
            <a:ext cx="8229600" cy="3490186"/>
          </a:xfrm>
        </p:spPr>
        <p:txBody>
          <a:bodyPr>
            <a:spAutoFit/>
          </a:bodyPr>
          <a:lstStyle/>
          <a:p>
            <a:pPr marL="0" indent="0">
              <a:buNone/>
            </a:pPr>
            <a:r>
              <a:rPr lang="en-US" sz="2400" b="1" dirty="0" smtClean="0"/>
              <a:t>Data </a:t>
            </a:r>
            <a:r>
              <a:rPr lang="en-US" sz="2400" b="1" dirty="0"/>
              <a:t>model </a:t>
            </a:r>
            <a:r>
              <a:rPr lang="en-US" sz="2400" dirty="0" smtClean="0"/>
              <a:t>- a </a:t>
            </a:r>
            <a:r>
              <a:rPr lang="en-US" sz="2400" dirty="0"/>
              <a:t>set of data structures, integrity </a:t>
            </a:r>
            <a:r>
              <a:rPr lang="en-US" sz="2400" dirty="0" smtClean="0"/>
              <a:t>constraints </a:t>
            </a:r>
            <a:r>
              <a:rPr lang="en-US" sz="2400" dirty="0"/>
              <a:t>and data manipulation </a:t>
            </a:r>
            <a:r>
              <a:rPr lang="en-US" sz="2400" dirty="0" smtClean="0"/>
              <a:t>operations.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b="1" dirty="0" smtClean="0"/>
              <a:t>Models: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en-US" sz="2400" dirty="0"/>
              <a:t>Hierarchical; </a:t>
            </a:r>
            <a:endParaRPr lang="en-US" sz="2400" dirty="0" smtClean="0"/>
          </a:p>
          <a:p>
            <a:pPr>
              <a:buFont typeface="Courier New" panose="02070309020205020404" pitchFamily="49" charset="0"/>
              <a:buChar char="o"/>
            </a:pPr>
            <a:r>
              <a:rPr lang="en-US" sz="2400" dirty="0" smtClean="0"/>
              <a:t>Network</a:t>
            </a:r>
            <a:r>
              <a:rPr lang="en-US" sz="2400" dirty="0"/>
              <a:t>; </a:t>
            </a:r>
            <a:r>
              <a:rPr lang="en-US" sz="2400" dirty="0" smtClean="0"/>
              <a:t> 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en-US" sz="2400" dirty="0" smtClean="0"/>
              <a:t>Relational</a:t>
            </a:r>
            <a:r>
              <a:rPr lang="en-US" sz="2400" dirty="0"/>
              <a:t>; </a:t>
            </a:r>
            <a:endParaRPr lang="en-US" sz="2400" dirty="0" smtClean="0"/>
          </a:p>
          <a:p>
            <a:pPr>
              <a:buFont typeface="Courier New" panose="02070309020205020404" pitchFamily="49" charset="0"/>
              <a:buChar char="o"/>
            </a:pPr>
            <a:r>
              <a:rPr lang="en-US" sz="2400" dirty="0" smtClean="0"/>
              <a:t>Object-oriented.</a:t>
            </a:r>
          </a:p>
        </p:txBody>
      </p:sp>
      <p:sp>
        <p:nvSpPr>
          <p:cNvPr id="18" name="Прямоугольник 17"/>
          <p:cNvSpPr/>
          <p:nvPr/>
        </p:nvSpPr>
        <p:spPr>
          <a:xfrm>
            <a:off x="5574060" y="2132856"/>
            <a:ext cx="1368152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100" dirty="0" smtClean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</a:rPr>
              <a:t>talend.com</a:t>
            </a:r>
            <a:endParaRPr lang="ru-RU" sz="1100" dirty="0">
              <a:solidFill>
                <a:schemeClr val="bg1">
                  <a:lumMod val="50000"/>
                </a:schemeClr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089389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90" y="0"/>
            <a:ext cx="9137622" cy="1268760"/>
          </a:xfrm>
        </p:spPr>
        <p:txBody>
          <a:bodyPr tIns="180000">
            <a:normAutofit/>
          </a:bodyPr>
          <a:lstStyle/>
          <a:p>
            <a:r>
              <a:rPr lang="en-US" sz="3200" b="1" dirty="0" smtClean="0">
                <a:solidFill>
                  <a:srgbClr val="005AA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Hierarchical structure</a:t>
            </a:r>
            <a:endParaRPr lang="ru-RU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9" name="Объект 5"/>
          <p:cNvSpPr txBox="1">
            <a:spLocks/>
          </p:cNvSpPr>
          <p:nvPr/>
        </p:nvSpPr>
        <p:spPr>
          <a:xfrm>
            <a:off x="131228" y="5628101"/>
            <a:ext cx="4634602" cy="830997"/>
          </a:xfrm>
          <a:prstGeom prst="rect">
            <a:avLst/>
          </a:prstGeom>
        </p:spPr>
        <p:txBody>
          <a:bodyPr vert="horz" wrap="none" lIns="91440" tIns="45720" rIns="91440" bIns="45720" rtlCol="0">
            <a:sp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2400" b="1" dirty="0" smtClean="0"/>
              <a:t>Node</a:t>
            </a:r>
            <a:r>
              <a:rPr lang="en-US" sz="2400" dirty="0" smtClean="0"/>
              <a:t> </a:t>
            </a:r>
            <a:r>
              <a:rPr lang="en-US" sz="2400" dirty="0"/>
              <a:t>is a collection of data </a:t>
            </a: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 smtClean="0"/>
              <a:t>attributes </a:t>
            </a:r>
            <a:r>
              <a:rPr lang="en-US" sz="2400" dirty="0"/>
              <a:t>that describe an object</a:t>
            </a:r>
            <a:endParaRPr lang="en-US" sz="2400" dirty="0" smtClean="0"/>
          </a:p>
        </p:txBody>
      </p:sp>
      <p:grpSp>
        <p:nvGrpSpPr>
          <p:cNvPr id="61" name="Группа 60"/>
          <p:cNvGrpSpPr/>
          <p:nvPr/>
        </p:nvGrpSpPr>
        <p:grpSpPr>
          <a:xfrm>
            <a:off x="576554" y="1268760"/>
            <a:ext cx="8099902" cy="3816424"/>
            <a:chOff x="216514" y="836712"/>
            <a:chExt cx="8099902" cy="3816424"/>
          </a:xfrm>
        </p:grpSpPr>
        <p:sp>
          <p:nvSpPr>
            <p:cNvPr id="5" name="Скругленный прямоугольник 4"/>
            <p:cNvSpPr/>
            <p:nvPr/>
          </p:nvSpPr>
          <p:spPr>
            <a:xfrm>
              <a:off x="2623592" y="1412776"/>
              <a:ext cx="2524472" cy="584820"/>
            </a:xfrm>
            <a:prstGeom prst="round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 smtClean="0"/>
                <a:t>al-</a:t>
              </a:r>
              <a:r>
                <a:rPr lang="en-US" sz="2400" dirty="0" err="1" smtClean="0"/>
                <a:t>Farabi</a:t>
              </a:r>
              <a:r>
                <a:rPr lang="en-US" sz="2400" dirty="0" smtClean="0"/>
                <a:t> </a:t>
              </a:r>
              <a:r>
                <a:rPr lang="en-US" sz="2400" dirty="0" err="1" smtClean="0"/>
                <a:t>KazNU</a:t>
              </a:r>
              <a:endParaRPr lang="ru-RU" sz="2400" dirty="0"/>
            </a:p>
          </p:txBody>
        </p:sp>
        <p:sp>
          <p:nvSpPr>
            <p:cNvPr id="7" name="Скругленный прямоугольник 6"/>
            <p:cNvSpPr/>
            <p:nvPr/>
          </p:nvSpPr>
          <p:spPr>
            <a:xfrm>
              <a:off x="1907705" y="2636912"/>
              <a:ext cx="1647470" cy="584820"/>
            </a:xfrm>
            <a:prstGeom prst="round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 smtClean="0"/>
                <a:t>Biological</a:t>
              </a:r>
              <a:endParaRPr lang="ru-RU" sz="2400" dirty="0"/>
            </a:p>
          </p:txBody>
        </p:sp>
        <p:sp>
          <p:nvSpPr>
            <p:cNvPr id="8" name="Скругленный прямоугольник 7"/>
            <p:cNvSpPr/>
            <p:nvPr/>
          </p:nvSpPr>
          <p:spPr>
            <a:xfrm>
              <a:off x="3732579" y="2632224"/>
              <a:ext cx="1026368" cy="584820"/>
            </a:xfrm>
            <a:prstGeom prst="round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 smtClean="0"/>
                <a:t>IT</a:t>
              </a:r>
              <a:endParaRPr lang="ru-RU" sz="2400" dirty="0"/>
            </a:p>
          </p:txBody>
        </p:sp>
        <p:sp>
          <p:nvSpPr>
            <p:cNvPr id="9" name="Скругленный прямоугольник 8"/>
            <p:cNvSpPr/>
            <p:nvPr/>
          </p:nvSpPr>
          <p:spPr>
            <a:xfrm>
              <a:off x="4913319" y="2632224"/>
              <a:ext cx="1377280" cy="584820"/>
            </a:xfrm>
            <a:prstGeom prst="round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 smtClean="0"/>
                <a:t>Physical</a:t>
              </a:r>
              <a:endParaRPr lang="ru-RU" sz="2400" dirty="0"/>
            </a:p>
          </p:txBody>
        </p:sp>
        <p:sp>
          <p:nvSpPr>
            <p:cNvPr id="10" name="Скругленный прямоугольник 9"/>
            <p:cNvSpPr/>
            <p:nvPr/>
          </p:nvSpPr>
          <p:spPr>
            <a:xfrm>
              <a:off x="5357193" y="3950132"/>
              <a:ext cx="1386873" cy="617919"/>
            </a:xfrm>
            <a:prstGeom prst="round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 smtClean="0"/>
                <a:t>111112</a:t>
              </a:r>
            </a:p>
            <a:p>
              <a:pPr algn="ctr"/>
              <a:r>
                <a:rPr lang="en-US" sz="2400" dirty="0" err="1" smtClean="0"/>
                <a:t>Egorov</a:t>
              </a:r>
              <a:endParaRPr lang="ru-RU" sz="2400" dirty="0"/>
            </a:p>
          </p:txBody>
        </p:sp>
        <p:sp>
          <p:nvSpPr>
            <p:cNvPr id="11" name="Скругленный прямоугольник 10"/>
            <p:cNvSpPr/>
            <p:nvPr/>
          </p:nvSpPr>
          <p:spPr>
            <a:xfrm>
              <a:off x="2731440" y="3912128"/>
              <a:ext cx="1365715" cy="617919"/>
            </a:xfrm>
            <a:prstGeom prst="round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 smtClean="0"/>
                <a:t>111111</a:t>
              </a:r>
            </a:p>
            <a:p>
              <a:pPr algn="ctr"/>
              <a:r>
                <a:rPr lang="en-US" sz="2400" dirty="0" err="1" smtClean="0"/>
                <a:t>Sagatov</a:t>
              </a:r>
              <a:endParaRPr lang="ru-RU" sz="2400" dirty="0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 flipH="1">
              <a:off x="2794087" y="1997596"/>
              <a:ext cx="998916" cy="639316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Прямая соединительная линия 13"/>
            <p:cNvCxnSpPr/>
            <p:nvPr/>
          </p:nvCxnSpPr>
          <p:spPr>
            <a:xfrm>
              <a:off x="3793003" y="1997596"/>
              <a:ext cx="452760" cy="634628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Прямая соединительная линия 16"/>
            <p:cNvCxnSpPr/>
            <p:nvPr/>
          </p:nvCxnSpPr>
          <p:spPr>
            <a:xfrm>
              <a:off x="3793003" y="1997596"/>
              <a:ext cx="1808956" cy="634628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3" name="Объект 5"/>
            <p:cNvSpPr txBox="1">
              <a:spLocks/>
            </p:cNvSpPr>
            <p:nvPr/>
          </p:nvSpPr>
          <p:spPr>
            <a:xfrm>
              <a:off x="927446" y="836712"/>
              <a:ext cx="1628329" cy="461665"/>
            </a:xfrm>
            <a:prstGeom prst="rect">
              <a:avLst/>
            </a:prstGeom>
          </p:spPr>
          <p:txBody>
            <a:bodyPr vert="horz" wrap="square" lIns="91440" tIns="45720" rIns="91440" bIns="45720" rtlCol="0">
              <a:spAutoFit/>
            </a:bodyPr>
            <a:lstStyle>
              <a:lvl1pPr marL="342900" indent="-3429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buNone/>
              </a:pPr>
              <a:r>
                <a:rPr lang="en-US" sz="2400" dirty="0" smtClean="0"/>
                <a:t>University</a:t>
              </a:r>
            </a:p>
          </p:txBody>
        </p:sp>
        <p:sp>
          <p:nvSpPr>
            <p:cNvPr id="34" name="Объект 5"/>
            <p:cNvSpPr txBox="1">
              <a:spLocks/>
            </p:cNvSpPr>
            <p:nvPr/>
          </p:nvSpPr>
          <p:spPr>
            <a:xfrm>
              <a:off x="216514" y="3327375"/>
              <a:ext cx="3632969" cy="461665"/>
            </a:xfrm>
            <a:prstGeom prst="rect">
              <a:avLst/>
            </a:prstGeom>
          </p:spPr>
          <p:txBody>
            <a:bodyPr vert="horz" wrap="square" lIns="91440" tIns="45720" rIns="91440" bIns="45720" rtlCol="0">
              <a:spAutoFit/>
            </a:bodyPr>
            <a:lstStyle>
              <a:lvl1pPr marL="342900" indent="-3429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buNone/>
              </a:pPr>
              <a:r>
                <a:rPr lang="en-US" sz="2400" dirty="0" smtClean="0"/>
                <a:t>Student (ID, Surname)</a:t>
              </a:r>
            </a:p>
          </p:txBody>
        </p:sp>
        <p:cxnSp>
          <p:nvCxnSpPr>
            <p:cNvPr id="35" name="Прямая соединительная линия 34"/>
            <p:cNvCxnSpPr/>
            <p:nvPr/>
          </p:nvCxnSpPr>
          <p:spPr>
            <a:xfrm flipH="1">
              <a:off x="3732579" y="3217044"/>
              <a:ext cx="1869380" cy="673620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Прямая соединительная линия 36"/>
            <p:cNvCxnSpPr/>
            <p:nvPr/>
          </p:nvCxnSpPr>
          <p:spPr>
            <a:xfrm>
              <a:off x="5601959" y="3217044"/>
              <a:ext cx="393753" cy="733088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2" name="Объект 5"/>
            <p:cNvSpPr txBox="1">
              <a:spLocks/>
            </p:cNvSpPr>
            <p:nvPr/>
          </p:nvSpPr>
          <p:spPr>
            <a:xfrm>
              <a:off x="7127272" y="1419763"/>
              <a:ext cx="1178528" cy="461665"/>
            </a:xfrm>
            <a:prstGeom prst="rect">
              <a:avLst/>
            </a:prstGeom>
          </p:spPr>
          <p:txBody>
            <a:bodyPr vert="horz" wrap="none" lIns="91440" tIns="45720" rIns="91440" bIns="45720" rtlCol="0">
              <a:spAutoFit/>
            </a:bodyPr>
            <a:lstStyle>
              <a:lvl1pPr marL="342900" indent="-3429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buNone/>
              </a:pPr>
              <a:r>
                <a:rPr lang="en-US" sz="2400" dirty="0" smtClean="0"/>
                <a:t>Level 1</a:t>
              </a:r>
            </a:p>
          </p:txBody>
        </p:sp>
        <p:sp>
          <p:nvSpPr>
            <p:cNvPr id="53" name="Объект 5"/>
            <p:cNvSpPr txBox="1">
              <a:spLocks/>
            </p:cNvSpPr>
            <p:nvPr/>
          </p:nvSpPr>
          <p:spPr>
            <a:xfrm>
              <a:off x="7132580" y="2693801"/>
              <a:ext cx="1178528" cy="461665"/>
            </a:xfrm>
            <a:prstGeom prst="rect">
              <a:avLst/>
            </a:prstGeom>
          </p:spPr>
          <p:txBody>
            <a:bodyPr vert="horz" wrap="none" lIns="91440" tIns="45720" rIns="91440" bIns="45720" rtlCol="0">
              <a:spAutoFit/>
            </a:bodyPr>
            <a:lstStyle>
              <a:lvl1pPr marL="342900" indent="-3429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buNone/>
              </a:pPr>
              <a:r>
                <a:rPr lang="en-US" sz="2400" dirty="0" smtClean="0"/>
                <a:t>Level 2</a:t>
              </a:r>
            </a:p>
          </p:txBody>
        </p:sp>
        <p:sp>
          <p:nvSpPr>
            <p:cNvPr id="54" name="Объект 5"/>
            <p:cNvSpPr txBox="1">
              <a:spLocks/>
            </p:cNvSpPr>
            <p:nvPr/>
          </p:nvSpPr>
          <p:spPr>
            <a:xfrm>
              <a:off x="7137888" y="4028260"/>
              <a:ext cx="1178528" cy="461665"/>
            </a:xfrm>
            <a:prstGeom prst="rect">
              <a:avLst/>
            </a:prstGeom>
          </p:spPr>
          <p:txBody>
            <a:bodyPr vert="horz" wrap="none" lIns="91440" tIns="45720" rIns="91440" bIns="45720" rtlCol="0">
              <a:spAutoFit/>
            </a:bodyPr>
            <a:lstStyle>
              <a:lvl1pPr marL="342900" indent="-3429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buNone/>
              </a:pPr>
              <a:r>
                <a:rPr lang="en-US" sz="2400" dirty="0" smtClean="0"/>
                <a:t>Level 3</a:t>
              </a:r>
            </a:p>
          </p:txBody>
        </p:sp>
        <p:sp>
          <p:nvSpPr>
            <p:cNvPr id="57" name="Объект 5"/>
            <p:cNvSpPr txBox="1">
              <a:spLocks/>
            </p:cNvSpPr>
            <p:nvPr/>
          </p:nvSpPr>
          <p:spPr>
            <a:xfrm>
              <a:off x="927446" y="2084077"/>
              <a:ext cx="1628329" cy="461665"/>
            </a:xfrm>
            <a:prstGeom prst="rect">
              <a:avLst/>
            </a:prstGeom>
          </p:spPr>
          <p:txBody>
            <a:bodyPr vert="horz" wrap="square" lIns="91440" tIns="45720" rIns="91440" bIns="45720" rtlCol="0">
              <a:spAutoFit/>
            </a:bodyPr>
            <a:lstStyle>
              <a:lvl1pPr marL="342900" indent="-3429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buNone/>
              </a:pPr>
              <a:r>
                <a:rPr lang="en-US" sz="2400" dirty="0" smtClean="0"/>
                <a:t>Faculty</a:t>
              </a:r>
            </a:p>
          </p:txBody>
        </p:sp>
        <p:sp>
          <p:nvSpPr>
            <p:cNvPr id="60" name="Овальная выноска 59"/>
            <p:cNvSpPr/>
            <p:nvPr/>
          </p:nvSpPr>
          <p:spPr>
            <a:xfrm>
              <a:off x="2032998" y="3789040"/>
              <a:ext cx="3015420" cy="864096"/>
            </a:xfrm>
            <a:prstGeom prst="wedgeEllipseCallout">
              <a:avLst>
                <a:gd name="adj1" fmla="val -87799"/>
                <a:gd name="adj2" fmla="val 121290"/>
              </a:avLst>
            </a:prstGeom>
            <a:noFill/>
            <a:ln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400"/>
            </a:p>
          </p:txBody>
        </p:sp>
        <p:sp>
          <p:nvSpPr>
            <p:cNvPr id="63" name="Овальная выноска 62"/>
            <p:cNvSpPr/>
            <p:nvPr/>
          </p:nvSpPr>
          <p:spPr>
            <a:xfrm>
              <a:off x="2341773" y="1269529"/>
              <a:ext cx="3015420" cy="864096"/>
            </a:xfrm>
            <a:prstGeom prst="wedgeEllipseCallout">
              <a:avLst>
                <a:gd name="adj1" fmla="val 43606"/>
                <a:gd name="adj2" fmla="val -78595"/>
              </a:avLst>
            </a:prstGeom>
            <a:noFill/>
            <a:ln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400"/>
            </a:p>
          </p:txBody>
        </p:sp>
      </p:grpSp>
      <p:sp>
        <p:nvSpPr>
          <p:cNvPr id="62" name="Объект 5"/>
          <p:cNvSpPr txBox="1">
            <a:spLocks/>
          </p:cNvSpPr>
          <p:nvPr/>
        </p:nvSpPr>
        <p:spPr>
          <a:xfrm>
            <a:off x="4951648" y="1075855"/>
            <a:ext cx="2577950" cy="461665"/>
          </a:xfrm>
          <a:prstGeom prst="rect">
            <a:avLst/>
          </a:prstGeom>
        </p:spPr>
        <p:txBody>
          <a:bodyPr vert="horz" wrap="none" lIns="91440" tIns="45720" rIns="91440" bIns="45720" rtlCol="0">
            <a:sp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2400" b="1" dirty="0" smtClean="0"/>
              <a:t>Vertex</a:t>
            </a:r>
            <a:r>
              <a:rPr lang="en-US" sz="2400" dirty="0" smtClean="0"/>
              <a:t> of the tree</a:t>
            </a:r>
          </a:p>
        </p:txBody>
      </p:sp>
    </p:spTree>
    <p:extLst>
      <p:ext uri="{BB962C8B-B14F-4D97-AF65-F5344CB8AC3E}">
        <p14:creationId xmlns:p14="http://schemas.microsoft.com/office/powerpoint/2010/main" val="28606134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Картинки по запросу wheel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9738" y="2193110"/>
            <a:ext cx="1681163" cy="16811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90" y="0"/>
            <a:ext cx="9137622" cy="1268760"/>
          </a:xfrm>
        </p:spPr>
        <p:txBody>
          <a:bodyPr tIns="180000">
            <a:normAutofit/>
          </a:bodyPr>
          <a:lstStyle/>
          <a:p>
            <a:r>
              <a:rPr lang="en-US" sz="3200" b="1" dirty="0" smtClean="0">
                <a:solidFill>
                  <a:srgbClr val="005AA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Development </a:t>
            </a:r>
            <a:r>
              <a:rPr lang="en-US" sz="3200" b="1" dirty="0">
                <a:solidFill>
                  <a:srgbClr val="005AA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of </a:t>
            </a:r>
            <a:r>
              <a:rPr lang="en-US" sz="3200" b="1" dirty="0" smtClean="0">
                <a:solidFill>
                  <a:srgbClr val="005AA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structures</a:t>
            </a:r>
            <a:endParaRPr lang="ru-RU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44" name="Группа 43"/>
          <p:cNvGrpSpPr/>
          <p:nvPr/>
        </p:nvGrpSpPr>
        <p:grpSpPr>
          <a:xfrm>
            <a:off x="437919" y="1443335"/>
            <a:ext cx="4493716" cy="1752711"/>
            <a:chOff x="467544" y="1161152"/>
            <a:chExt cx="4217893" cy="1505377"/>
          </a:xfrm>
        </p:grpSpPr>
        <p:sp>
          <p:nvSpPr>
            <p:cNvPr id="3" name="Прямоугольник 2"/>
            <p:cNvSpPr/>
            <p:nvPr/>
          </p:nvSpPr>
          <p:spPr>
            <a:xfrm>
              <a:off x="467544" y="1196752"/>
              <a:ext cx="1178528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400" dirty="0" smtClean="0"/>
                <a:t>Level 1</a:t>
              </a:r>
              <a:endParaRPr lang="ru-RU" sz="2400" dirty="0"/>
            </a:p>
          </p:txBody>
        </p:sp>
        <p:sp>
          <p:nvSpPr>
            <p:cNvPr id="27" name="Прямоугольник 26"/>
            <p:cNvSpPr/>
            <p:nvPr/>
          </p:nvSpPr>
          <p:spPr>
            <a:xfrm>
              <a:off x="486768" y="1700808"/>
              <a:ext cx="1178528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400" dirty="0" smtClean="0"/>
                <a:t>Level 2</a:t>
              </a:r>
              <a:endParaRPr lang="ru-RU" sz="2400" dirty="0"/>
            </a:p>
          </p:txBody>
        </p:sp>
        <p:sp>
          <p:nvSpPr>
            <p:cNvPr id="28" name="Прямоугольник 27"/>
            <p:cNvSpPr/>
            <p:nvPr/>
          </p:nvSpPr>
          <p:spPr>
            <a:xfrm>
              <a:off x="486768" y="2204864"/>
              <a:ext cx="1178528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400" dirty="0" smtClean="0"/>
                <a:t>Level 3</a:t>
              </a:r>
              <a:endParaRPr lang="ru-RU" sz="2400" dirty="0"/>
            </a:p>
          </p:txBody>
        </p:sp>
        <p:sp>
          <p:nvSpPr>
            <p:cNvPr id="6" name="Овал 5"/>
            <p:cNvSpPr/>
            <p:nvPr/>
          </p:nvSpPr>
          <p:spPr>
            <a:xfrm>
              <a:off x="1691679" y="1196752"/>
              <a:ext cx="945854" cy="369332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 smtClean="0"/>
                <a:t>A1</a:t>
              </a:r>
              <a:endParaRPr lang="ru-RU" sz="2400" dirty="0"/>
            </a:p>
          </p:txBody>
        </p:sp>
        <p:sp>
          <p:nvSpPr>
            <p:cNvPr id="32" name="Овал 31"/>
            <p:cNvSpPr/>
            <p:nvPr/>
          </p:nvSpPr>
          <p:spPr>
            <a:xfrm>
              <a:off x="2875882" y="1161152"/>
              <a:ext cx="945854" cy="369332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 smtClean="0"/>
                <a:t>A2</a:t>
              </a:r>
              <a:endParaRPr lang="ru-RU" sz="2400" dirty="0"/>
            </a:p>
          </p:txBody>
        </p:sp>
        <p:sp>
          <p:nvSpPr>
            <p:cNvPr id="36" name="Овал 35"/>
            <p:cNvSpPr/>
            <p:nvPr/>
          </p:nvSpPr>
          <p:spPr>
            <a:xfrm>
              <a:off x="1681931" y="1700808"/>
              <a:ext cx="945854" cy="369332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 smtClean="0"/>
                <a:t>B1</a:t>
              </a:r>
              <a:endParaRPr lang="ru-RU" sz="2400" dirty="0"/>
            </a:p>
          </p:txBody>
        </p:sp>
        <p:sp>
          <p:nvSpPr>
            <p:cNvPr id="38" name="Овал 37"/>
            <p:cNvSpPr/>
            <p:nvPr/>
          </p:nvSpPr>
          <p:spPr>
            <a:xfrm>
              <a:off x="2657569" y="1658417"/>
              <a:ext cx="945854" cy="369332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 smtClean="0"/>
                <a:t>B2</a:t>
              </a:r>
              <a:endParaRPr lang="ru-RU" sz="2400" dirty="0"/>
            </a:p>
          </p:txBody>
        </p:sp>
        <p:sp>
          <p:nvSpPr>
            <p:cNvPr id="39" name="Овал 38"/>
            <p:cNvSpPr/>
            <p:nvPr/>
          </p:nvSpPr>
          <p:spPr>
            <a:xfrm>
              <a:off x="3603424" y="1700807"/>
              <a:ext cx="945854" cy="369332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 smtClean="0"/>
                <a:t>B3</a:t>
              </a:r>
              <a:endParaRPr lang="ru-RU" sz="2400" dirty="0"/>
            </a:p>
          </p:txBody>
        </p:sp>
        <p:sp>
          <p:nvSpPr>
            <p:cNvPr id="40" name="Овал 39"/>
            <p:cNvSpPr/>
            <p:nvPr/>
          </p:nvSpPr>
          <p:spPr>
            <a:xfrm>
              <a:off x="1681930" y="2210738"/>
              <a:ext cx="945854" cy="369332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 smtClean="0"/>
                <a:t>C1</a:t>
              </a:r>
              <a:endParaRPr lang="ru-RU" sz="2400" dirty="0"/>
            </a:p>
          </p:txBody>
        </p:sp>
        <p:sp>
          <p:nvSpPr>
            <p:cNvPr id="41" name="Овал 40"/>
            <p:cNvSpPr/>
            <p:nvPr/>
          </p:nvSpPr>
          <p:spPr>
            <a:xfrm>
              <a:off x="2627784" y="2210738"/>
              <a:ext cx="945854" cy="369332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 smtClean="0"/>
                <a:t>C2</a:t>
              </a:r>
              <a:endParaRPr lang="ru-RU" sz="2400" dirty="0"/>
            </a:p>
          </p:txBody>
        </p:sp>
        <p:sp>
          <p:nvSpPr>
            <p:cNvPr id="42" name="Овал 41"/>
            <p:cNvSpPr/>
            <p:nvPr/>
          </p:nvSpPr>
          <p:spPr>
            <a:xfrm>
              <a:off x="3739583" y="2210738"/>
              <a:ext cx="945854" cy="369332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 smtClean="0"/>
                <a:t>C3</a:t>
              </a:r>
              <a:endParaRPr lang="ru-RU" sz="2400" dirty="0"/>
            </a:p>
          </p:txBody>
        </p:sp>
        <p:cxnSp>
          <p:nvCxnSpPr>
            <p:cNvPr id="15" name="Прямая соединительная линия 14"/>
            <p:cNvCxnSpPr>
              <a:stCxn id="6" idx="4"/>
              <a:endCxn id="36" idx="0"/>
            </p:cNvCxnSpPr>
            <p:nvPr/>
          </p:nvCxnSpPr>
          <p:spPr>
            <a:xfrm flipH="1">
              <a:off x="2154858" y="1566084"/>
              <a:ext cx="9748" cy="134724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Прямая соединительная линия 42"/>
            <p:cNvCxnSpPr>
              <a:stCxn id="36" idx="4"/>
              <a:endCxn id="40" idx="0"/>
            </p:cNvCxnSpPr>
            <p:nvPr/>
          </p:nvCxnSpPr>
          <p:spPr>
            <a:xfrm flipH="1">
              <a:off x="2154858" y="2070140"/>
              <a:ext cx="1" cy="140598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Прямая соединительная линия 45"/>
            <p:cNvCxnSpPr>
              <a:stCxn id="38" idx="4"/>
              <a:endCxn id="40" idx="0"/>
            </p:cNvCxnSpPr>
            <p:nvPr/>
          </p:nvCxnSpPr>
          <p:spPr>
            <a:xfrm flipH="1">
              <a:off x="2154858" y="2027749"/>
              <a:ext cx="975639" cy="182989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Прямая соединительная линия 47"/>
            <p:cNvCxnSpPr>
              <a:stCxn id="38" idx="4"/>
              <a:endCxn id="41" idx="0"/>
            </p:cNvCxnSpPr>
            <p:nvPr/>
          </p:nvCxnSpPr>
          <p:spPr>
            <a:xfrm flipH="1">
              <a:off x="3100712" y="2027749"/>
              <a:ext cx="29785" cy="182989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Прямая соединительная линия 54"/>
            <p:cNvCxnSpPr>
              <a:stCxn id="39" idx="4"/>
              <a:endCxn id="42" idx="0"/>
            </p:cNvCxnSpPr>
            <p:nvPr/>
          </p:nvCxnSpPr>
          <p:spPr>
            <a:xfrm>
              <a:off x="4076351" y="2070138"/>
              <a:ext cx="136159" cy="140599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Прямая соединительная линия 55"/>
            <p:cNvCxnSpPr>
              <a:stCxn id="41" idx="0"/>
              <a:endCxn id="39" idx="4"/>
            </p:cNvCxnSpPr>
            <p:nvPr/>
          </p:nvCxnSpPr>
          <p:spPr>
            <a:xfrm flipV="1">
              <a:off x="3100712" y="2070138"/>
              <a:ext cx="975639" cy="140599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Прямая соединительная линия 57"/>
            <p:cNvCxnSpPr>
              <a:stCxn id="38" idx="0"/>
              <a:endCxn id="32" idx="4"/>
            </p:cNvCxnSpPr>
            <p:nvPr/>
          </p:nvCxnSpPr>
          <p:spPr>
            <a:xfrm flipV="1">
              <a:off x="3130497" y="1530484"/>
              <a:ext cx="218313" cy="127933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5" name="Объект 5"/>
          <p:cNvSpPr txBox="1">
            <a:spLocks/>
          </p:cNvSpPr>
          <p:nvPr/>
        </p:nvSpPr>
        <p:spPr>
          <a:xfrm>
            <a:off x="1795699" y="951111"/>
            <a:ext cx="1399742" cy="461665"/>
          </a:xfrm>
          <a:prstGeom prst="rect">
            <a:avLst/>
          </a:prstGeom>
        </p:spPr>
        <p:txBody>
          <a:bodyPr vert="horz" wrap="none" lIns="91440" tIns="45720" rIns="91440" bIns="45720" rtlCol="0">
            <a:sp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2400" b="1" dirty="0" smtClean="0"/>
              <a:t>Network</a:t>
            </a:r>
            <a:endParaRPr lang="en-US" sz="2400" dirty="0" smtClean="0"/>
          </a:p>
        </p:txBody>
      </p:sp>
      <p:sp>
        <p:nvSpPr>
          <p:cNvPr id="66" name="Объект 5"/>
          <p:cNvSpPr txBox="1">
            <a:spLocks/>
          </p:cNvSpPr>
          <p:nvPr/>
        </p:nvSpPr>
        <p:spPr>
          <a:xfrm>
            <a:off x="1662054" y="3990255"/>
            <a:ext cx="1654620" cy="461665"/>
          </a:xfrm>
          <a:prstGeom prst="rect">
            <a:avLst/>
          </a:prstGeom>
        </p:spPr>
        <p:txBody>
          <a:bodyPr vert="horz" wrap="none" lIns="91440" tIns="45720" rIns="91440" bIns="45720" rtlCol="0">
            <a:sp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2400" b="1" dirty="0" smtClean="0"/>
              <a:t>Relational</a:t>
            </a:r>
          </a:p>
        </p:txBody>
      </p:sp>
      <p:sp>
        <p:nvSpPr>
          <p:cNvPr id="47" name="Стрелка вниз 46"/>
          <p:cNvSpPr/>
          <p:nvPr/>
        </p:nvSpPr>
        <p:spPr>
          <a:xfrm>
            <a:off x="1877639" y="3380407"/>
            <a:ext cx="1152128" cy="576064"/>
          </a:xfrm>
          <a:prstGeom prst="downArrow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75" name="Таблица 74"/>
          <p:cNvGraphicFramePr>
            <a:graphicFrameLocks noGrp="1"/>
          </p:cNvGraphicFramePr>
          <p:nvPr>
            <p:extLst/>
          </p:nvPr>
        </p:nvGraphicFramePr>
        <p:xfrm>
          <a:off x="348323" y="4626816"/>
          <a:ext cx="6527932" cy="1828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19421"/>
                <a:gridCol w="1656184"/>
                <a:gridCol w="1320344"/>
                <a:gridCol w="1631983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Student</a:t>
                      </a:r>
                      <a:r>
                        <a:rPr lang="en-US" sz="2400" baseline="0" dirty="0" smtClean="0"/>
                        <a:t> ID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Surname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Name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Birth</a:t>
                      </a:r>
                      <a:r>
                        <a:rPr lang="en-US" sz="2400" baseline="0" dirty="0" smtClean="0"/>
                        <a:t> date</a:t>
                      </a:r>
                      <a:endParaRPr lang="ru-RU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11123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Ivanov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Ivan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03.05.89</a:t>
                      </a:r>
                      <a:endParaRPr lang="ru-RU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/>
                        <a:t>11124</a:t>
                      </a:r>
                      <a:endParaRPr lang="ru-RU" sz="24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err="1" smtClean="0"/>
                        <a:t>Usmanov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err="1" smtClean="0"/>
                        <a:t>Alisher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04.12.95</a:t>
                      </a:r>
                      <a:endParaRPr lang="ru-RU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/>
                        <a:t>11125</a:t>
                      </a:r>
                      <a:endParaRPr lang="ru-RU" sz="24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err="1" smtClean="0"/>
                        <a:t>Esenaliev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Arman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08.06.90</a:t>
                      </a:r>
                      <a:endParaRPr lang="ru-RU" sz="24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6" name="Стрелка вниз 75"/>
          <p:cNvSpPr/>
          <p:nvPr/>
        </p:nvSpPr>
        <p:spPr>
          <a:xfrm rot="13255843">
            <a:off x="5220072" y="3668439"/>
            <a:ext cx="1152128" cy="576064"/>
          </a:xfrm>
          <a:prstGeom prst="downArrow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7" name="Объект 5"/>
          <p:cNvSpPr txBox="1">
            <a:spLocks/>
          </p:cNvSpPr>
          <p:nvPr/>
        </p:nvSpPr>
        <p:spPr>
          <a:xfrm>
            <a:off x="6097975" y="980728"/>
            <a:ext cx="2457724" cy="461665"/>
          </a:xfrm>
          <a:prstGeom prst="rect">
            <a:avLst/>
          </a:prstGeom>
        </p:spPr>
        <p:txBody>
          <a:bodyPr vert="horz" wrap="none" lIns="91440" tIns="45720" rIns="91440" bIns="45720" rtlCol="0">
            <a:sp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2400" b="1" dirty="0" smtClean="0"/>
              <a:t>Object-oriented</a:t>
            </a:r>
          </a:p>
        </p:txBody>
      </p:sp>
      <p:sp>
        <p:nvSpPr>
          <p:cNvPr id="101" name="Объект 5"/>
          <p:cNvSpPr txBox="1">
            <a:spLocks/>
          </p:cNvSpPr>
          <p:nvPr/>
        </p:nvSpPr>
        <p:spPr>
          <a:xfrm>
            <a:off x="5292081" y="1389145"/>
            <a:ext cx="3600400" cy="830997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2400" dirty="0" smtClean="0"/>
              <a:t>Different object types with same organization</a:t>
            </a:r>
          </a:p>
        </p:txBody>
      </p:sp>
      <p:pic>
        <p:nvPicPr>
          <p:cNvPr id="3076" name="Picture 4" descr="Картинки по запросу circle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0390" y="2870323"/>
            <a:ext cx="1681163" cy="16811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4" name="Прямоугольник 103"/>
          <p:cNvSpPr/>
          <p:nvPr/>
        </p:nvSpPr>
        <p:spPr>
          <a:xfrm>
            <a:off x="7326836" y="4551256"/>
            <a:ext cx="1709659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1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</a:rPr>
              <a:t>commons.wikimedia.org</a:t>
            </a:r>
            <a:endParaRPr lang="ru-RU" sz="1100" dirty="0">
              <a:solidFill>
                <a:schemeClr val="bg1">
                  <a:lumMod val="50000"/>
                </a:schemeClr>
              </a:solidFill>
              <a:latin typeface="Arial" panose="020B0604020202020204" pitchFamily="34" charset="0"/>
            </a:endParaRPr>
          </a:p>
        </p:txBody>
      </p:sp>
      <p:sp>
        <p:nvSpPr>
          <p:cNvPr id="106" name="Прямоугольник 105"/>
          <p:cNvSpPr/>
          <p:nvPr/>
        </p:nvSpPr>
        <p:spPr>
          <a:xfrm>
            <a:off x="7064425" y="2222249"/>
            <a:ext cx="1234931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1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</a:rPr>
              <a:t>shelbystore.com</a:t>
            </a:r>
            <a:endParaRPr lang="ru-RU" sz="1100" dirty="0">
              <a:solidFill>
                <a:schemeClr val="bg1">
                  <a:lumMod val="50000"/>
                </a:schemeClr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455055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90" y="0"/>
            <a:ext cx="9137622" cy="1268760"/>
          </a:xfrm>
        </p:spPr>
        <p:txBody>
          <a:bodyPr tIns="180000">
            <a:normAutofit/>
          </a:bodyPr>
          <a:lstStyle/>
          <a:p>
            <a:r>
              <a:rPr lang="en-US" sz="3200" b="1" dirty="0" smtClean="0">
                <a:solidFill>
                  <a:srgbClr val="005AA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Three-level schema</a:t>
            </a:r>
            <a:endParaRPr lang="ru-RU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170" name="Picture 2" descr="Картинки по запросу notebook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98280" y="1077099"/>
            <a:ext cx="1512168" cy="1160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7" name="Picture 2" descr="Картинки по запросу notebook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77160" y="1088639"/>
            <a:ext cx="1512168" cy="1160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5" name="Picture 2" descr="Картинки по запросу notebook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23620" y="1088639"/>
            <a:ext cx="1512168" cy="1160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9" name="Picture 2" descr="Картинки по запросу notebook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5776" y="1063239"/>
            <a:ext cx="1512168" cy="1160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0" name="Объект 5"/>
          <p:cNvSpPr txBox="1">
            <a:spLocks/>
          </p:cNvSpPr>
          <p:nvPr/>
        </p:nvSpPr>
        <p:spPr>
          <a:xfrm>
            <a:off x="805779" y="1412618"/>
            <a:ext cx="1042273" cy="461665"/>
          </a:xfrm>
          <a:prstGeom prst="rect">
            <a:avLst/>
          </a:prstGeom>
        </p:spPr>
        <p:txBody>
          <a:bodyPr vert="horz" wrap="none" lIns="91440" tIns="45720" rIns="91440" bIns="45720" rtlCol="0">
            <a:sp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2400" b="1" dirty="0" smtClean="0"/>
              <a:t>Users</a:t>
            </a:r>
          </a:p>
        </p:txBody>
      </p:sp>
      <p:sp>
        <p:nvSpPr>
          <p:cNvPr id="51" name="Объект 5"/>
          <p:cNvSpPr txBox="1">
            <a:spLocks/>
          </p:cNvSpPr>
          <p:nvPr/>
        </p:nvSpPr>
        <p:spPr>
          <a:xfrm>
            <a:off x="584565" y="2492896"/>
            <a:ext cx="1484702" cy="830997"/>
          </a:xfrm>
          <a:prstGeom prst="rect">
            <a:avLst/>
          </a:prstGeom>
        </p:spPr>
        <p:txBody>
          <a:bodyPr vert="horz" wrap="none" lIns="91440" tIns="45720" rIns="91440" bIns="45720" rtlCol="0">
            <a:sp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2400" b="1" dirty="0" smtClean="0"/>
              <a:t>External </a:t>
            </a:r>
            <a:br>
              <a:rPr lang="en-US" sz="2400" b="1" dirty="0" smtClean="0"/>
            </a:br>
            <a:r>
              <a:rPr lang="en-US" sz="2400" b="1" dirty="0" smtClean="0"/>
              <a:t>schema</a:t>
            </a:r>
          </a:p>
        </p:txBody>
      </p:sp>
      <p:sp>
        <p:nvSpPr>
          <p:cNvPr id="52" name="Объект 5"/>
          <p:cNvSpPr txBox="1">
            <a:spLocks/>
          </p:cNvSpPr>
          <p:nvPr/>
        </p:nvSpPr>
        <p:spPr>
          <a:xfrm>
            <a:off x="365996" y="3356992"/>
            <a:ext cx="1944763" cy="830997"/>
          </a:xfrm>
          <a:prstGeom prst="rect">
            <a:avLst/>
          </a:prstGeom>
        </p:spPr>
        <p:txBody>
          <a:bodyPr vert="horz" wrap="none" lIns="91440" tIns="45720" rIns="91440" bIns="45720" rtlCol="0">
            <a:sp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2400" b="1" dirty="0" smtClean="0"/>
              <a:t>Conceptual </a:t>
            </a:r>
            <a:br>
              <a:rPr lang="en-US" sz="2400" b="1" dirty="0" smtClean="0"/>
            </a:br>
            <a:r>
              <a:rPr lang="en-US" sz="2400" b="1" dirty="0" smtClean="0"/>
              <a:t>schema</a:t>
            </a:r>
          </a:p>
        </p:txBody>
      </p:sp>
      <p:sp>
        <p:nvSpPr>
          <p:cNvPr id="53" name="Объект 5"/>
          <p:cNvSpPr txBox="1">
            <a:spLocks/>
          </p:cNvSpPr>
          <p:nvPr/>
        </p:nvSpPr>
        <p:spPr>
          <a:xfrm>
            <a:off x="672169" y="4254187"/>
            <a:ext cx="1332416" cy="830997"/>
          </a:xfrm>
          <a:prstGeom prst="rect">
            <a:avLst/>
          </a:prstGeom>
        </p:spPr>
        <p:txBody>
          <a:bodyPr vert="horz" wrap="none" lIns="91440" tIns="45720" rIns="91440" bIns="45720" rtlCol="0">
            <a:sp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2400" b="1" dirty="0" smtClean="0"/>
              <a:t>Internal</a:t>
            </a:r>
            <a:br>
              <a:rPr lang="en-US" sz="2400" b="1" dirty="0" smtClean="0"/>
            </a:br>
            <a:r>
              <a:rPr lang="en-US" sz="2400" b="1" dirty="0" smtClean="0"/>
              <a:t>schema</a:t>
            </a: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2699792" y="2564904"/>
            <a:ext cx="1794532" cy="614973"/>
          </a:xfrm>
          <a:prstGeom prst="round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External view</a:t>
            </a:r>
            <a:endParaRPr lang="ru-RU" sz="2400" dirty="0"/>
          </a:p>
        </p:txBody>
      </p:sp>
      <p:sp>
        <p:nvSpPr>
          <p:cNvPr id="54" name="Скругленный прямоугольник 53"/>
          <p:cNvSpPr/>
          <p:nvPr/>
        </p:nvSpPr>
        <p:spPr>
          <a:xfrm>
            <a:off x="4788024" y="2564904"/>
            <a:ext cx="1794532" cy="614973"/>
          </a:xfrm>
          <a:prstGeom prst="round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External view</a:t>
            </a:r>
            <a:endParaRPr lang="ru-RU" sz="2400" dirty="0"/>
          </a:p>
        </p:txBody>
      </p:sp>
      <p:sp>
        <p:nvSpPr>
          <p:cNvPr id="57" name="Скругленный прямоугольник 56"/>
          <p:cNvSpPr/>
          <p:nvPr/>
        </p:nvSpPr>
        <p:spPr>
          <a:xfrm>
            <a:off x="6876256" y="2564904"/>
            <a:ext cx="1794532" cy="614973"/>
          </a:xfrm>
          <a:prstGeom prst="round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External view</a:t>
            </a:r>
            <a:endParaRPr lang="ru-RU" sz="2400" dirty="0"/>
          </a:p>
        </p:txBody>
      </p:sp>
      <p:sp>
        <p:nvSpPr>
          <p:cNvPr id="59" name="Скругленный прямоугольник 58"/>
          <p:cNvSpPr/>
          <p:nvPr/>
        </p:nvSpPr>
        <p:spPr>
          <a:xfrm>
            <a:off x="4788024" y="3501008"/>
            <a:ext cx="1847552" cy="614973"/>
          </a:xfrm>
          <a:prstGeom prst="round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Conceptual view</a:t>
            </a:r>
            <a:endParaRPr lang="ru-RU" sz="2400" dirty="0"/>
          </a:p>
        </p:txBody>
      </p:sp>
      <p:sp>
        <p:nvSpPr>
          <p:cNvPr id="60" name="Скругленный прямоугольник 59"/>
          <p:cNvSpPr/>
          <p:nvPr/>
        </p:nvSpPr>
        <p:spPr>
          <a:xfrm>
            <a:off x="4788024" y="4365104"/>
            <a:ext cx="1847552" cy="614973"/>
          </a:xfrm>
          <a:prstGeom prst="round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Internal view</a:t>
            </a:r>
            <a:endParaRPr lang="ru-RU" sz="2400" dirty="0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2483768" y="2458988"/>
            <a:ext cx="6408712" cy="2592288"/>
          </a:xfrm>
          <a:prstGeom prst="roundRect">
            <a:avLst/>
          </a:prstGeom>
          <a:solidFill>
            <a:srgbClr val="632523">
              <a:alpha val="10196"/>
            </a:srgb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9" name="Прямая соединительная линия 8"/>
          <p:cNvCxnSpPr/>
          <p:nvPr/>
        </p:nvCxnSpPr>
        <p:spPr>
          <a:xfrm flipH="1" flipV="1">
            <a:off x="3597058" y="3179877"/>
            <a:ext cx="2114742" cy="321131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Прямая соединительная линия 60"/>
          <p:cNvCxnSpPr/>
          <p:nvPr/>
        </p:nvCxnSpPr>
        <p:spPr>
          <a:xfrm flipV="1">
            <a:off x="5711800" y="3196427"/>
            <a:ext cx="2102060" cy="304581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Прямая соединительная линия 61"/>
          <p:cNvCxnSpPr/>
          <p:nvPr/>
        </p:nvCxnSpPr>
        <p:spPr>
          <a:xfrm flipH="1" flipV="1">
            <a:off x="5685290" y="3179877"/>
            <a:ext cx="26510" cy="321131"/>
          </a:xfrm>
          <a:prstGeom prst="line">
            <a:avLst/>
          </a:prstGeom>
          <a:ln w="28575">
            <a:noFil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Прямая соединительная линия 62"/>
          <p:cNvCxnSpPr/>
          <p:nvPr/>
        </p:nvCxnSpPr>
        <p:spPr>
          <a:xfrm flipH="1" flipV="1">
            <a:off x="3311860" y="2132856"/>
            <a:ext cx="281443" cy="403432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Прямая соединительная линия 63"/>
          <p:cNvCxnSpPr/>
          <p:nvPr/>
        </p:nvCxnSpPr>
        <p:spPr>
          <a:xfrm flipH="1" flipV="1">
            <a:off x="4854364" y="2132856"/>
            <a:ext cx="803708" cy="441212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Прямая соединительная линия 66"/>
          <p:cNvCxnSpPr/>
          <p:nvPr/>
        </p:nvCxnSpPr>
        <p:spPr>
          <a:xfrm flipV="1">
            <a:off x="5638800" y="2132856"/>
            <a:ext cx="694444" cy="470644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Прямая соединительная линия 67"/>
          <p:cNvCxnSpPr/>
          <p:nvPr/>
        </p:nvCxnSpPr>
        <p:spPr>
          <a:xfrm flipV="1">
            <a:off x="7779704" y="2132856"/>
            <a:ext cx="34156" cy="407394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Прямая соединительная линия 68"/>
          <p:cNvCxnSpPr/>
          <p:nvPr/>
        </p:nvCxnSpPr>
        <p:spPr>
          <a:xfrm flipH="1" flipV="1">
            <a:off x="5711800" y="4115981"/>
            <a:ext cx="26510" cy="321131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0" name="Объект 5"/>
          <p:cNvSpPr txBox="1">
            <a:spLocks/>
          </p:cNvSpPr>
          <p:nvPr/>
        </p:nvSpPr>
        <p:spPr>
          <a:xfrm>
            <a:off x="2778494" y="4441757"/>
            <a:ext cx="1091967" cy="461665"/>
          </a:xfrm>
          <a:prstGeom prst="rect">
            <a:avLst/>
          </a:prstGeom>
        </p:spPr>
        <p:txBody>
          <a:bodyPr vert="horz" wrap="none" lIns="91440" tIns="45720" rIns="91440" bIns="45720" rtlCol="0">
            <a:sp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2400" dirty="0" smtClean="0"/>
              <a:t>DBMS</a:t>
            </a:r>
          </a:p>
        </p:txBody>
      </p:sp>
      <p:sp>
        <p:nvSpPr>
          <p:cNvPr id="71" name="Блок-схема: магнитный диск 70"/>
          <p:cNvSpPr/>
          <p:nvPr/>
        </p:nvSpPr>
        <p:spPr>
          <a:xfrm>
            <a:off x="5010622" y="5391244"/>
            <a:ext cx="1402355" cy="1304711"/>
          </a:xfrm>
          <a:prstGeom prst="flowChartMagneticDisk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2" name="Объект 5"/>
          <p:cNvSpPr txBox="1">
            <a:spLocks/>
          </p:cNvSpPr>
          <p:nvPr/>
        </p:nvSpPr>
        <p:spPr>
          <a:xfrm>
            <a:off x="4981898" y="6038756"/>
            <a:ext cx="1503938" cy="461665"/>
          </a:xfrm>
          <a:prstGeom prst="rect">
            <a:avLst/>
          </a:prstGeom>
        </p:spPr>
        <p:txBody>
          <a:bodyPr vert="horz" wrap="none" lIns="91440" tIns="45720" rIns="91440" bIns="45720" rtlCol="0">
            <a:sp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2400" dirty="0" smtClean="0"/>
              <a:t>Database</a:t>
            </a:r>
          </a:p>
        </p:txBody>
      </p:sp>
      <p:cxnSp>
        <p:nvCxnSpPr>
          <p:cNvPr id="73" name="Прямая соединительная линия 72"/>
          <p:cNvCxnSpPr/>
          <p:nvPr/>
        </p:nvCxnSpPr>
        <p:spPr>
          <a:xfrm flipV="1">
            <a:off x="5685290" y="4980078"/>
            <a:ext cx="53020" cy="609162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" name="Прямоугольник 77"/>
          <p:cNvSpPr/>
          <p:nvPr/>
        </p:nvSpPr>
        <p:spPr>
          <a:xfrm>
            <a:off x="7464605" y="836586"/>
            <a:ext cx="1234931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1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</a:rPr>
              <a:t>samsung.com</a:t>
            </a:r>
            <a:endParaRPr lang="ru-RU" sz="1100" dirty="0">
              <a:solidFill>
                <a:schemeClr val="bg1">
                  <a:lumMod val="50000"/>
                </a:schemeClr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402919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Классическая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Apothecary</Template>
  <TotalTime>1167</TotalTime>
  <Words>328</Words>
  <Application>Microsoft Office PowerPoint</Application>
  <PresentationFormat>Экран (4:3)</PresentationFormat>
  <Paragraphs>136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2" baseType="lpstr">
      <vt:lpstr>Arial</vt:lpstr>
      <vt:lpstr>Courier New</vt:lpstr>
      <vt:lpstr>Тема Office</vt:lpstr>
      <vt:lpstr>Start of data management</vt:lpstr>
      <vt:lpstr>File processing</vt:lpstr>
      <vt:lpstr>Database approach</vt:lpstr>
      <vt:lpstr>Types of databases</vt:lpstr>
      <vt:lpstr>Structural elements</vt:lpstr>
      <vt:lpstr>Data models</vt:lpstr>
      <vt:lpstr>Hierarchical structure</vt:lpstr>
      <vt:lpstr>Development of structures</vt:lpstr>
      <vt:lpstr>Three-level schema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Fish</dc:creator>
  <cp:lastModifiedBy>Севрюгин Илья</cp:lastModifiedBy>
  <cp:revision>88</cp:revision>
  <dcterms:created xsi:type="dcterms:W3CDTF">2018-11-23T06:06:09Z</dcterms:created>
  <dcterms:modified xsi:type="dcterms:W3CDTF">2019-10-21T14:33:52Z</dcterms:modified>
</cp:coreProperties>
</file>