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0" r:id="rId6"/>
    <p:sldId id="261" r:id="rId7"/>
    <p:sldId id="269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2" autoAdjust="0"/>
    <p:restoredTop sz="94590" autoAdjust="0"/>
  </p:normalViewPr>
  <p:slideViewPr>
    <p:cSldViewPr>
      <p:cViewPr varScale="1">
        <p:scale>
          <a:sx n="74" d="100"/>
          <a:sy n="74" d="100"/>
        </p:scale>
        <p:origin x="70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Объект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00329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Human-Computer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interaction (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HCI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- </a:t>
            </a:r>
            <a:r>
              <a:rPr lang="en-US" sz="2400" dirty="0"/>
              <a:t>is the study of how people design, </a:t>
            </a:r>
            <a:r>
              <a:rPr lang="en-US" sz="2400" dirty="0" smtClean="0"/>
              <a:t>implement </a:t>
            </a:r>
            <a:r>
              <a:rPr lang="en-US" sz="2400" dirty="0"/>
              <a:t>and use interactive computer systems and how computers affect </a:t>
            </a:r>
            <a:r>
              <a:rPr lang="en-US" sz="2400" dirty="0" smtClean="0"/>
              <a:t>our society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920432" y="4214341"/>
            <a:ext cx="2027832" cy="864096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Interaction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908252" y="3055466"/>
            <a:ext cx="1584176" cy="864096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688160" y="5373216"/>
            <a:ext cx="2024360" cy="864096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Computer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 стрелкой 15"/>
          <p:cNvCxnSpPr>
            <a:stCxn id="23" idx="2"/>
          </p:cNvCxnSpPr>
          <p:nvPr/>
        </p:nvCxnSpPr>
        <p:spPr>
          <a:xfrm>
            <a:off x="4700340" y="3919562"/>
            <a:ext cx="0" cy="1453654"/>
          </a:xfrm>
          <a:prstGeom prst="straightConnector1">
            <a:avLst/>
          </a:prstGeom>
          <a:ln w="571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555776" y="2996952"/>
            <a:ext cx="4464496" cy="338437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16200000">
            <a:off x="2328791" y="3223936"/>
            <a:ext cx="13773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</a:t>
            </a:r>
            <a:r>
              <a:rPr lang="en-US" sz="5400" b="0" cap="none" spc="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</a:t>
            </a:r>
            <a:r>
              <a:rPr lang="en-US" sz="5400" b="0" cap="none" spc="0" dirty="0" smtClean="0">
                <a:ln w="18415" cmpd="sng">
                  <a:noFill/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</a:t>
            </a:r>
            <a:endParaRPr lang="ru-RU" sz="5400" b="0" cap="none" spc="0" dirty="0">
              <a:ln w="18415" cmpd="sng">
                <a:noFill/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708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Cognition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2" name="Picture 2" descr="ÐÐ°ÑÑÐ¸Ð½ÐºÐ¸ Ð¿Ð¾ Ð·Ð°Ð¿ÑÐ¾ÑÑ cognition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528" y="1268760"/>
            <a:ext cx="3696345" cy="4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323528" y="1772816"/>
            <a:ext cx="2909912" cy="93610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perception</a:t>
            </a:r>
            <a:endParaRPr lang="ru-RU" sz="24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45126" y="1897100"/>
            <a:ext cx="2533737" cy="93610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attention</a:t>
            </a:r>
            <a:endParaRPr lang="ru-RU" sz="24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94054" y="3078826"/>
            <a:ext cx="2098948" cy="93610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pattern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matching</a:t>
            </a:r>
            <a:endParaRPr lang="ru-RU" sz="24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554341" y="3184854"/>
            <a:ext cx="2115306" cy="93610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memory</a:t>
            </a:r>
            <a:endParaRPr lang="ru-RU" sz="24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11144" y="4384836"/>
            <a:ext cx="2115306" cy="93610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language processing</a:t>
            </a:r>
            <a:endParaRPr lang="ru-RU" sz="24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476473" y="4509120"/>
            <a:ext cx="2115306" cy="93610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decision making</a:t>
            </a:r>
            <a:endParaRPr lang="ru-RU" sz="24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09672" y="5876839"/>
            <a:ext cx="3250201" cy="93610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problem solving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5130992" y="4492048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pathwayspodcast.com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90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Cognitive demands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6" name="Picture 2" descr="ÐÐ°ÑÑÐ¸Ð½ÐºÐ¸ Ð¿Ð¾ Ð·Ð°Ð¿ÑÐ¾ÑÑ dem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421" y="1484784"/>
            <a:ext cx="5040560" cy="41710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645314" y="5741067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stanfieldit.com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515294"/>
            <a:ext cx="310576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RULES</a:t>
            </a:r>
            <a:endParaRPr lang="ru-RU" sz="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23928" y="2996952"/>
            <a:ext cx="511256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CONCEPTS</a:t>
            </a:r>
            <a:endParaRPr lang="ru-RU" sz="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-108520" y="4553252"/>
            <a:ext cx="511256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RETAIN</a:t>
            </a:r>
            <a:endParaRPr lang="ru-RU" sz="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63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Limitations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23871" y="5982461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smitak.weebly.com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29698" name="Picture 2" descr="ÐÐ°ÑÑÐ¸Ð½ÐºÐ¸ Ð¿Ð¾ Ð·Ð°Ð¿ÑÐ¾ÑÑ cognitive proces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98186"/>
            <a:ext cx="4733461" cy="418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9512" y="1412776"/>
            <a:ext cx="511256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HARD</a:t>
            </a:r>
            <a:endParaRPr lang="ru-RU" sz="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3794" name="Picture 2" descr="ÐÐ°ÑÑÐ¸Ð½ÐºÐ¸ Ð¿Ð¾ Ð·Ð°Ð¿ÑÐ¾ÑÑ b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480" y="2520772"/>
            <a:ext cx="2952328" cy="30577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427984" y="1412776"/>
            <a:ext cx="511256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EASY</a:t>
            </a:r>
            <a:endParaRPr lang="ru-RU" sz="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84168" y="5720851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smitak.weebly.com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33796" name="Picture 4" descr="ÐÐ°ÑÑÐ¸Ð½ÐºÐ¸ Ð¿Ð¾ Ð·Ð°Ð¿ÑÐ¾ÑÑ inf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873" y="1966774"/>
            <a:ext cx="1824137" cy="18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гнутая влево стрелка 2"/>
          <p:cNvSpPr/>
          <p:nvPr/>
        </p:nvSpPr>
        <p:spPr>
          <a:xfrm flipH="1">
            <a:off x="8151204" y="2653040"/>
            <a:ext cx="813284" cy="1237283"/>
          </a:xfrm>
          <a:prstGeom prst="curved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07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WIMP interface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51520" y="1799165"/>
            <a:ext cx="8712968" cy="3862083"/>
            <a:chOff x="251520" y="1124743"/>
            <a:chExt cx="8712968" cy="3940137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124743"/>
              <a:ext cx="8568952" cy="3940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2" name="Picture 4" descr="Картинки по запросу pointer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09522">
              <a:off x="5859635" y="2383517"/>
              <a:ext cx="360040" cy="36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Скругленная прямоугольная выноска 4"/>
            <p:cNvSpPr/>
            <p:nvPr/>
          </p:nvSpPr>
          <p:spPr>
            <a:xfrm>
              <a:off x="525342" y="3501008"/>
              <a:ext cx="3686618" cy="1152128"/>
            </a:xfrm>
            <a:prstGeom prst="wedgeRoundRectCallout">
              <a:avLst>
                <a:gd name="adj1" fmla="val -50228"/>
                <a:gd name="adj2" fmla="val -98582"/>
                <a:gd name="adj3" fmla="val 16667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 smtClean="0">
                  <a:solidFill>
                    <a:schemeClr val="tx1"/>
                  </a:solidFill>
                </a:rPr>
                <a:t>Window</a:t>
              </a:r>
              <a:r>
                <a:rPr lang="en-US" sz="2400" dirty="0" smtClean="0">
                  <a:solidFill>
                    <a:schemeClr val="tx1"/>
                  </a:solidFill>
                </a:rPr>
                <a:t> - area </a:t>
              </a:r>
              <a:r>
                <a:rPr lang="en-US" sz="2400" dirty="0">
                  <a:solidFill>
                    <a:schemeClr val="tx1"/>
                  </a:solidFill>
                </a:rPr>
                <a:t>of the screen that behave as </a:t>
              </a:r>
              <a:r>
                <a:rPr lang="en-US" sz="2400" dirty="0" smtClean="0">
                  <a:solidFill>
                    <a:schemeClr val="tx1"/>
                  </a:solidFill>
                </a:rPr>
                <a:t>an independent terminal.</a:t>
              </a:r>
              <a:endParaRPr lang="ru-RU" sz="2400" dirty="0">
                <a:solidFill>
                  <a:schemeClr val="tx1"/>
                </a:solidFill>
              </a:endParaRPr>
            </a:p>
          </p:txBody>
        </p:sp>
        <p:sp>
          <p:nvSpPr>
            <p:cNvPr id="26" name="Скругленная прямоугольная выноска 25"/>
            <p:cNvSpPr/>
            <p:nvPr/>
          </p:nvSpPr>
          <p:spPr>
            <a:xfrm>
              <a:off x="6076167" y="1152857"/>
              <a:ext cx="2888321" cy="1124015"/>
            </a:xfrm>
            <a:prstGeom prst="wedgeRoundRectCallout">
              <a:avLst>
                <a:gd name="adj1" fmla="val -54149"/>
                <a:gd name="adj2" fmla="val -19663"/>
                <a:gd name="adj3" fmla="val 16667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 smtClean="0">
                  <a:solidFill>
                    <a:schemeClr val="tx1"/>
                  </a:solidFill>
                </a:rPr>
                <a:t>Icon</a:t>
              </a:r>
              <a:r>
                <a:rPr lang="en-US" sz="2400" dirty="0" smtClean="0">
                  <a:solidFill>
                    <a:schemeClr val="tx1"/>
                  </a:solidFill>
                </a:rPr>
                <a:t> – </a:t>
              </a:r>
              <a:r>
                <a:rPr lang="en-US" sz="2400" dirty="0">
                  <a:solidFill>
                    <a:schemeClr val="tx1"/>
                  </a:solidFill>
                </a:rPr>
                <a:t>small image used to represent some object</a:t>
              </a:r>
              <a:endParaRPr lang="ru-RU" sz="2400" dirty="0">
                <a:solidFill>
                  <a:schemeClr val="tx1"/>
                </a:solidFill>
              </a:endParaRPr>
            </a:p>
          </p:txBody>
        </p:sp>
        <p:sp>
          <p:nvSpPr>
            <p:cNvPr id="29" name="Скругленная прямоугольная выноска 28"/>
            <p:cNvSpPr/>
            <p:nvPr/>
          </p:nvSpPr>
          <p:spPr>
            <a:xfrm>
              <a:off x="1475656" y="2147728"/>
              <a:ext cx="3888431" cy="1124015"/>
            </a:xfrm>
            <a:prstGeom prst="wedgeRoundRectCallout">
              <a:avLst>
                <a:gd name="adj1" fmla="val 67295"/>
                <a:gd name="adj2" fmla="val -1585"/>
                <a:gd name="adj3" fmla="val 16667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 smtClean="0">
                  <a:solidFill>
                    <a:schemeClr val="tx1"/>
                  </a:solidFill>
                </a:rPr>
                <a:t>Pointer</a:t>
              </a:r>
              <a:r>
                <a:rPr lang="en-US" sz="2400" dirty="0">
                  <a:solidFill>
                    <a:schemeClr val="tx1"/>
                  </a:solidFill>
                </a:rPr>
                <a:t>–  graphical image that </a:t>
              </a:r>
              <a:r>
                <a:rPr lang="en-US" sz="2400" dirty="0" smtClean="0">
                  <a:solidFill>
                    <a:schemeClr val="tx1"/>
                  </a:solidFill>
                </a:rPr>
                <a:t>shows movements </a:t>
              </a:r>
              <a:r>
                <a:rPr lang="en-US" sz="2400" dirty="0">
                  <a:solidFill>
                    <a:schemeClr val="tx1"/>
                  </a:solidFill>
                </a:rPr>
                <a:t>of the pointing </a:t>
              </a:r>
              <a:r>
                <a:rPr lang="en-US" sz="2400" dirty="0" smtClean="0">
                  <a:solidFill>
                    <a:schemeClr val="tx1"/>
                  </a:solidFill>
                </a:rPr>
                <a:t>device.</a:t>
              </a:r>
              <a:endParaRPr lang="ru-RU" sz="2400" dirty="0">
                <a:solidFill>
                  <a:schemeClr val="tx1"/>
                </a:solidFill>
              </a:endParaRPr>
            </a:p>
          </p:txBody>
        </p:sp>
        <p:sp>
          <p:nvSpPr>
            <p:cNvPr id="31" name="Скругленная прямоугольная выноска 30"/>
            <p:cNvSpPr/>
            <p:nvPr/>
          </p:nvSpPr>
          <p:spPr>
            <a:xfrm>
              <a:off x="5441775" y="4354986"/>
              <a:ext cx="2554382" cy="687615"/>
            </a:xfrm>
            <a:prstGeom prst="wedgeRoundRectCallout">
              <a:avLst>
                <a:gd name="adj1" fmla="val 49885"/>
                <a:gd name="adj2" fmla="val -87217"/>
                <a:gd name="adj3" fmla="val 16667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 smtClean="0">
                  <a:solidFill>
                    <a:schemeClr val="tx1"/>
                  </a:solidFill>
                </a:rPr>
                <a:t>Menu</a:t>
              </a:r>
              <a:r>
                <a:rPr lang="en-US" sz="2400" dirty="0">
                  <a:solidFill>
                    <a:schemeClr val="tx1"/>
                  </a:solidFill>
                </a:rPr>
                <a:t>– choice of operations </a:t>
              </a:r>
              <a:endParaRPr lang="ru-RU" sz="2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681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</a:t>
            </a:r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  <a:endParaRPr lang="en-US" sz="3200" b="1" dirty="0">
              <a:solidFill>
                <a:srgbClr val="005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842" name="Picture 2" descr="ÐÐ°ÑÑÐ¸Ð½ÐºÐ¸ Ð¿Ð¾ Ð·Ð°Ð¿ÑÐ¾ÑÑ predi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44824"/>
            <a:ext cx="480053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067944" y="6479758"/>
            <a:ext cx="15673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sfehrlich.com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14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of ICT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984304" y="980725"/>
            <a:ext cx="4088438" cy="2808312"/>
            <a:chOff x="1013879" y="5229200"/>
            <a:chExt cx="2228639" cy="1487163"/>
          </a:xfrm>
        </p:grpSpPr>
        <p:pic>
          <p:nvPicPr>
            <p:cNvPr id="7174" name="Picture 6" descr="Картинки по запросу ai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879" y="5229200"/>
              <a:ext cx="2228639" cy="1487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2622762" y="5229200"/>
              <a:ext cx="492443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AI</a:t>
              </a:r>
              <a:endParaRPr lang="ru-RU" sz="24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34" name="Прямоугольник 33"/>
          <p:cNvSpPr/>
          <p:nvPr/>
        </p:nvSpPr>
        <p:spPr>
          <a:xfrm rot="16200000">
            <a:off x="30723" y="2254075"/>
            <a:ext cx="15673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chiefexecutive.net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827584" y="4056749"/>
            <a:ext cx="4536504" cy="2597577"/>
            <a:chOff x="3960110" y="5229199"/>
            <a:chExt cx="2758856" cy="1565718"/>
          </a:xfrm>
        </p:grpSpPr>
        <p:pic>
          <p:nvPicPr>
            <p:cNvPr id="7176" name="Picture 8" descr="Картинки по запросу v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110" y="5229199"/>
              <a:ext cx="2758856" cy="1565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Прямоугольник 35"/>
            <p:cNvSpPr/>
            <p:nvPr/>
          </p:nvSpPr>
          <p:spPr>
            <a:xfrm>
              <a:off x="5266691" y="5229199"/>
              <a:ext cx="61266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VR</a:t>
              </a:r>
              <a:endParaRPr lang="ru-RU" sz="24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39" name="Прямоугольник 38"/>
          <p:cNvSpPr/>
          <p:nvPr/>
        </p:nvSpPr>
        <p:spPr>
          <a:xfrm rot="16200000">
            <a:off x="-185300" y="5311155"/>
            <a:ext cx="15673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junkreality.com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66874"/>
            <a:ext cx="338137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 rot="16200000">
            <a:off x="8229545" y="3373467"/>
            <a:ext cx="15673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uswitch.com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596336" y="1856720"/>
            <a:ext cx="129554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Phones</a:t>
            </a:r>
            <a:endParaRPr lang="ru-RU" sz="2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12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792" y="1446184"/>
            <a:ext cx="2639107" cy="142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 system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бъект 5"/>
          <p:cNvSpPr>
            <a:spLocks noGrp="1"/>
          </p:cNvSpPr>
          <p:nvPr>
            <p:ph idx="1"/>
          </p:nvPr>
        </p:nvSpPr>
        <p:spPr>
          <a:xfrm>
            <a:off x="1184090" y="1190606"/>
            <a:ext cx="5552380" cy="904863"/>
          </a:xfrm>
        </p:spPr>
        <p:txBody>
          <a:bodyPr wrap="square">
            <a:sp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Input: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Keyboard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mouse, joysticks</a:t>
            </a: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Картинки по запросу joystick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418" y="1321585"/>
            <a:ext cx="947451" cy="137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 52"/>
          <p:cNvSpPr/>
          <p:nvPr/>
        </p:nvSpPr>
        <p:spPr>
          <a:xfrm rot="16200000">
            <a:off x="7768866" y="1899760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en.wikipedia.org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221370" y="1223174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Dic.academic.ru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 descr="ÐÐ°ÑÑÐ¸Ð½ÐºÐ¸ Ð¿Ð¾ Ð·Ð°Ð¿ÑÐ¾ÑÑ text ent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4904"/>
            <a:ext cx="2737706" cy="159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5"/>
          <p:cNvSpPr txBox="1">
            <a:spLocks/>
          </p:cNvSpPr>
          <p:nvPr/>
        </p:nvSpPr>
        <p:spPr>
          <a:xfrm>
            <a:off x="1475656" y="2029919"/>
            <a:ext cx="1555842" cy="90486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entry</a:t>
            </a:r>
          </a:p>
          <a:p>
            <a:pPr marL="0" indent="0">
              <a:buFont typeface="Arial" pitchFamily="34" charset="0"/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5"/>
          <p:cNvSpPr txBox="1">
            <a:spLocks/>
          </p:cNvSpPr>
          <p:nvPr/>
        </p:nvSpPr>
        <p:spPr>
          <a:xfrm>
            <a:off x="4157761" y="3186690"/>
            <a:ext cx="1555842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Pointing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ÐÐ°ÑÑÐ¸Ð½ÐºÐ¸ Ð¿Ð¾ Ð·Ð°Ð¿ÑÐ¾ÑÑ pointing devi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701" y="3717032"/>
            <a:ext cx="2135963" cy="217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8687" y="4805486"/>
            <a:ext cx="2304256" cy="1733678"/>
          </a:xfrm>
          <a:prstGeom prst="rect">
            <a:avLst/>
          </a:prstGeom>
        </p:spPr>
      </p:pic>
      <p:sp>
        <p:nvSpPr>
          <p:cNvPr id="17" name="Объект 5"/>
          <p:cNvSpPr txBox="1">
            <a:spLocks/>
          </p:cNvSpPr>
          <p:nvPr/>
        </p:nvSpPr>
        <p:spPr>
          <a:xfrm>
            <a:off x="7100617" y="4216101"/>
            <a:ext cx="1251647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3D/VR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6200000">
            <a:off x="7890973" y="5541520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roadtovr.com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6200000">
            <a:off x="2693635" y="3328205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users.comnet.aalto.fi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6200000">
            <a:off x="5169730" y="4796749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sites.google.com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77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2" name="Picture 34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2914" flipH="1">
            <a:off x="7158063" y="3295785"/>
            <a:ext cx="1745539" cy="196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792" y="1446184"/>
            <a:ext cx="2639107" cy="142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 system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бъект 5"/>
          <p:cNvSpPr>
            <a:spLocks noGrp="1"/>
          </p:cNvSpPr>
          <p:nvPr>
            <p:ph idx="1"/>
          </p:nvPr>
        </p:nvSpPr>
        <p:spPr>
          <a:xfrm>
            <a:off x="1184090" y="1190606"/>
            <a:ext cx="5552380" cy="904863"/>
          </a:xfrm>
        </p:spPr>
        <p:txBody>
          <a:bodyPr wrap="square">
            <a:sp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Input: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Keyboard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mouse, joysticks</a:t>
            </a: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Объект 5"/>
          <p:cNvSpPr txBox="1">
            <a:spLocks/>
          </p:cNvSpPr>
          <p:nvPr/>
        </p:nvSpPr>
        <p:spPr>
          <a:xfrm>
            <a:off x="3172843" y="2869232"/>
            <a:ext cx="4922240" cy="90486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Output: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Screens, e-paper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Объект 5"/>
          <p:cNvSpPr txBox="1">
            <a:spLocks/>
          </p:cNvSpPr>
          <p:nvPr/>
        </p:nvSpPr>
        <p:spPr>
          <a:xfrm>
            <a:off x="924319" y="4036305"/>
            <a:ext cx="6960049" cy="90486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Memory: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Short-term memory – RAM</a:t>
            </a:r>
          </a:p>
          <a:p>
            <a:pPr marL="0" indent="0">
              <a:buNone/>
            </a:pPr>
            <a:r>
              <a:rPr lang="en-US" sz="2400" dirty="0" smtClean="0"/>
              <a:t>	     Long-term </a:t>
            </a:r>
            <a:r>
              <a:rPr lang="en-US" sz="2400" dirty="0"/>
              <a:t>memory – HDD, </a:t>
            </a:r>
            <a:r>
              <a:rPr lang="en-US" sz="2400" dirty="0" smtClean="0"/>
              <a:t>SSD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Объект 5"/>
          <p:cNvSpPr txBox="1">
            <a:spLocks/>
          </p:cNvSpPr>
          <p:nvPr/>
        </p:nvSpPr>
        <p:spPr>
          <a:xfrm>
            <a:off x="2771800" y="5578413"/>
            <a:ext cx="3643584" cy="90486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Processing: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CPU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   Networks</a:t>
            </a:r>
          </a:p>
        </p:txBody>
      </p:sp>
      <p:pic>
        <p:nvPicPr>
          <p:cNvPr id="2054" name="Picture 6" descr="Картинки по запросу joystick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418" y="1321585"/>
            <a:ext cx="947451" cy="137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 52"/>
          <p:cNvSpPr/>
          <p:nvPr/>
        </p:nvSpPr>
        <p:spPr>
          <a:xfrm rot="16200000">
            <a:off x="7768866" y="1899760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en.wikipedia.org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805065" y="3716923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imgpng.ru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2078" name="Picture 30" descr="Картинки по запросу monitor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2375284" cy="237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Картинки по запросу ram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829" y="3233588"/>
            <a:ext cx="1865300" cy="11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Прямоугольник 68"/>
          <p:cNvSpPr/>
          <p:nvPr/>
        </p:nvSpPr>
        <p:spPr>
          <a:xfrm>
            <a:off x="7175730" y="3212976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puarepng.com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221370" y="1223174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Dic.academic.ru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 rot="16200000">
            <a:off x="1216139" y="5500160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purepng.com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2084" name="Picture 36" descr="Картинки по запросу cpu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711" y="5157192"/>
            <a:ext cx="1232883" cy="112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Picture 40" descr="Картинки по запросу hub purepng.co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56" y="5229200"/>
            <a:ext cx="2201965" cy="158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Прямоугольник 75"/>
          <p:cNvSpPr/>
          <p:nvPr/>
        </p:nvSpPr>
        <p:spPr>
          <a:xfrm rot="16200000">
            <a:off x="5779064" y="5447608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purepng.com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8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  <a:r>
              <a:rPr lang="ru-RU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cognition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бъект 5"/>
          <p:cNvSpPr>
            <a:spLocks noGrp="1"/>
          </p:cNvSpPr>
          <p:nvPr>
            <p:ph idx="1"/>
          </p:nvPr>
        </p:nvSpPr>
        <p:spPr>
          <a:xfrm>
            <a:off x="3385496" y="1052736"/>
            <a:ext cx="2227245" cy="461665"/>
          </a:xfrm>
        </p:spPr>
        <p:txBody>
          <a:bodyPr wrap="square">
            <a:sp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Input+Output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2016224" cy="132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561416" y="3426954"/>
            <a:ext cx="19327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Alexandro Chen</a:t>
            </a:r>
          </a:p>
          <a:p>
            <a:pPr algn="ctr"/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Freepik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7803" y="1823516"/>
            <a:ext cx="1569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90%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4" name="Объект 5"/>
          <p:cNvSpPr txBox="1">
            <a:spLocks/>
          </p:cNvSpPr>
          <p:nvPr/>
        </p:nvSpPr>
        <p:spPr>
          <a:xfrm>
            <a:off x="611560" y="1484784"/>
            <a:ext cx="2304256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Visual channel</a:t>
            </a:r>
          </a:p>
        </p:txBody>
      </p:sp>
      <p:pic>
        <p:nvPicPr>
          <p:cNvPr id="3076" name="Picture 4" descr="Картинки по запросу ear pai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956" y="1921992"/>
            <a:ext cx="1800200" cy="19198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Объект 5"/>
          <p:cNvSpPr txBox="1">
            <a:spLocks/>
          </p:cNvSpPr>
          <p:nvPr/>
        </p:nvSpPr>
        <p:spPr>
          <a:xfrm>
            <a:off x="3203848" y="1484784"/>
            <a:ext cx="2520280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Auditory channel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418248" y="1916832"/>
            <a:ext cx="1184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7%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313956" y="3713883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onlineartlessons.com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3080" name="Picture 8" descr="Картинки по запросу прикосновение ру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204" y="2042851"/>
            <a:ext cx="2985978" cy="19622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Объект 5"/>
          <p:cNvSpPr txBox="1">
            <a:spLocks/>
          </p:cNvSpPr>
          <p:nvPr/>
        </p:nvSpPr>
        <p:spPr>
          <a:xfrm>
            <a:off x="6069632" y="1484784"/>
            <a:ext cx="2520280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Haptic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channel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586914" y="1929606"/>
            <a:ext cx="23775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3-1.5%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527658" y="3789040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Medicina.ua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979712" y="5240492"/>
            <a:ext cx="5993756" cy="1144550"/>
            <a:chOff x="755576" y="4466642"/>
            <a:chExt cx="5993756" cy="114455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755576" y="4466642"/>
              <a:ext cx="1738614" cy="11225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2915816" y="4466642"/>
              <a:ext cx="1738614" cy="11225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3554839" y="4599366"/>
              <a:ext cx="667933" cy="6480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5010718" y="4488594"/>
              <a:ext cx="1738614" cy="11225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5297455" y="4490410"/>
              <a:ext cx="1050238" cy="9010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 flipH="1">
              <a:off x="3888805" y="4932678"/>
              <a:ext cx="772452" cy="0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Объект 5"/>
          <p:cNvSpPr txBox="1">
            <a:spLocks/>
          </p:cNvSpPr>
          <p:nvPr/>
        </p:nvSpPr>
        <p:spPr>
          <a:xfrm>
            <a:off x="4139952" y="4399506"/>
            <a:ext cx="1678800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Movement</a:t>
            </a:r>
          </a:p>
        </p:txBody>
      </p:sp>
      <p:cxnSp>
        <p:nvCxnSpPr>
          <p:cNvPr id="18" name="Прямая со стрелкой 17"/>
          <p:cNvCxnSpPr>
            <a:stCxn id="39" idx="1"/>
            <a:endCxn id="39" idx="5"/>
          </p:cNvCxnSpPr>
          <p:nvPr/>
        </p:nvCxnSpPr>
        <p:spPr>
          <a:xfrm>
            <a:off x="6675395" y="5396215"/>
            <a:ext cx="742630" cy="637134"/>
          </a:xfrm>
          <a:prstGeom prst="straightConnector1">
            <a:avLst/>
          </a:prstGeom>
          <a:ln w="38100">
            <a:solidFill>
              <a:srgbClr val="92D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endCxn id="39" idx="7"/>
          </p:cNvCxnSpPr>
          <p:nvPr/>
        </p:nvCxnSpPr>
        <p:spPr>
          <a:xfrm flipV="1">
            <a:off x="6646547" y="5396215"/>
            <a:ext cx="771478" cy="637134"/>
          </a:xfrm>
          <a:prstGeom prst="straightConnector1">
            <a:avLst/>
          </a:prstGeom>
          <a:ln w="38100">
            <a:solidFill>
              <a:srgbClr val="92D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37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ÐÐ°ÑÑÐ¸Ð½ÐºÐ¸ Ð¿Ð¾ Ð·Ð°Ð¿ÑÐ¾ÑÑ tv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33778"/>
            <a:ext cx="2904257" cy="217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cognition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6200000">
            <a:off x="-258882" y="2014779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freeiconspng.com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6146" name="Picture 2" descr="ÐÐ°ÑÑÐ¸Ð½ÐºÐ¸ Ð¿Ð¾ Ð·Ð°Ð¿ÑÐ¾ÑÑ no disturb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2348880"/>
            <a:ext cx="2520280" cy="99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1553386" y="3343021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community.sprint.com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9218" name="Picture 2" descr="ÐÐ°ÑÑÐ¸Ð½ÐºÐ¸ Ð¿Ð¾ Ð·Ð°Ð¿ÑÐ¾ÑÑ classic mus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90373"/>
            <a:ext cx="2880320" cy="19170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652120" y="3428999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cmuse.org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9220" name="Picture 4" descr="ÐÐ°ÑÑÐ¸Ð½ÐºÐ¸ Ð¿Ð¾ Ð·Ð°Ð¿ÑÐ¾ÑÑ tactile joysti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49" y="4045749"/>
            <a:ext cx="2448272" cy="223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295011" y="6282040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techpowerup.com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1266" name="Picture 2" descr="ÐÐ°ÑÑÐ¸Ð½ÐºÐ¸ Ð¿Ð¾ Ð·Ð°Ð¿ÑÐ¾ÑÑ atten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020" y="4185801"/>
            <a:ext cx="4192477" cy="209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012160" y="6282040"/>
            <a:ext cx="19327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Krysta Harrison</a:t>
            </a:r>
          </a:p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medium.com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67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memory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бъект 5"/>
          <p:cNvSpPr>
            <a:spLocks noGrp="1"/>
          </p:cNvSpPr>
          <p:nvPr>
            <p:ph idx="1"/>
          </p:nvPr>
        </p:nvSpPr>
        <p:spPr>
          <a:xfrm>
            <a:off x="450513" y="3801611"/>
            <a:ext cx="2304256" cy="1569660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Memory: 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Sensory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Short-term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 smtClean="0"/>
              <a:t>Long-term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240414" y="2132856"/>
            <a:ext cx="5544616" cy="4219332"/>
            <a:chOff x="2627784" y="1276303"/>
            <a:chExt cx="6264696" cy="4767297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4499992" y="3140968"/>
              <a:ext cx="2520280" cy="1008112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400" dirty="0" smtClean="0">
                  <a:solidFill>
                    <a:prstClr val="white"/>
                  </a:solidFill>
                </a:rPr>
                <a:t>For best memorization</a:t>
              </a:r>
              <a:endParaRPr lang="ru-RU" dirty="0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7200292" y="2818607"/>
              <a:ext cx="1692188" cy="1652834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Listen</a:t>
              </a:r>
              <a:endParaRPr lang="ru-RU" sz="2400" dirty="0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4842030" y="1276303"/>
              <a:ext cx="1692188" cy="1652834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See</a:t>
              </a:r>
              <a:endParaRPr lang="ru-RU" sz="2400" dirty="0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2627784" y="2856286"/>
              <a:ext cx="1692188" cy="1652834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Write</a:t>
              </a:r>
              <a:endParaRPr lang="ru-RU" sz="2400" dirty="0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4740697" y="4390766"/>
              <a:ext cx="1913757" cy="1652834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Repeat</a:t>
              </a:r>
              <a:endParaRPr lang="ru-RU" sz="2400" dirty="0"/>
            </a:p>
          </p:txBody>
        </p:sp>
        <p:sp>
          <p:nvSpPr>
            <p:cNvPr id="13" name="Крест 12"/>
            <p:cNvSpPr/>
            <p:nvPr/>
          </p:nvSpPr>
          <p:spPr>
            <a:xfrm>
              <a:off x="6732240" y="2132856"/>
              <a:ext cx="792088" cy="792088"/>
            </a:xfrm>
            <a:prstGeom prst="plus">
              <a:avLst>
                <a:gd name="adj" fmla="val 34620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Крест 40"/>
            <p:cNvSpPr/>
            <p:nvPr/>
          </p:nvSpPr>
          <p:spPr>
            <a:xfrm>
              <a:off x="6689216" y="4340670"/>
              <a:ext cx="792088" cy="792088"/>
            </a:xfrm>
            <a:prstGeom prst="plus">
              <a:avLst>
                <a:gd name="adj" fmla="val 34620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Крест 41"/>
            <p:cNvSpPr/>
            <p:nvPr/>
          </p:nvSpPr>
          <p:spPr>
            <a:xfrm>
              <a:off x="3923928" y="4437112"/>
              <a:ext cx="792088" cy="792088"/>
            </a:xfrm>
            <a:prstGeom prst="plus">
              <a:avLst>
                <a:gd name="adj" fmla="val 34620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Крест 42"/>
            <p:cNvSpPr/>
            <p:nvPr/>
          </p:nvSpPr>
          <p:spPr>
            <a:xfrm>
              <a:off x="3923928" y="2132856"/>
              <a:ext cx="792088" cy="792088"/>
            </a:xfrm>
            <a:prstGeom prst="plus">
              <a:avLst>
                <a:gd name="adj" fmla="val 36224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314" name="Picture 2" descr="ÐÐ°ÑÑÐ¸Ð½ÐºÐ¸ Ð¿Ð¾ Ð·Ð°Ð¿ÑÐ¾ÑÑ br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85849"/>
            <a:ext cx="2839502" cy="21296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84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бъект 5"/>
          <p:cNvSpPr>
            <a:spLocks noGrp="1"/>
          </p:cNvSpPr>
          <p:nvPr>
            <p:ph idx="1"/>
          </p:nvPr>
        </p:nvSpPr>
        <p:spPr>
          <a:xfrm>
            <a:off x="395536" y="1340768"/>
            <a:ext cx="6192688" cy="1569660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Main parts of processing: 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Reasoning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Problem </a:t>
            </a:r>
            <a:r>
              <a:rPr lang="en-US" sz="2400" dirty="0" smtClean="0"/>
              <a:t>solving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Skill </a:t>
            </a:r>
            <a:r>
              <a:rPr lang="en-US" sz="2400" dirty="0" smtClean="0"/>
              <a:t>acquisition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073652" y="1140464"/>
            <a:ext cx="5050570" cy="3497406"/>
            <a:chOff x="464258" y="3062570"/>
            <a:chExt cx="5050570" cy="3497406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464258" y="3405996"/>
              <a:ext cx="5050570" cy="3153980"/>
              <a:chOff x="1537487" y="3405996"/>
              <a:chExt cx="5050570" cy="3153980"/>
            </a:xfrm>
          </p:grpSpPr>
          <p:pic>
            <p:nvPicPr>
              <p:cNvPr id="4098" name="Picture 2" descr="Ученые утверждают, что мозг человека мыслит «предвзято»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1464" y="3667336"/>
                <a:ext cx="3846593" cy="28926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Стрелка вправо 2"/>
              <p:cNvSpPr/>
              <p:nvPr/>
            </p:nvSpPr>
            <p:spPr>
              <a:xfrm>
                <a:off x="1537487" y="4559024"/>
                <a:ext cx="1728192" cy="799184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Errors</a:t>
                </a:r>
                <a:endParaRPr lang="ru-RU" sz="2400" dirty="0"/>
              </a:p>
            </p:txBody>
          </p:sp>
          <p:sp>
            <p:nvSpPr>
              <p:cNvPr id="16" name="Стрелка вправо 15"/>
              <p:cNvSpPr/>
              <p:nvPr/>
            </p:nvSpPr>
            <p:spPr>
              <a:xfrm rot="20426321">
                <a:off x="1621405" y="5602664"/>
                <a:ext cx="1728192" cy="799184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Emotions</a:t>
                </a:r>
                <a:endParaRPr lang="ru-RU" sz="2400" dirty="0"/>
              </a:p>
            </p:txBody>
          </p:sp>
          <p:sp>
            <p:nvSpPr>
              <p:cNvPr id="17" name="Стрелка вправо 16"/>
              <p:cNvSpPr/>
              <p:nvPr/>
            </p:nvSpPr>
            <p:spPr>
              <a:xfrm rot="671996">
                <a:off x="1877367" y="3405996"/>
                <a:ext cx="1728192" cy="799184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Tiredness</a:t>
                </a:r>
                <a:endParaRPr lang="ru-RU" sz="2400" dirty="0"/>
              </a:p>
            </p:txBody>
          </p:sp>
        </p:grpSp>
        <p:sp>
          <p:nvSpPr>
            <p:cNvPr id="6" name="Выноска-облако 5"/>
            <p:cNvSpPr/>
            <p:nvPr/>
          </p:nvSpPr>
          <p:spPr>
            <a:xfrm>
              <a:off x="3050838" y="3062570"/>
              <a:ext cx="2153516" cy="576064"/>
            </a:xfrm>
            <a:prstGeom prst="cloudCallout">
              <a:avLst>
                <a:gd name="adj1" fmla="val -29679"/>
                <a:gd name="adj2" fmla="val 8454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Decision</a:t>
              </a:r>
              <a:endParaRPr lang="ru-RU" sz="2400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29782" y="4918088"/>
            <a:ext cx="4139564" cy="1338528"/>
            <a:chOff x="5097085" y="2636912"/>
            <a:chExt cx="4139564" cy="1338528"/>
          </a:xfrm>
        </p:grpSpPr>
        <p:sp>
          <p:nvSpPr>
            <p:cNvPr id="8" name="Овал 7"/>
            <p:cNvSpPr/>
            <p:nvPr/>
          </p:nvSpPr>
          <p:spPr>
            <a:xfrm>
              <a:off x="6084168" y="2636912"/>
              <a:ext cx="1872208" cy="1338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Объект 5"/>
            <p:cNvSpPr txBox="1">
              <a:spLocks/>
            </p:cNvSpPr>
            <p:nvPr/>
          </p:nvSpPr>
          <p:spPr>
            <a:xfrm>
              <a:off x="6456280" y="2679303"/>
              <a:ext cx="1040670" cy="461665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Font typeface="Arial" pitchFamily="34" charset="0"/>
                <a:buNone/>
              </a:pP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output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Объект 5"/>
            <p:cNvSpPr txBox="1">
              <a:spLocks/>
            </p:cNvSpPr>
            <p:nvPr/>
          </p:nvSpPr>
          <p:spPr>
            <a:xfrm>
              <a:off x="6589457" y="3429000"/>
              <a:ext cx="853119" cy="461665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Font typeface="Arial" pitchFamily="34" charset="0"/>
                <a:buNone/>
              </a:pP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input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Объект 5"/>
            <p:cNvSpPr txBox="1">
              <a:spLocks/>
            </p:cNvSpPr>
            <p:nvPr/>
          </p:nvSpPr>
          <p:spPr>
            <a:xfrm>
              <a:off x="5097085" y="2998072"/>
              <a:ext cx="835485" cy="461665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Font typeface="Arial" pitchFamily="34" charset="0"/>
                <a:buNone/>
              </a:pPr>
              <a:r>
                <a:rPr lang="en-US" sz="2400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user</a:t>
              </a:r>
              <a:endPara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Объект 5"/>
            <p:cNvSpPr txBox="1">
              <a:spLocks/>
            </p:cNvSpPr>
            <p:nvPr/>
          </p:nvSpPr>
          <p:spPr>
            <a:xfrm>
              <a:off x="7989192" y="3091272"/>
              <a:ext cx="1247457" cy="461665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Font typeface="Arial" pitchFamily="34" charset="0"/>
                <a:buNone/>
              </a:pPr>
              <a:r>
                <a:rPr lang="en-US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system</a:t>
              </a:r>
              <a:endPara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Прямая со стрелкой 11"/>
            <p:cNvCxnSpPr>
              <a:stCxn id="25" idx="0"/>
            </p:cNvCxnSpPr>
            <p:nvPr/>
          </p:nvCxnSpPr>
          <p:spPr>
            <a:xfrm flipV="1">
              <a:off x="5514828" y="2750946"/>
              <a:ext cx="569340" cy="24712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>
              <a:endCxn id="26" idx="0"/>
            </p:cNvCxnSpPr>
            <p:nvPr/>
          </p:nvCxnSpPr>
          <p:spPr>
            <a:xfrm>
              <a:off x="7927362" y="2750946"/>
              <a:ext cx="685559" cy="34032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/>
            <p:nvPr/>
          </p:nvCxnSpPr>
          <p:spPr>
            <a:xfrm flipH="1">
              <a:off x="7927362" y="3667336"/>
              <a:ext cx="685559" cy="2308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>
            <a:xfrm flipH="1" flipV="1">
              <a:off x="5514827" y="3552937"/>
              <a:ext cx="685560" cy="3452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Объект 5"/>
          <p:cNvSpPr txBox="1">
            <a:spLocks/>
          </p:cNvSpPr>
          <p:nvPr/>
        </p:nvSpPr>
        <p:spPr>
          <a:xfrm>
            <a:off x="1331640" y="3848907"/>
            <a:ext cx="1889638" cy="83099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Scheme of interaction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796136" y="4463534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mrwolf.ru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57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ÐÐ°ÑÑÐ¸Ð½ÐºÐ¸ Ð¿Ð¾ Ð·Ð°Ð¿ÑÐ¾ÑÑ computer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915" y="2115222"/>
            <a:ext cx="3638558" cy="363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ÐÐ°ÑÑÐ¸Ð½ÐºÐ¸ Ð¿Ð¾ Ð·Ð°Ð¿ÑÐ¾ÑÑ us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650" y="1988840"/>
            <a:ext cx="4201436" cy="420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Scheme of interaction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1629114" y="1988840"/>
            <a:ext cx="7446931" cy="2975518"/>
            <a:chOff x="4715799" y="2338409"/>
            <a:chExt cx="5740654" cy="1720293"/>
          </a:xfrm>
        </p:grpSpPr>
        <p:sp>
          <p:nvSpPr>
            <p:cNvPr id="8" name="Овал 7"/>
            <p:cNvSpPr/>
            <p:nvPr/>
          </p:nvSpPr>
          <p:spPr>
            <a:xfrm>
              <a:off x="6084168" y="2636912"/>
              <a:ext cx="1872208" cy="1338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Объект 5"/>
            <p:cNvSpPr txBox="1">
              <a:spLocks/>
            </p:cNvSpPr>
            <p:nvPr/>
          </p:nvSpPr>
          <p:spPr>
            <a:xfrm>
              <a:off x="6651342" y="2722780"/>
              <a:ext cx="1040670" cy="461665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Font typeface="Arial" pitchFamily="34" charset="0"/>
                <a:buNone/>
              </a:pP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output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Объект 5"/>
            <p:cNvSpPr txBox="1">
              <a:spLocks/>
            </p:cNvSpPr>
            <p:nvPr/>
          </p:nvSpPr>
          <p:spPr>
            <a:xfrm>
              <a:off x="6683522" y="3597037"/>
              <a:ext cx="853119" cy="461665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Font typeface="Arial" pitchFamily="34" charset="0"/>
                <a:buNone/>
              </a:pP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input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Объект 5"/>
            <p:cNvSpPr txBox="1">
              <a:spLocks/>
            </p:cNvSpPr>
            <p:nvPr/>
          </p:nvSpPr>
          <p:spPr>
            <a:xfrm>
              <a:off x="4715799" y="2553591"/>
              <a:ext cx="835485" cy="461665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Font typeface="Arial" pitchFamily="34" charset="0"/>
                <a:buNone/>
              </a:pPr>
              <a:r>
                <a:rPr lang="en-US" sz="2400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user</a:t>
              </a:r>
              <a:endPara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Объект 5"/>
            <p:cNvSpPr txBox="1">
              <a:spLocks/>
            </p:cNvSpPr>
            <p:nvPr/>
          </p:nvSpPr>
          <p:spPr>
            <a:xfrm>
              <a:off x="9208996" y="2338409"/>
              <a:ext cx="1247457" cy="461665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Font typeface="Arial" pitchFamily="34" charset="0"/>
                <a:buNone/>
              </a:pPr>
              <a:r>
                <a:rPr lang="en-US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system</a:t>
              </a:r>
              <a:endPara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 flipV="1">
              <a:off x="5541159" y="2768130"/>
              <a:ext cx="569340" cy="24712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/>
            <p:nvPr/>
          </p:nvCxnSpPr>
          <p:spPr>
            <a:xfrm>
              <a:off x="7932392" y="2763126"/>
              <a:ext cx="685559" cy="340326"/>
            </a:xfrm>
            <a:prstGeom prst="straightConnector1">
              <a:avLst/>
            </a:prstGeom>
            <a:ln w="5715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/>
            <p:nvPr/>
          </p:nvCxnSpPr>
          <p:spPr>
            <a:xfrm flipH="1">
              <a:off x="7927362" y="3667336"/>
              <a:ext cx="685559" cy="230831"/>
            </a:xfrm>
            <a:prstGeom prst="straightConnector1">
              <a:avLst/>
            </a:prstGeom>
            <a:ln w="5715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>
            <a:xfrm flipH="1" flipV="1">
              <a:off x="5514827" y="3552937"/>
              <a:ext cx="685560" cy="34523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Прямоугольник 26"/>
          <p:cNvSpPr/>
          <p:nvPr/>
        </p:nvSpPr>
        <p:spPr>
          <a:xfrm>
            <a:off x="1044681" y="5928666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icons8.com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034807" y="5866792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purepng.com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04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 of HCI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87824" y="2780928"/>
            <a:ext cx="3384376" cy="864096"/>
          </a:xfrm>
          <a:prstGeom prst="roundRect">
            <a:avLst>
              <a:gd name="adj" fmla="val 50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Create usable and safe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ru-RU" sz="2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7544" y="1196752"/>
            <a:ext cx="4176464" cy="115212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1. Understand </a:t>
            </a:r>
            <a:r>
              <a:rPr lang="en-US" sz="2400" dirty="0"/>
              <a:t>the factors that determines how people use technology</a:t>
            </a:r>
            <a:endParaRPr lang="ru-RU" sz="2400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860032" y="1196752"/>
            <a:ext cx="4176464" cy="115212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2. </a:t>
            </a:r>
            <a:r>
              <a:rPr lang="en-US" sz="2400" dirty="0"/>
              <a:t>Develop tools and technique to enable building suitable system</a:t>
            </a:r>
            <a:endParaRPr lang="ru-RU" sz="2400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09960" y="5301208"/>
            <a:ext cx="4176464" cy="115212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4. Put people first</a:t>
            </a:r>
            <a:r>
              <a:rPr lang="en-US" sz="2400" dirty="0" smtClean="0"/>
              <a:t>!</a:t>
            </a:r>
            <a:endParaRPr lang="ru-RU" sz="2400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860032" y="3861048"/>
            <a:ext cx="4176464" cy="115212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3. Achieve efficient, effective and safe </a:t>
            </a:r>
            <a:r>
              <a:rPr lang="en-US" sz="2400" dirty="0" smtClean="0"/>
              <a:t>interaction</a:t>
            </a:r>
            <a:endParaRPr lang="ru-RU" sz="2400" dirty="0"/>
          </a:p>
        </p:txBody>
      </p:sp>
      <p:cxnSp>
        <p:nvCxnSpPr>
          <p:cNvPr id="15" name="Соединительная линия уступом 14"/>
          <p:cNvCxnSpPr>
            <a:stCxn id="27" idx="2"/>
            <a:endCxn id="10" idx="0"/>
          </p:cNvCxnSpPr>
          <p:nvPr/>
        </p:nvCxnSpPr>
        <p:spPr>
          <a:xfrm rot="5400000">
            <a:off x="5598114" y="1430778"/>
            <a:ext cx="432048" cy="2268252"/>
          </a:xfrm>
          <a:prstGeom prst="bentConnector3">
            <a:avLst>
              <a:gd name="adj1" fmla="val 50000"/>
            </a:avLst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ная линия уступом 31"/>
          <p:cNvCxnSpPr>
            <a:endCxn id="10" idx="3"/>
          </p:cNvCxnSpPr>
          <p:nvPr/>
        </p:nvCxnSpPr>
        <p:spPr>
          <a:xfrm rot="10800000">
            <a:off x="6372200" y="3212976"/>
            <a:ext cx="792088" cy="648072"/>
          </a:xfrm>
          <a:prstGeom prst="bentConnector3">
            <a:avLst>
              <a:gd name="adj1" fmla="val 50000"/>
            </a:avLst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оединительная линия уступом 34"/>
          <p:cNvCxnSpPr>
            <a:stCxn id="11" idx="2"/>
            <a:endCxn id="10" idx="0"/>
          </p:cNvCxnSpPr>
          <p:nvPr/>
        </p:nvCxnSpPr>
        <p:spPr>
          <a:xfrm rot="16200000" flipH="1">
            <a:off x="3401870" y="1502786"/>
            <a:ext cx="432048" cy="2124236"/>
          </a:xfrm>
          <a:prstGeom prst="bentConnector3">
            <a:avLst>
              <a:gd name="adj1" fmla="val 50000"/>
            </a:avLst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оединительная линия уступом 37"/>
          <p:cNvCxnSpPr>
            <a:stCxn id="28" idx="0"/>
            <a:endCxn id="10" idx="2"/>
          </p:cNvCxnSpPr>
          <p:nvPr/>
        </p:nvCxnSpPr>
        <p:spPr>
          <a:xfrm rot="5400000" flipH="1" flipV="1">
            <a:off x="2811010" y="3432206"/>
            <a:ext cx="1656184" cy="2081820"/>
          </a:xfrm>
          <a:prstGeom prst="bentConnector3">
            <a:avLst>
              <a:gd name="adj1" fmla="val 9742"/>
            </a:avLst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8" name="Picture 14" descr="Картинки по запросу thumb up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940" y="2536055"/>
            <a:ext cx="2520504" cy="257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Прямоугольник 62"/>
          <p:cNvSpPr/>
          <p:nvPr/>
        </p:nvSpPr>
        <p:spPr>
          <a:xfrm rot="16200000">
            <a:off x="1314568" y="4492048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deathbattle.wikia.com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83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1166</TotalTime>
  <Words>278</Words>
  <Application>Microsoft Office PowerPoint</Application>
  <PresentationFormat>Экран (4:3)</PresentationFormat>
  <Paragraphs>121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Arial</vt:lpstr>
      <vt:lpstr>Тема Office</vt:lpstr>
      <vt:lpstr>Introduction</vt:lpstr>
      <vt:lpstr>Computer system</vt:lpstr>
      <vt:lpstr>Computer system</vt:lpstr>
      <vt:lpstr>Human cognition</vt:lpstr>
      <vt:lpstr>Better cognition</vt:lpstr>
      <vt:lpstr>Human memory</vt:lpstr>
      <vt:lpstr>Processing</vt:lpstr>
      <vt:lpstr>Scheme of interaction</vt:lpstr>
      <vt:lpstr>Goals of HCI</vt:lpstr>
      <vt:lpstr>Cognition</vt:lpstr>
      <vt:lpstr>Cognitive demands</vt:lpstr>
      <vt:lpstr>Limitations</vt:lpstr>
      <vt:lpstr>WIMP interface </vt:lpstr>
      <vt:lpstr>Future prediction</vt:lpstr>
      <vt:lpstr>Future of ICT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Fish</dc:creator>
  <cp:lastModifiedBy>Севрюгин Илья</cp:lastModifiedBy>
  <cp:revision>87</cp:revision>
  <dcterms:created xsi:type="dcterms:W3CDTF">2018-11-23T06:06:09Z</dcterms:created>
  <dcterms:modified xsi:type="dcterms:W3CDTF">2019-10-21T14:30:56Z</dcterms:modified>
</cp:coreProperties>
</file>