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590" autoAdjust="0"/>
  </p:normalViewPr>
  <p:slideViewPr>
    <p:cSldViewPr>
      <p:cViewPr varScale="1">
        <p:scale>
          <a:sx n="74" d="100"/>
          <a:sy n="74" d="100"/>
        </p:scale>
        <p:origin x="7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F027E-2500-436A-BAA2-55B0605CA038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A54EDB57-931C-4604-A2B6-F6348AE124BC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CPU</a:t>
          </a:r>
          <a:endParaRPr lang="ru-RU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25D4B2-B12F-4548-B591-96F33CED7796}" type="parTrans" cxnId="{4D04CFF6-FFE6-41E8-823C-C06A5A58EE7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050CD-DD1C-43DD-AAFB-C42C4EAFC13F}" type="sibTrans" cxnId="{4D04CFF6-FFE6-41E8-823C-C06A5A58EE7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E3E5BB-837E-416F-99F1-3D5EA68A2D60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RAM</a:t>
          </a:r>
          <a:endParaRPr lang="ru-RU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48280-DBBF-41DC-8A1F-D2A1431C22EE}" type="parTrans" cxnId="{6AF74C2D-0969-47DF-8E09-84202CB2EE2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256A04-92CD-40DE-806A-E797CE414F0E}" type="sibTrans" cxnId="{6AF74C2D-0969-47DF-8E09-84202CB2EE2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C05F9D-AFFE-4275-BA4C-A684477115A4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Storage space</a:t>
          </a:r>
          <a:endParaRPr lang="ru-RU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42E19-71DA-42D8-98BE-B79E6D3558ED}" type="parTrans" cxnId="{41A828D4-FEA2-4181-84D7-10CD3213D7B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E24E5-8ECF-43BC-80B4-FD76AC9D30F4}" type="sibTrans" cxnId="{41A828D4-FEA2-4181-84D7-10CD3213D7B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04809-B2B3-41EF-949E-9D6BD1B63960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Peripheral devices</a:t>
          </a:r>
          <a:endParaRPr lang="ru-RU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5ED33F-E797-41F7-8581-CA33A46918F6}" type="parTrans" cxnId="{B288D330-5F9D-4DF0-BD4E-69856C92AD22}">
      <dgm:prSet/>
      <dgm:spPr/>
      <dgm:t>
        <a:bodyPr/>
        <a:lstStyle/>
        <a:p>
          <a:endParaRPr lang="ru-RU"/>
        </a:p>
      </dgm:t>
    </dgm:pt>
    <dgm:pt modelId="{02AAC181-D40D-4439-99E7-948AC7782D55}" type="sibTrans" cxnId="{B288D330-5F9D-4DF0-BD4E-69856C92AD22}">
      <dgm:prSet/>
      <dgm:spPr/>
      <dgm:t>
        <a:bodyPr/>
        <a:lstStyle/>
        <a:p>
          <a:endParaRPr lang="ru-RU"/>
        </a:p>
      </dgm:t>
    </dgm:pt>
    <dgm:pt modelId="{A9FBC945-E144-4A53-948D-2BAD62F8CEE7}" type="pres">
      <dgm:prSet presAssocID="{E28F027E-2500-436A-BAA2-55B0605CA038}" presName="Name0" presStyleCnt="0">
        <dgm:presLayoutVars>
          <dgm:dir/>
          <dgm:animLvl val="lvl"/>
          <dgm:resizeHandles val="exact"/>
        </dgm:presLayoutVars>
      </dgm:prSet>
      <dgm:spPr/>
    </dgm:pt>
    <dgm:pt modelId="{EFAFE03F-208A-4B5D-8070-E7D24D6DC384}" type="pres">
      <dgm:prSet presAssocID="{A54EDB57-931C-4604-A2B6-F6348AE124BC}" presName="Name8" presStyleCnt="0"/>
      <dgm:spPr/>
    </dgm:pt>
    <dgm:pt modelId="{CDDC5681-D9DC-4169-AC5E-28A6A726F580}" type="pres">
      <dgm:prSet presAssocID="{A54EDB57-931C-4604-A2B6-F6348AE124B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8ECB4-BD58-4CFD-8B6C-888081D95E5F}" type="pres">
      <dgm:prSet presAssocID="{A54EDB57-931C-4604-A2B6-F6348AE124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0FC54-65C8-4B6F-9AAD-69A941EBC355}" type="pres">
      <dgm:prSet presAssocID="{55E3E5BB-837E-416F-99F1-3D5EA68A2D60}" presName="Name8" presStyleCnt="0"/>
      <dgm:spPr/>
    </dgm:pt>
    <dgm:pt modelId="{D7128F72-D65A-458D-A52C-732EBDE9E16B}" type="pres">
      <dgm:prSet presAssocID="{55E3E5BB-837E-416F-99F1-3D5EA68A2D6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19BDB-165A-4499-9C3E-1775B2B794DC}" type="pres">
      <dgm:prSet presAssocID="{55E3E5BB-837E-416F-99F1-3D5EA68A2D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A8046-C6BF-4EE9-9607-A3CDBFAE763F}" type="pres">
      <dgm:prSet presAssocID="{2CC05F9D-AFFE-4275-BA4C-A684477115A4}" presName="Name8" presStyleCnt="0"/>
      <dgm:spPr/>
    </dgm:pt>
    <dgm:pt modelId="{57DA269E-CCAA-47DD-B71B-FEAB7E964EB7}" type="pres">
      <dgm:prSet presAssocID="{2CC05F9D-AFFE-4275-BA4C-A684477115A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8DB51-F47E-4ED7-9BC8-9685053DA644}" type="pres">
      <dgm:prSet presAssocID="{2CC05F9D-AFFE-4275-BA4C-A684477115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1E4E7-B3CB-4ABA-AF8F-31D488453D5E}" type="pres">
      <dgm:prSet presAssocID="{36704809-B2B3-41EF-949E-9D6BD1B63960}" presName="Name8" presStyleCnt="0"/>
      <dgm:spPr/>
    </dgm:pt>
    <dgm:pt modelId="{8B9D9426-AF43-4171-BA8F-14B86CDCF398}" type="pres">
      <dgm:prSet presAssocID="{36704809-B2B3-41EF-949E-9D6BD1B6396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3068C-EA82-4019-B887-9390B264ED1B}" type="pres">
      <dgm:prSet presAssocID="{36704809-B2B3-41EF-949E-9D6BD1B639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4CFF6-FFE6-41E8-823C-C06A5A58EE7E}" srcId="{E28F027E-2500-436A-BAA2-55B0605CA038}" destId="{A54EDB57-931C-4604-A2B6-F6348AE124BC}" srcOrd="0" destOrd="0" parTransId="{2F25D4B2-B12F-4548-B591-96F33CED7796}" sibTransId="{254050CD-DD1C-43DD-AAFB-C42C4EAFC13F}"/>
    <dgm:cxn modelId="{7AA0C78F-3629-48B2-BD3A-73A567E7C190}" type="presOf" srcId="{55E3E5BB-837E-416F-99F1-3D5EA68A2D60}" destId="{D7128F72-D65A-458D-A52C-732EBDE9E16B}" srcOrd="0" destOrd="0" presId="urn:microsoft.com/office/officeart/2005/8/layout/pyramid1"/>
    <dgm:cxn modelId="{88CE011E-1FAC-461B-A00C-14CDBAA8654C}" type="presOf" srcId="{55E3E5BB-837E-416F-99F1-3D5EA68A2D60}" destId="{3B019BDB-165A-4499-9C3E-1775B2B794DC}" srcOrd="1" destOrd="0" presId="urn:microsoft.com/office/officeart/2005/8/layout/pyramid1"/>
    <dgm:cxn modelId="{32CCA291-F9D2-4F0F-9EAB-390A0BEEB51F}" type="presOf" srcId="{A54EDB57-931C-4604-A2B6-F6348AE124BC}" destId="{D4B8ECB4-BD58-4CFD-8B6C-888081D95E5F}" srcOrd="1" destOrd="0" presId="urn:microsoft.com/office/officeart/2005/8/layout/pyramid1"/>
    <dgm:cxn modelId="{8AE336C6-049A-4C2E-A556-8A233096EB5B}" type="presOf" srcId="{36704809-B2B3-41EF-949E-9D6BD1B63960}" destId="{8B9D9426-AF43-4171-BA8F-14B86CDCF398}" srcOrd="0" destOrd="0" presId="urn:microsoft.com/office/officeart/2005/8/layout/pyramid1"/>
    <dgm:cxn modelId="{41A828D4-FEA2-4181-84D7-10CD3213D7B6}" srcId="{E28F027E-2500-436A-BAA2-55B0605CA038}" destId="{2CC05F9D-AFFE-4275-BA4C-A684477115A4}" srcOrd="2" destOrd="0" parTransId="{FAC42E19-71DA-42D8-98BE-B79E6D3558ED}" sibTransId="{BBAE24E5-8ECF-43BC-80B4-FD76AC9D30F4}"/>
    <dgm:cxn modelId="{55AE19BF-587F-407D-8E18-E2BDA1AFAE3D}" type="presOf" srcId="{2CC05F9D-AFFE-4275-BA4C-A684477115A4}" destId="{57DA269E-CCAA-47DD-B71B-FEAB7E964EB7}" srcOrd="0" destOrd="0" presId="urn:microsoft.com/office/officeart/2005/8/layout/pyramid1"/>
    <dgm:cxn modelId="{72C6AB14-5520-48B3-AF62-532E5CCB18F1}" type="presOf" srcId="{2CC05F9D-AFFE-4275-BA4C-A684477115A4}" destId="{C4D8DB51-F47E-4ED7-9BC8-9685053DA644}" srcOrd="1" destOrd="0" presId="urn:microsoft.com/office/officeart/2005/8/layout/pyramid1"/>
    <dgm:cxn modelId="{C5B0EF5C-D485-4AD2-99F9-2E6095EB4D5F}" type="presOf" srcId="{A54EDB57-931C-4604-A2B6-F6348AE124BC}" destId="{CDDC5681-D9DC-4169-AC5E-28A6A726F580}" srcOrd="0" destOrd="0" presId="urn:microsoft.com/office/officeart/2005/8/layout/pyramid1"/>
    <dgm:cxn modelId="{6AF74C2D-0969-47DF-8E09-84202CB2EE2B}" srcId="{E28F027E-2500-436A-BAA2-55B0605CA038}" destId="{55E3E5BB-837E-416F-99F1-3D5EA68A2D60}" srcOrd="1" destOrd="0" parTransId="{52B48280-DBBF-41DC-8A1F-D2A1431C22EE}" sibTransId="{A7256A04-92CD-40DE-806A-E797CE414F0E}"/>
    <dgm:cxn modelId="{2F5F30D4-7FF2-43A5-8BC1-2E482A33A16A}" type="presOf" srcId="{E28F027E-2500-436A-BAA2-55B0605CA038}" destId="{A9FBC945-E144-4A53-948D-2BAD62F8CEE7}" srcOrd="0" destOrd="0" presId="urn:microsoft.com/office/officeart/2005/8/layout/pyramid1"/>
    <dgm:cxn modelId="{B288D330-5F9D-4DF0-BD4E-69856C92AD22}" srcId="{E28F027E-2500-436A-BAA2-55B0605CA038}" destId="{36704809-B2B3-41EF-949E-9D6BD1B63960}" srcOrd="3" destOrd="0" parTransId="{005ED33F-E797-41F7-8581-CA33A46918F6}" sibTransId="{02AAC181-D40D-4439-99E7-948AC7782D55}"/>
    <dgm:cxn modelId="{51532175-97A1-474C-9B40-C51ECAD27B48}" type="presOf" srcId="{36704809-B2B3-41EF-949E-9D6BD1B63960}" destId="{8133068C-EA82-4019-B887-9390B264ED1B}" srcOrd="1" destOrd="0" presId="urn:microsoft.com/office/officeart/2005/8/layout/pyramid1"/>
    <dgm:cxn modelId="{06F24DC9-1778-4EEB-B99A-9C6EFD7D4101}" type="presParOf" srcId="{A9FBC945-E144-4A53-948D-2BAD62F8CEE7}" destId="{EFAFE03F-208A-4B5D-8070-E7D24D6DC384}" srcOrd="0" destOrd="0" presId="urn:microsoft.com/office/officeart/2005/8/layout/pyramid1"/>
    <dgm:cxn modelId="{AA9FDCA2-B190-4F13-B7E6-A1761A1E42CC}" type="presParOf" srcId="{EFAFE03F-208A-4B5D-8070-E7D24D6DC384}" destId="{CDDC5681-D9DC-4169-AC5E-28A6A726F580}" srcOrd="0" destOrd="0" presId="urn:microsoft.com/office/officeart/2005/8/layout/pyramid1"/>
    <dgm:cxn modelId="{C79E43F9-FDA4-4CD3-81ED-E5F1B7D5CB61}" type="presParOf" srcId="{EFAFE03F-208A-4B5D-8070-E7D24D6DC384}" destId="{D4B8ECB4-BD58-4CFD-8B6C-888081D95E5F}" srcOrd="1" destOrd="0" presId="urn:microsoft.com/office/officeart/2005/8/layout/pyramid1"/>
    <dgm:cxn modelId="{3F7CF8AA-20E3-42FD-A6FD-8DBD5F449DF9}" type="presParOf" srcId="{A9FBC945-E144-4A53-948D-2BAD62F8CEE7}" destId="{CA90FC54-65C8-4B6F-9AAD-69A941EBC355}" srcOrd="1" destOrd="0" presId="urn:microsoft.com/office/officeart/2005/8/layout/pyramid1"/>
    <dgm:cxn modelId="{C43608B1-E7F0-4EA9-BEAD-A2450847B392}" type="presParOf" srcId="{CA90FC54-65C8-4B6F-9AAD-69A941EBC355}" destId="{D7128F72-D65A-458D-A52C-732EBDE9E16B}" srcOrd="0" destOrd="0" presId="urn:microsoft.com/office/officeart/2005/8/layout/pyramid1"/>
    <dgm:cxn modelId="{860B42A2-B834-47A3-AE1D-686A26B7DBBF}" type="presParOf" srcId="{CA90FC54-65C8-4B6F-9AAD-69A941EBC355}" destId="{3B019BDB-165A-4499-9C3E-1775B2B794DC}" srcOrd="1" destOrd="0" presId="urn:microsoft.com/office/officeart/2005/8/layout/pyramid1"/>
    <dgm:cxn modelId="{C73B01AE-2F75-41A6-ACCA-673BB95BF9B9}" type="presParOf" srcId="{A9FBC945-E144-4A53-948D-2BAD62F8CEE7}" destId="{86BA8046-C6BF-4EE9-9607-A3CDBFAE763F}" srcOrd="2" destOrd="0" presId="urn:microsoft.com/office/officeart/2005/8/layout/pyramid1"/>
    <dgm:cxn modelId="{021FCF2F-8A60-48C3-8EF7-01A86B14E13C}" type="presParOf" srcId="{86BA8046-C6BF-4EE9-9607-A3CDBFAE763F}" destId="{57DA269E-CCAA-47DD-B71B-FEAB7E964EB7}" srcOrd="0" destOrd="0" presId="urn:microsoft.com/office/officeart/2005/8/layout/pyramid1"/>
    <dgm:cxn modelId="{13F4C073-EC65-45DE-B9CA-12A3F95EB330}" type="presParOf" srcId="{86BA8046-C6BF-4EE9-9607-A3CDBFAE763F}" destId="{C4D8DB51-F47E-4ED7-9BC8-9685053DA644}" srcOrd="1" destOrd="0" presId="urn:microsoft.com/office/officeart/2005/8/layout/pyramid1"/>
    <dgm:cxn modelId="{B7FDEA96-76C8-4E82-8DBB-853B9172B493}" type="presParOf" srcId="{A9FBC945-E144-4A53-948D-2BAD62F8CEE7}" destId="{8B71E4E7-B3CB-4ABA-AF8F-31D488453D5E}" srcOrd="3" destOrd="0" presId="urn:microsoft.com/office/officeart/2005/8/layout/pyramid1"/>
    <dgm:cxn modelId="{875E1F3D-9EF4-49CD-AC42-3DD22E5928C7}" type="presParOf" srcId="{8B71E4E7-B3CB-4ABA-AF8F-31D488453D5E}" destId="{8B9D9426-AF43-4171-BA8F-14B86CDCF398}" srcOrd="0" destOrd="0" presId="urn:microsoft.com/office/officeart/2005/8/layout/pyramid1"/>
    <dgm:cxn modelId="{BFB3605C-A097-480B-9504-0969A9FD5025}" type="presParOf" srcId="{8B71E4E7-B3CB-4ABA-AF8F-31D488453D5E}" destId="{8133068C-EA82-4019-B887-9390B264ED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programs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099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program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collection of data or computer instructions that tell the computer how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work.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3465116" y="2677563"/>
            <a:ext cx="2376264" cy="1038950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Объект 5"/>
          <p:cNvSpPr txBox="1">
            <a:spLocks/>
          </p:cNvSpPr>
          <p:nvPr/>
        </p:nvSpPr>
        <p:spPr>
          <a:xfrm>
            <a:off x="224756" y="2677562"/>
            <a:ext cx="3240360" cy="12741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designed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centric tasks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бъект 5"/>
          <p:cNvSpPr txBox="1">
            <a:spLocks/>
          </p:cNvSpPr>
          <p:nvPr/>
        </p:nvSpPr>
        <p:spPr>
          <a:xfrm>
            <a:off x="5724128" y="2492896"/>
            <a:ext cx="3384376" cy="16435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– </a:t>
            </a:r>
          </a:p>
          <a:p>
            <a:pPr marL="0" indent="0" algn="ctr">
              <a:buNone/>
            </a:pPr>
            <a:r>
              <a:rPr lang="en-US" sz="2400" dirty="0" smtClean="0"/>
              <a:t>designed </a:t>
            </a:r>
            <a:r>
              <a:rPr lang="en-US" sz="2400" dirty="0"/>
              <a:t>to help people accomplish real-world tasks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industries.ul.com/wp-content/uploads/sites/2/2015/12/Software-and-Application-Secu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26" y="4187212"/>
            <a:ext cx="5715818" cy="259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 rot="16200000">
            <a:off x="810512" y="5272694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industries.ul.com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0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 of OS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1144027" y="2764452"/>
            <a:ext cx="1868511" cy="1868511"/>
          </a:xfrm>
          <a:prstGeom prst="sun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23728" y="958149"/>
            <a:ext cx="1872208" cy="1728192"/>
          </a:xfrm>
          <a:prstGeom prst="foldedCorner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launch programs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123728" y="4725145"/>
            <a:ext cx="1872208" cy="1728192"/>
          </a:xfrm>
          <a:prstGeom prst="foldedCorner">
            <a:avLst/>
          </a:prstGeom>
          <a:solidFill>
            <a:srgbClr val="FF99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manage files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179512" y="4725145"/>
            <a:ext cx="1872208" cy="1728192"/>
          </a:xfrm>
          <a:prstGeom prst="foldedCorner">
            <a:avLst/>
          </a:prstGeom>
          <a:solidFill>
            <a:srgbClr val="33CC3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configure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145993" y="956642"/>
            <a:ext cx="1872208" cy="1728192"/>
          </a:xfrm>
          <a:prstGeom prst="foldedCorner">
            <a:avLst/>
          </a:prstGeom>
          <a:solidFill>
            <a:srgbClr val="9933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customize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ÐÐ°ÑÑÐ¸Ð½ÐºÐ¸ Ð¿Ð¾ Ð·Ð°Ð¿ÑÐ¾ÑÑ human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5"/>
          <p:cNvSpPr>
            <a:spLocks noGrp="1"/>
          </p:cNvSpPr>
          <p:nvPr>
            <p:ph idx="1"/>
          </p:nvPr>
        </p:nvSpPr>
        <p:spPr>
          <a:xfrm>
            <a:off x="5973671" y="2276872"/>
            <a:ext cx="1550657" cy="830997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 interface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8022668" y="3832534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186941" y="3254721"/>
            <a:ext cx="936104" cy="8640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Command-line interface</a:t>
            </a:r>
          </a:p>
        </p:txBody>
      </p:sp>
      <p:pic>
        <p:nvPicPr>
          <p:cNvPr id="8194" name="Picture 2" descr="Картинки по запросу command line inte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196311" cy="46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5"/>
          <p:cNvSpPr txBox="1">
            <a:spLocks/>
          </p:cNvSpPr>
          <p:nvPr/>
        </p:nvSpPr>
        <p:spPr>
          <a:xfrm>
            <a:off x="6588224" y="1556792"/>
            <a:ext cx="2376264" cy="34163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In CLI it is hard to remember all the commands but </a:t>
            </a:r>
            <a:r>
              <a:rPr lang="en-US" sz="2400" dirty="0"/>
              <a:t>easier to communicate with computer without mediator </a:t>
            </a:r>
            <a:r>
              <a:rPr lang="en-US" sz="2400" dirty="0" smtClean="0"/>
              <a:t>programs.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6218322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5" y="1312651"/>
            <a:ext cx="5336896" cy="300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Ð°ÑÑÐ¸Ð½ÐºÐ¸ Ð¿Ð¾ Ð·Ð°Ð¿ÑÐ¾ÑÑ eas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74" y="4821310"/>
            <a:ext cx="1321750" cy="1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Graphical </a:t>
            </a:r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interface</a:t>
            </a:r>
          </a:p>
        </p:txBody>
      </p:sp>
      <p:pic>
        <p:nvPicPr>
          <p:cNvPr id="2052" name="Picture 4" descr="ÐÐ°ÑÑÐ¸Ð½ÐºÐ¸ Ð¿Ð¾ Ð·Ð°Ð¿ÑÐ¾ÑÑ mouse or ges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592289" cy="156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2928905"/>
            <a:ext cx="2016224" cy="139915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7867296" y="1837453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ileriseviye.wordpress.com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7706816" y="3497679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smart-service.ua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57196" y="2968438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youtube.com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Объект 5"/>
          <p:cNvSpPr>
            <a:spLocks noGrp="1"/>
          </p:cNvSpPr>
          <p:nvPr>
            <p:ph idx="1"/>
          </p:nvPr>
        </p:nvSpPr>
        <p:spPr>
          <a:xfrm>
            <a:off x="4504625" y="1356541"/>
            <a:ext cx="1550657" cy="461665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ÐÐ°ÑÑÐ¸Ð½ÐºÐ¸ Ð¿Ð¾ Ð·Ð°Ð¿ÑÐ¾ÑÑ GUI but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78" y="2233668"/>
            <a:ext cx="1216204" cy="121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251520" y="952611"/>
            <a:ext cx="1152128" cy="36004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3890878" y="3428994"/>
            <a:ext cx="1563129" cy="360040"/>
          </a:xfrm>
          <a:prstGeom prst="wedgeEllipseCallout">
            <a:avLst>
              <a:gd name="adj1" fmla="val -10823"/>
              <a:gd name="adj2" fmla="val -1091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1895702" y="1968258"/>
            <a:ext cx="1563129" cy="360040"/>
          </a:xfrm>
          <a:prstGeom prst="wedgeEllipseCallout">
            <a:avLst>
              <a:gd name="adj1" fmla="val -17674"/>
              <a:gd name="adj2" fmla="val 808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4248661" y="2741569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opengameart.org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513" y="4509832"/>
            <a:ext cx="1788592" cy="2108340"/>
          </a:xfrm>
          <a:prstGeom prst="rect">
            <a:avLst/>
          </a:prstGeom>
        </p:spPr>
      </p:pic>
      <p:pic>
        <p:nvPicPr>
          <p:cNvPr id="2058" name="Picture 10" descr="ÐÐ°ÑÑÐ¸Ð½ÐºÐ¸ Ð¿Ð¾ Ð·Ð°Ð¿ÑÐ¾ÑÑ dos command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76591"/>
            <a:ext cx="2969321" cy="212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3385566" y="5445224"/>
            <a:ext cx="1230008" cy="81732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59832" y="4705077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themastercleanse.org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96579" y="659639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online-tech-tips.com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214329" y="5572253"/>
            <a:ext cx="1932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Lincoln Spector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pcworld.com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OS</a:t>
            </a:r>
            <a:endParaRPr lang="en-US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5759624" y="773156"/>
            <a:ext cx="33843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Картинки по запросу windows wikipedia"/>
          <p:cNvSpPr>
            <a:spLocks noChangeAspect="1" noChangeArrowheads="1"/>
          </p:cNvSpPr>
          <p:nvPr/>
        </p:nvSpPr>
        <p:spPr bwMode="auto">
          <a:xfrm>
            <a:off x="460375" y="-1303338"/>
            <a:ext cx="5048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323528" y="3645024"/>
            <a:ext cx="201622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MacOS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8155"/>
            <a:ext cx="3153990" cy="20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Картинки по запросу linux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81801"/>
            <a:ext cx="3081982" cy="23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ъект 5"/>
          <p:cNvSpPr txBox="1">
            <a:spLocks/>
          </p:cNvSpPr>
          <p:nvPr/>
        </p:nvSpPr>
        <p:spPr>
          <a:xfrm>
            <a:off x="86420" y="773155"/>
            <a:ext cx="338437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ъект 5"/>
          <p:cNvSpPr txBox="1">
            <a:spLocks/>
          </p:cNvSpPr>
          <p:nvPr/>
        </p:nvSpPr>
        <p:spPr>
          <a:xfrm>
            <a:off x="7220495" y="1178073"/>
            <a:ext cx="201622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3492401" y="5636057"/>
            <a:ext cx="201622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1" name="Picture 11" descr="Картинки по запросу mac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35559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Картинки по запросу 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12" y="1650850"/>
            <a:ext cx="15525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50850"/>
            <a:ext cx="1678112" cy="33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Объект 5"/>
          <p:cNvSpPr txBox="1">
            <a:spLocks/>
          </p:cNvSpPr>
          <p:nvPr/>
        </p:nvSpPr>
        <p:spPr>
          <a:xfrm>
            <a:off x="5436096" y="1189185"/>
            <a:ext cx="201622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5"/>
          <p:cNvSpPr txBox="1">
            <a:spLocks/>
          </p:cNvSpPr>
          <p:nvPr/>
        </p:nvSpPr>
        <p:spPr>
          <a:xfrm>
            <a:off x="3491880" y="1772816"/>
            <a:ext cx="201622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8072595" y="3241443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6341920" y="3181255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19222" y="486916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-835582" y="5505252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-866072" y="210367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files</a:t>
            </a:r>
            <a:endParaRPr lang="en-US" sz="32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Картинки по запросу windows wikipedia"/>
          <p:cNvSpPr>
            <a:spLocks noChangeAspect="1" noChangeArrowheads="1"/>
          </p:cNvSpPr>
          <p:nvPr/>
        </p:nvSpPr>
        <p:spPr bwMode="auto">
          <a:xfrm>
            <a:off x="460375" y="-1303338"/>
            <a:ext cx="5048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0917" y="3038996"/>
            <a:ext cx="1110328" cy="8640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Drive letter</a:t>
            </a:r>
            <a:endParaRPr lang="ru-RU" sz="2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232360" y="1151608"/>
            <a:ext cx="1504280" cy="86409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Primary folder</a:t>
            </a:r>
            <a:endParaRPr lang="ru-RU" sz="2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389884" y="3038996"/>
            <a:ext cx="1862596" cy="8640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Secondary folder</a:t>
            </a:r>
            <a:endParaRPr lang="ru-RU" sz="2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372200" y="1151608"/>
            <a:ext cx="1075054" cy="86409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name</a:t>
            </a:r>
            <a:endParaRPr lang="ru-RU" sz="2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380312" y="3038996"/>
            <a:ext cx="1597626" cy="8640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extension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1392" y="2073622"/>
            <a:ext cx="787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E46C0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C:\Games\CS1.6\CS.exe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073622"/>
            <a:ext cx="1075054" cy="897682"/>
          </a:xfrm>
          <a:prstGeom prst="round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16617" y="2086248"/>
            <a:ext cx="1075054" cy="885056"/>
          </a:xfrm>
          <a:prstGeom prst="roundRect">
            <a:avLst/>
          </a:prstGeom>
          <a:solidFill>
            <a:srgbClr val="00206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330704" y="2073622"/>
            <a:ext cx="1947175" cy="897682"/>
          </a:xfrm>
          <a:prstGeom prst="roundRect">
            <a:avLst/>
          </a:prstGeom>
          <a:solidFill>
            <a:srgbClr val="00206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0917" y="2053804"/>
            <a:ext cx="1075054" cy="917500"/>
          </a:xfrm>
          <a:prstGeom prst="roundRect">
            <a:avLst/>
          </a:prstGeom>
          <a:solidFill>
            <a:srgbClr val="00206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10912" y="2086248"/>
            <a:ext cx="2129040" cy="910704"/>
          </a:xfrm>
          <a:prstGeom prst="round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7" y="4005064"/>
            <a:ext cx="2619856" cy="266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бъект 5"/>
          <p:cNvSpPr txBox="1">
            <a:spLocks/>
          </p:cNvSpPr>
          <p:nvPr/>
        </p:nvSpPr>
        <p:spPr>
          <a:xfrm>
            <a:off x="3740772" y="4902259"/>
            <a:ext cx="5079700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File format </a:t>
            </a:r>
            <a:r>
              <a:rPr lang="en-US" sz="2400" dirty="0" smtClean="0"/>
              <a:t>is an </a:t>
            </a:r>
            <a:r>
              <a:rPr lang="en-US" sz="2400" dirty="0"/>
              <a:t>organization and layout of data that is stored in a </a:t>
            </a:r>
            <a:r>
              <a:rPr lang="en-US" sz="2400" dirty="0" smtClean="0"/>
              <a:t>file.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-367597" y="5329894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computerhope.com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vis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37"/>
            <a:ext cx="3289112" cy="21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application software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92102" y="1246358"/>
            <a:ext cx="5328592" cy="2234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Video/Music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sphere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Mapping </a:t>
            </a:r>
            <a:r>
              <a:rPr lang="en-US" sz="2400" dirty="0"/>
              <a:t>and </a:t>
            </a:r>
            <a:r>
              <a:rPr lang="en-US" sz="2400" dirty="0" smtClean="0"/>
              <a:t>location-based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…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ÐÐ°ÑÑÐ¸Ð½ÐºÐ¸ Ð¿Ð¾ Ð·Ð°Ð¿ÑÐ¾ÑÑ funct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981779"/>
            <a:ext cx="2904257" cy="29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ÐÐ°ÑÑÐ¸Ð½ÐºÐ¸ Ð¿Ð¾ Ð·Ð°Ð¿ÑÐ¾ÑÑ diffe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4536"/>
            <a:ext cx="3336305" cy="1876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6200000">
            <a:off x="2278879" y="4200349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sbs.com.au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7445973" y="5303102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wiki.opnfv.org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650274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kanbantool.com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software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idx="1"/>
          </p:nvPr>
        </p:nvSpPr>
        <p:spPr>
          <a:xfrm>
            <a:off x="7101895" y="4107802"/>
            <a:ext cx="1810544" cy="461665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3d CAD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831127" y="2265474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 descr="Картинки по запросу music software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73" y="4439258"/>
            <a:ext cx="2988332" cy="20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music software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8" y="4035438"/>
            <a:ext cx="2421822" cy="2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5"/>
          <p:cNvSpPr txBox="1">
            <a:spLocks/>
          </p:cNvSpPr>
          <p:nvPr/>
        </p:nvSpPr>
        <p:spPr>
          <a:xfrm>
            <a:off x="2182035" y="6423719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Картинки по запросу photoshop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6604"/>
            <a:ext cx="4538428" cy="28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 rot="16200000">
            <a:off x="-779305" y="5174217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2080234" y="542242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07" y="1196752"/>
            <a:ext cx="4005998" cy="293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5"/>
          <p:cNvSpPr txBox="1">
            <a:spLocks/>
          </p:cNvSpPr>
          <p:nvPr/>
        </p:nvSpPr>
        <p:spPr>
          <a:xfrm>
            <a:off x="2859995" y="3876970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3954366" y="252653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youtube.com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software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19672" y="1052736"/>
            <a:ext cx="2304256" cy="1656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275856" y="1052736"/>
            <a:ext cx="1296144" cy="27089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220072" y="1024854"/>
            <a:ext cx="72008" cy="27646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48725" y="1030435"/>
            <a:ext cx="1143555" cy="18945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5"/>
          <p:cNvSpPr txBox="1">
            <a:spLocks/>
          </p:cNvSpPr>
          <p:nvPr/>
        </p:nvSpPr>
        <p:spPr>
          <a:xfrm>
            <a:off x="551075" y="2773622"/>
            <a:ext cx="1810544" cy="83099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operating </a:t>
            </a:r>
            <a:r>
              <a:rPr lang="en-US" sz="2400" dirty="0" smtClean="0"/>
              <a:t>systems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2195736" y="3826358"/>
            <a:ext cx="1810544" cy="83099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device drivers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ъект 5"/>
          <p:cNvSpPr txBox="1">
            <a:spLocks/>
          </p:cNvSpPr>
          <p:nvPr/>
        </p:nvSpPr>
        <p:spPr>
          <a:xfrm>
            <a:off x="4345632" y="3903439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utilities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6433864" y="2958043"/>
            <a:ext cx="1810544" cy="83099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program </a:t>
            </a:r>
            <a:r>
              <a:rPr lang="en-US" sz="2400" dirty="0"/>
              <a:t>languages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pyth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89" y="5141813"/>
            <a:ext cx="2895088" cy="16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software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5"/>
          <p:cNvSpPr>
            <a:spLocks noGrp="1"/>
          </p:cNvSpPr>
          <p:nvPr>
            <p:ph idx="1"/>
          </p:nvPr>
        </p:nvSpPr>
        <p:spPr>
          <a:xfrm>
            <a:off x="179512" y="1130075"/>
            <a:ext cx="6563072" cy="5189113"/>
          </a:xfr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Utilities - </a:t>
            </a:r>
            <a:r>
              <a:rPr lang="en-US" sz="2400" dirty="0"/>
              <a:t>help you monitor and configure settings for your computer system equipment, o</a:t>
            </a:r>
            <a:r>
              <a:rPr lang="en-US" sz="2400" dirty="0" smtClean="0"/>
              <a:t>perating </a:t>
            </a:r>
            <a:r>
              <a:rPr lang="en-US" sz="2400" dirty="0"/>
              <a:t>system or application </a:t>
            </a:r>
            <a:r>
              <a:rPr lang="en-US" sz="2400" dirty="0" smtClean="0"/>
              <a:t>software.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Device driver </a:t>
            </a:r>
            <a:r>
              <a:rPr lang="en-US" sz="2400" dirty="0" smtClean="0"/>
              <a:t>- helps </a:t>
            </a:r>
            <a:r>
              <a:rPr lang="en-US" sz="2400" dirty="0"/>
              <a:t>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peripheral </a:t>
            </a:r>
            <a:r>
              <a:rPr lang="en-US" sz="2400" dirty="0"/>
              <a:t>device </a:t>
            </a:r>
            <a:r>
              <a:rPr lang="en-US" sz="2400" dirty="0" smtClean="0"/>
              <a:t>to establish </a:t>
            </a:r>
            <a:r>
              <a:rPr lang="en-US" sz="2400" dirty="0"/>
              <a:t>communication with 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computer.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Programming languages </a:t>
            </a:r>
            <a:r>
              <a:rPr lang="en-US" sz="2400" dirty="0" smtClean="0"/>
              <a:t>-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dirty="0" smtClean="0"/>
              <a:t>can </a:t>
            </a:r>
            <a:r>
              <a:rPr lang="en-US" sz="2400" dirty="0"/>
              <a:t>be used by user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create own programs.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Картинки по запросу drweb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rot="16200000">
            <a:off x="7625237" y="181631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56" name="Picture 8" descr="Картинки по запросу device d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63" y="2982594"/>
            <a:ext cx="4117001" cy="19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rot="16200000">
            <a:off x="7984890" y="3904542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blog.drivethelife.com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60" name="Picture 12" descr="Картинки по запросу c++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29995"/>
            <a:ext cx="1311022" cy="14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5442397" y="5706051"/>
            <a:ext cx="1932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Robert W. Oliver II blog.sourcerer.io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7480834" y="583731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habr.com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system (OS)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5"/>
          <p:cNvSpPr>
            <a:spLocks noGrp="1"/>
          </p:cNvSpPr>
          <p:nvPr>
            <p:ph idx="1"/>
          </p:nvPr>
        </p:nvSpPr>
        <p:spPr>
          <a:xfrm>
            <a:off x="179512" y="1130075"/>
            <a:ext cx="8712968" cy="83099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/>
              <a:t>OS - </a:t>
            </a:r>
            <a:r>
              <a:rPr lang="en-US" sz="2400" dirty="0" smtClean="0"/>
              <a:t>master </a:t>
            </a:r>
            <a:r>
              <a:rPr lang="en-US" sz="2400" dirty="0"/>
              <a:t>controller for all activities that take place within a computer system</a:t>
            </a:r>
            <a:r>
              <a:rPr lang="en-US" sz="2400" dirty="0" smtClean="0"/>
              <a:t>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09980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program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5776" y="209894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6016" y="209894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4248" y="209894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5536" y="3356992"/>
            <a:ext cx="835292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5"/>
          <p:cNvSpPr txBox="1">
            <a:spLocks/>
          </p:cNvSpPr>
          <p:nvPr/>
        </p:nvSpPr>
        <p:spPr>
          <a:xfrm>
            <a:off x="6300192" y="4392943"/>
            <a:ext cx="1944216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Resources of OS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093268" y="3573016"/>
          <a:ext cx="4896544" cy="295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Объект 5"/>
          <p:cNvSpPr txBox="1">
            <a:spLocks/>
          </p:cNvSpPr>
          <p:nvPr/>
        </p:nvSpPr>
        <p:spPr>
          <a:xfrm>
            <a:off x="3851920" y="2891036"/>
            <a:ext cx="194421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Work order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management in OS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6777486" y="1310983"/>
            <a:ext cx="1944216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Process 2</a:t>
            </a:r>
            <a:br>
              <a:rPr lang="en-US" sz="2400" dirty="0" smtClean="0"/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544135" y="1296201"/>
            <a:ext cx="1944216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Process 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en-US" sz="2400" dirty="0" smtClean="0"/>
          </a:p>
        </p:txBody>
      </p:sp>
      <p:sp>
        <p:nvSpPr>
          <p:cNvPr id="23" name="Объект 5"/>
          <p:cNvSpPr txBox="1">
            <a:spLocks/>
          </p:cNvSpPr>
          <p:nvPr/>
        </p:nvSpPr>
        <p:spPr>
          <a:xfrm>
            <a:off x="3763970" y="3822139"/>
            <a:ext cx="2248190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Process N</a:t>
            </a:r>
            <a:br>
              <a:rPr lang="en-US" sz="2400" dirty="0" smtClean="0"/>
            </a:br>
            <a:r>
              <a:rPr lang="en-US" sz="2400" dirty="0" smtClean="0"/>
              <a:t>Web page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Картинки по запросу google chrome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79886"/>
            <a:ext cx="3059396" cy="206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 rot="16200000">
            <a:off x="5635048" y="5632735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portable-software.wikia.com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126" name="Picture 6" descr="Картинки по запросу keyboard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58624"/>
            <a:ext cx="2610771" cy="17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display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5780"/>
            <a:ext cx="2529446" cy="24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72127" y="4581128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simple.wikipedia.org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88928" y="3713693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7338" y="909881"/>
            <a:ext cx="1932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Ankur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Chowdhury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blog.trilyo.com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915816" y="1268760"/>
            <a:ext cx="3443799" cy="2580795"/>
            <a:chOff x="2915816" y="1268760"/>
            <a:chExt cx="3443799" cy="2580795"/>
          </a:xfrm>
        </p:grpSpPr>
        <p:pic>
          <p:nvPicPr>
            <p:cNvPr id="5122" name="Picture 2" descr="Картинки по запросу compet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268760"/>
              <a:ext cx="3443799" cy="25807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814412" y="2127198"/>
              <a:ext cx="164660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CPU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0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faster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5"/>
          <p:cNvSpPr>
            <a:spLocks noGrp="1"/>
          </p:cNvSpPr>
          <p:nvPr>
            <p:ph idx="1"/>
          </p:nvPr>
        </p:nvSpPr>
        <p:spPr>
          <a:xfrm>
            <a:off x="179512" y="1130075"/>
            <a:ext cx="5112568" cy="5484578"/>
          </a:xfr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Multitasking</a:t>
            </a:r>
            <a:r>
              <a:rPr lang="en-US" sz="2400" dirty="0"/>
              <a:t> provides process and memory management services that allow two or </a:t>
            </a:r>
            <a:r>
              <a:rPr lang="en-US" sz="2400" dirty="0" smtClean="0"/>
              <a:t>more </a:t>
            </a:r>
            <a:r>
              <a:rPr lang="en-US" sz="2400" dirty="0"/>
              <a:t>tasks, </a:t>
            </a:r>
            <a:r>
              <a:rPr lang="en-US" sz="2400" dirty="0" smtClean="0"/>
              <a:t>or </a:t>
            </a:r>
            <a:r>
              <a:rPr lang="en-US" sz="2400" dirty="0"/>
              <a:t>programs to run </a:t>
            </a:r>
            <a:r>
              <a:rPr lang="en-US" sz="2400" dirty="0" smtClean="0"/>
              <a:t>simultaneously;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Multithreading</a:t>
            </a:r>
            <a:r>
              <a:rPr lang="en-US" sz="2400" dirty="0" smtClean="0"/>
              <a:t> allows </a:t>
            </a:r>
            <a:r>
              <a:rPr lang="en-US" sz="2400" dirty="0"/>
              <a:t>multiple parts, or threads</a:t>
            </a:r>
            <a:r>
              <a:rPr lang="en-US" sz="2400" dirty="0" smtClean="0"/>
              <a:t>, </a:t>
            </a:r>
            <a:r>
              <a:rPr lang="en-US" sz="2400" dirty="0"/>
              <a:t>to run </a:t>
            </a:r>
            <a:r>
              <a:rPr lang="en-US" sz="2400" dirty="0" smtClean="0"/>
              <a:t>simultaneously within </a:t>
            </a:r>
            <a:r>
              <a:rPr lang="en-US" sz="2400" dirty="0"/>
              <a:t>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single program;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Multiprocessing</a:t>
            </a:r>
            <a:r>
              <a:rPr lang="en-US" sz="2400" dirty="0" smtClean="0"/>
              <a:t> </a:t>
            </a:r>
            <a:r>
              <a:rPr lang="en-US" sz="2400" dirty="0"/>
              <a:t>capability supports a division of labor among all the </a:t>
            </a:r>
            <a:r>
              <a:rPr lang="en-US" sz="2400" dirty="0" smtClean="0"/>
              <a:t>processing</a:t>
            </a:r>
            <a:br>
              <a:rPr lang="en-US" sz="2400" dirty="0" smtClean="0"/>
            </a:br>
            <a:r>
              <a:rPr lang="en-US" sz="2400" dirty="0" smtClean="0"/>
              <a:t>units.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артинки по запросу multitasking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70" y="1026345"/>
            <a:ext cx="3456384" cy="19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 rot="16200000">
            <a:off x="8038946" y="198472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1560" y="3068960"/>
            <a:ext cx="8310351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1559" y="4941168"/>
            <a:ext cx="8310351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4957789" y="2929053"/>
            <a:ext cx="4186211" cy="2084123"/>
            <a:chOff x="4957789" y="2929053"/>
            <a:chExt cx="4186211" cy="2084123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5413070" y="4797152"/>
              <a:ext cx="274107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бъект 5"/>
            <p:cNvSpPr txBox="1">
              <a:spLocks/>
            </p:cNvSpPr>
            <p:nvPr/>
          </p:nvSpPr>
          <p:spPr>
            <a:xfrm>
              <a:off x="8207896" y="4551511"/>
              <a:ext cx="936104" cy="46166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Time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Объект 5"/>
            <p:cNvSpPr txBox="1">
              <a:spLocks/>
            </p:cNvSpPr>
            <p:nvPr/>
          </p:nvSpPr>
          <p:spPr>
            <a:xfrm rot="16200000">
              <a:off x="4372043" y="3514799"/>
              <a:ext cx="1633158" cy="46166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Program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5413070" y="3081918"/>
              <a:ext cx="3456384" cy="1859250"/>
              <a:chOff x="5413070" y="3081918"/>
              <a:chExt cx="3456384" cy="185925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5413070" y="3284984"/>
                <a:ext cx="3191378" cy="125895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бъект 5"/>
              <p:cNvSpPr txBox="1">
                <a:spLocks/>
              </p:cNvSpPr>
              <p:nvPr/>
            </p:nvSpPr>
            <p:spPr>
              <a:xfrm>
                <a:off x="5459122" y="3975447"/>
                <a:ext cx="1633158" cy="46166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thread 1</a:t>
                </a:r>
                <a:endPara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Объект 5"/>
              <p:cNvSpPr txBox="1">
                <a:spLocks/>
              </p:cNvSpPr>
              <p:nvPr/>
            </p:nvSpPr>
            <p:spPr>
              <a:xfrm>
                <a:off x="7236296" y="3399284"/>
                <a:ext cx="1633158" cy="46166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hread N</a:t>
                </a:r>
                <a:endPara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5544922" y="3410774"/>
                <a:ext cx="1656184" cy="503685"/>
              </a:xfrm>
              <a:custGeom>
                <a:avLst/>
                <a:gdLst>
                  <a:gd name="connsiteX0" fmla="*/ 0 w 2108200"/>
                  <a:gd name="connsiteY0" fmla="*/ 1270000 h 1295402"/>
                  <a:gd name="connsiteX1" fmla="*/ 419100 w 2108200"/>
                  <a:gd name="connsiteY1" fmla="*/ 25400 h 1295402"/>
                  <a:gd name="connsiteX2" fmla="*/ 647700 w 2108200"/>
                  <a:gd name="connsiteY2" fmla="*/ 1295400 h 1295402"/>
                  <a:gd name="connsiteX3" fmla="*/ 927100 w 2108200"/>
                  <a:gd name="connsiteY3" fmla="*/ 12700 h 1295402"/>
                  <a:gd name="connsiteX4" fmla="*/ 1181100 w 2108200"/>
                  <a:gd name="connsiteY4" fmla="*/ 1257300 h 1295402"/>
                  <a:gd name="connsiteX5" fmla="*/ 1371600 w 2108200"/>
                  <a:gd name="connsiteY5" fmla="*/ 12700 h 1295402"/>
                  <a:gd name="connsiteX6" fmla="*/ 1600200 w 2108200"/>
                  <a:gd name="connsiteY6" fmla="*/ 1270000 h 1295402"/>
                  <a:gd name="connsiteX7" fmla="*/ 1765300 w 2108200"/>
                  <a:gd name="connsiteY7" fmla="*/ 38100 h 1295402"/>
                  <a:gd name="connsiteX8" fmla="*/ 1930400 w 2108200"/>
                  <a:gd name="connsiteY8" fmla="*/ 1282700 h 1295402"/>
                  <a:gd name="connsiteX9" fmla="*/ 2108200 w 2108200"/>
                  <a:gd name="connsiteY9" fmla="*/ 0 h 129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200" h="1295402">
                    <a:moveTo>
                      <a:pt x="0" y="1270000"/>
                    </a:moveTo>
                    <a:cubicBezTo>
                      <a:pt x="155575" y="645583"/>
                      <a:pt x="311150" y="21167"/>
                      <a:pt x="419100" y="25400"/>
                    </a:cubicBezTo>
                    <a:cubicBezTo>
                      <a:pt x="527050" y="29633"/>
                      <a:pt x="563033" y="1297517"/>
                      <a:pt x="647700" y="1295400"/>
                    </a:cubicBezTo>
                    <a:cubicBezTo>
                      <a:pt x="732367" y="1293283"/>
                      <a:pt x="838200" y="19050"/>
                      <a:pt x="927100" y="12700"/>
                    </a:cubicBezTo>
                    <a:cubicBezTo>
                      <a:pt x="1016000" y="6350"/>
                      <a:pt x="1107017" y="1257300"/>
                      <a:pt x="1181100" y="1257300"/>
                    </a:cubicBezTo>
                    <a:cubicBezTo>
                      <a:pt x="1255183" y="1257300"/>
                      <a:pt x="1301750" y="10583"/>
                      <a:pt x="1371600" y="12700"/>
                    </a:cubicBezTo>
                    <a:cubicBezTo>
                      <a:pt x="1441450" y="14817"/>
                      <a:pt x="1534583" y="1265767"/>
                      <a:pt x="1600200" y="1270000"/>
                    </a:cubicBezTo>
                    <a:cubicBezTo>
                      <a:pt x="1665817" y="1274233"/>
                      <a:pt x="1710267" y="35983"/>
                      <a:pt x="1765300" y="38100"/>
                    </a:cubicBezTo>
                    <a:cubicBezTo>
                      <a:pt x="1820333" y="40217"/>
                      <a:pt x="1873250" y="1289050"/>
                      <a:pt x="1930400" y="1282700"/>
                    </a:cubicBezTo>
                    <a:cubicBezTo>
                      <a:pt x="1987550" y="1276350"/>
                      <a:pt x="2006600" y="46567"/>
                      <a:pt x="2108200" y="0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6814563" y="3952559"/>
                <a:ext cx="1656184" cy="503685"/>
              </a:xfrm>
              <a:custGeom>
                <a:avLst/>
                <a:gdLst>
                  <a:gd name="connsiteX0" fmla="*/ 0 w 2108200"/>
                  <a:gd name="connsiteY0" fmla="*/ 1270000 h 1295402"/>
                  <a:gd name="connsiteX1" fmla="*/ 419100 w 2108200"/>
                  <a:gd name="connsiteY1" fmla="*/ 25400 h 1295402"/>
                  <a:gd name="connsiteX2" fmla="*/ 647700 w 2108200"/>
                  <a:gd name="connsiteY2" fmla="*/ 1295400 h 1295402"/>
                  <a:gd name="connsiteX3" fmla="*/ 927100 w 2108200"/>
                  <a:gd name="connsiteY3" fmla="*/ 12700 h 1295402"/>
                  <a:gd name="connsiteX4" fmla="*/ 1181100 w 2108200"/>
                  <a:gd name="connsiteY4" fmla="*/ 1257300 h 1295402"/>
                  <a:gd name="connsiteX5" fmla="*/ 1371600 w 2108200"/>
                  <a:gd name="connsiteY5" fmla="*/ 12700 h 1295402"/>
                  <a:gd name="connsiteX6" fmla="*/ 1600200 w 2108200"/>
                  <a:gd name="connsiteY6" fmla="*/ 1270000 h 1295402"/>
                  <a:gd name="connsiteX7" fmla="*/ 1765300 w 2108200"/>
                  <a:gd name="connsiteY7" fmla="*/ 38100 h 1295402"/>
                  <a:gd name="connsiteX8" fmla="*/ 1930400 w 2108200"/>
                  <a:gd name="connsiteY8" fmla="*/ 1282700 h 1295402"/>
                  <a:gd name="connsiteX9" fmla="*/ 2108200 w 2108200"/>
                  <a:gd name="connsiteY9" fmla="*/ 0 h 129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200" h="1295402">
                    <a:moveTo>
                      <a:pt x="0" y="1270000"/>
                    </a:moveTo>
                    <a:cubicBezTo>
                      <a:pt x="155575" y="645583"/>
                      <a:pt x="311150" y="21167"/>
                      <a:pt x="419100" y="25400"/>
                    </a:cubicBezTo>
                    <a:cubicBezTo>
                      <a:pt x="527050" y="29633"/>
                      <a:pt x="563033" y="1297517"/>
                      <a:pt x="647700" y="1295400"/>
                    </a:cubicBezTo>
                    <a:cubicBezTo>
                      <a:pt x="732367" y="1293283"/>
                      <a:pt x="838200" y="19050"/>
                      <a:pt x="927100" y="12700"/>
                    </a:cubicBezTo>
                    <a:cubicBezTo>
                      <a:pt x="1016000" y="6350"/>
                      <a:pt x="1107017" y="1257300"/>
                      <a:pt x="1181100" y="1257300"/>
                    </a:cubicBezTo>
                    <a:cubicBezTo>
                      <a:pt x="1255183" y="1257300"/>
                      <a:pt x="1301750" y="10583"/>
                      <a:pt x="1371600" y="12700"/>
                    </a:cubicBezTo>
                    <a:cubicBezTo>
                      <a:pt x="1441450" y="14817"/>
                      <a:pt x="1534583" y="1265767"/>
                      <a:pt x="1600200" y="1270000"/>
                    </a:cubicBezTo>
                    <a:cubicBezTo>
                      <a:pt x="1665817" y="1274233"/>
                      <a:pt x="1710267" y="35983"/>
                      <a:pt x="1765300" y="38100"/>
                    </a:cubicBezTo>
                    <a:cubicBezTo>
                      <a:pt x="1820333" y="40217"/>
                      <a:pt x="1873250" y="1289050"/>
                      <a:pt x="1930400" y="1282700"/>
                    </a:cubicBezTo>
                    <a:cubicBezTo>
                      <a:pt x="1987550" y="1276350"/>
                      <a:pt x="2006600" y="46567"/>
                      <a:pt x="2108200" y="0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6814563" y="3081918"/>
                <a:ext cx="421733" cy="1859250"/>
              </a:xfrm>
              <a:prstGeom prst="roundRect">
                <a:avLst/>
              </a:prstGeom>
              <a:solidFill>
                <a:srgbClr val="FF0000">
                  <a:alpha val="10196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5004048" y="5078491"/>
            <a:ext cx="3312368" cy="1706549"/>
            <a:chOff x="3742757" y="5138633"/>
            <a:chExt cx="3312368" cy="170654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5184128" y="5138633"/>
              <a:ext cx="1630435" cy="504056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Program</a:t>
              </a:r>
              <a:endParaRPr lang="ru-RU" sz="2400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742757" y="5733256"/>
              <a:ext cx="1270499" cy="50405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CPU 1</a:t>
              </a:r>
              <a:endParaRPr lang="ru-RU" sz="2400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4932040" y="6341126"/>
              <a:ext cx="1270499" cy="50405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CPU 2</a:t>
              </a:r>
              <a:endParaRPr lang="ru-RU" sz="2400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5784626" y="5733256"/>
              <a:ext cx="1270499" cy="50405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CPU 3</a:t>
              </a:r>
              <a:endParaRPr lang="ru-RU" sz="2400" dirty="0"/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5606238" y="5642689"/>
              <a:ext cx="1" cy="6984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endCxn id="43" idx="1"/>
            </p:cNvCxnSpPr>
            <p:nvPr/>
          </p:nvCxnSpPr>
          <p:spPr>
            <a:xfrm flipV="1">
              <a:off x="5544922" y="5985284"/>
              <a:ext cx="239704" cy="662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endCxn id="41" idx="3"/>
            </p:cNvCxnSpPr>
            <p:nvPr/>
          </p:nvCxnSpPr>
          <p:spPr>
            <a:xfrm flipH="1" flipV="1">
              <a:off x="5013256" y="5985284"/>
              <a:ext cx="554033" cy="662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42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of programs in RAM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0041"/>
            <a:ext cx="21621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Объект 5"/>
          <p:cNvSpPr txBox="1">
            <a:spLocks/>
          </p:cNvSpPr>
          <p:nvPr/>
        </p:nvSpPr>
        <p:spPr>
          <a:xfrm>
            <a:off x="1080579" y="898376"/>
            <a:ext cx="93610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RAM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2244" y="553199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cengage.co.uk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8" name="Объект 5"/>
          <p:cNvSpPr txBox="1">
            <a:spLocks/>
          </p:cNvSpPr>
          <p:nvPr/>
        </p:nvSpPr>
        <p:spPr>
          <a:xfrm>
            <a:off x="3491880" y="1360041"/>
            <a:ext cx="4968552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Buffers</a:t>
            </a:r>
            <a:r>
              <a:rPr lang="en-US" sz="2400" dirty="0" smtClean="0"/>
              <a:t> can </a:t>
            </a:r>
            <a:r>
              <a:rPr lang="en-US" sz="2400" dirty="0"/>
              <a:t>collect and hold data while the </a:t>
            </a:r>
            <a:r>
              <a:rPr lang="en-US" sz="2400" dirty="0" smtClean="0"/>
              <a:t>computer </a:t>
            </a:r>
            <a:r>
              <a:rPr lang="en-US" sz="2400" dirty="0"/>
              <a:t>is busy with other tasks.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Картинки по запросу key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25791"/>
            <a:ext cx="2776066" cy="15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3409470" y="3423017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geekboards.ru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300192" y="2537865"/>
            <a:ext cx="2409324" cy="73801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keyboard</a:t>
            </a:r>
            <a:br>
              <a:rPr lang="en-US" sz="2400" dirty="0" smtClean="0"/>
            </a:br>
            <a:r>
              <a:rPr lang="en-US" sz="2400" dirty="0" smtClean="0"/>
              <a:t>controller</a:t>
            </a:r>
            <a:endParaRPr lang="ru-RU" sz="24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251624" y="4028728"/>
            <a:ext cx="2409324" cy="73801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keyboard</a:t>
            </a:r>
            <a:br>
              <a:rPr lang="en-US" sz="2400" dirty="0" smtClean="0"/>
            </a:br>
            <a:r>
              <a:rPr lang="en-US" sz="2400" dirty="0" smtClean="0"/>
              <a:t>buffer</a:t>
            </a:r>
            <a:endParaRPr lang="ru-RU" sz="24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71195" y="4028728"/>
            <a:ext cx="2409324" cy="73801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System software</a:t>
            </a:r>
            <a:endParaRPr lang="ru-RU" sz="2400" dirty="0"/>
          </a:p>
        </p:txBody>
      </p:sp>
      <p:pic>
        <p:nvPicPr>
          <p:cNvPr id="7174" name="Picture 6" descr="Картинки по запросу cp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11531"/>
            <a:ext cx="2781364" cy="15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Прямая со стрелкой 49"/>
          <p:cNvCxnSpPr>
            <a:endCxn id="40" idx="1"/>
          </p:cNvCxnSpPr>
          <p:nvPr/>
        </p:nvCxnSpPr>
        <p:spPr>
          <a:xfrm>
            <a:off x="5580519" y="2906870"/>
            <a:ext cx="719673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0" idx="2"/>
          </p:cNvCxnSpPr>
          <p:nvPr/>
        </p:nvCxnSpPr>
        <p:spPr>
          <a:xfrm>
            <a:off x="7504854" y="3275875"/>
            <a:ext cx="0" cy="752853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5580519" y="4221088"/>
            <a:ext cx="671105" cy="742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4451017" y="4766738"/>
            <a:ext cx="1" cy="46246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44" idx="1"/>
          </p:cNvCxnSpPr>
          <p:nvPr/>
        </p:nvCxnSpPr>
        <p:spPr>
          <a:xfrm flipV="1">
            <a:off x="5580520" y="4397733"/>
            <a:ext cx="671104" cy="468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 rot="16200000">
            <a:off x="4917190" y="5663528"/>
            <a:ext cx="1932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Joel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Hruska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extremetech.com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1162</TotalTime>
  <Words>346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Courier New</vt:lpstr>
      <vt:lpstr>Тема Office</vt:lpstr>
      <vt:lpstr>Computer programs</vt:lpstr>
      <vt:lpstr>Types of application software</vt:lpstr>
      <vt:lpstr>Application software</vt:lpstr>
      <vt:lpstr>System software</vt:lpstr>
      <vt:lpstr>System software</vt:lpstr>
      <vt:lpstr>Operational system (OS)</vt:lpstr>
      <vt:lpstr>Process management in OS</vt:lpstr>
      <vt:lpstr>Work faster</vt:lpstr>
      <vt:lpstr>Allocation of programs in RAM</vt:lpstr>
      <vt:lpstr>Functions of OS</vt:lpstr>
      <vt:lpstr>Command-line interface</vt:lpstr>
      <vt:lpstr>Graphical user interface</vt:lpstr>
      <vt:lpstr>Types of OS</vt:lpstr>
      <vt:lpstr>Computer files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86</cp:revision>
  <dcterms:created xsi:type="dcterms:W3CDTF">2018-11-23T06:06:09Z</dcterms:created>
  <dcterms:modified xsi:type="dcterms:W3CDTF">2019-10-21T14:24:30Z</dcterms:modified>
</cp:coreProperties>
</file>