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590" autoAdjust="0"/>
  </p:normalViewPr>
  <p:slideViewPr>
    <p:cSldViewPr>
      <p:cViewPr varScale="1">
        <p:scale>
          <a:sx n="45" d="100"/>
          <a:sy n="45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society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7776864" cy="3831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5480"/>
            <a:ext cx="5398740" cy="2699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16200000">
            <a:off x="-12875" y="5866267"/>
            <a:ext cx="13917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medicalxpress.com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614361" y="1761479"/>
            <a:ext cx="13452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realtybiznews.com</a:t>
            </a:r>
          </a:p>
        </p:txBody>
      </p:sp>
    </p:spTree>
    <p:extLst>
      <p:ext uri="{BB962C8B-B14F-4D97-AF65-F5344CB8AC3E}">
        <p14:creationId xmlns:p14="http://schemas.microsoft.com/office/powerpoint/2010/main" val="42078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of cloud computing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526941" y="4006443"/>
            <a:ext cx="15071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defensesystems.com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2037184"/>
            <a:ext cx="6084168" cy="4056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1119313" y="1268760"/>
            <a:ext cx="69847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Main aim is to provide </a:t>
            </a:r>
            <a:r>
              <a:rPr lang="en-US" sz="2400" dirty="0"/>
              <a:t>IT as a service to the </a:t>
            </a:r>
            <a:r>
              <a:rPr lang="en-US" sz="2400" dirty="0" smtClean="0"/>
              <a:t>users.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588224" y="3138758"/>
            <a:ext cx="2088232" cy="2234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Pluses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ﬂexibility;</a:t>
            </a:r>
          </a:p>
          <a:p>
            <a:r>
              <a:rPr lang="en-US" sz="2400" dirty="0" smtClean="0"/>
              <a:t>availability;</a:t>
            </a:r>
          </a:p>
          <a:p>
            <a:r>
              <a:rPr lang="en-US" sz="2400" dirty="0" smtClean="0"/>
              <a:t>reliability;</a:t>
            </a:r>
          </a:p>
          <a:p>
            <a:r>
              <a:rPr lang="en-US" sz="2400" dirty="0" smtClean="0"/>
              <a:t>scalability.</a:t>
            </a:r>
          </a:p>
        </p:txBody>
      </p:sp>
    </p:spTree>
    <p:extLst>
      <p:ext uri="{BB962C8B-B14F-4D97-AF65-F5344CB8AC3E}">
        <p14:creationId xmlns:p14="http://schemas.microsoft.com/office/powerpoint/2010/main" val="943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4910670" cy="2952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8871" y="3347709"/>
            <a:ext cx="849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quora.com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 rot="16200000">
            <a:off x="-805556" y="2282365"/>
            <a:ext cx="251658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/>
                <a:solidFill>
                  <a:srgbClr val="0070C0"/>
                </a:solidFill>
              </a:rPr>
              <a:t>Grid computing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5063"/>
            <a:ext cx="345638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516216" y="1007150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livemint.com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80" y="4100556"/>
            <a:ext cx="6143078" cy="2632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трелка вправо 3"/>
          <p:cNvSpPr/>
          <p:nvPr/>
        </p:nvSpPr>
        <p:spPr>
          <a:xfrm rot="6365942">
            <a:off x="4146065" y="3195425"/>
            <a:ext cx="1714038" cy="11521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 rot="16200000">
            <a:off x="-269975" y="5211761"/>
            <a:ext cx="274156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/>
                <a:solidFill>
                  <a:srgbClr val="0070C0"/>
                </a:solidFill>
              </a:rPr>
              <a:t>Cloud computing</a:t>
            </a: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7177278" y="5311787"/>
            <a:ext cx="1200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xpertics.com.mx</a:t>
            </a:r>
          </a:p>
        </p:txBody>
      </p:sp>
    </p:spTree>
    <p:extLst>
      <p:ext uri="{BB962C8B-B14F-4D97-AF65-F5344CB8AC3E}">
        <p14:creationId xmlns:p14="http://schemas.microsoft.com/office/powerpoint/2010/main" val="11007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ublic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30" y="1659734"/>
            <a:ext cx="6731496" cy="38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clouds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1542" y="4972102"/>
            <a:ext cx="18950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top25cloudcomputig.review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51520" y="5207556"/>
            <a:ext cx="4370162" cy="1432500"/>
          </a:xfrm>
          <a:prstGeom prst="snip2DiagRect">
            <a:avLst/>
          </a:prstGeom>
          <a:ln w="28575">
            <a:solidFill>
              <a:srgbClr val="33B5E7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maintained within an organization and used solely for their internal purpose.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81323" y="4972102"/>
            <a:ext cx="428876" cy="235454"/>
          </a:xfrm>
          <a:prstGeom prst="straightConnector1">
            <a:avLst/>
          </a:prstGeom>
          <a:ln w="38100">
            <a:solidFill>
              <a:srgbClr val="33B5E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5"/>
          <p:cNvSpPr txBox="1">
            <a:spLocks/>
          </p:cNvSpPr>
          <p:nvPr/>
        </p:nvSpPr>
        <p:spPr>
          <a:xfrm>
            <a:off x="4761506" y="5236860"/>
            <a:ext cx="4252664" cy="1432500"/>
          </a:xfrm>
          <a:prstGeom prst="snip2DiagRect">
            <a:avLst/>
          </a:prstGeom>
          <a:ln w="28575">
            <a:solidFill>
              <a:srgbClr val="33B5E7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when organization rents cloud services from cloud providers on-demand basis.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827956" y="4913886"/>
            <a:ext cx="322783" cy="319826"/>
          </a:xfrm>
          <a:prstGeom prst="straightConnector1">
            <a:avLst/>
          </a:prstGeom>
          <a:ln w="38100">
            <a:solidFill>
              <a:srgbClr val="33B5E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5"/>
          <p:cNvSpPr txBox="1">
            <a:spLocks/>
          </p:cNvSpPr>
          <p:nvPr/>
        </p:nvSpPr>
        <p:spPr>
          <a:xfrm>
            <a:off x="5766613" y="1299547"/>
            <a:ext cx="3079351" cy="1432500"/>
          </a:xfrm>
          <a:prstGeom prst="snip2DiagRect">
            <a:avLst/>
          </a:prstGeom>
          <a:ln w="28575">
            <a:solidFill>
              <a:srgbClr val="33B5E7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composed of multiple internal or external clouds.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647836" y="2584007"/>
            <a:ext cx="251948" cy="146835"/>
          </a:xfrm>
          <a:prstGeom prst="straightConnector1">
            <a:avLst/>
          </a:prstGeom>
          <a:ln w="38100">
            <a:solidFill>
              <a:srgbClr val="33B5E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and virtualization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75656" y="4204538"/>
            <a:ext cx="2319412" cy="2464822"/>
            <a:chOff x="107504" y="3798044"/>
            <a:chExt cx="2319412" cy="246482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7504" y="5445224"/>
              <a:ext cx="2304256" cy="817642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smtClean="0"/>
                <a:t>Physical hardware</a:t>
              </a:r>
              <a:endParaRPr lang="ru-RU" sz="2300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07504" y="3798044"/>
              <a:ext cx="2319412" cy="1647180"/>
              <a:chOff x="107504" y="3798044"/>
              <a:chExt cx="2319412" cy="16471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22660" y="3798044"/>
                <a:ext cx="2304256" cy="927100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300" dirty="0" smtClean="0"/>
                  <a:t>Application</a:t>
                </a:r>
                <a:endParaRPr lang="ru-RU" sz="2300" dirty="0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07504" y="4725144"/>
                <a:ext cx="2304256" cy="72008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dirty="0" smtClean="0"/>
                  <a:t>Virtualizing software</a:t>
                </a:r>
                <a:endParaRPr lang="ru-RU" sz="2300" dirty="0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07504" y="4302100"/>
                <a:ext cx="1152128" cy="423044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dirty="0" smtClean="0"/>
                  <a:t>OS</a:t>
                </a:r>
                <a:endParaRPr lang="ru-RU" sz="2300" dirty="0"/>
              </a:p>
            </p:txBody>
          </p:sp>
        </p:grpSp>
      </p:grpSp>
      <p:sp>
        <p:nvSpPr>
          <p:cNvPr id="18" name="Объект 5"/>
          <p:cNvSpPr txBox="1">
            <a:spLocks/>
          </p:cNvSpPr>
          <p:nvPr/>
        </p:nvSpPr>
        <p:spPr>
          <a:xfrm>
            <a:off x="122660" y="1933381"/>
            <a:ext cx="216904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Types of </a:t>
            </a:r>
            <a:br>
              <a:rPr lang="en-US" sz="2400" b="1" dirty="0" smtClean="0"/>
            </a:br>
            <a:r>
              <a:rPr lang="en-US" sz="2400" b="1" dirty="0" smtClean="0"/>
              <a:t>stakeholders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3995936" y="4586352"/>
            <a:ext cx="5184576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Virtualization - </a:t>
            </a:r>
            <a:r>
              <a:rPr lang="en-US" sz="2400" dirty="0" smtClean="0"/>
              <a:t>software </a:t>
            </a:r>
            <a:r>
              <a:rPr lang="en-US" sz="2400" dirty="0"/>
              <a:t>translating the hardware instructions generated by conventional software to the understandable format for the physical </a:t>
            </a:r>
            <a:r>
              <a:rPr lang="en-US" sz="2400" dirty="0" smtClean="0"/>
              <a:t>hardware</a:t>
            </a:r>
            <a:r>
              <a:rPr lang="en-US" sz="2400" b="1" dirty="0"/>
              <a:t>.</a:t>
            </a:r>
            <a:endParaRPr lang="en-US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8364271" y="2190690"/>
            <a:ext cx="12410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researchgate.net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490416" y="1052736"/>
            <a:ext cx="6462464" cy="2791238"/>
            <a:chOff x="2490416" y="1052736"/>
            <a:chExt cx="6462464" cy="2791238"/>
          </a:xfrm>
        </p:grpSpPr>
        <p:pic>
          <p:nvPicPr>
            <p:cNvPr id="25" name="Picture 2" descr="Картинки по запросу cloud providers us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416" y="1052736"/>
              <a:ext cx="6462464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3711601" y="3140968"/>
              <a:ext cx="1800200" cy="7030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Utility computing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832886" y="3140968"/>
              <a:ext cx="1800200" cy="7030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Web applications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771800" y="2442096"/>
              <a:ext cx="165618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Cloud provider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919340" y="2420888"/>
              <a:ext cx="165618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Cloud user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993975" y="2420888"/>
              <a:ext cx="165618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SaaS user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4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err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SOFTware as a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1187"/>
            <a:ext cx="4464496" cy="28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Platform as a 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12" y="1200442"/>
            <a:ext cx="33623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Infrastructure as a Ser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6" y="3819524"/>
            <a:ext cx="48006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067944" y="991187"/>
            <a:ext cx="616617" cy="646331"/>
            <a:chOff x="6315919" y="4509990"/>
            <a:chExt cx="616617" cy="646331"/>
          </a:xfrm>
        </p:grpSpPr>
        <p:sp>
          <p:nvSpPr>
            <p:cNvPr id="3" name="Овал 2"/>
            <p:cNvSpPr/>
            <p:nvPr/>
          </p:nvSpPr>
          <p:spPr>
            <a:xfrm>
              <a:off x="6315919" y="4539704"/>
              <a:ext cx="616617" cy="616617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03655" y="450999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343873" y="991186"/>
            <a:ext cx="616617" cy="646331"/>
            <a:chOff x="6315919" y="4509990"/>
            <a:chExt cx="616617" cy="646331"/>
          </a:xfrm>
        </p:grpSpPr>
        <p:sp>
          <p:nvSpPr>
            <p:cNvPr id="21" name="Овал 20"/>
            <p:cNvSpPr/>
            <p:nvPr/>
          </p:nvSpPr>
          <p:spPr>
            <a:xfrm>
              <a:off x="6315919" y="4539704"/>
              <a:ext cx="616617" cy="616617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03655" y="450999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14328" y="4005064"/>
            <a:ext cx="616617" cy="646331"/>
            <a:chOff x="6315919" y="4509990"/>
            <a:chExt cx="616617" cy="646331"/>
          </a:xfrm>
        </p:grpSpPr>
        <p:sp>
          <p:nvSpPr>
            <p:cNvPr id="25" name="Овал 24"/>
            <p:cNvSpPr/>
            <p:nvPr/>
          </p:nvSpPr>
          <p:spPr>
            <a:xfrm>
              <a:off x="6315919" y="4539704"/>
              <a:ext cx="616617" cy="616617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403655" y="450999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6215702" y="6426914"/>
            <a:ext cx="1452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computechcorp.com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83650" y="3610268"/>
            <a:ext cx="9204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iramari.com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1576" y="3596894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birger.technology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technology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38" y="1988840"/>
            <a:ext cx="2520280" cy="187405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302894" y="2313799"/>
            <a:ext cx="1565250" cy="122413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42810" y="3897547"/>
            <a:ext cx="12891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ru.aliexpress.com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04" y="1035893"/>
            <a:ext cx="1983315" cy="31851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6200000">
            <a:off x="7828230" y="2497684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t-mobile.com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18669"/>
            <a:ext cx="5760640" cy="2422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16200000">
            <a:off x="7260898" y="5399212"/>
            <a:ext cx="1417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cebsworldwide.com</a:t>
            </a:r>
          </a:p>
        </p:txBody>
      </p:sp>
    </p:spTree>
    <p:extLst>
      <p:ext uri="{BB962C8B-B14F-4D97-AF65-F5344CB8AC3E}">
        <p14:creationId xmlns:p14="http://schemas.microsoft.com/office/powerpoint/2010/main" val="29566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16200000">
            <a:off x="8394330" y="2477157"/>
            <a:ext cx="11657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slideplayer.com</a:t>
            </a:r>
          </a:p>
        </p:txBody>
      </p:sp>
      <p:pic>
        <p:nvPicPr>
          <p:cNvPr id="4098" name="Picture 2" descr="Картинки по запросу 1 g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67" y="3429000"/>
            <a:ext cx="725884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884368" y="3318892"/>
            <a:ext cx="3168352" cy="30751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99989" y="5569446"/>
            <a:ext cx="259228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Generations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934347" y="3789040"/>
            <a:ext cx="888694" cy="888694"/>
            <a:chOff x="3347864" y="2564904"/>
            <a:chExt cx="888694" cy="888694"/>
          </a:xfrm>
        </p:grpSpPr>
        <p:sp>
          <p:nvSpPr>
            <p:cNvPr id="7" name="Овал 6"/>
            <p:cNvSpPr/>
            <p:nvPr/>
          </p:nvSpPr>
          <p:spPr>
            <a:xfrm>
              <a:off x="3508703" y="2795296"/>
              <a:ext cx="559241" cy="34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667" r="95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564904"/>
              <a:ext cx="888694" cy="88869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8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8060" y="4017077"/>
            <a:ext cx="741435" cy="6585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07" b="9767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197" y="3999689"/>
            <a:ext cx="931576" cy="869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89" y="3907334"/>
            <a:ext cx="1060112" cy="106011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6200000">
            <a:off x="2481306" y="4832747"/>
            <a:ext cx="747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c.mi.com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05720" y="3636290"/>
            <a:ext cx="801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shop.bt.tn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46343" y="3726188"/>
            <a:ext cx="867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aalphus.by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72731" y="3887470"/>
            <a:ext cx="1005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pngmart.com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9178" y="3788353"/>
            <a:ext cx="1015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dryicons.com</a:t>
            </a: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89511" y="1844824"/>
            <a:ext cx="259228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Cellular networks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764704"/>
            <a:ext cx="6724104" cy="29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phones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985772" y="2856456"/>
            <a:ext cx="548131" cy="290712"/>
          </a:xfrm>
          <a:prstGeom prst="straightConnector1">
            <a:avLst/>
          </a:prstGeom>
          <a:ln w="28575">
            <a:solidFill>
              <a:srgbClr val="CA427D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Объект 5"/>
          <p:cNvSpPr txBox="1">
            <a:spLocks/>
          </p:cNvSpPr>
          <p:nvPr/>
        </p:nvSpPr>
        <p:spPr>
          <a:xfrm>
            <a:off x="2398466" y="3108581"/>
            <a:ext cx="792087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Cell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073702" y="3241295"/>
            <a:ext cx="1642314" cy="124446"/>
          </a:xfrm>
          <a:prstGeom prst="straightConnector1">
            <a:avLst/>
          </a:prstGeom>
          <a:ln w="28575">
            <a:solidFill>
              <a:srgbClr val="CA427D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 rot="16200000">
            <a:off x="8368425" y="2139279"/>
            <a:ext cx="11657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slideplayer.com</a:t>
            </a:r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35496" y="6135687"/>
            <a:ext cx="259228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Standards</a:t>
            </a:r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2854966" y="6054387"/>
            <a:ext cx="6765109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NMT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GSM       UMTS\     LTE	                		              CDMA</a:t>
            </a:r>
          </a:p>
        </p:txBody>
      </p:sp>
    </p:spTree>
    <p:extLst>
      <p:ext uri="{BB962C8B-B14F-4D97-AF65-F5344CB8AC3E}">
        <p14:creationId xmlns:p14="http://schemas.microsoft.com/office/powerpoint/2010/main" val="36904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families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21" y="1268760"/>
            <a:ext cx="6817160" cy="422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59858"/>
            <a:ext cx="2705100" cy="2705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16" y="4355312"/>
            <a:ext cx="3741043" cy="22817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rot="16200000">
            <a:off x="7498783" y="2681231"/>
            <a:ext cx="1353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flowmagazine.com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8007201" y="5527358"/>
            <a:ext cx="8579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skype.com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1673" y="6596390"/>
            <a:ext cx="17924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onlinevideoconverter.com</a:t>
            </a:r>
          </a:p>
        </p:txBody>
      </p:sp>
    </p:spTree>
    <p:extLst>
      <p:ext uri="{BB962C8B-B14F-4D97-AF65-F5344CB8AC3E}">
        <p14:creationId xmlns:p14="http://schemas.microsoft.com/office/powerpoint/2010/main" val="28794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1175</TotalTime>
  <Words>154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Тема Office</vt:lpstr>
      <vt:lpstr>Modern society</vt:lpstr>
      <vt:lpstr>Aim of cloud computing</vt:lpstr>
      <vt:lpstr>History</vt:lpstr>
      <vt:lpstr>Types of clouds</vt:lpstr>
      <vt:lpstr>Stakeholders and virtualization</vt:lpstr>
      <vt:lpstr>XaaS</vt:lpstr>
      <vt:lpstr>Mobile technology</vt:lpstr>
      <vt:lpstr>Mobile phones</vt:lpstr>
      <vt:lpstr>Modern families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95</cp:revision>
  <dcterms:created xsi:type="dcterms:W3CDTF">2018-11-23T06:06:09Z</dcterms:created>
  <dcterms:modified xsi:type="dcterms:W3CDTF">2019-10-21T14:47:25Z</dcterms:modified>
</cp:coreProperties>
</file>