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9" r:id="rId4"/>
    <p:sldId id="268" r:id="rId5"/>
    <p:sldId id="267" r:id="rId6"/>
    <p:sldId id="266" r:id="rId7"/>
    <p:sldId id="265" r:id="rId8"/>
    <p:sldId id="264" r:id="rId9"/>
    <p:sldId id="263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/>
              <a:t>Аппараттық жабдықтар және бағдарламалық қамсыздандыру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k-KZ" b="1" i="1" dirty="0" smtClean="0"/>
              <a:t>	Бақылау </a:t>
            </a:r>
            <a:r>
              <a:rPr lang="kk-KZ" b="1" i="1" dirty="0" smtClean="0"/>
              <a:t>сұрақтары: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kk-KZ" i="1" dirty="0" smtClean="0"/>
              <a:t>Жадының қабаттасу концепциясы неде негізделеді?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kk-KZ" i="1" dirty="0" smtClean="0"/>
              <a:t>Қарапайм және екілік буферизацияның айырмашалақтары неде?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kk-KZ" i="1" dirty="0" smtClean="0"/>
              <a:t>Жадыны қорғау тәсілдері.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kk-KZ" i="1" dirty="0" smtClean="0"/>
              <a:t>Спулинг түсінігі туралы айтыңыз.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kk-KZ" i="1" dirty="0" smtClean="0"/>
              <a:t>Жадыға тікелей кіріс қалай ұйымдастырылады?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kk-KZ" i="1" dirty="0" smtClean="0"/>
              <a:t>Селекторлық жіне мультиплекстік каналдардың айырмашалақтары.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kk-KZ" i="1" dirty="0" smtClean="0"/>
              <a:t>Виртуалды жадыны қолдану тәсілі  қандай мүмкіндіктерді береді?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k-KZ" dirty="0" smtClean="0"/>
              <a:t>		Дәрістің </a:t>
            </a:r>
            <a:r>
              <a:rPr lang="kk-KZ" dirty="0" smtClean="0"/>
              <a:t>сұрақтары:</a:t>
            </a:r>
            <a:endParaRPr lang="ru-RU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kk-KZ" dirty="0" smtClean="0"/>
              <a:t>Аппараттық құрал түсінігі.</a:t>
            </a:r>
            <a:endParaRPr lang="ru-RU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kk-KZ" dirty="0" smtClean="0"/>
              <a:t>Орта процессоры және оның жұмыс істеу тәртіптері.</a:t>
            </a:r>
            <a:endParaRPr lang="ru-RU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kk-KZ" dirty="0" smtClean="0"/>
              <a:t>Мультипроцессорлық өңдеу.</a:t>
            </a:r>
            <a:endParaRPr lang="ru-RU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kk-KZ" dirty="0" smtClean="0"/>
              <a:t>Жадтың қабаттары. Көшу регистрі.</a:t>
            </a:r>
            <a:endParaRPr lang="ru-RU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kk-KZ" dirty="0" smtClean="0"/>
              <a:t>Жадыны қорғау.</a:t>
            </a:r>
            <a:endParaRPr lang="ru-RU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kk-KZ" dirty="0" smtClean="0"/>
              <a:t>Перифериялық құралдар және олардың жұмыс істеу тәртіптері.</a:t>
            </a:r>
            <a:endParaRPr lang="ru-RU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kk-KZ" dirty="0" smtClean="0"/>
              <a:t>Виртуалды жад. Жадқа тікелей кіріс.</a:t>
            </a:r>
            <a:endParaRPr lang="ru-RU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kk-KZ" dirty="0" smtClean="0"/>
              <a:t>Жадының иерархиясы.</a:t>
            </a:r>
            <a:endParaRPr lang="ru-RU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kk-KZ" dirty="0" smtClean="0"/>
              <a:t>Бағдарламалық қамсыздандыру.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kk-KZ" b="1" dirty="0" smtClean="0"/>
              <a:t>		Аппараттық </a:t>
            </a:r>
            <a:r>
              <a:rPr lang="kk-KZ" b="1" dirty="0" smtClean="0"/>
              <a:t>құрал</a:t>
            </a:r>
            <a:r>
              <a:rPr lang="kk-KZ" dirty="0" smtClean="0"/>
              <a:t> – компьютер орнатылымы: процессор, жады орнатылымы, кіріс-шығыс орнатылымы, және де берілген құралды қабылдау жіберу. </a:t>
            </a:r>
            <a:endParaRPr lang="ru-RU" dirty="0" smtClean="0"/>
          </a:p>
          <a:p>
            <a:pPr algn="just">
              <a:buNone/>
            </a:pPr>
            <a:r>
              <a:rPr lang="kk-KZ" dirty="0" smtClean="0"/>
              <a:t>		 </a:t>
            </a:r>
            <a:r>
              <a:rPr lang="kk-KZ" b="1" dirty="0" smtClean="0"/>
              <a:t>Орталық процессор және оның жұмыс істеу режимі. </a:t>
            </a:r>
            <a:r>
              <a:rPr lang="kk-KZ" dirty="0" smtClean="0"/>
              <a:t>  Екі режиімге көңіл бөлгеніміз дұрыс: тапсырма режимі </a:t>
            </a:r>
            <a:r>
              <a:rPr lang="kk-KZ" b="1" dirty="0" smtClean="0"/>
              <a:t>(problem state) </a:t>
            </a:r>
            <a:r>
              <a:rPr lang="kk-KZ" dirty="0" smtClean="0"/>
              <a:t> және супервизор режимі </a:t>
            </a:r>
            <a:r>
              <a:rPr lang="kk-KZ" i="1" dirty="0" smtClean="0"/>
              <a:t> </a:t>
            </a:r>
            <a:r>
              <a:rPr lang="kk-KZ" b="1" dirty="0" smtClean="0"/>
              <a:t>(supervisor state</a:t>
            </a:r>
            <a:r>
              <a:rPr lang="kk-KZ" b="1" i="1" dirty="0" smtClean="0"/>
              <a:t>)</a:t>
            </a:r>
            <a:r>
              <a:rPr lang="kk-KZ" i="1" dirty="0" smtClean="0"/>
              <a:t>. </a:t>
            </a:r>
            <a:r>
              <a:rPr lang="kk-KZ" dirty="0" smtClean="0"/>
              <a:t>Операциялық жүйеде супервизор режимінде жұмыс атқарылады, барлық командаларға нұсқау бере отырып атқарылады.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615262" cy="452596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b="1" dirty="0" smtClean="0"/>
              <a:t>		</a:t>
            </a:r>
            <a:r>
              <a:rPr lang="kk-KZ" b="1" dirty="0" smtClean="0"/>
              <a:t>Мультипроцесстік </a:t>
            </a:r>
            <a:r>
              <a:rPr lang="kk-KZ" b="1" dirty="0" smtClean="0"/>
              <a:t>өңдеулер (multiprocessing). </a:t>
            </a:r>
            <a:r>
              <a:rPr lang="kk-KZ" dirty="0" smtClean="0"/>
              <a:t>Мультипроцестік жүйе бірнеше  жүйеде, бірдей жадыда және операциялық жүйеде жұмыс </a:t>
            </a:r>
            <a:r>
              <a:rPr lang="kk-KZ" dirty="0" smtClean="0"/>
              <a:t>істейді.</a:t>
            </a:r>
            <a:endParaRPr lang="ru-RU" dirty="0" smtClean="0"/>
          </a:p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dirty="0" smtClean="0"/>
              <a:t>	</a:t>
            </a:r>
            <a:r>
              <a:rPr lang="kk-KZ" b="1" dirty="0" smtClean="0"/>
              <a:t>Жадының </a:t>
            </a:r>
            <a:r>
              <a:rPr lang="kk-KZ" b="1" dirty="0" smtClean="0"/>
              <a:t>қабаттасуы. </a:t>
            </a:r>
            <a:r>
              <a:rPr lang="kk-KZ" dirty="0" smtClean="0"/>
              <a:t>Жадының қабаттасу тәсілі (</a:t>
            </a:r>
            <a:r>
              <a:rPr lang="kk-KZ" b="1" dirty="0" smtClean="0"/>
              <a:t>storage interleaving</a:t>
            </a:r>
            <a:r>
              <a:rPr lang="kk-KZ" dirty="0" smtClean="0"/>
              <a:t>) оперативті жадының жылдамдығын көбейтуде қолданылады. Жадының қабаттасуы кезінде көршілік адрестік ұяшықтар әртүрлі модульдік жадыда орналасады, сондықтан бір мезгілде қолданысқа келеді.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kk-KZ" b="1" dirty="0" smtClean="0"/>
              <a:t>		Регистрдің </a:t>
            </a:r>
            <a:r>
              <a:rPr lang="kk-KZ" b="1" dirty="0" smtClean="0"/>
              <a:t>араласуы. </a:t>
            </a:r>
            <a:r>
              <a:rPr lang="kk-KZ" dirty="0" smtClean="0"/>
              <a:t>Регистірдің араласуы </a:t>
            </a:r>
            <a:r>
              <a:rPr lang="kk-KZ" b="1" dirty="0" smtClean="0"/>
              <a:t>(relocation register) </a:t>
            </a:r>
            <a:r>
              <a:rPr lang="kk-KZ" dirty="0" smtClean="0"/>
              <a:t>динамикалық араласуды</a:t>
            </a:r>
            <a:r>
              <a:rPr lang="kk-KZ" b="1" dirty="0" smtClean="0"/>
              <a:t> </a:t>
            </a:r>
            <a:r>
              <a:rPr lang="kk-KZ" dirty="0" smtClean="0"/>
              <a:t>бағдарламаны жадыда сақтауға көмектеседі.</a:t>
            </a:r>
            <a:r>
              <a:rPr lang="kk-KZ" b="1" dirty="0" smtClean="0"/>
              <a:t> </a:t>
            </a:r>
            <a:r>
              <a:rPr lang="kk-KZ" dirty="0" smtClean="0"/>
              <a:t>Регистрге базалық адрес араластырылады, ол негізгі жадыда сақталады. </a:t>
            </a:r>
            <a:endParaRPr lang="ru-RU" dirty="0" smtClean="0"/>
          </a:p>
          <a:p>
            <a:pPr algn="just">
              <a:buNone/>
            </a:pPr>
            <a:r>
              <a:rPr lang="kk-KZ" dirty="0" smtClean="0"/>
              <a:t>		Біраз </a:t>
            </a:r>
            <a:r>
              <a:rPr lang="kk-KZ" dirty="0" smtClean="0"/>
              <a:t>нәтижелердің болуы үшін және де жұмыс істеп тұрғанға тәуелді болмай тексеретін әдіс ол опрос </a:t>
            </a:r>
            <a:r>
              <a:rPr lang="kk-KZ" i="1" dirty="0" smtClean="0"/>
              <a:t>(</a:t>
            </a:r>
            <a:r>
              <a:rPr lang="kk-KZ" b="1" dirty="0" smtClean="0"/>
              <a:t>polling</a:t>
            </a:r>
            <a:r>
              <a:rPr lang="kk-KZ" i="1" dirty="0" smtClean="0"/>
              <a:t>) </a:t>
            </a:r>
            <a:r>
              <a:rPr lang="kk-KZ" dirty="0" smtClean="0"/>
              <a:t>жіберу. </a:t>
            </a:r>
            <a:endParaRPr lang="ru-RU" dirty="0" smtClean="0"/>
          </a:p>
          <a:p>
            <a:pPr algn="just">
              <a:buNone/>
            </a:pPr>
            <a:r>
              <a:rPr lang="kk-KZ" dirty="0" smtClean="0"/>
              <a:t>		 </a:t>
            </a:r>
            <a:r>
              <a:rPr lang="kk-KZ" dirty="0" smtClean="0"/>
              <a:t>Бұзу  </a:t>
            </a:r>
            <a:r>
              <a:rPr lang="kk-KZ" b="1" dirty="0" smtClean="0"/>
              <a:t>(прерывание - interrupts</a:t>
            </a:r>
            <a:r>
              <a:rPr lang="kk-KZ" i="1" dirty="0" smtClean="0"/>
              <a:t>) </a:t>
            </a:r>
            <a:r>
              <a:rPr lang="kk-KZ" dirty="0" smtClean="0"/>
              <a:t>бір жағдайдан екінші жағдайға өтуге мүмкіндік береді. Қалыпты жағдай, бөгет болған жағдайда сақтап қалады.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kk-KZ" b="1" dirty="0" smtClean="0"/>
              <a:t>		Буферизация</a:t>
            </a:r>
            <a:r>
              <a:rPr lang="kk-KZ" b="1" dirty="0" smtClean="0"/>
              <a:t>. </a:t>
            </a:r>
            <a:r>
              <a:rPr lang="kk-KZ" dirty="0" smtClean="0"/>
              <a:t> Буфер </a:t>
            </a:r>
            <a:r>
              <a:rPr lang="kk-KZ" b="1" dirty="0" smtClean="0"/>
              <a:t>(buffer) – </a:t>
            </a:r>
            <a:r>
              <a:rPr lang="kk-KZ" dirty="0" smtClean="0"/>
              <a:t>бұл оперативті жады обылысы. </a:t>
            </a:r>
            <a:endParaRPr lang="kk-KZ" dirty="0" smtClean="0"/>
          </a:p>
          <a:p>
            <a:pPr algn="just">
              <a:buNone/>
            </a:pPr>
            <a:r>
              <a:rPr lang="kk-KZ" dirty="0" smtClean="0"/>
              <a:t>	</a:t>
            </a:r>
            <a:r>
              <a:rPr lang="kk-KZ" dirty="0" smtClean="0"/>
              <a:t>   </a:t>
            </a:r>
            <a:r>
              <a:rPr lang="kk-KZ" dirty="0" smtClean="0"/>
              <a:t>Буферизацияның қолданылуының бірнеше әдістері бар. Қарапайым буферизация процесі берілген процессормен және процесс буферде уақыт бойынша бөлінген. Екінші буферизация тәсілі осы екі процесті бірге атқарады. </a:t>
            </a:r>
            <a:endParaRPr lang="ru-RU" dirty="0" smtClean="0"/>
          </a:p>
          <a:p>
            <a:pPr algn="just">
              <a:buNone/>
            </a:pPr>
            <a:r>
              <a:rPr lang="kk-KZ" b="1" dirty="0" smtClean="0"/>
              <a:t>		Жадыны </a:t>
            </a:r>
            <a:r>
              <a:rPr lang="kk-KZ" b="1" dirty="0" smtClean="0"/>
              <a:t>қорғау. </a:t>
            </a:r>
            <a:r>
              <a:rPr lang="kk-KZ" dirty="0" smtClean="0"/>
              <a:t>  Жадыны қорғау </a:t>
            </a:r>
            <a:r>
              <a:rPr lang="kk-KZ" b="1" dirty="0" smtClean="0"/>
              <a:t>storage protection</a:t>
            </a:r>
            <a:r>
              <a:rPr lang="kk-KZ" i="1" dirty="0" smtClean="0"/>
              <a:t>) </a:t>
            </a:r>
            <a:r>
              <a:rPr lang="kk-KZ" dirty="0" smtClean="0"/>
              <a:t>ең негізгі шартты жұмыс жүйе үшін жадыда сақтау адрес диапазонын қадағалайды. </a:t>
            </a:r>
            <a:endParaRPr lang="ru-RU" dirty="0" smtClean="0"/>
          </a:p>
          <a:p>
            <a:pPr algn="just">
              <a:buNone/>
            </a:pPr>
            <a:r>
              <a:rPr lang="kk-KZ" dirty="0" smtClean="0"/>
              <a:t> </a:t>
            </a:r>
            <a:r>
              <a:rPr lang="kk-KZ" dirty="0" smtClean="0"/>
              <a:t>		Жадыда </a:t>
            </a:r>
            <a:r>
              <a:rPr lang="kk-KZ" dirty="0" smtClean="0"/>
              <a:t>сақтау кілттік жады қорғауымен (</a:t>
            </a:r>
            <a:r>
              <a:rPr lang="kk-KZ" b="1" dirty="0" smtClean="0"/>
              <a:t>storage protect keys</a:t>
            </a:r>
            <a:r>
              <a:rPr lang="kk-KZ" dirty="0" smtClean="0"/>
              <a:t>) бұл программа кілті бар программаға ғана рұқсат етіледі.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kk-KZ" b="1" dirty="0" smtClean="0"/>
              <a:t>		Кіру–шығу </a:t>
            </a:r>
            <a:r>
              <a:rPr lang="kk-KZ" b="1" dirty="0" smtClean="0"/>
              <a:t>каналдары.</a:t>
            </a:r>
            <a:r>
              <a:rPr lang="kk-KZ" dirty="0" smtClean="0"/>
              <a:t>  Негізгі канал құрылғымен, параллель жұмыс істеуін көбейтеді. </a:t>
            </a:r>
            <a:endParaRPr lang="ru-RU" dirty="0" smtClean="0"/>
          </a:p>
          <a:p>
            <a:pPr algn="just">
              <a:buNone/>
            </a:pPr>
            <a:r>
              <a:rPr lang="kk-KZ" b="1" dirty="0" smtClean="0"/>
              <a:t>		Жады </a:t>
            </a:r>
            <a:r>
              <a:rPr lang="kk-KZ" b="1" dirty="0" smtClean="0"/>
              <a:t>циклін басып алу. </a:t>
            </a:r>
            <a:r>
              <a:rPr lang="kk-KZ" dirty="0" smtClean="0"/>
              <a:t>Канал мен процессор арасында өзіндік бір кедергі болып қалуы мүмкін. – бұл негізгі жадыға рұқсат болып табылады. </a:t>
            </a:r>
            <a:endParaRPr lang="ru-RU" dirty="0" smtClean="0"/>
          </a:p>
          <a:p>
            <a:pPr algn="just">
              <a:buNone/>
            </a:pPr>
            <a:r>
              <a:rPr lang="kk-KZ" b="1" dirty="0" smtClean="0"/>
              <a:t>		Адреске </a:t>
            </a:r>
            <a:r>
              <a:rPr lang="kk-KZ" b="1" dirty="0" smtClean="0"/>
              <a:t>қатысы. </a:t>
            </a:r>
            <a:r>
              <a:rPr lang="kk-KZ" dirty="0" smtClean="0"/>
              <a:t>  Жұмысты қамту үшін адрестік қатынас қолданылады.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kk-KZ" b="1" dirty="0" smtClean="0"/>
              <a:t>		Виртуалдық </a:t>
            </a:r>
            <a:r>
              <a:rPr lang="kk-KZ" b="1" dirty="0" smtClean="0"/>
              <a:t>жады. </a:t>
            </a:r>
            <a:r>
              <a:rPr lang="kk-KZ" dirty="0" smtClean="0"/>
              <a:t>Виртуалдық жады </a:t>
            </a:r>
            <a:r>
              <a:rPr lang="kk-KZ" b="1" dirty="0" smtClean="0"/>
              <a:t>(virtual storage) </a:t>
            </a:r>
            <a:r>
              <a:rPr lang="kk-KZ" dirty="0" smtClean="0"/>
              <a:t>  программада адресті көрсетеді. Виртуалдық адрес динамикалық болып келеді.  Виртуалдық жадыда парақтық ұйымдастыру </a:t>
            </a:r>
            <a:r>
              <a:rPr lang="kk-KZ" b="1" i="1" dirty="0" smtClean="0"/>
              <a:t>(paging</a:t>
            </a:r>
            <a:r>
              <a:rPr lang="kk-KZ" i="1" dirty="0" smtClean="0"/>
              <a:t>) </a:t>
            </a:r>
            <a:r>
              <a:rPr lang="kk-KZ" dirty="0" smtClean="0"/>
              <a:t>қолданылады және сигментация </a:t>
            </a:r>
            <a:r>
              <a:rPr lang="kk-KZ" b="1" dirty="0" smtClean="0"/>
              <a:t>(segmentation</a:t>
            </a:r>
            <a:r>
              <a:rPr lang="kk-KZ" i="1" dirty="0" smtClean="0"/>
              <a:t>) </a:t>
            </a:r>
            <a:r>
              <a:rPr lang="kk-KZ" dirty="0" smtClean="0"/>
              <a:t>бағдарламаның бөлігін және логикалық компоненттерді қарастырады. </a:t>
            </a:r>
            <a:endParaRPr lang="ru-RU" dirty="0" smtClean="0"/>
          </a:p>
          <a:p>
            <a:pPr algn="just">
              <a:buNone/>
            </a:pPr>
            <a:r>
              <a:rPr lang="kk-KZ" b="1" dirty="0" smtClean="0"/>
              <a:t>		Тікелей </a:t>
            </a:r>
            <a:r>
              <a:rPr lang="kk-KZ" b="1" dirty="0" smtClean="0"/>
              <a:t>жадыға кіріс (ТЖК). </a:t>
            </a:r>
            <a:r>
              <a:rPr lang="kk-KZ" dirty="0" smtClean="0"/>
              <a:t>Тікелей жадыға кіріс </a:t>
            </a:r>
            <a:r>
              <a:rPr lang="kk-KZ" b="1" dirty="0" smtClean="0"/>
              <a:t>(Direct Memory Access, DMA) – </a:t>
            </a:r>
            <a:r>
              <a:rPr lang="kk-KZ" dirty="0" smtClean="0"/>
              <a:t>негізгі операция кіріс шығыстағы символдар негізгі жадыға беріледі.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kk-KZ" b="1" dirty="0" smtClean="0"/>
              <a:t>		Жадттың </a:t>
            </a:r>
            <a:r>
              <a:rPr lang="kk-KZ" b="1" dirty="0" smtClean="0"/>
              <a:t>иерархиясы (</a:t>
            </a:r>
            <a:r>
              <a:rPr lang="kk-KZ" dirty="0" smtClean="0"/>
              <a:t> </a:t>
            </a:r>
            <a:r>
              <a:rPr lang="kk-KZ" b="1" dirty="0" smtClean="0"/>
              <a:t>storage hierarchy). </a:t>
            </a:r>
            <a:r>
              <a:rPr lang="kk-KZ" dirty="0" smtClean="0"/>
              <a:t>Қазіргі заманға сай машиналарда бірнеше жады бар: кэш –жады (</a:t>
            </a:r>
            <a:r>
              <a:rPr lang="kk-KZ" b="1" dirty="0" smtClean="0"/>
              <a:t>cache,storage</a:t>
            </a:r>
            <a:r>
              <a:rPr lang="kk-KZ" dirty="0" smtClean="0"/>
              <a:t>)опреративті, ішкі жады т.б осы жадылардың барлығы иерархия жадын құрайды.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</Words>
  <PresentationFormat>Экран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Аппараттық жабдықтар және бағдарламалық қамсыздандыру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Аппараттық жабдықтар және бағдарламалық қамсыздандыру </dc:title>
  <dc:creator>Tom</dc:creator>
  <cp:lastModifiedBy>Certified Windows</cp:lastModifiedBy>
  <cp:revision>3</cp:revision>
  <dcterms:created xsi:type="dcterms:W3CDTF">2019-09-10T04:54:20Z</dcterms:created>
  <dcterms:modified xsi:type="dcterms:W3CDTF">2019-09-10T05:16:09Z</dcterms:modified>
</cp:coreProperties>
</file>