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1" r:id="rId4"/>
    <p:sldId id="258" r:id="rId5"/>
    <p:sldId id="264" r:id="rId6"/>
    <p:sldId id="259" r:id="rId7"/>
    <p:sldId id="262" r:id="rId8"/>
    <p:sldId id="260" r:id="rId9"/>
    <p:sldId id="263" r:id="rId10"/>
    <p:sldId id="273" r:id="rId11"/>
    <p:sldId id="261" r:id="rId12"/>
    <p:sldId id="269" r:id="rId13"/>
    <p:sldId id="268" r:id="rId14"/>
    <p:sldId id="270" r:id="rId15"/>
    <p:sldId id="267" r:id="rId16"/>
    <p:sldId id="265" r:id="rId17"/>
    <p:sldId id="274" r:id="rId18"/>
    <p:sldId id="266" r:id="rId19"/>
    <p:sldId id="276" r:id="rId20"/>
    <p:sldId id="275" r:id="rId21"/>
    <p:sldId id="277" r:id="rId2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6"/>
  </p:normalViewPr>
  <p:slideViewPr>
    <p:cSldViewPr snapToGrid="0">
      <p:cViewPr varScale="1">
        <p:scale>
          <a:sx n="102" d="100"/>
          <a:sy n="102" d="100"/>
        </p:scale>
        <p:origin x="8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3981D-B898-276C-04B7-B31DCC492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DC4E19-54BF-4390-555A-FEC1A24E8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922266-F90B-6825-80EE-FC42637E3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611B-A6F2-CD4B-9760-05C17B8CA1F9}" type="datetimeFigureOut">
              <a:rPr lang="ru-KZ" smtClean="0"/>
              <a:t>27.10.2022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03A113-751F-CAAC-ABB0-026E242CA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0BB17F-036B-4A09-FD85-9C01F419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19F2-5492-0A42-BA30-54C1AE8F293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14607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EDAAA-E90A-6D51-DA54-49DBC8B64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F50B6F-A7F3-2343-D67B-5D181685E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D4C889-3120-1217-563B-4FDFDF72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611B-A6F2-CD4B-9760-05C17B8CA1F9}" type="datetimeFigureOut">
              <a:rPr lang="ru-KZ" smtClean="0"/>
              <a:t>27.10.2022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0AF8DB-8CD3-94A9-5817-95F8F840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1A0461-5CFB-8C7E-6AC4-B13639952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19F2-5492-0A42-BA30-54C1AE8F293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0206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E17746-29E4-D94D-7076-182EF36C8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5A0443-2F13-8719-DE4A-027EAC578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4A0366-48D0-3DF2-0FDA-51EA947F4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611B-A6F2-CD4B-9760-05C17B8CA1F9}" type="datetimeFigureOut">
              <a:rPr lang="ru-KZ" smtClean="0"/>
              <a:t>27.10.2022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0BB6E0-A508-E043-B7D2-9128EBE4B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E712B-2F56-EB52-CF48-708FB1B7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19F2-5492-0A42-BA30-54C1AE8F293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43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75F14-67F9-A7AC-13B2-D6E5D9F91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67E237-272F-AB1E-294A-F2812CE08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0C3F9-BF8B-12E1-2BC4-CF45043F5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611B-A6F2-CD4B-9760-05C17B8CA1F9}" type="datetimeFigureOut">
              <a:rPr lang="ru-KZ" smtClean="0"/>
              <a:t>27.10.2022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AB9C5-7451-1105-41D5-6529670D1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883F8-DEBB-5DFF-1B7C-A59D0D409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19F2-5492-0A42-BA30-54C1AE8F293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8357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021850-BDD7-09DE-AA85-A175685ED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DCF764-8E86-6D80-730B-1B36E55D3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57D612-6521-5627-5E84-6FAB92C29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611B-A6F2-CD4B-9760-05C17B8CA1F9}" type="datetimeFigureOut">
              <a:rPr lang="ru-KZ" smtClean="0"/>
              <a:t>27.10.2022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2154B5-831F-19A4-E8E4-D22769EE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E1B206-9428-FB5D-620C-F2634168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19F2-5492-0A42-BA30-54C1AE8F293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9823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312DE-BC19-5D30-8A5F-99D87AB5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6922D5-7E42-73DC-3AE6-81F71DFFD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40EFA6-F2D6-D2C4-411D-C8BBA76F8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35226E-0019-8791-AEF1-8BA6B8E32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611B-A6F2-CD4B-9760-05C17B8CA1F9}" type="datetimeFigureOut">
              <a:rPr lang="ru-KZ" smtClean="0"/>
              <a:t>27.10.2022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7DA632-94D8-8228-33DB-54D331455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B98337-BC2D-5B99-F36D-AC31CF99D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19F2-5492-0A42-BA30-54C1AE8F293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13145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E8AAC-FCDD-B5AF-96B4-A45C2F49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F89957-CC5C-36C8-949C-8E632589C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91E960-785F-1F87-4C42-8AA779DA3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8A1260-C38B-5187-C7E1-0BC1AE46AC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348110-BA94-8D9C-3E8D-FEF253820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B5BB5A-C94A-30E7-1892-5DFCECD1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611B-A6F2-CD4B-9760-05C17B8CA1F9}" type="datetimeFigureOut">
              <a:rPr lang="ru-KZ" smtClean="0"/>
              <a:t>27.10.2022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5EA0A86-CA6E-5C91-0A1D-22C03A235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3F4BEF-8B18-667C-D82F-6DBE4ECA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19F2-5492-0A42-BA30-54C1AE8F293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9355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602D9-DDB1-F8EB-A91E-748747FE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4B469F-84DE-4BE3-1E70-F7A60F33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611B-A6F2-CD4B-9760-05C17B8CA1F9}" type="datetimeFigureOut">
              <a:rPr lang="ru-KZ" smtClean="0"/>
              <a:t>27.10.2022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14489E-182E-9F8C-36EF-C5F00BD02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4836938-DB5F-D7E9-83EE-2AA110AC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19F2-5492-0A42-BA30-54C1AE8F293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9914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A05756-6CE9-6C6C-FFE3-66CAD6BC1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611B-A6F2-CD4B-9760-05C17B8CA1F9}" type="datetimeFigureOut">
              <a:rPr lang="ru-KZ" smtClean="0"/>
              <a:t>27.10.2022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9C2B69-C29C-F764-87D2-62EAB0E5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D90BC1-D746-1784-FBEA-8D5BA264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19F2-5492-0A42-BA30-54C1AE8F293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5848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2AB69-822F-AAA1-7222-15D007CA0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13B246-1BA6-EBDA-B6B5-BA309A121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3A56E4-CF13-B44F-D40E-1DBF475F4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E8FFBC-9DC9-3A7B-F2B5-C424A8AF2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611B-A6F2-CD4B-9760-05C17B8CA1F9}" type="datetimeFigureOut">
              <a:rPr lang="ru-KZ" smtClean="0"/>
              <a:t>27.10.2022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5BA850-455A-BE9B-1C47-B05849D3C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569351-5AD5-2DAC-E210-EC61FB2C9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19F2-5492-0A42-BA30-54C1AE8F293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25072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707E7-F427-ACBE-41FD-490AD2F6B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4E648-5799-2DFB-D89E-074CB39C5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F22D4D-A80B-2567-7D69-B344EFC15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2F6A80-6311-E64A-DC32-38641264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8611B-A6F2-CD4B-9760-05C17B8CA1F9}" type="datetimeFigureOut">
              <a:rPr lang="ru-KZ" smtClean="0"/>
              <a:t>27.10.2022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F64C33-9F4A-8B91-09E8-C9D82D34B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80B4D3-C4B7-B07F-F2C3-47726DC7F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19F2-5492-0A42-BA30-54C1AE8F293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6655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F4D0B-40AC-8611-1705-3CD56B6E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5906B2-0895-349F-29C8-E95BFFBC8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0DC1FB-A28E-0766-341A-9B8E0C1C9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8611B-A6F2-CD4B-9760-05C17B8CA1F9}" type="datetimeFigureOut">
              <a:rPr lang="ru-KZ" smtClean="0"/>
              <a:t>27.10.2022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3B6193-2DAE-0D48-326B-4F3966D26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917729-E896-3C9B-D69A-C06D83D26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F19F2-5492-0A42-BA30-54C1AE8F293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1774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pn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B0AA5-9DA7-6EBE-D4E5-388BF581D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516570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Отчет кратковременной стажировки 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в рамках проекта</a:t>
            </a:r>
            <a:br>
              <a:rPr lang="ru-RU" sz="2800" dirty="0">
                <a:solidFill>
                  <a:srgbClr val="002060"/>
                </a:solidFill>
                <a:latin typeface="+mj-lt"/>
              </a:rPr>
            </a:br>
            <a:r>
              <a:rPr lang="ru-RU" sz="2800" dirty="0">
                <a:solidFill>
                  <a:srgbClr val="002060"/>
                </a:solidFill>
                <a:latin typeface="+mj-lt"/>
              </a:rPr>
              <a:t>«Совершенствование обучения в сфере ухода за детьми  в качестве образца для улучшения  медицинского образования </a:t>
            </a:r>
            <a:br>
              <a:rPr lang="ru-RU" sz="2800" dirty="0">
                <a:solidFill>
                  <a:srgbClr val="002060"/>
                </a:solidFill>
                <a:latin typeface="+mj-lt"/>
              </a:rPr>
            </a:br>
            <a:r>
              <a:rPr lang="ru-RU" sz="2800" dirty="0">
                <a:solidFill>
                  <a:srgbClr val="002060"/>
                </a:solidFill>
                <a:latin typeface="+mj-lt"/>
              </a:rPr>
              <a:t>в Центральной Азии -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ChildCA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»</a:t>
            </a:r>
            <a:br>
              <a:rPr lang="ru-RU" sz="2800" dirty="0">
                <a:solidFill>
                  <a:srgbClr val="002060"/>
                </a:solidFill>
                <a:latin typeface="+mj-lt"/>
              </a:rPr>
            </a:br>
            <a:br>
              <a:rPr lang="ru-RU" sz="2800" dirty="0">
                <a:solidFill>
                  <a:srgbClr val="002060"/>
                </a:solidFill>
                <a:latin typeface="+mj-lt"/>
              </a:rPr>
            </a:br>
            <a:r>
              <a:rPr lang="ru-RU" sz="2800" b="1" dirty="0">
                <a:solidFill>
                  <a:srgbClr val="002060"/>
                </a:solidFill>
                <a:latin typeface="+mj-lt"/>
              </a:rPr>
              <a:t>10.10.2022г - 28.10.2022г </a:t>
            </a:r>
            <a:br>
              <a:rPr lang="ru-RU" sz="2800" b="1" dirty="0">
                <a:solidFill>
                  <a:srgbClr val="002060"/>
                </a:solidFill>
                <a:latin typeface="+mj-lt"/>
              </a:rPr>
            </a:b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br>
              <a:rPr lang="ru-RU" sz="2800" dirty="0">
                <a:solidFill>
                  <a:schemeClr val="accent1"/>
                </a:solidFill>
                <a:latin typeface="+mj-lt"/>
              </a:rPr>
            </a:br>
            <a:endParaRPr lang="ru-KZ" sz="2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967F83-4F99-CC25-74BA-B96E5D0DCA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31CC197B-FBDB-8D1F-841B-BA6DE1BD8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1" y="382747"/>
            <a:ext cx="3304975" cy="818750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CB386A78-37EF-68EA-9A99-4119B39E6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88" y="267307"/>
            <a:ext cx="3436478" cy="8243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993E54-CA78-F39F-4E77-11CF84D5F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642" y="270403"/>
            <a:ext cx="4408304" cy="93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39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82FEFDD-3610-1B31-7E5B-F56E68288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002060"/>
                </a:solidFill>
                <a:latin typeface="+mj-lt"/>
              </a:rPr>
              <a:t>ПЛАН: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Тренинг в университете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Павии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(Италия)</a:t>
            </a:r>
          </a:p>
          <a:p>
            <a:pPr marL="514350" indent="-514350">
              <a:buAutoNum type="arabicPeriod"/>
            </a:pPr>
            <a:r>
              <a:rPr lang="ru-RU" sz="2800" b="1" dirty="0">
                <a:solidFill>
                  <a:srgbClr val="C00000"/>
                </a:solidFill>
                <a:latin typeface="+mj-lt"/>
              </a:rPr>
              <a:t>Тренинг в </a:t>
            </a:r>
            <a:r>
              <a:rPr lang="ru-RU" sz="2800" b="1" dirty="0" err="1">
                <a:solidFill>
                  <a:srgbClr val="C00000"/>
                </a:solidFill>
                <a:latin typeface="+mj-lt"/>
              </a:rPr>
              <a:t>Фрайбургском</a:t>
            </a:r>
            <a:r>
              <a:rPr lang="ru-RU" sz="2800" b="1" dirty="0">
                <a:solidFill>
                  <a:srgbClr val="C00000"/>
                </a:solidFill>
                <a:latin typeface="+mj-lt"/>
              </a:rPr>
              <a:t> университете (Германия)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Тренинг в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Ягеллонском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университете (Польша)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Выводы </a:t>
            </a:r>
            <a:endParaRPr lang="ru-RU" sz="2400" dirty="0">
              <a:solidFill>
                <a:schemeClr val="accent1"/>
              </a:solidFill>
              <a:latin typeface="+mj-lt"/>
            </a:endParaRPr>
          </a:p>
          <a:p>
            <a:endParaRPr lang="ru-KZ" dirty="0"/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CC681193-028D-DC4E-AD06-7EDD58CF4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5" y="294708"/>
            <a:ext cx="2542644" cy="629896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BDE16F3E-6FEC-E8D7-CABA-B4E2EDFDA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2" y="267308"/>
            <a:ext cx="2528923" cy="606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EB8444-ED10-C3A5-4DC9-9D22552D2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323" y="199147"/>
            <a:ext cx="3304975" cy="69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75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D59CAE-419B-1ABB-59FA-1767674DB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0514"/>
            <a:ext cx="10515600" cy="514644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У</a:t>
            </a:r>
            <a:r>
              <a:rPr lang="ru-KZ" b="1" dirty="0">
                <a:solidFill>
                  <a:srgbClr val="002060"/>
                </a:solidFill>
              </a:rPr>
              <a:t>ниверситет Фрайбурга (Германия)</a:t>
            </a:r>
          </a:p>
          <a:p>
            <a:pPr marL="0" indent="0" algn="ctr">
              <a:buNone/>
            </a:pPr>
            <a:r>
              <a:rPr lang="ru-KZ" sz="2000" dirty="0">
                <a:solidFill>
                  <a:srgbClr val="002060"/>
                </a:solidFill>
              </a:rPr>
              <a:t>Сроки: 17.10.2022г– 21.10.2022г</a:t>
            </a:r>
            <a:endParaRPr lang="ru-KZ" sz="20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E745E9F0-441A-0643-8DA0-29E449653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5" y="294708"/>
            <a:ext cx="2542644" cy="6298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84C4EA-9222-5060-07CB-1EEA8B51B4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2" y="267308"/>
            <a:ext cx="2528923" cy="6066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F6D35E-8641-DF44-741D-56D06E8DC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323" y="199147"/>
            <a:ext cx="3304975" cy="698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8D5D7F-81E5-4E3C-AB5C-8D5EB8E93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592" y="1930400"/>
            <a:ext cx="5412922" cy="4927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E1FD4C1-45F0-8CD1-CA9E-73901280F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86" y="1930400"/>
            <a:ext cx="5729514" cy="4927600"/>
          </a:xfrm>
          <a:prstGeom prst="rect">
            <a:avLst/>
          </a:prstGeom>
        </p:spPr>
      </p:pic>
      <p:pic>
        <p:nvPicPr>
          <p:cNvPr id="4100" name="Picture 4" descr="Онкология, гематология и трансплантация костного мозга | Университетская  клиника г. Фрайбурга">
            <a:extLst>
              <a:ext uri="{FF2B5EF4-FFF2-40B4-BE49-F238E27FC236}">
                <a16:creationId xmlns:a16="http://schemas.microsoft.com/office/drawing/2014/main" id="{BCCFABE5-86EE-16A6-8E61-93231686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096" y="1007291"/>
            <a:ext cx="2708418" cy="108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207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D59CAE-419B-1ABB-59FA-1767674DB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KZ" b="1" dirty="0">
                <a:solidFill>
                  <a:srgbClr val="002060"/>
                </a:solidFill>
              </a:rPr>
              <a:t>Посещение лекций</a:t>
            </a: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C4506C6-358F-CCC0-3F19-D0B276E1E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7" y="379651"/>
            <a:ext cx="3304975" cy="818750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0375F28-90A7-1947-6843-7BB44F4DC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88" y="267307"/>
            <a:ext cx="3436478" cy="8243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B40E91-E1BD-80CE-09D6-A00AF9B66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848" y="267307"/>
            <a:ext cx="4408304" cy="9310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292F3C-4D9E-E773-24CC-F0D6706CF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33875"/>
            <a:ext cx="4064595" cy="33964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58D803-3C7B-921E-341F-5C94A2DA8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233208" y="2963435"/>
            <a:ext cx="3396472" cy="31373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391276-370C-F242-D619-BE1E6238A8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9417" y="2833875"/>
            <a:ext cx="4151849" cy="33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99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D59CAE-419B-1ABB-59FA-1767674DB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KZ" b="1" dirty="0">
                <a:solidFill>
                  <a:srgbClr val="002060"/>
                </a:solidFill>
              </a:rPr>
              <a:t>Посещение отделений и консультаций</a:t>
            </a: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C4506C6-358F-CCC0-3F19-D0B276E1E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7" y="379651"/>
            <a:ext cx="3304975" cy="818750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0375F28-90A7-1947-6843-7BB44F4DC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88" y="267307"/>
            <a:ext cx="3436478" cy="8243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B40E91-E1BD-80CE-09D6-A00AF9B66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848" y="267307"/>
            <a:ext cx="4408304" cy="9310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66937E-3A2A-6A12-FF16-70C2449AA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17924" y="1906718"/>
            <a:ext cx="2903496" cy="41891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919EED-B0E2-A9A6-1A94-58B903983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4065" y="2549546"/>
            <a:ext cx="3877201" cy="2903496"/>
          </a:xfrm>
          <a:prstGeom prst="rect">
            <a:avLst/>
          </a:prstGeom>
        </p:spPr>
      </p:pic>
      <p:pic>
        <p:nvPicPr>
          <p:cNvPr id="12" name="Объект 3">
            <a:extLst>
              <a:ext uri="{FF2B5EF4-FFF2-40B4-BE49-F238E27FC236}">
                <a16:creationId xmlns:a16="http://schemas.microsoft.com/office/drawing/2014/main" id="{DC970A9E-8C63-DBB8-46A9-5CA7BCE08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9892" y="2549546"/>
            <a:ext cx="2646707" cy="290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77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D59CAE-419B-1ABB-59FA-1767674DB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1696"/>
            <a:ext cx="10515600" cy="5085267"/>
          </a:xfrm>
        </p:spPr>
        <p:txBody>
          <a:bodyPr/>
          <a:lstStyle/>
          <a:p>
            <a:pPr marL="0" indent="0" algn="ctr">
              <a:buNone/>
            </a:pPr>
            <a:r>
              <a:rPr lang="ru-KZ" b="1" dirty="0">
                <a:solidFill>
                  <a:srgbClr val="002060"/>
                </a:solidFill>
              </a:rPr>
              <a:t>Беседа с резидентами и студентами</a:t>
            </a: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C4506C6-358F-CCC0-3F19-D0B276E1E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7" y="379651"/>
            <a:ext cx="3304975" cy="818750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0375F28-90A7-1947-6843-7BB44F4DC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88" y="267307"/>
            <a:ext cx="3436478" cy="8243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B40E91-E1BD-80CE-09D6-A00AF9B66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848" y="267307"/>
            <a:ext cx="4408304" cy="9310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3048BB-3909-05D8-F340-0E24C5B12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1" y="2113923"/>
            <a:ext cx="4869841" cy="3652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D86EA1-83EB-E583-91F2-2CFACF15D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959" y="2113923"/>
            <a:ext cx="4869841" cy="36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83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D59CAE-419B-1ABB-59FA-1767674DB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C4506C6-358F-CCC0-3F19-D0B276E1E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7" y="379651"/>
            <a:ext cx="3304975" cy="818750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0375F28-90A7-1947-6843-7BB44F4DC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88" y="267307"/>
            <a:ext cx="3436478" cy="8243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B40E91-E1BD-80CE-09D6-A00AF9B66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848" y="267307"/>
            <a:ext cx="4408304" cy="93109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05F93E-2A6B-CDD9-51B0-BE8F757AF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781" y="1347986"/>
            <a:ext cx="6683500" cy="50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07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C4506C6-358F-CCC0-3F19-D0B276E1E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7" y="379651"/>
            <a:ext cx="3304975" cy="818750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0375F28-90A7-1947-6843-7BB44F4DC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88" y="267307"/>
            <a:ext cx="3436478" cy="8243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B40E91-E1BD-80CE-09D6-A00AF9B66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848" y="267307"/>
            <a:ext cx="4408304" cy="931094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673A2FF2-DC05-5AC4-51DE-B4A9D24EC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510" y="1198401"/>
            <a:ext cx="10627290" cy="4978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KZ" dirty="0"/>
              <a:t>ВЫВОДЫ:</a:t>
            </a:r>
          </a:p>
          <a:p>
            <a:pPr marL="0" indent="0">
              <a:buNone/>
            </a:pPr>
            <a:r>
              <a:rPr lang="ru-KZ" dirty="0"/>
              <a:t>Имплементация в ВШМ КазНУ:</a:t>
            </a:r>
          </a:p>
          <a:p>
            <a:pPr marL="514350" indent="-514350">
              <a:buFont typeface="+mj-lt"/>
              <a:buAutoNum type="arabicPeriod"/>
            </a:pPr>
            <a:r>
              <a:rPr lang="ru-KZ" dirty="0"/>
              <a:t>Еженедельные врачебный конференции по интресным клиническим случаям</a:t>
            </a:r>
          </a:p>
          <a:p>
            <a:pPr marL="514350" indent="-514350">
              <a:buFont typeface="+mj-lt"/>
              <a:buAutoNum type="arabicPeriod"/>
            </a:pPr>
            <a:r>
              <a:rPr lang="ru-KZ" dirty="0"/>
              <a:t>Идея создания Социального педиатрического центр в Казахстане (сотрудничество с </a:t>
            </a:r>
            <a:r>
              <a:rPr lang="en" sz="1800" dirty="0">
                <a:effectLst/>
                <a:latin typeface="Calibri" panose="020F0502020204030204" pitchFamily="34" charset="0"/>
              </a:rPr>
              <a:t>Thorsten Langer</a:t>
            </a:r>
            <a:r>
              <a:rPr lang="ru-RU" sz="1800" dirty="0">
                <a:effectLst/>
                <a:latin typeface="Calibri" panose="020F0502020204030204" pitchFamily="34" charset="0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ru-KZ" dirty="0"/>
              <a:t>Проведение вебинара </a:t>
            </a:r>
            <a:r>
              <a:rPr lang="en" sz="1800" dirty="0">
                <a:effectLst/>
                <a:latin typeface="Calibri" panose="020F0502020204030204" pitchFamily="34" charset="0"/>
              </a:rPr>
              <a:t>Literature search / How to write a medical abstract</a:t>
            </a:r>
            <a:r>
              <a:rPr lang="ru-RU" sz="1800" dirty="0">
                <a:latin typeface="Calibri" panose="020F0502020204030204" pitchFamily="34" charset="0"/>
              </a:rPr>
              <a:t>, сотрудничество с </a:t>
            </a:r>
            <a:r>
              <a:rPr lang="en" sz="1800" dirty="0">
                <a:effectLst/>
                <a:latin typeface="Calibri" panose="020F0502020204030204" pitchFamily="34" charset="0"/>
              </a:rPr>
              <a:t>Malte </a:t>
            </a:r>
            <a:r>
              <a:rPr lang="en" sz="1800" dirty="0" err="1">
                <a:effectLst/>
                <a:latin typeface="Calibri" panose="020F0502020204030204" pitchFamily="34" charset="0"/>
              </a:rPr>
              <a:t>Kohns</a:t>
            </a:r>
            <a:r>
              <a:rPr lang="ru-RU" sz="1800" dirty="0">
                <a:latin typeface="Calibri" panose="020F0502020204030204" pitchFamily="34" charset="0"/>
              </a:rPr>
              <a:t>)</a:t>
            </a:r>
            <a:endParaRPr lang="ru-RU" sz="1800" dirty="0">
              <a:effectLst/>
              <a:latin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KZ" dirty="0"/>
              <a:t>Паллиативная помощь (</a:t>
            </a:r>
            <a:r>
              <a:rPr lang="en" sz="1800" dirty="0">
                <a:effectLst/>
                <a:latin typeface="Calibri" panose="020F0502020204030204" pitchFamily="34" charset="0"/>
              </a:rPr>
              <a:t>Miriam van </a:t>
            </a:r>
            <a:r>
              <a:rPr lang="en" sz="1800" dirty="0" err="1">
                <a:effectLst/>
                <a:latin typeface="Calibri" panose="020F0502020204030204" pitchFamily="34" charset="0"/>
              </a:rPr>
              <a:t>Buiren</a:t>
            </a:r>
            <a:r>
              <a:rPr lang="en" sz="1800" dirty="0">
                <a:effectLst/>
                <a:latin typeface="Calibri" panose="020F0502020204030204" pitchFamily="34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</a:rPr>
              <a:t>)</a:t>
            </a:r>
            <a:endParaRPr lang="ru-KZ" dirty="0"/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Понравилась традиция постукивания столов вместо аплодисментов  </a:t>
            </a:r>
            <a:endParaRPr lang="en" dirty="0"/>
          </a:p>
          <a:p>
            <a:pPr marL="0" indent="0">
              <a:buNone/>
            </a:pPr>
            <a:endParaRPr lang="ru-KZ" dirty="0"/>
          </a:p>
          <a:p>
            <a:pPr marL="0" indent="0">
              <a:buNone/>
            </a:pP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325023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82FEFDD-3610-1B31-7E5B-F56E68288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002060"/>
                </a:solidFill>
                <a:latin typeface="+mj-lt"/>
              </a:rPr>
              <a:t>ПЛАН: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Тренинг в университете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Павии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(Италия)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Тренинг в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Фрайбургском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университете (Германия)</a:t>
            </a:r>
          </a:p>
          <a:p>
            <a:pPr marL="514350" indent="-514350">
              <a:buAutoNum type="arabicPeriod"/>
            </a:pPr>
            <a:r>
              <a:rPr lang="ru-RU" sz="2800" b="1" dirty="0">
                <a:solidFill>
                  <a:srgbClr val="C00000"/>
                </a:solidFill>
                <a:latin typeface="+mj-lt"/>
              </a:rPr>
              <a:t>Тренинг в </a:t>
            </a:r>
            <a:r>
              <a:rPr lang="ru-RU" sz="2800" b="1" dirty="0" err="1">
                <a:solidFill>
                  <a:srgbClr val="C00000"/>
                </a:solidFill>
                <a:latin typeface="+mj-lt"/>
              </a:rPr>
              <a:t>Ягеллонском</a:t>
            </a:r>
            <a:r>
              <a:rPr lang="ru-RU" sz="2800" b="1" dirty="0">
                <a:solidFill>
                  <a:srgbClr val="C00000"/>
                </a:solidFill>
                <a:latin typeface="+mj-lt"/>
              </a:rPr>
              <a:t> университете (Польша)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Выводы </a:t>
            </a:r>
            <a:endParaRPr lang="ru-RU" sz="2400" dirty="0">
              <a:solidFill>
                <a:schemeClr val="accent1"/>
              </a:solidFill>
              <a:latin typeface="+mj-lt"/>
            </a:endParaRPr>
          </a:p>
          <a:p>
            <a:endParaRPr lang="ru-KZ" dirty="0"/>
          </a:p>
        </p:txBody>
      </p:sp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0A75EABA-66A7-9ABB-DD4F-875F962C0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5" y="294708"/>
            <a:ext cx="2542644" cy="6298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4E1D61-F7CE-33C8-EA95-D273325C5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2" y="267308"/>
            <a:ext cx="2528923" cy="6066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8DFAC2-9656-B44B-2C25-9576C8013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323" y="199147"/>
            <a:ext cx="3304975" cy="69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59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D59CAE-419B-1ABB-59FA-1767674DB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56" y="897203"/>
            <a:ext cx="10827707" cy="4824152"/>
          </a:xfrm>
        </p:spPr>
        <p:txBody>
          <a:bodyPr/>
          <a:lstStyle/>
          <a:p>
            <a:pPr marL="0" indent="0" algn="ctr">
              <a:buNone/>
            </a:pPr>
            <a:r>
              <a:rPr lang="ru-KZ" b="1" dirty="0">
                <a:solidFill>
                  <a:srgbClr val="002060"/>
                </a:solidFill>
              </a:rPr>
              <a:t>Ягеллонский университет (Польша)</a:t>
            </a:r>
          </a:p>
          <a:p>
            <a:pPr marL="0" indent="0" algn="ctr">
              <a:buNone/>
            </a:pPr>
            <a:r>
              <a:rPr lang="ru-KZ" sz="2000" dirty="0">
                <a:solidFill>
                  <a:srgbClr val="002060"/>
                </a:solidFill>
              </a:rPr>
              <a:t>Сроки: 24.10.2022г– 28.10.2022г</a:t>
            </a:r>
            <a:endParaRPr lang="ru-KZ" sz="2000" b="1" dirty="0">
              <a:solidFill>
                <a:srgbClr val="002060"/>
              </a:solidFill>
            </a:endParaRPr>
          </a:p>
        </p:txBody>
      </p:sp>
      <p:pic>
        <p:nvPicPr>
          <p:cNvPr id="8196" name="Picture 4" descr="Ягеллонский университет в Кракове - стоимость обучения для украинцев">
            <a:extLst>
              <a:ext uri="{FF2B5EF4-FFF2-40B4-BE49-F238E27FC236}">
                <a16:creationId xmlns:a16="http://schemas.microsoft.com/office/drawing/2014/main" id="{A6E01146-459E-25F8-9D8A-2484FB0D0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398" y="729452"/>
            <a:ext cx="2942486" cy="165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9D24155-22A0-3AF9-9761-75C0C8706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5" y="294708"/>
            <a:ext cx="2542644" cy="629896"/>
          </a:xfrm>
          <a:prstGeom prst="rect">
            <a:avLst/>
          </a:prstGeom>
        </p:spPr>
      </p:pic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ED42AA7E-7500-BBEE-9D5E-860346235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2" y="267308"/>
            <a:ext cx="2528923" cy="6066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EAAA88-DAC4-DA53-2908-9361F110C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323" y="199147"/>
            <a:ext cx="3304975" cy="6980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BEA6EF-E666-A388-F374-97867CE21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337" y="1622660"/>
            <a:ext cx="6133498" cy="51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02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D59CAE-419B-1ABB-59FA-1767674DB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7759"/>
            <a:ext cx="10515600" cy="4849204"/>
          </a:xfrm>
        </p:spPr>
        <p:txBody>
          <a:bodyPr/>
          <a:lstStyle/>
          <a:p>
            <a:pPr marL="0" indent="0" algn="ctr">
              <a:buNone/>
            </a:pPr>
            <a:r>
              <a:rPr lang="ru-KZ" dirty="0">
                <a:solidFill>
                  <a:srgbClr val="002060"/>
                </a:solidFill>
              </a:rPr>
              <a:t>Симуляционный центр</a:t>
            </a: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C4506C6-358F-CCC0-3F19-D0B276E1E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7" y="379651"/>
            <a:ext cx="3304975" cy="818750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0375F28-90A7-1947-6843-7BB44F4DC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88" y="267307"/>
            <a:ext cx="3436478" cy="8243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B40E91-E1BD-80CE-09D6-A00AF9B66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848" y="267307"/>
            <a:ext cx="4408304" cy="9310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3592B5-78D0-18FA-09FE-FEADE2D808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659" b="36444"/>
          <a:stretch/>
        </p:blipFill>
        <p:spPr>
          <a:xfrm>
            <a:off x="4573074" y="2521598"/>
            <a:ext cx="2976759" cy="25263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39AF1B-09B5-C5D3-4507-D3376A2C6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326" y="1476067"/>
            <a:ext cx="3304975" cy="24787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FFDDFB-7C2A-ECB8-D302-2FC7F9B1D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098" y="4232464"/>
            <a:ext cx="3304976" cy="25263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BF769F-7D9A-E903-D919-0FDDB4B4DF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2027" y="1476067"/>
            <a:ext cx="3451774" cy="24787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5CEF27-29C2-4ACB-3B3E-4348FF6258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2027" y="4103106"/>
            <a:ext cx="3451773" cy="26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36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82FEFDD-3610-1B31-7E5B-F56E68288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002060"/>
                </a:solidFill>
                <a:latin typeface="+mj-lt"/>
              </a:rPr>
              <a:t>ПЛАН: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Тренинг в университете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Павии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(Италия)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Тренинг в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Фрайбургском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университете (Германия)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Тренинг в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Ягеллонском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университете (Польша)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Выводы </a:t>
            </a:r>
            <a:endParaRPr lang="ru-RU" sz="2400" dirty="0">
              <a:solidFill>
                <a:schemeClr val="accent1"/>
              </a:solidFill>
              <a:latin typeface="+mj-lt"/>
            </a:endParaRPr>
          </a:p>
          <a:p>
            <a:endParaRPr lang="ru-KZ" dirty="0"/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CC681193-028D-DC4E-AD06-7EDD58CF4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5" y="294708"/>
            <a:ext cx="2542644" cy="629896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BDE16F3E-6FEC-E8D7-CABA-B4E2EDFDA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2" y="267308"/>
            <a:ext cx="2528923" cy="606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EB8444-ED10-C3A5-4DC9-9D22552D2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323" y="199147"/>
            <a:ext cx="3304975" cy="69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88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D59CAE-419B-1ABB-59FA-1767674DB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036" y="1198401"/>
            <a:ext cx="10614764" cy="497856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П</a:t>
            </a:r>
            <a:r>
              <a:rPr lang="ru-KZ" dirty="0">
                <a:solidFill>
                  <a:srgbClr val="002060"/>
                </a:solidFill>
              </a:rPr>
              <a:t>осещение отделений</a:t>
            </a:r>
          </a:p>
          <a:p>
            <a:pPr marL="0" indent="0">
              <a:buNone/>
            </a:pPr>
            <a:endParaRPr lang="ru-KZ" dirty="0">
              <a:solidFill>
                <a:srgbClr val="002060"/>
              </a:solidFill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C4506C6-358F-CCC0-3F19-D0B276E1E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7" y="379651"/>
            <a:ext cx="3304975" cy="818750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0375F28-90A7-1947-6843-7BB44F4DC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88" y="267307"/>
            <a:ext cx="3436478" cy="8243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B40E91-E1BD-80CE-09D6-A00AF9B66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848" y="267307"/>
            <a:ext cx="4408304" cy="9310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1BA41C-E952-D822-DEAD-7195DD0596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028"/>
          <a:stretch/>
        </p:blipFill>
        <p:spPr>
          <a:xfrm>
            <a:off x="739037" y="1853759"/>
            <a:ext cx="3304975" cy="42428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53F51B-D7E0-FF54-3061-2B3A54F51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197681" y="2267599"/>
            <a:ext cx="4242848" cy="34151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A75D18-6D42-8F27-6347-D7DBEB882B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156" b="35890"/>
          <a:stretch/>
        </p:blipFill>
        <p:spPr>
          <a:xfrm>
            <a:off x="8300152" y="1427967"/>
            <a:ext cx="3726512" cy="474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81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82FEFDD-3610-1B31-7E5B-F56E68288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+mj-lt"/>
              </a:rPr>
              <a:t>ВЫВОДЫ: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Понравился </a:t>
            </a:r>
            <a:r>
              <a:rPr lang="ru-RU" dirty="0" err="1">
                <a:solidFill>
                  <a:srgbClr val="002060"/>
                </a:solidFill>
                <a:latin typeface="+mj-lt"/>
              </a:rPr>
              <a:t>с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имуляционный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центр, возможность сотрудничества и подготовки ППС работы в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симуляционном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центре, 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</a:rPr>
              <a:t>Экспресс тесты по определению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Flu A, Flu B, RSV, Adeno resp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marL="514350" indent="-514350"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+mj-lt"/>
              </a:rPr>
              <a:t>Проведение мастер класса по УЗИ диагностике при пневмониях для ППС и врачей </a:t>
            </a:r>
          </a:p>
          <a:p>
            <a:pPr marL="514350" indent="-514350">
              <a:buAutoNum type="arabicPeriod"/>
            </a:pPr>
            <a:r>
              <a:rPr lang="ru-RU" sz="1800" dirty="0">
                <a:effectLst/>
                <a:latin typeface="Calibri" panose="020F0502020204030204" pitchFamily="34" charset="0"/>
              </a:rPr>
              <a:t>Договоренность о проведении онлайн лекций «</a:t>
            </a:r>
            <a:r>
              <a:rPr lang="en" sz="1800" dirty="0">
                <a:effectLst/>
                <a:latin typeface="Calibri" panose="020F0502020204030204" pitchFamily="34" charset="0"/>
              </a:rPr>
              <a:t>Quality of blood sample for laboratory measurements in pediatric patients – points for consideration</a:t>
            </a:r>
            <a:r>
              <a:rPr lang="ru-RU" sz="1800" dirty="0">
                <a:effectLst/>
                <a:latin typeface="Calibri" panose="020F0502020204030204" pitchFamily="34" charset="0"/>
              </a:rPr>
              <a:t>»</a:t>
            </a:r>
            <a:r>
              <a:rPr lang="en" sz="1800" dirty="0">
                <a:effectLst/>
                <a:latin typeface="Calibri" panose="020F0502020204030204" pitchFamily="34" charset="0"/>
              </a:rPr>
              <a:t> – K. </a:t>
            </a:r>
            <a:r>
              <a:rPr lang="en" sz="1800" dirty="0" err="1">
                <a:effectLst/>
                <a:latin typeface="Calibri" panose="020F0502020204030204" pitchFamily="34" charset="0"/>
              </a:rPr>
              <a:t>Sztefko</a:t>
            </a:r>
            <a:br>
              <a:rPr lang="en" sz="1800" dirty="0">
                <a:effectLst/>
                <a:latin typeface="Calibri" panose="020F0502020204030204" pitchFamily="34" charset="0"/>
              </a:rPr>
            </a:br>
            <a:endParaRPr lang="en" sz="1600" dirty="0"/>
          </a:p>
          <a:p>
            <a:pPr marL="514350" indent="-514350">
              <a:buAutoNum type="arabicPeriod"/>
            </a:pPr>
            <a:endParaRPr lang="ru-RU" sz="2400" dirty="0">
              <a:solidFill>
                <a:schemeClr val="accent1"/>
              </a:solidFill>
              <a:latin typeface="+mj-lt"/>
            </a:endParaRPr>
          </a:p>
          <a:p>
            <a:endParaRPr lang="ru-KZ" dirty="0"/>
          </a:p>
        </p:txBody>
      </p:sp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0A75EABA-66A7-9ABB-DD4F-875F962C0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5" y="294708"/>
            <a:ext cx="2542644" cy="6298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4E1D61-F7CE-33C8-EA95-D273325C5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2" y="267308"/>
            <a:ext cx="2528923" cy="6066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8DFAC2-9656-B44B-2C25-9576C8013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323" y="199147"/>
            <a:ext cx="3304975" cy="698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449688-C710-2958-78ED-8CCE1B0FB68C}"/>
              </a:ext>
            </a:extLst>
          </p:cNvPr>
          <p:cNvSpPr txBox="1"/>
          <p:nvPr/>
        </p:nvSpPr>
        <p:spPr>
          <a:xfrm>
            <a:off x="1891430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75678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82FEFDD-3610-1B31-7E5B-F56E68288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002060"/>
                </a:solidFill>
                <a:latin typeface="+mj-lt"/>
              </a:rPr>
              <a:t>ПЛАН:</a:t>
            </a:r>
          </a:p>
          <a:p>
            <a:pPr marL="514350" indent="-514350">
              <a:buAutoNum type="arabicPeriod"/>
            </a:pPr>
            <a:r>
              <a:rPr lang="ru-RU" sz="2800" b="1" dirty="0">
                <a:solidFill>
                  <a:srgbClr val="C00000"/>
                </a:solidFill>
                <a:latin typeface="+mj-lt"/>
              </a:rPr>
              <a:t>Тренинг в университете </a:t>
            </a:r>
            <a:r>
              <a:rPr lang="ru-RU" sz="2800" b="1" dirty="0" err="1">
                <a:solidFill>
                  <a:srgbClr val="C00000"/>
                </a:solidFill>
                <a:latin typeface="+mj-lt"/>
              </a:rPr>
              <a:t>Павии</a:t>
            </a:r>
            <a:r>
              <a:rPr lang="ru-RU" sz="2800" b="1" dirty="0">
                <a:solidFill>
                  <a:srgbClr val="C00000"/>
                </a:solidFill>
                <a:latin typeface="+mj-lt"/>
              </a:rPr>
              <a:t> (Италия)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Тренинг в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Фрайбургском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университете (Германия)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Тренинг в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Ягеллонском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университете (Польша)</a:t>
            </a: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rgbClr val="002060"/>
                </a:solidFill>
                <a:latin typeface="+mj-lt"/>
              </a:rPr>
              <a:t>Выводы </a:t>
            </a:r>
            <a:endParaRPr lang="ru-RU" sz="2400" dirty="0">
              <a:solidFill>
                <a:schemeClr val="accent1"/>
              </a:solidFill>
              <a:latin typeface="+mj-lt"/>
            </a:endParaRPr>
          </a:p>
          <a:p>
            <a:endParaRPr lang="ru-KZ" dirty="0"/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CC681193-028D-DC4E-AD06-7EDD58CF4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5" y="294708"/>
            <a:ext cx="2542644" cy="629896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BDE16F3E-6FEC-E8D7-CABA-B4E2EDFDA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2" y="267308"/>
            <a:ext cx="2528923" cy="606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EB8444-ED10-C3A5-4DC9-9D22552D2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323" y="199147"/>
            <a:ext cx="3304975" cy="69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5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09621BD-2A7B-6FF3-E3BB-251C7EC40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811" y="2012624"/>
            <a:ext cx="5553205" cy="49056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826650-FDA3-0174-E871-AA0D76A31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5" y="1730034"/>
            <a:ext cx="5628480" cy="518821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6D59CAE-419B-1ABB-59FA-1767674DB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03" y="1163088"/>
            <a:ext cx="10947400" cy="4886782"/>
          </a:xfrm>
        </p:spPr>
        <p:txBody>
          <a:bodyPr/>
          <a:lstStyle/>
          <a:p>
            <a:pPr marL="0" indent="0" algn="ctr">
              <a:buNone/>
            </a:pPr>
            <a:r>
              <a:rPr lang="ru-KZ" b="1" dirty="0">
                <a:solidFill>
                  <a:srgbClr val="002060"/>
                </a:solidFill>
              </a:rPr>
              <a:t>Университет Павии (Италия)</a:t>
            </a:r>
          </a:p>
          <a:p>
            <a:pPr marL="0" indent="0">
              <a:buNone/>
            </a:pPr>
            <a:r>
              <a:rPr lang="ru-KZ" sz="2000" dirty="0">
                <a:solidFill>
                  <a:srgbClr val="002060"/>
                </a:solidFill>
              </a:rPr>
              <a:t>                                                              Сроки: 10.10.2022г– 14.10.2022г </a:t>
            </a:r>
          </a:p>
          <a:p>
            <a:pPr marL="0" indent="0" algn="ctr">
              <a:buNone/>
            </a:pPr>
            <a:endParaRPr lang="ru-RU" sz="2800" b="1" dirty="0">
              <a:solidFill>
                <a:srgbClr val="002060"/>
              </a:solidFill>
              <a:latin typeface="+mj-lt"/>
            </a:endParaRPr>
          </a:p>
          <a:p>
            <a:endParaRPr lang="ru-KZ" dirty="0">
              <a:solidFill>
                <a:srgbClr val="002060"/>
              </a:solidFill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C4506C6-358F-CCC0-3F19-D0B276E1E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5" y="294708"/>
            <a:ext cx="2542644" cy="629896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0375F28-90A7-1947-6843-7BB44F4DC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2" y="267308"/>
            <a:ext cx="2528923" cy="6066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B40E91-E1BD-80CE-09D6-A00AF9B66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323" y="199147"/>
            <a:ext cx="3304975" cy="698056"/>
          </a:xfrm>
          <a:prstGeom prst="rect">
            <a:avLst/>
          </a:prstGeom>
        </p:spPr>
      </p:pic>
      <p:pic>
        <p:nvPicPr>
          <p:cNvPr id="1026" name="Picture 2" descr="University of Pavia, Павия, Италия - Магистерские степени">
            <a:extLst>
              <a:ext uri="{FF2B5EF4-FFF2-40B4-BE49-F238E27FC236}">
                <a16:creationId xmlns:a16="http://schemas.microsoft.com/office/drawing/2014/main" id="{236E7137-0E7D-A344-9F37-D3EDD888F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85" y="1004873"/>
            <a:ext cx="2788698" cy="87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217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BC395673-A742-7B82-71FF-451CCB3C6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8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</a:t>
            </a:r>
            <a:r>
              <a:rPr lang="ru-KZ" sz="2800" b="1" dirty="0">
                <a:solidFill>
                  <a:srgbClr val="002060"/>
                </a:solidFill>
              </a:rPr>
              <a:t>осещение отделений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A847969-8B45-BC50-655B-2871AC5631E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 rot="5400000">
            <a:off x="0" y="2370138"/>
            <a:ext cx="4352925" cy="3263900"/>
          </a:xfrm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C4506C6-358F-CCC0-3F19-D0B276E1E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7" y="379651"/>
            <a:ext cx="3304975" cy="818750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0375F28-90A7-1947-6843-7BB44F4DC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88" y="267307"/>
            <a:ext cx="3436478" cy="8243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B40E91-E1BD-80CE-09D6-A00AF9B66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848" y="267307"/>
            <a:ext cx="4408304" cy="9310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A0B371-EACF-8A8D-DD55-6CEF45498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811" y="2438553"/>
            <a:ext cx="4352926" cy="31270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2F5A9C-5A41-82FA-1BD8-AEFAC9A92C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333012" y="2551289"/>
            <a:ext cx="4352924" cy="29016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3ED343-091E-01D3-1BD4-E14E5B6F5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2101" y="1825626"/>
            <a:ext cx="3728905" cy="435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97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1DEAE63-1A06-784A-7E39-1FA5FF415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6802" y="2022790"/>
            <a:ext cx="3151577" cy="4094639"/>
          </a:xfrm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C4506C6-358F-CCC0-3F19-D0B276E1E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7" y="379651"/>
            <a:ext cx="3304975" cy="818750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0375F28-90A7-1947-6843-7BB44F4DC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88" y="267307"/>
            <a:ext cx="3436478" cy="8243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B40E91-E1BD-80CE-09D6-A00AF9B66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848" y="267307"/>
            <a:ext cx="4408304" cy="9310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FB1A4A-8238-713B-CB62-2AF2E5546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683" y="2022790"/>
            <a:ext cx="4513378" cy="40946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AD6B54-40A6-41DD-8A02-FFEBE717B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7120" y="2022790"/>
            <a:ext cx="4058186" cy="4094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F9B362-FFD4-ACCF-FA1F-B85086E001FA}"/>
              </a:ext>
            </a:extLst>
          </p:cNvPr>
          <p:cNvSpPr txBox="1"/>
          <p:nvPr/>
        </p:nvSpPr>
        <p:spPr>
          <a:xfrm>
            <a:off x="3476502" y="134898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KZ" sz="2800" b="1" dirty="0">
                <a:solidFill>
                  <a:srgbClr val="002060"/>
                </a:solidFill>
              </a:rPr>
              <a:t>Общение с резидентами</a:t>
            </a:r>
          </a:p>
        </p:txBody>
      </p:sp>
    </p:spTree>
    <p:extLst>
      <p:ext uri="{BB962C8B-B14F-4D97-AF65-F5344CB8AC3E}">
        <p14:creationId xmlns:p14="http://schemas.microsoft.com/office/powerpoint/2010/main" val="50927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D2F8E3F-BE52-7DF1-D4F1-E589E9F7A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079" y="3030278"/>
            <a:ext cx="3977101" cy="2982826"/>
          </a:xfrm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C4506C6-358F-CCC0-3F19-D0B276E1E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7" y="379651"/>
            <a:ext cx="3304975" cy="818750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0375F28-90A7-1947-6843-7BB44F4DC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88" y="267307"/>
            <a:ext cx="3436478" cy="8243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B40E91-E1BD-80CE-09D6-A00AF9B66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848" y="267307"/>
            <a:ext cx="4408304" cy="931094"/>
          </a:xfrm>
          <a:prstGeom prst="rect">
            <a:avLst/>
          </a:prstGeom>
        </p:spPr>
      </p:pic>
      <p:pic>
        <p:nvPicPr>
          <p:cNvPr id="5" name="Объект 1">
            <a:extLst>
              <a:ext uri="{FF2B5EF4-FFF2-40B4-BE49-F238E27FC236}">
                <a16:creationId xmlns:a16="http://schemas.microsoft.com/office/drawing/2014/main" id="{C3F7C687-FDD0-2243-38E0-DFCED18D7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774" y="2910606"/>
            <a:ext cx="2923523" cy="30957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831DC7-738D-0D82-46BF-3686F5BE7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5892" y="3030278"/>
            <a:ext cx="3828029" cy="2982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45953C-4A21-2850-4C2E-435001AD032A}"/>
              </a:ext>
            </a:extLst>
          </p:cNvPr>
          <p:cNvSpPr txBox="1"/>
          <p:nvPr/>
        </p:nvSpPr>
        <p:spPr>
          <a:xfrm>
            <a:off x="3048000" y="148441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Посещение лекций </a:t>
            </a:r>
            <a:endParaRPr lang="ru-KZ" sz="2800" dirty="0"/>
          </a:p>
        </p:txBody>
      </p:sp>
    </p:spTree>
    <p:extLst>
      <p:ext uri="{BB962C8B-B14F-4D97-AF65-F5344CB8AC3E}">
        <p14:creationId xmlns:p14="http://schemas.microsoft.com/office/powerpoint/2010/main" val="2220626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EBA5F53-832D-4ECE-6A8D-987869991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9744" y="1788046"/>
            <a:ext cx="5801784" cy="4351338"/>
          </a:xfrm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5C4506C6-358F-CCC0-3F19-D0B276E1E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7" y="379651"/>
            <a:ext cx="3304975" cy="818750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0375F28-90A7-1947-6843-7BB44F4DC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88" y="267307"/>
            <a:ext cx="3436478" cy="8243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B40E91-E1BD-80CE-09D6-A00AF9B66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848" y="267307"/>
            <a:ext cx="4408304" cy="93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6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9385C31B-E698-55AF-14E2-A9CF9F553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06286"/>
            <a:ext cx="11812044" cy="487067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ru-KZ" sz="1600" dirty="0">
                <a:solidFill>
                  <a:srgbClr val="002060"/>
                </a:solidFill>
              </a:rPr>
              <a:t>ВЫВОДЫ: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>
                <a:solidFill>
                  <a:srgbClr val="002060"/>
                </a:solidFill>
              </a:rPr>
              <a:t>При проведении интервьюировании резидентов появилась идея создания </a:t>
            </a:r>
            <a:r>
              <a:rPr lang="ru-KZ" sz="1600" b="1" dirty="0">
                <a:solidFill>
                  <a:srgbClr val="002060"/>
                </a:solidFill>
              </a:rPr>
              <a:t>опросника с целью выполнения  сравнительного анализа обучающихся на разных уровнях между странами ЕС и ЦА</a:t>
            </a:r>
          </a:p>
          <a:p>
            <a:pPr marL="0" indent="0">
              <a:buNone/>
            </a:pPr>
            <a:endParaRPr lang="ru-KZ" sz="1600" b="1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endParaRPr lang="ru-KZ" sz="1600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endParaRPr lang="ru-KZ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KZ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KZ" sz="1600" dirty="0">
                <a:solidFill>
                  <a:srgbClr val="002060"/>
                </a:solidFill>
              </a:rPr>
              <a:t>             </a:t>
            </a:r>
            <a:r>
              <a:rPr lang="ru-KZ" sz="1600" b="1" dirty="0">
                <a:solidFill>
                  <a:srgbClr val="002060"/>
                </a:solidFill>
              </a:rPr>
              <a:t>Пилотное исследование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2060"/>
                </a:solidFill>
              </a:rPr>
              <a:t>             К</a:t>
            </a:r>
            <a:r>
              <a:rPr lang="ru-KZ" sz="1600" b="1" dirty="0">
                <a:solidFill>
                  <a:srgbClr val="002060"/>
                </a:solidFill>
              </a:rPr>
              <a:t>ак исход – публикация статьи</a:t>
            </a:r>
          </a:p>
          <a:p>
            <a:pPr marL="0" indent="0">
              <a:buNone/>
            </a:pPr>
            <a:r>
              <a:rPr lang="ru-KZ" sz="1600" dirty="0">
                <a:solidFill>
                  <a:srgbClr val="002060"/>
                </a:solidFill>
              </a:rPr>
              <a:t>2. </a:t>
            </a:r>
            <a:r>
              <a:rPr lang="ru-KZ" sz="1600" b="1" dirty="0">
                <a:solidFill>
                  <a:srgbClr val="002060"/>
                </a:solidFill>
              </a:rPr>
              <a:t>Ознакомление работы с оборудованием </a:t>
            </a:r>
            <a:r>
              <a:rPr lang="en-US" sz="1600" b="1" dirty="0" err="1">
                <a:solidFill>
                  <a:srgbClr val="002060"/>
                </a:solidFill>
              </a:rPr>
              <a:t>Anatomage</a:t>
            </a:r>
            <a:r>
              <a:rPr lang="ru-RU" sz="1600" b="1" dirty="0">
                <a:solidFill>
                  <a:srgbClr val="002060"/>
                </a:solidFill>
              </a:rPr>
              <a:t>,</a:t>
            </a:r>
          </a:p>
          <a:p>
            <a:pPr>
              <a:buFontTx/>
              <a:buChar char="-"/>
            </a:pPr>
            <a:r>
              <a:rPr lang="ru-RU" sz="1600" dirty="0">
                <a:solidFill>
                  <a:srgbClr val="002060"/>
                </a:solidFill>
              </a:rPr>
              <a:t>Как исход договоренность чтения онлайн лекций по анатомии для студентов </a:t>
            </a:r>
            <a:r>
              <a:rPr lang="ru-RU" sz="1600" dirty="0" err="1">
                <a:solidFill>
                  <a:srgbClr val="002060"/>
                </a:solidFill>
              </a:rPr>
              <a:t>КазНУ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ru-RU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KZ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KZ" sz="1600" dirty="0">
                <a:solidFill>
                  <a:srgbClr val="002060"/>
                </a:solidFill>
              </a:rPr>
              <a:t>   </a:t>
            </a:r>
          </a:p>
          <a:p>
            <a:pPr marL="0" indent="0">
              <a:buNone/>
            </a:pPr>
            <a:endParaRPr lang="ru-KZ" sz="1600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endParaRPr lang="ru-KZ" sz="1600" dirty="0">
              <a:solidFill>
                <a:srgbClr val="002060"/>
              </a:solidFill>
            </a:endParaRP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2658B8BB-E48C-559B-43FF-F11700C9F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5" y="294708"/>
            <a:ext cx="2542644" cy="629896"/>
          </a:xfrm>
          <a:prstGeom prst="rect">
            <a:avLst/>
          </a:prstGeom>
        </p:spPr>
      </p:pic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9553A2A9-3E52-50C4-6E40-BF6B4300F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2" y="267308"/>
            <a:ext cx="2528923" cy="6066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1CB8EA-3388-8258-6F2A-DE9689AA6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323" y="199147"/>
            <a:ext cx="3304975" cy="698056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8DF28D24-EF4D-D488-3933-9B784FA30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35961"/>
              </p:ext>
            </p:extLst>
          </p:nvPr>
        </p:nvGraphicFramePr>
        <p:xfrm>
          <a:off x="629085" y="2222789"/>
          <a:ext cx="8128000" cy="1484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50369371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710244459"/>
                    </a:ext>
                  </a:extLst>
                </a:gridCol>
              </a:tblGrid>
              <a:tr h="148491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KZ" sz="1800" b="0" dirty="0">
                          <a:solidFill>
                            <a:srgbClr val="002060"/>
                          </a:solidFill>
                        </a:rPr>
                        <a:t>Респонденты:                               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KZ" sz="1800" b="0" dirty="0">
                          <a:solidFill>
                            <a:srgbClr val="002060"/>
                          </a:solidFill>
                        </a:rPr>
                        <a:t>бакалавриат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</a:rPr>
                        <a:t>р</a:t>
                      </a:r>
                      <a:r>
                        <a:rPr lang="ru-KZ" sz="1800" b="0" dirty="0">
                          <a:solidFill>
                            <a:srgbClr val="002060"/>
                          </a:solidFill>
                        </a:rPr>
                        <a:t>езиденты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</a:rPr>
                        <a:t>м</a:t>
                      </a:r>
                      <a:r>
                        <a:rPr lang="ru-KZ" sz="1800" b="0" dirty="0">
                          <a:solidFill>
                            <a:srgbClr val="002060"/>
                          </a:solidFill>
                        </a:rPr>
                        <a:t>олодые врачи</a:t>
                      </a:r>
                    </a:p>
                    <a:p>
                      <a:pPr>
                        <a:buFontTx/>
                        <a:buChar char="-"/>
                      </a:pPr>
                      <a:endParaRPr lang="ru-KZ" sz="18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KZ" sz="1800" b="0" dirty="0">
                          <a:solidFill>
                            <a:srgbClr val="002060"/>
                          </a:solidFill>
                        </a:rPr>
                        <a:t>Разделы: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</a:rPr>
                        <a:t>общая информация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</a:rPr>
                        <a:t>с</a:t>
                      </a:r>
                      <a:r>
                        <a:rPr lang="ru-KZ" sz="1800" b="0" dirty="0">
                          <a:solidFill>
                            <a:srgbClr val="002060"/>
                          </a:solidFill>
                        </a:rPr>
                        <a:t>труктура обучения в университете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</a:rPr>
                        <a:t>м</a:t>
                      </a:r>
                      <a:r>
                        <a:rPr lang="ru-KZ" sz="1800" b="0" dirty="0">
                          <a:solidFill>
                            <a:srgbClr val="002060"/>
                          </a:solidFill>
                        </a:rPr>
                        <a:t>отивация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</a:rPr>
                        <a:t>у</a:t>
                      </a:r>
                      <a:r>
                        <a:rPr lang="ru-KZ" sz="1800" b="0" dirty="0">
                          <a:solidFill>
                            <a:srgbClr val="002060"/>
                          </a:solidFill>
                        </a:rPr>
                        <a:t>довлетворенность </a:t>
                      </a:r>
                    </a:p>
                  </a:txBody>
                  <a:tcPr>
                    <a:lnL w="12700" cmpd="sng"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834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08640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389</Words>
  <Application>Microsoft Macintosh PowerPoint</Application>
  <PresentationFormat>Широкоэкранный</PresentationFormat>
  <Paragraphs>70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Отчет кратковременной стажировки в рамках проекта «Совершенствование обучения в сфере ухода за детьми  в качестве образца для улучшения  медицинского образования  в Центральной Азии - ChildCA»  10.10.2022г - 28.10.2022г    </vt:lpstr>
      <vt:lpstr>Презентация PowerPoint</vt:lpstr>
      <vt:lpstr>Презентация PowerPoint</vt:lpstr>
      <vt:lpstr>Презентация PowerPoint</vt:lpstr>
      <vt:lpstr>Посещение отделений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кратковременной стажировки в рамках проекта «Совершенствование обучения в сфере ухода за детьми  в качестве образца для улучшения  медицинского образования  в Центральной Азии - ChildCA»  10.10.2022г - 28.10.2022г    </dc:title>
  <dc:creator>Gulzhan Kassenova</dc:creator>
  <cp:lastModifiedBy>Gulzhan Kassenova</cp:lastModifiedBy>
  <cp:revision>19</cp:revision>
  <dcterms:created xsi:type="dcterms:W3CDTF">2022-10-26T20:00:59Z</dcterms:created>
  <dcterms:modified xsi:type="dcterms:W3CDTF">2022-10-27T21:39:41Z</dcterms:modified>
</cp:coreProperties>
</file>