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6" r:id="rId8"/>
    <p:sldId id="268" r:id="rId9"/>
    <p:sldId id="362" r:id="rId10"/>
    <p:sldId id="270" r:id="rId11"/>
    <p:sldId id="271" r:id="rId12"/>
    <p:sldId id="272" r:id="rId13"/>
    <p:sldId id="273" r:id="rId14"/>
    <p:sldId id="274" r:id="rId15"/>
    <p:sldId id="275" r:id="rId16"/>
    <p:sldId id="296" r:id="rId17"/>
    <p:sldId id="330" r:id="rId18"/>
    <p:sldId id="331" r:id="rId19"/>
    <p:sldId id="347" r:id="rId20"/>
    <p:sldId id="343" r:id="rId21"/>
    <p:sldId id="338" r:id="rId22"/>
    <p:sldId id="339" r:id="rId23"/>
    <p:sldId id="340" r:id="rId24"/>
    <p:sldId id="302" r:id="rId25"/>
    <p:sldId id="279" r:id="rId26"/>
    <p:sldId id="304" r:id="rId27"/>
    <p:sldId id="356" r:id="rId28"/>
    <p:sldId id="357" r:id="rId29"/>
    <p:sldId id="358" r:id="rId30"/>
    <p:sldId id="359" r:id="rId31"/>
    <p:sldId id="348" r:id="rId32"/>
    <p:sldId id="349" r:id="rId33"/>
    <p:sldId id="350" r:id="rId34"/>
    <p:sldId id="351" r:id="rId35"/>
    <p:sldId id="352" r:id="rId36"/>
    <p:sldId id="353" r:id="rId37"/>
    <p:sldId id="323" r:id="rId38"/>
    <p:sldId id="361" r:id="rId39"/>
    <p:sldId id="360" r:id="rId40"/>
    <p:sldId id="319" r:id="rId41"/>
    <p:sldId id="294" r:id="rId42"/>
    <p:sldId id="307" r:id="rId43"/>
    <p:sldId id="308" r:id="rId44"/>
    <p:sldId id="337" r:id="rId45"/>
    <p:sldId id="336" r:id="rId46"/>
    <p:sldId id="309" r:id="rId47"/>
    <p:sldId id="316" r:id="rId48"/>
    <p:sldId id="310" r:id="rId49"/>
    <p:sldId id="312" r:id="rId50"/>
    <p:sldId id="335" r:id="rId51"/>
    <p:sldId id="333" r:id="rId52"/>
    <p:sldId id="322" r:id="rId53"/>
    <p:sldId id="311" r:id="rId54"/>
    <p:sldId id="317" r:id="rId55"/>
    <p:sldId id="334" r:id="rId56"/>
    <p:sldId id="354" r:id="rId57"/>
    <p:sldId id="341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31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619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232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08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10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634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274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723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157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96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64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438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3FC4A-76C8-49D5-A469-B207E4CC5F85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D988-868D-4C85-BF0E-835A56F21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250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mira/kalymbetova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zen.yandex.ru/media/cognifit/gormon-hiscnikov-noradrenalin-polnoe-rukovodstvo-po-gormonu-iarosti-i-stressa-5a92feab00b3dd6be715ba8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rsute.ru/659140-kak-borotsya-so-stressom-ot-smartfona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fter.com.ua/kazhdyy-zub-svyazan-s-organom-v-tele-bol-v-lyubom-mozhet-predskazat-problemy-v-budushchem-13352?fbclid=IwAR24voBDS0lW7Af5wxA75RJ-pFL9r0m5pJIh2PpX3GAGq0JHpUyPB2u1Io8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f6twbM29qc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facebook.com/TOKmedia.ria/videos/53104775746894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s://m.facebook.com/story.php?story_fbid=3312841708763338&amp;id=10000112625743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hyperlink" Target="https://lifehacker.ru/2016/11/11/50-tips-for-baking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classicalhypnosis.ru/kak-prostit-cheloveka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6900" y="1927027"/>
            <a:ext cx="9144000" cy="820737"/>
          </a:xfrm>
        </p:spPr>
        <p:txBody>
          <a:bodyPr>
            <a:norm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Тұрақты тұлға психологиясы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48150" y="5583238"/>
            <a:ext cx="9144000" cy="1655762"/>
          </a:xfrm>
        </p:spPr>
        <p:txBody>
          <a:bodyPr>
            <a:normAutofit/>
          </a:bodyPr>
          <a:lstStyle/>
          <a:p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Калымбетова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Эльмира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Кенесовна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п.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ғ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.к.,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доцент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2971800"/>
            <a:ext cx="4171632" cy="22791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2586" y="394216"/>
            <a:ext cx="8982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Әл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Фараби атындағы Қазақ ұлтық университеті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Философия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және саясаттану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факультеті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және қолданбалы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психология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кафедрасы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05963" y="5829300"/>
            <a:ext cx="258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elmira.kalymbetova@mail.ru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5" descr="emble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9092"/>
            <a:ext cx="17637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66118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94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Серотонин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Серотонинді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көбінесе «жақсы көңіл-күй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гормоны»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бақыт гормоны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атайды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43" y="2891631"/>
            <a:ext cx="8656114" cy="3566319"/>
          </a:xfrm>
        </p:spPr>
      </p:pic>
    </p:spTree>
    <p:extLst>
      <p:ext uri="{BB962C8B-B14F-4D97-AF65-F5344CB8AC3E}">
        <p14:creationId xmlns="" xmlns:p14="http://schemas.microsoft.com/office/powerpoint/2010/main" val="143220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Стресс </a:t>
            </a:r>
            <a:r>
              <a:rPr lang="ru-RU" dirty="0" err="1" smtClean="0"/>
              <a:t>гормондары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5180"/>
            <a:ext cx="5968780" cy="35726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765254" y="2640012"/>
            <a:ext cx="2986089" cy="18176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Норадреналин </a:t>
            </a:r>
          </a:p>
          <a:p>
            <a:r>
              <a:rPr lang="ru-RU" dirty="0">
                <a:solidFill>
                  <a:srgbClr val="FF0000"/>
                </a:solidFill>
              </a:rPr>
              <a:t>Адреналин</a:t>
            </a:r>
          </a:p>
          <a:p>
            <a:r>
              <a:rPr lang="ru-RU" dirty="0">
                <a:solidFill>
                  <a:srgbClr val="FF0000"/>
                </a:solidFill>
              </a:rPr>
              <a:t> Кортизол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815138" y="3414713"/>
            <a:ext cx="950116" cy="1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6238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1001302"/>
            <a:ext cx="7852378" cy="585669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Норадреналин  –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мазасыздық бұзылыстарының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патшасы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”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болып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табылады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b="1" dirty="0"/>
              <a:t>Норадреналин</a:t>
            </a:r>
            <a:r>
              <a:rPr lang="ru-RU" dirty="0"/>
              <a:t> </a:t>
            </a:r>
            <a:r>
              <a:rPr lang="ru-RU" dirty="0" err="1" smtClean="0"/>
              <a:t>сонымен</a:t>
            </a:r>
            <a:r>
              <a:rPr lang="ru-RU" dirty="0" smtClean="0"/>
              <a:t> </a:t>
            </a:r>
            <a:r>
              <a:rPr lang="ru-RU" dirty="0" err="1" smtClean="0"/>
              <a:t>қатар</a:t>
            </a:r>
            <a:r>
              <a:rPr lang="ru-RU" dirty="0" smtClean="0"/>
              <a:t>, стресс, шок, </a:t>
            </a:r>
            <a:r>
              <a:rPr lang="ru-RU" dirty="0" err="1" smtClean="0"/>
              <a:t>жарақат, мазасыздық, қорқыныш, жүйке шиеленісі</a:t>
            </a:r>
            <a:r>
              <a:rPr lang="ru-RU" dirty="0" smtClean="0"/>
              <a:t> </a:t>
            </a:r>
            <a:r>
              <a:rPr lang="ru-RU" dirty="0" err="1" smtClean="0"/>
              <a:t>кезінде</a:t>
            </a:r>
            <a:r>
              <a:rPr lang="ru-RU" dirty="0" smtClean="0"/>
              <a:t> </a:t>
            </a:r>
            <a:r>
              <a:rPr lang="ru-RU" dirty="0" err="1" smtClean="0"/>
              <a:t>артады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34250" y="37394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hlinkClick r:id="rId2"/>
              </a:rPr>
              <a:t>https://zen.yandex.ru/media/cognifit/gormon-hiscnikov-noradrenalin-polnoe-rukovodstvo-po-gormonu-iarosti-i-stressa-5a92feab00b3dd6be715ba8c</a:t>
            </a:r>
            <a:endParaRPr lang="ru-RU" sz="600" dirty="0"/>
          </a:p>
        </p:txBody>
      </p:sp>
      <p:pic>
        <p:nvPicPr>
          <p:cNvPr id="6" name="Picture 2" descr="ÐÐ¾ÑÐ°Ð´ÑÐµÐ½Ð°Ð»Ð¸Ð½                                                                                                       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70" y="414338"/>
            <a:ext cx="2509427" cy="1385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2437" y="3176014"/>
            <a:ext cx="64770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Норадреналин </a:t>
            </a:r>
            <a:r>
              <a:rPr lang="ru-RU" sz="2400" dirty="0" err="1" smtClean="0">
                <a:solidFill>
                  <a:srgbClr val="000000"/>
                </a:solidFill>
                <a:latin typeface="Roboto"/>
              </a:rPr>
              <a:t>кез-келген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 шок </a:t>
            </a:r>
            <a:r>
              <a:rPr lang="ru-RU" sz="2400" dirty="0" err="1" smtClean="0">
                <a:solidFill>
                  <a:srgbClr val="000000"/>
                </a:solidFill>
                <a:latin typeface="Roboto"/>
              </a:rPr>
              <a:t>жағдайында бөлінеді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, </a:t>
            </a:r>
            <a:r>
              <a:rPr lang="ru-RU" sz="2400" dirty="0" err="1" smtClean="0">
                <a:solidFill>
                  <a:srgbClr val="000000"/>
                </a:solidFill>
                <a:latin typeface="Roboto"/>
              </a:rPr>
              <a:t>оның әрекеті қан қысымының жоғарылауымен байланысты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.</a:t>
            </a:r>
            <a:endParaRPr lang="ru-RU" sz="2400" dirty="0"/>
          </a:p>
        </p:txBody>
      </p:sp>
      <p:pic>
        <p:nvPicPr>
          <p:cNvPr id="2050" name="Picture 2" descr="ÐÐ¾ÑÐ°Ð´ÑÐµÐ½Ð°Ð»Ð¸Ð½. ÐÐ´ÑÐµÐ½Ð°Ð»Ð¸Ð½ - Ð±ÐµÐ³Ð¸; Ð½Ð¾ÑÐ°Ð´ÑÐµÐ½Ð°Ð»Ð¸Ð½ - Ð½Ð°Ð¿Ð°Ð´Ð°Ð¹; ÐºÐ¾ÑÑÐ¸Ð·Ð¾Ð» - Ð·Ð°Ð¼ÑÐ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78" y="2048196"/>
            <a:ext cx="3579009" cy="2657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2437" y="214313"/>
            <a:ext cx="11591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Норадреналин </a:t>
            </a:r>
            <a:r>
              <a:rPr lang="ru-RU" sz="2800" b="1" dirty="0" err="1" smtClean="0">
                <a:solidFill>
                  <a:srgbClr val="FF0000"/>
                </a:solidFill>
              </a:rPr>
              <a:t>ағзаға қалай әсер етеді</a:t>
            </a:r>
            <a:r>
              <a:rPr lang="ru-RU" sz="2800" b="1" dirty="0" smtClean="0">
                <a:solidFill>
                  <a:srgbClr val="FF0000"/>
                </a:solidFill>
              </a:rPr>
              <a:t>? 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3350" y="4769838"/>
            <a:ext cx="11950098" cy="163121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ru-RU" sz="2000" dirty="0" err="1" smtClean="0"/>
              <a:t>Кемшіліктеріне</a:t>
            </a:r>
            <a:r>
              <a:rPr lang="ru-RU" sz="2000" dirty="0" smtClean="0"/>
              <a:t> </a:t>
            </a:r>
            <a:r>
              <a:rPr lang="ru-RU" sz="2000" dirty="0" err="1" smtClean="0"/>
              <a:t>мыналар</a:t>
            </a:r>
            <a:r>
              <a:rPr lang="ru-RU" sz="2000" dirty="0" smtClean="0"/>
              <a:t> </a:t>
            </a:r>
            <a:r>
              <a:rPr lang="ru-RU" sz="2000" dirty="0" err="1" smtClean="0"/>
              <a:t>жатады</a:t>
            </a:r>
            <a:r>
              <a:rPr lang="ru-RU" sz="2000" dirty="0" smtClean="0"/>
              <a:t>:</a:t>
            </a:r>
            <a:endParaRPr lang="ru-RU" sz="2000" b="0" i="0" dirty="0">
              <a:solidFill>
                <a:srgbClr val="333333"/>
              </a:solidFill>
              <a:effectLst/>
              <a:latin typeface="Source Sans Pro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Қан тамырларының тарылуы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,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соның салдарынан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адам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хаосты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ойлай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бастайды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,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зейін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қоя алмайды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;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Күдікті, мазасыздықты тудырады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;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Көздің бұлдырауы, құлақта шу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пайда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Source Sans Pro"/>
              </a:rPr>
              <a:t>болады</a:t>
            </a:r>
            <a:r>
              <a:rPr lang="ru-RU" sz="2000" dirty="0" smtClean="0">
                <a:solidFill>
                  <a:srgbClr val="333333"/>
                </a:solidFill>
                <a:latin typeface="Source Sans Pro"/>
              </a:rPr>
              <a:t>.</a:t>
            </a:r>
            <a:endParaRPr lang="ru-RU" sz="2000" b="0" i="0" dirty="0">
              <a:solidFill>
                <a:srgbClr val="333333"/>
              </a:solidFill>
              <a:effectLst/>
              <a:latin typeface="Source Sans Pr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29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329987"/>
            <a:ext cx="11077575" cy="1325563"/>
          </a:xfrm>
        </p:spPr>
        <p:txBody>
          <a:bodyPr>
            <a:noAutofit/>
          </a:bodyPr>
          <a:lstStyle/>
          <a:p>
            <a:r>
              <a:rPr lang="ru-RU" sz="28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Егер</a:t>
            </a:r>
            <a:r>
              <a:rPr lang="ru-RU" sz="28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Roboto"/>
              </a:rPr>
              <a:t>К</a:t>
            </a:r>
            <a:r>
              <a:rPr lang="ru-RU" b="0" i="0" dirty="0" smtClean="0">
                <a:solidFill>
                  <a:srgbClr val="FF0000"/>
                </a:solidFill>
                <a:effectLst/>
                <a:latin typeface="Roboto"/>
              </a:rPr>
              <a:t>ортизол</a:t>
            </a:r>
            <a:r>
              <a:rPr lang="ru-RU" sz="28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 </a:t>
            </a:r>
            <a:r>
              <a:rPr lang="ru-RU" sz="28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нормасынан</a:t>
            </a:r>
            <a:r>
              <a:rPr lang="ru-RU" sz="28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 </a:t>
            </a:r>
            <a:r>
              <a:rPr lang="ru-RU" sz="28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көбейіп кетсе</a:t>
            </a:r>
            <a:r>
              <a:rPr lang="ru-RU" sz="28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 не </a:t>
            </a:r>
            <a:r>
              <a:rPr lang="ru-RU" sz="28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болады</a:t>
            </a:r>
            <a:r>
              <a:rPr lang="ru-RU" sz="28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?</a:t>
            </a: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/>
            </a:r>
            <a:b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8038" y="1419226"/>
            <a:ext cx="4557712" cy="41549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Жоғары қан қысымы.</a:t>
            </a: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Қалқанша безінің қызметі төмендейді.</a:t>
            </a: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Гипергликемия.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Сүйектердің сынғыштығы.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Иммунитет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төмендеуі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бұзылыстары.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19849" y="6557918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/>
              <a:t>Подробную информацию о гормоне стресса кортизоле читайте по ссылке http://vseproanalizy.ru/kortizol.html</a:t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849" y="643480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2"/>
              </a:rPr>
              <a:t>http://rsute.ru/659140-kak-borotsya-so-stressom-ot-smartfona.html</a:t>
            </a:r>
            <a:endParaRPr lang="ru-RU" sz="1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419226"/>
            <a:ext cx="6262688" cy="46567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48152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Тістер</a:t>
            </a:r>
            <a:r>
              <a:rPr lang="ru-RU" sz="3200" dirty="0" smtClean="0">
                <a:solidFill>
                  <a:srgbClr val="FF0000"/>
                </a:solidFill>
              </a:rPr>
              <a:t> мен </a:t>
            </a:r>
            <a:r>
              <a:rPr lang="ru-RU" sz="3200" dirty="0" err="1" smtClean="0">
                <a:solidFill>
                  <a:srgbClr val="FF0000"/>
                </a:solidFill>
              </a:rPr>
              <a:t>ішкі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ағзалардың картасы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5549"/>
            <a:ext cx="10853737" cy="48752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096000" y="6311900"/>
            <a:ext cx="6096000" cy="1552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  <a:tabLst>
                <a:tab pos="990600" algn="l"/>
              </a:tabLst>
            </a:pPr>
            <a:r>
              <a:rPr lang="ru-RU" sz="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https://lifter.com.ua/kazhdyy-zub-svyazan-s-organom-v-tele-bol-v-lyubom-mozhet-predskazat-problemy-v-budushchem-13352?fbclid=IwAR24voBDS0lW7Af5wxA75RJ-pFL9r0m5pJIh2PpX3GAGq0JHpUyPB2u1Io8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88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42925"/>
            <a:ext cx="10515600" cy="563403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Қалай психологиялық тұрғыдан тұрақты адам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бола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753235"/>
            <a:ext cx="7077075" cy="3952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022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23368"/>
            <a:ext cx="10515600" cy="6576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Стресс</a:t>
            </a:r>
            <a:r>
              <a:rPr lang="en-US" sz="2400" b="1" dirty="0" smtClean="0">
                <a:solidFill>
                  <a:srgbClr val="FF0000"/>
                </a:solidFill>
              </a:rPr>
              <a:t>-</a:t>
            </a:r>
            <a:r>
              <a:rPr lang="kk-KZ" sz="2400" b="1" dirty="0" smtClean="0">
                <a:solidFill>
                  <a:srgbClr val="FF0000"/>
                </a:solidFill>
              </a:rPr>
              <a:t>менеджменттегі құзыреттіліктер  тізбегі 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Герт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Калуца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26759" y="1532022"/>
            <a:ext cx="5511008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«Стресс-менеджмент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құралдары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Кәсіби құзыреттіліктерін кеңейту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Ұйымдастыруды жақсарту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Өзіндік басқару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Әлеуметтік-коммуникативті құзыреттіліктер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Қолдау жолдарын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іздеу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Мәселені шешу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дағдыларын дамыту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067" y="955158"/>
            <a:ext cx="1653683" cy="1455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3080" y="3840348"/>
            <a:ext cx="4328920" cy="298729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81" y="3840346"/>
            <a:ext cx="1349375" cy="1344298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67" y="3840345"/>
            <a:ext cx="1349375" cy="13443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22" y="3840345"/>
            <a:ext cx="1349375" cy="1344299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92" y="3840346"/>
            <a:ext cx="1349375" cy="13442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6446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9971" y="201404"/>
            <a:ext cx="10515600" cy="415925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«Тұлғаның психологиялық тұрақтылығы» бағдарламасы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5437" y="841028"/>
            <a:ext cx="1492185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Үздік тәжірибе,</a:t>
            </a:r>
            <a:r>
              <a:rPr lang="ru-RU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Моделдер</a:t>
            </a:r>
            <a:r>
              <a:rPr lang="ru-RU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Сызбалар</a:t>
            </a:r>
            <a:r>
              <a:rPr lang="ru-RU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Ереже</a:t>
            </a:r>
            <a:r>
              <a:rPr lang="ru-RU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9019" y="620484"/>
            <a:ext cx="2278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Когнитивный багаж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6028" y="613576"/>
            <a:ext cx="1684341" cy="12976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23030" y="563551"/>
            <a:ext cx="4742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«Мүмкіншіліктер терезесі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әдісі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624095"/>
              </p:ext>
            </p:extLst>
          </p:nvPr>
        </p:nvGraphicFramePr>
        <p:xfrm>
          <a:off x="175018" y="2120998"/>
          <a:ext cx="11919582" cy="4563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2797">
                  <a:extLst>
                    <a:ext uri="{9D8B030D-6E8A-4147-A177-3AD203B41FA5}">
                      <a16:colId xmlns="" xmlns:a16="http://schemas.microsoft.com/office/drawing/2014/main" val="1549814387"/>
                    </a:ext>
                  </a:extLst>
                </a:gridCol>
                <a:gridCol w="1702797">
                  <a:extLst>
                    <a:ext uri="{9D8B030D-6E8A-4147-A177-3AD203B41FA5}">
                      <a16:colId xmlns="" xmlns:a16="http://schemas.microsoft.com/office/drawing/2014/main" val="3121144647"/>
                    </a:ext>
                  </a:extLst>
                </a:gridCol>
                <a:gridCol w="1702797">
                  <a:extLst>
                    <a:ext uri="{9D8B030D-6E8A-4147-A177-3AD203B41FA5}">
                      <a16:colId xmlns="" xmlns:a16="http://schemas.microsoft.com/office/drawing/2014/main" val="1474096190"/>
                    </a:ext>
                  </a:extLst>
                </a:gridCol>
                <a:gridCol w="1702797">
                  <a:extLst>
                    <a:ext uri="{9D8B030D-6E8A-4147-A177-3AD203B41FA5}">
                      <a16:colId xmlns="" xmlns:a16="http://schemas.microsoft.com/office/drawing/2014/main" val="3910365329"/>
                    </a:ext>
                  </a:extLst>
                </a:gridCol>
                <a:gridCol w="1702797">
                  <a:extLst>
                    <a:ext uri="{9D8B030D-6E8A-4147-A177-3AD203B41FA5}">
                      <a16:colId xmlns="" xmlns:a16="http://schemas.microsoft.com/office/drawing/2014/main" val="1660125119"/>
                    </a:ext>
                  </a:extLst>
                </a:gridCol>
                <a:gridCol w="1515837">
                  <a:extLst>
                    <a:ext uri="{9D8B030D-6E8A-4147-A177-3AD203B41FA5}">
                      <a16:colId xmlns="" xmlns:a16="http://schemas.microsoft.com/office/drawing/2014/main" val="96965095"/>
                    </a:ext>
                  </a:extLst>
                </a:gridCol>
                <a:gridCol w="1889760">
                  <a:extLst>
                    <a:ext uri="{9D8B030D-6E8A-4147-A177-3AD203B41FA5}">
                      <a16:colId xmlns="" xmlns:a16="http://schemas.microsoft.com/office/drawing/2014/main" val="2879954647"/>
                    </a:ext>
                  </a:extLst>
                </a:gridCol>
              </a:tblGrid>
              <a:tr h="12191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Психикалық денсаулық</a:t>
                      </a:r>
                      <a:endParaRPr lang="ru-RU" sz="13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+дұрыс әдет мәдениеті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Позитивті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ойлау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Бақытты </a:t>
                      </a:r>
                      <a:r>
                        <a:rPr lang="ru-RU" sz="13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бола </a:t>
                      </a:r>
                      <a:r>
                        <a:rPr lang="ru-RU" sz="13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3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өнері </a:t>
                      </a:r>
                      <a:r>
                        <a:rPr lang="ru-RU" sz="13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(марафон</a:t>
                      </a: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just"/>
                      <a:endParaRPr lang="ru-RU" sz="13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Таңдау мәдениеті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/>
                      <a:endParaRPr lang="kk-KZ" sz="13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Мәселені шешу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9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Өмірге деген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философиялық қатынас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Өзіне деген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махаббат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  психологиялық мақтау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Ресурстарды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инвестициялау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Толтыру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қолдау, жаңарту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Жоспарлау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мәдениеті.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4171274"/>
                  </a:ext>
                </a:extLst>
              </a:tr>
              <a:tr h="102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Стреске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тұрақтылық мәдениеті және өміршеңдік</a:t>
                      </a:r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Мақсат қою мәдениеті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Мәдениет</a:t>
                      </a:r>
                      <a:endParaRPr lang="ru-RU" sz="13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kk-KZ" sz="13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kk-KZ" sz="13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13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Тайм-менеджмент</a:t>
                      </a:r>
                      <a:r>
                        <a:rPr lang="ru-RU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Өзіндік бағалау </a:t>
                      </a:r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algn="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позитивті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рухани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концепция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құндылықтық-мағыналы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Жібере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 кешіру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өнері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Адамдармен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жылы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қатынасты сақтай алу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 қолдай алу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54287810"/>
                  </a:ext>
                </a:extLst>
              </a:tr>
              <a:tr h="10731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Тәртіп 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жауапкершілік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ратегиялық ойлау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</a:t>
                      </a:r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қоя алу</a:t>
                      </a:r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 шеше</a:t>
                      </a:r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Өзіндік бақылау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</a:t>
                      </a:r>
                      <a:r>
                        <a:rPr lang="ru-RU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мәдениеті</a:t>
                      </a: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i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Жүйке жүйесін күшейту және жеңілдету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Ерік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мәдениеті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0861843"/>
                  </a:ext>
                </a:extLst>
              </a:tr>
              <a:tr h="991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Сенім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мәдениеті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Эмоциялық мәдениет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Демала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Кқңіл күйді басқару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Конфликтологиялық сауаттылық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1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163404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63" y="4334949"/>
            <a:ext cx="1746885" cy="2189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13" y="2521334"/>
            <a:ext cx="674275" cy="5422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2401" y="-9619"/>
            <a:ext cx="249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Біз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біргеміз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жобасы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456" y="692700"/>
            <a:ext cx="34448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7775" y="5056988"/>
            <a:ext cx="728933" cy="5098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60" y="2687515"/>
            <a:ext cx="1023065" cy="5516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64" y="3578324"/>
            <a:ext cx="847220" cy="6377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38599" y="6074697"/>
            <a:ext cx="841702" cy="5687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40" y="4012383"/>
            <a:ext cx="718637" cy="5106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21224" y="4099346"/>
            <a:ext cx="389146" cy="4756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60521" y="6184184"/>
            <a:ext cx="730803" cy="4437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04" y="6009685"/>
            <a:ext cx="650044" cy="6300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0683" y="2784906"/>
            <a:ext cx="776156" cy="636548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>
            <a:off x="1041941" y="1916215"/>
            <a:ext cx="1363496" cy="9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96" y="5069446"/>
            <a:ext cx="1031050" cy="50981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11642" y="2893102"/>
            <a:ext cx="1114424" cy="58743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56" y="5048060"/>
            <a:ext cx="966334" cy="4941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82050" y="841029"/>
            <a:ext cx="1048990" cy="1004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2209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47675"/>
            <a:ext cx="10515600" cy="572928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Инвалидом Вас делает лишь негативное отношение к жизни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».</a:t>
            </a:r>
          </a:p>
          <a:p>
            <a:pPr marL="0" indent="0" algn="r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Скотт Гамильтон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05725" y="5629275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Фильм «Временные трудности»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19" y="2124869"/>
            <a:ext cx="4276725" cy="3207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124869"/>
            <a:ext cx="3314700" cy="31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801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Аркадий </a:t>
            </a:r>
            <a:r>
              <a:rPr lang="ru-RU" dirty="0" err="1">
                <a:solidFill>
                  <a:srgbClr val="FF0000"/>
                </a:solidFill>
              </a:rPr>
              <a:t>Цукер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см.фильм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«Временные трудности» 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4849" y="1825625"/>
            <a:ext cx="7553325" cy="4351338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Тиімділігі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жоғары адамдар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Стратегиялық тұрғыда ойлайды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Міндеттерді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жақсы шешеді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Ойлау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алгоритмі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күшті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575" y="2256147"/>
            <a:ext cx="3642868" cy="30588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67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7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Психологиялық тұрақтылық» түсінігі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609726"/>
            <a:ext cx="10715625" cy="5057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0144" y="2132947"/>
            <a:ext cx="1394581" cy="1364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318684"/>
            <a:ext cx="1079501" cy="8096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96150" y="3782795"/>
            <a:ext cx="5895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Резильенттілік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(қалпына келу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қабілеті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Өмір сүру қабілеті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Өмірлік шыдамдылық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Стресске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тқрақтылық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Қарсы тұра алу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Психиканың икемділігі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Тұрақтылық</a:t>
            </a:r>
            <a:r>
              <a:rPr lang="ru-RU" sz="1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Құзыретті қызмет ету</a:t>
            </a:r>
            <a:endParaRPr lang="ru-RU" sz="11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588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/>
          <p:cNvSpPr/>
          <p:nvPr/>
        </p:nvSpPr>
        <p:spPr>
          <a:xfrm>
            <a:off x="4014788" y="1870075"/>
            <a:ext cx="4465637" cy="34131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65149" y="376238"/>
            <a:ext cx="77790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cs typeface="Arial" charset="0"/>
              </a:rPr>
              <a:t>«Даму </a:t>
            </a:r>
            <a:r>
              <a:rPr lang="ru-RU" sz="3200" b="1" dirty="0" err="1" smtClean="0">
                <a:solidFill>
                  <a:srgbClr val="FF0000"/>
                </a:solidFill>
                <a:cs typeface="Arial" charset="0"/>
              </a:rPr>
              <a:t>жұлдызы</a:t>
            </a:r>
            <a:r>
              <a:rPr lang="ru-RU" sz="3200" b="1" dirty="0" smtClean="0">
                <a:solidFill>
                  <a:srgbClr val="FF0000"/>
                </a:solidFill>
                <a:cs typeface="Arial" charset="0"/>
              </a:rPr>
              <a:t>» </a:t>
            </a:r>
            <a:r>
              <a:rPr lang="ru-RU" sz="3200" b="1" dirty="0" err="1" smtClean="0">
                <a:solidFill>
                  <a:srgbClr val="FF0000"/>
                </a:solidFill>
                <a:cs typeface="Arial" charset="0"/>
              </a:rPr>
              <a:t>әдісі</a:t>
            </a:r>
            <a:r>
              <a:rPr lang="ru-RU" sz="32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9988" y="5340350"/>
            <a:ext cx="2246312" cy="4603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Реакция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0200" y="5607050"/>
            <a:ext cx="2462213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Қатынас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9063" y="1223963"/>
            <a:ext cx="2057400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Ойлар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эмоциялар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8688" y="3035300"/>
            <a:ext cx="2136775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Бағдарлар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63" y="3341688"/>
            <a:ext cx="3595687" cy="70788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Энергия,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Энергетикалық бағдарлама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6375" y="25400"/>
            <a:ext cx="583247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Помнить и понять, что посеете, то и пожнете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121525" y="4021138"/>
            <a:ext cx="3236913" cy="16335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Box 16"/>
          <p:cNvSpPr txBox="1">
            <a:spLocks noChangeArrowheads="1"/>
          </p:cNvSpPr>
          <p:nvPr/>
        </p:nvSpPr>
        <p:spPr bwMode="auto">
          <a:xfrm rot="1615307">
            <a:off x="7175500" y="4541838"/>
            <a:ext cx="441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УВАЖЕНИЕ + умение слушать, слышать+ НРАВСТВЕННЫЕ УРОКИ 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6188075" y="4524375"/>
            <a:ext cx="15875" cy="2092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8" name="TextBox 22"/>
          <p:cNvSpPr txBox="1">
            <a:spLocks noChangeArrowheads="1"/>
          </p:cNvSpPr>
          <p:nvPr/>
        </p:nvSpPr>
        <p:spPr bwMode="auto">
          <a:xfrm rot="-5400000">
            <a:off x="5843588" y="5256213"/>
            <a:ext cx="1565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cs typeface="Arial" charset="0"/>
              </a:rPr>
              <a:t>ОСОЗНАНИЕ , ПСИХОЛОГИЧЕСКИЙ ЗАПРЕТ инструменты, реакция, эмоции</a:t>
            </a:r>
          </a:p>
        </p:txBody>
      </p:sp>
      <p:sp>
        <p:nvSpPr>
          <p:cNvPr id="14349" name="TextBox 25"/>
          <p:cNvSpPr txBox="1">
            <a:spLocks noChangeArrowheads="1"/>
          </p:cNvSpPr>
          <p:nvPr/>
        </p:nvSpPr>
        <p:spPr bwMode="auto">
          <a:xfrm rot="-1013341">
            <a:off x="71438" y="4446588"/>
            <a:ext cx="5448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cs typeface="Arial" charset="0"/>
              </a:rPr>
              <a:t>Технология «Осознанности» </a:t>
            </a:r>
          </a:p>
          <a:p>
            <a:pPr algn="ctr"/>
            <a:r>
              <a:rPr lang="ru-RU" sz="1200">
                <a:cs typeface="Arial" charset="0"/>
              </a:rPr>
              <a:t>(Я признаю  все свои чувства, эмоции. Даете место и …), </a:t>
            </a:r>
          </a:p>
          <a:p>
            <a:pPr algn="ctr"/>
            <a:r>
              <a:rPr lang="ru-RU" sz="1200">
                <a:cs typeface="Arial" charset="0"/>
              </a:rPr>
              <a:t>Технология  «Пересознание/Перезагрузка» (новая программа)</a:t>
            </a:r>
          </a:p>
          <a:p>
            <a:pPr algn="ctr"/>
            <a:r>
              <a:rPr lang="ru-RU" sz="1200">
                <a:cs typeface="Arial" charset="0"/>
              </a:rPr>
              <a:t>ВЕКТОРНОЕ СОСТОЯНИЕ+ВЫБОР/ФОКУС+</a:t>
            </a:r>
          </a:p>
          <a:p>
            <a:pPr algn="ctr"/>
            <a:r>
              <a:rPr lang="ru-RU" sz="1200">
                <a:cs typeface="Arial" charset="0"/>
              </a:rPr>
              <a:t>ПРАВЕДНОЕ ПОВЕДЕНИЕ</a:t>
            </a:r>
          </a:p>
        </p:txBody>
      </p:sp>
      <p:sp>
        <p:nvSpPr>
          <p:cNvPr id="14350" name="TextBox 29"/>
          <p:cNvSpPr txBox="1">
            <a:spLocks noChangeArrowheads="1"/>
          </p:cNvSpPr>
          <p:nvPr/>
        </p:nvSpPr>
        <p:spPr bwMode="auto">
          <a:xfrm rot="-2355528">
            <a:off x="6157913" y="1104900"/>
            <a:ext cx="4748212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cs typeface="Arial" charset="0"/>
              </a:rPr>
              <a:t>НРАВСТВЕННАЯ ГИГИЕНА (</a:t>
            </a:r>
            <a:r>
              <a:rPr lang="ru-RU" sz="900" dirty="0">
                <a:cs typeface="Arial" charset="0"/>
              </a:rPr>
              <a:t>система разнообразных мер, укрепляющих нравственное здоровье. Врач Гален)</a:t>
            </a:r>
          </a:p>
          <a:p>
            <a:r>
              <a:rPr lang="ru-RU" sz="1400" dirty="0">
                <a:cs typeface="Arial" charset="0"/>
              </a:rPr>
              <a:t> + СОГЛАСОВАНИЕ 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2627313" y="1522413"/>
            <a:ext cx="3048000" cy="16541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2" name="TextBox 32"/>
          <p:cNvSpPr txBox="1">
            <a:spLocks noChangeArrowheads="1"/>
          </p:cNvSpPr>
          <p:nvPr/>
        </p:nvSpPr>
        <p:spPr bwMode="auto">
          <a:xfrm rot="1815956">
            <a:off x="2901950" y="1979613"/>
            <a:ext cx="3543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        ПРИНЯТИЕ СЕБЯ+ВЕРА</a:t>
            </a:r>
          </a:p>
          <a:p>
            <a:pPr algn="ctr"/>
            <a:r>
              <a:rPr lang="ru-RU">
                <a:latin typeface="Calibri" pitchFamily="34" charset="0"/>
              </a:rPr>
              <a:t>САМОАКТУАЛИЗАЦИЯ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6853238" y="1582738"/>
            <a:ext cx="2212975" cy="156368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1009650" y="4583113"/>
            <a:ext cx="4246563" cy="14287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5" name="Прямоугольник 44"/>
          <p:cNvSpPr>
            <a:spLocks noChangeArrowheads="1"/>
          </p:cNvSpPr>
          <p:nvPr/>
        </p:nvSpPr>
        <p:spPr bwMode="auto">
          <a:xfrm>
            <a:off x="5459413" y="3275013"/>
            <a:ext cx="1851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  <a:cs typeface="Arial" charset="0"/>
              </a:rPr>
              <a:t>Поведение </a:t>
            </a:r>
          </a:p>
          <a:p>
            <a:pPr algn="ctr"/>
            <a:r>
              <a:rPr lang="ru-RU" sz="2400">
                <a:solidFill>
                  <a:srgbClr val="FF0000"/>
                </a:solidFill>
                <a:cs typeface="Arial" charset="0"/>
              </a:rPr>
              <a:t>личности</a:t>
            </a:r>
          </a:p>
        </p:txBody>
      </p:sp>
      <p:pic>
        <p:nvPicPr>
          <p:cNvPr id="14356" name="Picture 4" descr="Картинки по запросу ЧЕМОД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2306">
            <a:off x="9739313" y="1128713"/>
            <a:ext cx="2322512" cy="15494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</p:pic>
      <p:sp>
        <p:nvSpPr>
          <p:cNvPr id="14357" name="TextBox 49"/>
          <p:cNvSpPr txBox="1">
            <a:spLocks noChangeArrowheads="1"/>
          </p:cNvSpPr>
          <p:nvPr/>
        </p:nvSpPr>
        <p:spPr bwMode="auto">
          <a:xfrm rot="740304">
            <a:off x="9910763" y="600075"/>
            <a:ext cx="2160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  <a:cs typeface="Arial" charset="0"/>
              </a:rPr>
              <a:t>Когнитивный багаж+</a:t>
            </a:r>
          </a:p>
          <a:p>
            <a:pPr algn="ctr"/>
            <a:r>
              <a:rPr lang="ru-RU" sz="1600">
                <a:solidFill>
                  <a:srgbClr val="FF0000"/>
                </a:solidFill>
                <a:cs typeface="Arial" charset="0"/>
              </a:rPr>
              <a:t>Самопознание</a:t>
            </a: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11498263" y="204788"/>
            <a:ext cx="1587" cy="50165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Прямоугольник 1"/>
          <p:cNvSpPr>
            <a:spLocks noChangeArrowheads="1"/>
          </p:cNvSpPr>
          <p:nvPr/>
        </p:nvSpPr>
        <p:spPr bwMode="auto">
          <a:xfrm>
            <a:off x="8815388" y="6457950"/>
            <a:ext cx="350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latin typeface="Calibri" pitchFamily="34" charset="0"/>
                <a:hlinkClick r:id="rId3"/>
              </a:rPr>
              <a:t>https://www.youtube.com/watch?v=bf6twbM29qc</a:t>
            </a:r>
            <a:r>
              <a:rPr lang="ru-RU" sz="1000">
                <a:latin typeface="Calibri" pitchFamily="34" charset="0"/>
              </a:rPr>
              <a:t> ВИДЕОРОЛИК ПОДДЕРЖКА, ВЕРА В СЕБЯ</a:t>
            </a:r>
          </a:p>
        </p:txBody>
      </p:sp>
      <p:sp>
        <p:nvSpPr>
          <p:cNvPr id="14360" name="TextBox 14"/>
          <p:cNvSpPr txBox="1">
            <a:spLocks noChangeArrowheads="1"/>
          </p:cNvSpPr>
          <p:nvPr/>
        </p:nvSpPr>
        <p:spPr bwMode="auto">
          <a:xfrm>
            <a:off x="4405313" y="6392863"/>
            <a:ext cx="4075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cs typeface="Arial" charset="0"/>
              </a:rPr>
              <a:t>Правило: Я принимаю внутреннее решение только 1 минуту и засекаю время. Путь к анализу</a:t>
            </a:r>
          </a:p>
        </p:txBody>
      </p:sp>
    </p:spTree>
    <p:extLst>
      <p:ext uri="{BB962C8B-B14F-4D97-AF65-F5344CB8AC3E}">
        <p14:creationId xmlns="" xmlns:p14="http://schemas.microsoft.com/office/powerpoint/2010/main" val="3997092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17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C00000"/>
                </a:solidFill>
              </a:rPr>
              <a:t>Тепе</a:t>
            </a:r>
            <a:r>
              <a:rPr lang="en-US" sz="3100" dirty="0" smtClean="0">
                <a:solidFill>
                  <a:srgbClr val="C00000"/>
                </a:solidFill>
              </a:rPr>
              <a:t>-</a:t>
            </a:r>
            <a:r>
              <a:rPr lang="ru-RU" sz="3100" dirty="0" err="1" smtClean="0">
                <a:solidFill>
                  <a:srgbClr val="C00000"/>
                </a:solidFill>
              </a:rPr>
              <a:t>теңдік және психикалық денсаулықты сақтау дөңгелегі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530072" y="2037703"/>
            <a:ext cx="8286750" cy="4029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58051" y="3518073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Тән деңгейінде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2148" y="2248135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Сана </a:t>
            </a:r>
            <a:r>
              <a:rPr lang="ru-RU" b="1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деңгейінде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25896" y="4810512"/>
            <a:ext cx="216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Эмоция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деңгейінде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9972" y="3682909"/>
            <a:ext cx="209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Әрекет деңгейінде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09694" y="3816902"/>
            <a:ext cx="285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Тамақтану бағдарламасы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97714" y="2639593"/>
            <a:ext cx="2843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Мейірімділік</a:t>
            </a:r>
            <a:r>
              <a:rPr lang="ru-RU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жіне</a:t>
            </a:r>
            <a:r>
              <a:rPr lang="ru-RU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түсіну</a:t>
            </a:r>
            <a:endParaRPr lang="ru-RU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rgbClr val="181717"/>
                </a:solidFill>
                <a:latin typeface="Times New Roman" panose="02020603050405020304" pitchFamily="18" charset="0"/>
              </a:rPr>
              <a:t>Медитация </a:t>
            </a:r>
            <a:r>
              <a:rPr lang="ru-RU" i="1" dirty="0" err="1" smtClean="0">
                <a:solidFill>
                  <a:srgbClr val="181717"/>
                </a:solidFill>
                <a:latin typeface="Times New Roman" panose="02020603050405020304" pitchFamily="18" charset="0"/>
              </a:rPr>
              <a:t>бағдарламасы</a:t>
            </a:r>
            <a:r>
              <a:rPr lang="ru-RU" i="1" dirty="0" smtClean="0">
                <a:solidFill>
                  <a:srgbClr val="181717"/>
                </a:solidFill>
                <a:latin typeface="Times New Roman" panose="02020603050405020304" pitchFamily="18" charset="0"/>
              </a:rPr>
              <a:t> 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11467" y="5009123"/>
            <a:ext cx="3254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err="1" smtClean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Кездесу</a:t>
            </a:r>
            <a:r>
              <a:rPr lang="ru-RU" sz="1600" i="1" dirty="0" smtClean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бағдарламалары</a:t>
            </a:r>
            <a:endParaRPr lang="ru-RU" sz="1600" i="1" dirty="0" smtClean="0">
              <a:solidFill>
                <a:srgbClr val="18171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600" i="1" dirty="0" err="1" smtClean="0">
                <a:solidFill>
                  <a:srgbClr val="18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Әділ мінез</a:t>
            </a:r>
            <a:r>
              <a:rPr lang="ru-RU" sz="1600" i="1" dirty="0" smtClean="0">
                <a:solidFill>
                  <a:srgbClr val="18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solidFill>
                  <a:srgbClr val="18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құлық,</a:t>
            </a:r>
            <a:r>
              <a:rPr lang="ru-RU" sz="1600" i="1" dirty="0" smtClean="0">
                <a:solidFill>
                  <a:srgbClr val="18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>
              <a:solidFill>
                <a:srgbClr val="18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Өзінің энергетикасын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жоғарлату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04922" y="4001721"/>
            <a:ext cx="304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Шынайы</a:t>
            </a:r>
            <a:r>
              <a:rPr lang="ru-RU" i="1" dirty="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өмір бағдарламасы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3138" y="3413887"/>
            <a:ext cx="927080" cy="11660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67" y="2645216"/>
            <a:ext cx="1936133" cy="1095374"/>
          </a:xfrm>
          <a:prstGeom prst="rect">
            <a:avLst/>
          </a:prstGeom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91" y="4815838"/>
            <a:ext cx="2065998" cy="13748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2118"/>
            <a:ext cx="1702905" cy="1702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154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«Бақылау парағы</a:t>
            </a:r>
            <a:r>
              <a:rPr lang="ru-RU" b="1" dirty="0" err="1" smtClean="0">
                <a:solidFill>
                  <a:srgbClr val="FF0000"/>
                </a:solidFill>
              </a:rPr>
              <a:t>» әдісі</a:t>
            </a:r>
            <a:r>
              <a:rPr lang="ru-RU" sz="1800" b="1" dirty="0" smtClean="0"/>
              <a:t>(</a:t>
            </a:r>
            <a:r>
              <a:rPr lang="ru-RU" sz="1800" dirty="0" smtClean="0"/>
              <a:t>Макс </a:t>
            </a:r>
            <a:r>
              <a:rPr lang="ru-RU" sz="1800" dirty="0" err="1"/>
              <a:t>Люшер</a:t>
            </a:r>
            <a:r>
              <a:rPr lang="ru-RU" sz="1800" dirty="0"/>
              <a:t> </a:t>
            </a:r>
            <a:r>
              <a:rPr lang="ru-RU" sz="1800" b="1" dirty="0"/>
              <a:t>с.63)</a:t>
            </a:r>
            <a:r>
              <a:rPr lang="ru-RU" sz="1800" dirty="0"/>
              <a:t>. 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ru-RU" dirty="0" err="1" smtClean="0"/>
              <a:t>Адамға қанағат алмаушылық жағдайында болмау</a:t>
            </a:r>
            <a:r>
              <a:rPr lang="ru-RU" dirty="0" smtClean="0"/>
              <a:t> </a:t>
            </a:r>
            <a:r>
              <a:rPr lang="ru-RU" dirty="0" err="1" smtClean="0"/>
              <a:t>үшін, физикалық тұрғыда демалу</a:t>
            </a:r>
            <a:r>
              <a:rPr lang="ru-RU" dirty="0" smtClean="0"/>
              <a:t> </a:t>
            </a:r>
            <a:r>
              <a:rPr lang="ru-RU" dirty="0" err="1" smtClean="0"/>
              <a:t>және ішкі</a:t>
            </a:r>
            <a:r>
              <a:rPr lang="ru-RU" dirty="0" smtClean="0"/>
              <a:t> </a:t>
            </a:r>
            <a:r>
              <a:rPr lang="ru-RU" dirty="0" err="1" smtClean="0"/>
              <a:t>тыныштық үшін үнемі бірдеңе жасап</a:t>
            </a:r>
            <a:r>
              <a:rPr lang="ru-RU" dirty="0" smtClean="0"/>
              <a:t> </a:t>
            </a:r>
            <a:r>
              <a:rPr lang="ru-RU" dirty="0" err="1" smtClean="0"/>
              <a:t>отыру</a:t>
            </a:r>
            <a:r>
              <a:rPr lang="ru-RU" dirty="0" smtClean="0"/>
              <a:t> </a:t>
            </a:r>
            <a:r>
              <a:rPr lang="ru-RU" dirty="0" err="1" smtClean="0"/>
              <a:t>керек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 smtClean="0">
                <a:solidFill>
                  <a:srgbClr val="FF0000"/>
                </a:solidFill>
              </a:rPr>
              <a:t>Сағаттар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4314" y="3207515"/>
            <a:ext cx="2296872" cy="25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psixika.ru/templates/2016/images/psikhicheskoe-zdorovy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82" y="4486275"/>
            <a:ext cx="1411268" cy="1456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42" y="4614862"/>
            <a:ext cx="1728399" cy="1150171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7136056" y="4857750"/>
            <a:ext cx="1507883" cy="18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863850" y="4857750"/>
            <a:ext cx="2232150" cy="471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44" y="2848596"/>
            <a:ext cx="1776412" cy="1182121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6900863" y="3340923"/>
            <a:ext cx="1332581" cy="66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70" y="3106358"/>
            <a:ext cx="1662112" cy="1244980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>
            <a:off x="4979925" y="3596039"/>
            <a:ext cx="1116075" cy="56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578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Ұсынылатын </a:t>
            </a:r>
            <a:r>
              <a:rPr lang="ru-RU" dirty="0" smtClean="0"/>
              <a:t>видео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0163" y="1754981"/>
            <a:ext cx="5919788" cy="13747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Польза голода для организма человека. Японское исследование лауреата  нобелевской премии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https://www.facebook.com/TOKmedia.ria/videos/531047757468945/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2" y="4644509"/>
            <a:ext cx="2628900" cy="17430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5239048"/>
            <a:ext cx="75199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СОН. ТЕХНИКИ БЫСТРО ЗАСЫПАТЬ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https://m.facebook.com/story.php?story_fbid=3312841708763338&amp;id=100001126257431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0163" y="3630404"/>
            <a:ext cx="451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Sans"/>
              </a:rPr>
              <a:t>См. также Поль Брэгг «Чудо голодания»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69068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8230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4670425" y="2244575"/>
            <a:ext cx="647382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/>
            <a:r>
              <a:rPr lang="ru-RU" alt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Билігіңізде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нәрсені бақылаңыз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%»</a:t>
            </a:r>
          </a:p>
        </p:txBody>
      </p:sp>
      <p:pic>
        <p:nvPicPr>
          <p:cNvPr id="30723" name="Picture 4" descr="Стрессоустойчивость. Как сохранять спокойствие и эффективность в любых ситуация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7" y="1354095"/>
            <a:ext cx="3665538" cy="43100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etanoia-Resultad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6" y="2846368"/>
            <a:ext cx="1850359" cy="11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9963" y="303218"/>
            <a:ext cx="596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Шэрон Мельник </a:t>
            </a:r>
          </a:p>
        </p:txBody>
      </p:sp>
      <p:pic>
        <p:nvPicPr>
          <p:cNvPr id="8" name="Picture 4" descr="https://www.mann-ivanov-ferber.ru/assets/images/authors/i_047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5" y="554622"/>
            <a:ext cx="1152525" cy="138847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59335" y="18861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Несите ответственность 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«свою половину пути»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4072" y="4300010"/>
            <a:ext cx="31762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Методика Кнопки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«Включения» и «Выключения»</a:t>
            </a:r>
            <a:endParaRPr lang="ru-RU" sz="1600" b="1" dirty="0"/>
          </a:p>
        </p:txBody>
      </p:sp>
      <p:pic>
        <p:nvPicPr>
          <p:cNvPr id="11" name="Picture 2" descr="Картинки по запросу кнопка on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678"/>
          <a:stretch>
            <a:fillRect/>
          </a:stretch>
        </p:blipFill>
        <p:spPr bwMode="auto">
          <a:xfrm>
            <a:off x="6820677" y="5059024"/>
            <a:ext cx="869315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Картинки по запросу кнопка on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8"/>
          <a:stretch>
            <a:fillRect/>
          </a:stretch>
        </p:blipFill>
        <p:spPr bwMode="auto">
          <a:xfrm>
            <a:off x="8507992" y="5114904"/>
            <a:ext cx="806450" cy="7950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940779" y="6388"/>
            <a:ext cx="7060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  «Стрессоустойчивость. Как сохранять спокойствие  и эффективность в любых ситуациях»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30722" idx="2"/>
          </p:cNvCxnSpPr>
          <p:nvPr/>
        </p:nvCxnSpPr>
        <p:spPr>
          <a:xfrm>
            <a:off x="7907338" y="3444904"/>
            <a:ext cx="0" cy="852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74346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Формат </a:t>
            </a:r>
            <a:r>
              <a:rPr lang="ru-RU" sz="3200" b="1" dirty="0" err="1" smtClean="0">
                <a:solidFill>
                  <a:srgbClr val="FF0000"/>
                </a:solidFill>
              </a:rPr>
              <a:t>теориясы</a:t>
            </a:r>
            <a:r>
              <a:rPr lang="ru-RU" sz="3200" b="1" dirty="0" smtClean="0">
                <a:solidFill>
                  <a:srgbClr val="FF0000"/>
                </a:solidFill>
              </a:rPr>
              <a:t> (</a:t>
            </a:r>
            <a:r>
              <a:rPr lang="ru-RU" sz="3200" b="1" dirty="0" err="1" smtClean="0">
                <a:solidFill>
                  <a:srgbClr val="FF0000"/>
                </a:solidFill>
              </a:rPr>
              <a:t>басқалай ойлау</a:t>
            </a:r>
            <a:r>
              <a:rPr lang="ru-RU" sz="3200" b="1" dirty="0" smtClean="0">
                <a:solidFill>
                  <a:srgbClr val="FF0000"/>
                </a:solidFill>
              </a:rPr>
              <a:t>)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120005" cy="479383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Важно в работе производить «</a:t>
            </a:r>
            <a:r>
              <a:rPr lang="ru-RU" b="1" dirty="0"/>
              <a:t>Сдвиги в формате</a:t>
            </a:r>
            <a:r>
              <a:rPr lang="ru-RU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20843" y="658574"/>
            <a:ext cx="30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Люк де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Барабандер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Алан 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8024" y="2916904"/>
            <a:ext cx="4840356" cy="337843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48075" y="39548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668" y="1969652"/>
            <a:ext cx="1084263" cy="1323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03371" y="1854776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Форматы: 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вещи,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идеи,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подходы,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философии,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тактики,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теории,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модели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стратегии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0765" y="3067305"/>
            <a:ext cx="3796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«До»                «После»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24275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Важно создать «ментальный прыжок»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41339" y="5299611"/>
            <a:ext cx="2704551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 рамки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То, как вы представите ситуацию, как подадите ее и в какую «рамку» оформите, сильно повлияет на реакцию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086437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dirty="0" smtClean="0">
                <a:solidFill>
                  <a:srgbClr val="FF0000"/>
                </a:solidFill>
              </a:rPr>
              <a:t>Мінез құлық к</a:t>
            </a:r>
            <a:r>
              <a:rPr lang="ru-RU" sz="3600" dirty="0" err="1" smtClean="0">
                <a:solidFill>
                  <a:srgbClr val="FF0000"/>
                </a:solidFill>
              </a:rPr>
              <a:t>онцепциясы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61" y="1816100"/>
            <a:ext cx="5835127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3358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«Адам </a:t>
            </a:r>
            <a:r>
              <a:rPr lang="ru-RU" sz="4400" dirty="0" err="1" smtClean="0">
                <a:solidFill>
                  <a:srgbClr val="FF0000"/>
                </a:solidFill>
              </a:rPr>
              <a:t>тәні</a:t>
            </a:r>
            <a:r>
              <a:rPr lang="ru-RU" sz="4400" dirty="0" smtClean="0">
                <a:solidFill>
                  <a:srgbClr val="FF0000"/>
                </a:solidFill>
              </a:rPr>
              <a:t>» </a:t>
            </a:r>
            <a:r>
              <a:rPr lang="ru-RU" sz="4400" dirty="0" err="1" smtClean="0">
                <a:solidFill>
                  <a:srgbClr val="FF0000"/>
                </a:solidFill>
              </a:rPr>
              <a:t>әдісі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6694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Эмоциялар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dirty="0" err="1" smtClean="0"/>
              <a:t>Махаббат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Бақыт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Қуаныш</a:t>
            </a:r>
            <a:endParaRPr lang="ru-RU" dirty="0" smtClean="0"/>
          </a:p>
          <a:p>
            <a:r>
              <a:rPr lang="ru-RU" dirty="0" smtClean="0"/>
              <a:t>Ашу</a:t>
            </a:r>
          </a:p>
          <a:p>
            <a:r>
              <a:rPr lang="ru-RU" dirty="0" err="1" smtClean="0"/>
              <a:t>Өкпе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Қызғаныш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Қорқыныш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Мұң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7" y="2395537"/>
            <a:ext cx="4129088" cy="2922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0280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Әр сөздің алдында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түсті таңдап, қарындашпен белгілеңіз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7025" y="1825625"/>
            <a:ext cx="8486775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 err="1" smtClean="0"/>
              <a:t>Мысалы</a:t>
            </a:r>
            <a:r>
              <a:rPr lang="ru-RU" sz="2000" dirty="0" smtClean="0"/>
              <a:t>, </a:t>
            </a:r>
          </a:p>
          <a:p>
            <a:pPr marL="0" indent="0">
              <a:buNone/>
            </a:pPr>
            <a:r>
              <a:rPr lang="ru-RU" dirty="0" smtClean="0"/>
              <a:t>Ашу   </a:t>
            </a:r>
          </a:p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r>
              <a:rPr lang="ru-RU" dirty="0" err="1" smtClean="0"/>
              <a:t>Махаббат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289729"/>
            <a:ext cx="4391025" cy="2922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18591" y="2929486"/>
            <a:ext cx="2267297" cy="1642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299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«Психологиялық тұрақтылық» түсінігі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1099" y="1609725"/>
            <a:ext cx="6038849" cy="28527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Tx/>
              <a:buChar char="-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өмірдегі жағымсыз оқиғаларды болжау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және алдын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қабілеті,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егер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algn="just">
              <a:buFontTx/>
              <a:buChar char="-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олардан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айтарлықтай шығынсыз шыға алу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(М.Ф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Секач)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89" y="3242202"/>
            <a:ext cx="4564034" cy="3359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4173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З.Фрейд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0875" y="2190750"/>
            <a:ext cx="5219700" cy="33099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B0F0"/>
                </a:solidFill>
              </a:rPr>
              <a:t>«</a:t>
            </a:r>
            <a:r>
              <a:rPr lang="ru-RU" sz="24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Подавленные эмоции не умирают. 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заставили замолчать, 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изнутри они продолжают 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влиять на человека</a:t>
            </a:r>
            <a:r>
              <a:rPr lang="ru-RU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>
              <a:buNone/>
            </a:pP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9125" y="532211"/>
            <a:ext cx="3585117" cy="1510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338"/>
            <a:ext cx="2047875" cy="2836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3548494"/>
            <a:ext cx="2742361" cy="2947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1894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 «МЕН ӨЗІМДІ МАҚТАН ЕТЕМІН…» ЖАТТЫҒУЫ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4182" y="2115127"/>
            <a:ext cx="5719618" cy="454429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err="1" smtClean="0"/>
              <a:t>Қанеки</a:t>
            </a:r>
            <a:r>
              <a:rPr lang="ru-RU" dirty="0" smtClean="0"/>
              <a:t>, </a:t>
            </a:r>
            <a:r>
              <a:rPr lang="ru-RU" dirty="0" err="1" smtClean="0"/>
              <a:t>қазір</a:t>
            </a:r>
            <a:r>
              <a:rPr lang="ru-RU" dirty="0" smtClean="0"/>
              <a:t> </a:t>
            </a:r>
            <a:r>
              <a:rPr lang="ru-RU" dirty="0" err="1" smtClean="0"/>
              <a:t>көзімізді</a:t>
            </a:r>
            <a:r>
              <a:rPr lang="ru-RU" dirty="0" smtClean="0"/>
              <a:t> </a:t>
            </a:r>
            <a:r>
              <a:rPr lang="ru-RU" dirty="0" err="1" smtClean="0"/>
              <a:t>жұмып</a:t>
            </a:r>
            <a:r>
              <a:rPr lang="ru-RU" dirty="0" smtClean="0"/>
              <a:t>, </a:t>
            </a:r>
            <a:r>
              <a:rPr lang="ru-RU" dirty="0" err="1" smtClean="0"/>
              <a:t>үлкен</a:t>
            </a:r>
            <a:r>
              <a:rPr lang="ru-RU" dirty="0" smtClean="0"/>
              <a:t> </a:t>
            </a:r>
            <a:r>
              <a:rPr lang="ru-RU" dirty="0" err="1" smtClean="0"/>
              <a:t>ақ</a:t>
            </a:r>
            <a:r>
              <a:rPr lang="ru-RU" dirty="0" smtClean="0"/>
              <a:t> </a:t>
            </a:r>
            <a:r>
              <a:rPr lang="ru-RU" dirty="0" err="1" smtClean="0"/>
              <a:t>параққа</a:t>
            </a:r>
            <a:r>
              <a:rPr lang="ru-RU" dirty="0" smtClean="0"/>
              <a:t> </a:t>
            </a:r>
            <a:r>
              <a:rPr lang="ru-RU" dirty="0" err="1" smtClean="0"/>
              <a:t>әдемі</a:t>
            </a:r>
            <a:r>
              <a:rPr lang="ru-RU" dirty="0" smtClean="0"/>
              <a:t> </a:t>
            </a:r>
            <a:r>
              <a:rPr lang="ru-RU" dirty="0" err="1" smtClean="0"/>
              <a:t>етіп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sz="3200" b="1" dirty="0" smtClean="0"/>
              <a:t>«Мен  </a:t>
            </a:r>
            <a:r>
              <a:rPr lang="ru-RU" sz="3200" b="1" dirty="0" err="1" smtClean="0"/>
              <a:t>өзімді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мақтан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етемін</a:t>
            </a:r>
            <a:r>
              <a:rPr lang="ru-RU" sz="3200" b="1" dirty="0" smtClean="0"/>
              <a:t>….»</a:t>
            </a:r>
            <a:r>
              <a:rPr lang="ru-RU" dirty="0" smtClean="0"/>
              <a:t>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деп</a:t>
            </a:r>
            <a:r>
              <a:rPr lang="ru-RU" dirty="0" smtClean="0"/>
              <a:t> </a:t>
            </a:r>
            <a:r>
              <a:rPr lang="ru-RU" dirty="0" err="1" smtClean="0"/>
              <a:t>жазылып</a:t>
            </a:r>
            <a:r>
              <a:rPr lang="ru-RU" dirty="0" smtClean="0"/>
              <a:t> </a:t>
            </a:r>
            <a:r>
              <a:rPr lang="ru-RU" dirty="0" err="1" smtClean="0"/>
              <a:t>тұрғанын</a:t>
            </a:r>
            <a:r>
              <a:rPr lang="ru-RU" dirty="0" smtClean="0"/>
              <a:t> </a:t>
            </a:r>
            <a:r>
              <a:rPr lang="ru-RU" dirty="0" err="1" smtClean="0"/>
              <a:t>елестетейікші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err="1" smtClean="0"/>
              <a:t>Өтініш</a:t>
            </a:r>
            <a:r>
              <a:rPr lang="ru-RU" dirty="0" smtClean="0"/>
              <a:t>, осы </a:t>
            </a:r>
            <a:r>
              <a:rPr lang="ru-RU" dirty="0" err="1" smtClean="0"/>
              <a:t>сөйлеммен</a:t>
            </a:r>
            <a:r>
              <a:rPr lang="ru-RU" dirty="0" smtClean="0"/>
              <a:t> </a:t>
            </a:r>
            <a:r>
              <a:rPr lang="ru-RU" dirty="0" err="1" smtClean="0"/>
              <a:t>бүгін</a:t>
            </a:r>
            <a:r>
              <a:rPr lang="ru-RU" dirty="0" smtClean="0"/>
              <a:t> не </a:t>
            </a:r>
            <a:r>
              <a:rPr lang="ru-RU" dirty="0" err="1" smtClean="0"/>
              <a:t>үшін</a:t>
            </a:r>
            <a:r>
              <a:rPr lang="ru-RU" dirty="0" smtClean="0"/>
              <a:t> </a:t>
            </a:r>
            <a:r>
              <a:rPr lang="ru-RU" dirty="0" err="1" smtClean="0"/>
              <a:t>өзіңізді</a:t>
            </a:r>
            <a:r>
              <a:rPr lang="ru-RU" dirty="0" smtClean="0"/>
              <a:t> </a:t>
            </a:r>
            <a:r>
              <a:rPr lang="ru-RU" dirty="0" err="1" smtClean="0"/>
              <a:t>мақтан</a:t>
            </a:r>
            <a:r>
              <a:rPr lang="ru-RU" dirty="0" smtClean="0"/>
              <a:t> </a:t>
            </a:r>
            <a:r>
              <a:rPr lang="ru-RU" dirty="0" err="1" smtClean="0"/>
              <a:t>ететініңізді</a:t>
            </a:r>
            <a:r>
              <a:rPr lang="ru-RU" dirty="0" smtClean="0"/>
              <a:t> </a:t>
            </a:r>
            <a:r>
              <a:rPr lang="ru-RU" dirty="0" err="1" smtClean="0"/>
              <a:t>ойша</a:t>
            </a:r>
            <a:r>
              <a:rPr lang="ru-RU" dirty="0" smtClean="0"/>
              <a:t> </a:t>
            </a:r>
            <a:r>
              <a:rPr lang="ru-RU" dirty="0" err="1" smtClean="0"/>
              <a:t>әдемілеп</a:t>
            </a:r>
            <a:r>
              <a:rPr lang="ru-RU" dirty="0" smtClean="0"/>
              <a:t> </a:t>
            </a:r>
            <a:r>
              <a:rPr lang="ru-RU" dirty="0" err="1" smtClean="0"/>
              <a:t>жазып</a:t>
            </a:r>
            <a:r>
              <a:rPr lang="ru-RU" dirty="0" smtClean="0"/>
              <a:t> </a:t>
            </a:r>
            <a:r>
              <a:rPr lang="ru-RU" dirty="0" err="1" smtClean="0"/>
              <a:t>шығыңыз</a:t>
            </a:r>
            <a:r>
              <a:rPr lang="ru-RU" dirty="0" smtClean="0"/>
              <a:t>. </a:t>
            </a:r>
          </a:p>
          <a:p>
            <a:pPr marL="0" indent="0" algn="just">
              <a:buNone/>
            </a:pPr>
            <a:r>
              <a:rPr lang="ru-RU" dirty="0" smtClean="0"/>
              <a:t>2 минут </a:t>
            </a:r>
            <a:r>
              <a:rPr lang="ru-RU" dirty="0" err="1" smtClean="0"/>
              <a:t>уақыт</a:t>
            </a:r>
            <a:r>
              <a:rPr lang="ru-RU" dirty="0" smtClean="0"/>
              <a:t> </a:t>
            </a:r>
            <a:r>
              <a:rPr lang="ru-RU" dirty="0" err="1" smtClean="0"/>
              <a:t>береміз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526" y="2309089"/>
            <a:ext cx="5335828" cy="38423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11484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763" y="935508"/>
            <a:ext cx="11314545" cy="52251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/>
              <a:t>– </a:t>
            </a:r>
            <a:r>
              <a:rPr lang="ru-RU" sz="3200" dirty="0" err="1" smtClean="0"/>
              <a:t>Менің</a:t>
            </a:r>
            <a:r>
              <a:rPr lang="ru-RU" sz="3200" dirty="0" smtClean="0"/>
              <a:t> </a:t>
            </a:r>
            <a:r>
              <a:rPr lang="ru-RU" sz="3200" dirty="0" err="1" smtClean="0"/>
              <a:t>болашағым</a:t>
            </a:r>
            <a:r>
              <a:rPr lang="ru-RU" sz="3200" dirty="0" smtClean="0"/>
              <a:t> ……..</a:t>
            </a:r>
          </a:p>
          <a:p>
            <a:pPr marL="0" indent="0" algn="ctr">
              <a:buNone/>
            </a:pPr>
            <a:r>
              <a:rPr lang="ru-RU" sz="3200" dirty="0" smtClean="0"/>
              <a:t>– Мен </a:t>
            </a:r>
            <a:r>
              <a:rPr lang="ru-RU" sz="3200" dirty="0" err="1" smtClean="0"/>
              <a:t>болашақтан</a:t>
            </a:r>
            <a:r>
              <a:rPr lang="ru-RU" sz="3200" dirty="0" smtClean="0"/>
              <a:t>……… </a:t>
            </a:r>
            <a:r>
              <a:rPr lang="ru-RU" sz="3200" dirty="0" err="1" smtClean="0"/>
              <a:t>күтемін</a:t>
            </a: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/>
              <a:t>– </a:t>
            </a:r>
            <a:r>
              <a:rPr lang="ru-RU" sz="3200" dirty="0" err="1" smtClean="0"/>
              <a:t>Менің</a:t>
            </a:r>
            <a:r>
              <a:rPr lang="ru-RU" sz="3200" dirty="0" smtClean="0"/>
              <a:t> </a:t>
            </a:r>
            <a:r>
              <a:rPr lang="ru-RU" sz="3200" dirty="0" err="1" smtClean="0"/>
              <a:t>қалауым</a:t>
            </a:r>
            <a:r>
              <a:rPr lang="ru-RU" sz="3200" dirty="0" smtClean="0"/>
              <a:t>………</a:t>
            </a:r>
          </a:p>
          <a:p>
            <a:pPr marL="0" indent="0" algn="ctr">
              <a:buNone/>
            </a:pPr>
            <a:r>
              <a:rPr lang="ru-RU" sz="3200" dirty="0" smtClean="0"/>
              <a:t>– Мен ойлаймын……</a:t>
            </a:r>
          </a:p>
          <a:p>
            <a:pPr marL="0" indent="0" algn="ctr">
              <a:buNone/>
            </a:pPr>
            <a:r>
              <a:rPr lang="ru-RU" sz="3200" dirty="0" smtClean="0"/>
              <a:t>– Мен </a:t>
            </a:r>
            <a:r>
              <a:rPr lang="ru-RU" sz="3200" dirty="0" err="1" smtClean="0"/>
              <a:t>жоспарлаймын</a:t>
            </a:r>
            <a:r>
              <a:rPr lang="ru-RU" sz="3200" dirty="0" smtClean="0"/>
              <a:t>…….</a:t>
            </a:r>
            <a:endParaRPr lang="ru-RU" sz="3200" dirty="0"/>
          </a:p>
          <a:p>
            <a:pPr marL="0" indent="0" algn="ctr">
              <a:buNone/>
            </a:pPr>
            <a:r>
              <a:rPr lang="ru-RU" sz="3200" dirty="0" smtClean="0"/>
              <a:t>– Мен … </a:t>
            </a:r>
            <a:r>
              <a:rPr lang="ru-RU" sz="3200" dirty="0" err="1" smtClean="0"/>
              <a:t>сәттілікке</a:t>
            </a:r>
            <a:r>
              <a:rPr lang="ru-RU" sz="3200" dirty="0" smtClean="0"/>
              <a:t> </a:t>
            </a:r>
            <a:r>
              <a:rPr lang="ru-RU" sz="3200" dirty="0" err="1" smtClean="0"/>
              <a:t>жетсем</a:t>
            </a:r>
            <a:r>
              <a:rPr lang="ru-RU" sz="3200" dirty="0" smtClean="0"/>
              <a:t> </a:t>
            </a:r>
            <a:r>
              <a:rPr lang="ru-RU" sz="3200" dirty="0" err="1" smtClean="0"/>
              <a:t>деймін</a:t>
            </a: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/>
              <a:t>–  </a:t>
            </a:r>
            <a:r>
              <a:rPr lang="ru-RU" sz="3200" dirty="0" err="1" smtClean="0"/>
              <a:t>Ол</a:t>
            </a:r>
            <a:r>
              <a:rPr lang="ru-RU" sz="3200" dirty="0" smtClean="0"/>
              <a:t> </a:t>
            </a:r>
            <a:r>
              <a:rPr lang="ru-RU" sz="3200" dirty="0" err="1" smtClean="0"/>
              <a:t>үшін</a:t>
            </a:r>
            <a:r>
              <a:rPr lang="ru-RU" sz="3200" dirty="0" smtClean="0"/>
              <a:t> </a:t>
            </a:r>
            <a:r>
              <a:rPr lang="ru-RU" sz="3200" dirty="0" err="1" smtClean="0"/>
              <a:t>маған</a:t>
            </a:r>
            <a:r>
              <a:rPr lang="ru-RU" sz="3200" dirty="0" smtClean="0"/>
              <a:t> </a:t>
            </a:r>
            <a:r>
              <a:rPr lang="ru-RU" sz="3200" dirty="0" err="1" smtClean="0"/>
              <a:t>керегі</a:t>
            </a:r>
            <a:r>
              <a:rPr lang="ru-RU" sz="3200" dirty="0" smtClean="0"/>
              <a:t> …</a:t>
            </a:r>
          </a:p>
          <a:p>
            <a:pPr marL="0" indent="0" algn="ctr">
              <a:buNone/>
            </a:pPr>
            <a:r>
              <a:rPr lang="ru-RU" sz="3200" dirty="0" smtClean="0"/>
              <a:t>– Мен </a:t>
            </a:r>
            <a:r>
              <a:rPr lang="ru-RU" sz="3200" dirty="0" err="1" smtClean="0"/>
              <a:t>бетпе</a:t>
            </a:r>
            <a:r>
              <a:rPr lang="ru-RU" sz="3200" dirty="0" smtClean="0"/>
              <a:t> –бет </a:t>
            </a:r>
            <a:r>
              <a:rPr lang="ru-RU" sz="3200" dirty="0" err="1" smtClean="0"/>
              <a:t>келетін</a:t>
            </a:r>
            <a:r>
              <a:rPr lang="ru-RU" sz="3200" dirty="0" smtClean="0"/>
              <a:t> </a:t>
            </a:r>
            <a:r>
              <a:rPr lang="ru-RU" sz="3200" dirty="0" err="1" smtClean="0"/>
              <a:t>басты</a:t>
            </a:r>
            <a:r>
              <a:rPr lang="ru-RU" sz="3200" dirty="0" smtClean="0"/>
              <a:t> </a:t>
            </a:r>
            <a:r>
              <a:rPr lang="ru-RU" sz="3200" dirty="0" err="1" smtClean="0"/>
              <a:t>қиындықтар</a:t>
            </a:r>
            <a:r>
              <a:rPr lang="ru-RU" sz="3200" dirty="0" smtClean="0"/>
              <a:t>…</a:t>
            </a:r>
          </a:p>
          <a:p>
            <a:pPr marL="0" indent="0" algn="ctr">
              <a:buNone/>
            </a:pPr>
            <a:r>
              <a:rPr lang="ru-RU" sz="3200" dirty="0" smtClean="0"/>
              <a:t>– </a:t>
            </a:r>
            <a:r>
              <a:rPr lang="ru-RU" sz="3200" dirty="0" err="1" smtClean="0"/>
              <a:t>Қиындықтардан</a:t>
            </a:r>
            <a:r>
              <a:rPr lang="ru-RU" sz="3200" dirty="0" smtClean="0"/>
              <a:t> </a:t>
            </a:r>
            <a:r>
              <a:rPr lang="ru-RU" sz="3200" dirty="0" err="1" smtClean="0"/>
              <a:t>өтуде</a:t>
            </a:r>
            <a:r>
              <a:rPr lang="ru-RU" sz="3200" dirty="0" smtClean="0"/>
              <a:t> </a:t>
            </a:r>
            <a:r>
              <a:rPr lang="ru-RU" sz="3200" dirty="0" err="1" smtClean="0"/>
              <a:t>маған</a:t>
            </a:r>
            <a:r>
              <a:rPr lang="ru-RU" sz="3200" dirty="0" smtClean="0"/>
              <a:t> </a:t>
            </a:r>
            <a:r>
              <a:rPr lang="ru-RU" sz="3200" dirty="0" err="1" smtClean="0"/>
              <a:t>көмектесетін</a:t>
            </a:r>
            <a:r>
              <a:rPr lang="ru-RU" sz="3200" dirty="0" smtClean="0"/>
              <a:t>…</a:t>
            </a:r>
            <a:endParaRPr lang="ru-RU" sz="3200" dirty="0"/>
          </a:p>
          <a:p>
            <a:pPr algn="ctr"/>
            <a:endParaRPr lang="ru-RU" sz="3200" dirty="0"/>
          </a:p>
        </p:txBody>
      </p:sp>
      <p:pic>
        <p:nvPicPr>
          <p:cNvPr id="23554" name="Picture 2" descr="Используйте уточняющие вопросы на 100%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1568372"/>
            <a:ext cx="2724727" cy="2666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3420" y="3170486"/>
            <a:ext cx="2584233" cy="1696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17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15413" y="332656"/>
            <a:ext cx="10766987" cy="5687144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</a:t>
            </a:r>
            <a:endParaRPr lang="kk-KZ" dirty="0" smtClean="0"/>
          </a:p>
          <a:p>
            <a:pPr algn="ctr">
              <a:buNone/>
            </a:pPr>
            <a:r>
              <a:rPr lang="kk-KZ" dirty="0" smtClean="0"/>
              <a:t>СІЗ  ҚАТЫНАСТЫ САҚТАП ҚАЛҒЫҢЫЗ КЕЛЕ МЕ?</a:t>
            </a:r>
          </a:p>
          <a:p>
            <a:pPr algn="ctr">
              <a:buNone/>
            </a:pPr>
            <a:endParaRPr lang="kk-KZ" dirty="0" smtClean="0"/>
          </a:p>
          <a:p>
            <a:pPr algn="ctr">
              <a:buNone/>
            </a:pPr>
            <a:endParaRPr lang="kk-KZ" dirty="0" smtClean="0"/>
          </a:p>
          <a:p>
            <a:pPr algn="ctr">
              <a:buNone/>
            </a:pPr>
            <a:r>
              <a:rPr lang="kk-KZ" dirty="0" smtClean="0"/>
              <a:t>Адамдармен ынтымақтасқан қарым қатынасты сақтау үшін ке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жағдайларды ескеру</a:t>
            </a:r>
            <a:r>
              <a:rPr lang="ru-RU" dirty="0" smtClean="0"/>
              <a:t> </a:t>
            </a:r>
            <a:r>
              <a:rPr lang="ru-RU" dirty="0" err="1" smtClean="0"/>
              <a:t>қажет</a:t>
            </a:r>
            <a:r>
              <a:rPr lang="kk-KZ" dirty="0" smtClean="0"/>
              <a:t>:</a:t>
            </a:r>
          </a:p>
          <a:p>
            <a:pPr algn="ctr">
              <a:buNone/>
            </a:pPr>
            <a:endParaRPr lang="kk-KZ" dirty="0" smtClean="0"/>
          </a:p>
          <a:p>
            <a:pPr>
              <a:buNone/>
            </a:pPr>
            <a:r>
              <a:rPr lang="en-US" dirty="0" smtClean="0"/>
              <a:t>1</a:t>
            </a:r>
            <a:r>
              <a:rPr lang="kk-KZ" dirty="0" smtClean="0"/>
              <a:t> тапсырма</a:t>
            </a:r>
            <a:r>
              <a:rPr lang="en-US" dirty="0" smtClean="0"/>
              <a:t>. </a:t>
            </a:r>
            <a:r>
              <a:rPr lang="kk-KZ" dirty="0" smtClean="0"/>
              <a:t>Бір біріңізге күлімсіреңіз.</a:t>
            </a:r>
          </a:p>
          <a:p>
            <a:pPr>
              <a:buNone/>
            </a:pPr>
            <a:r>
              <a:rPr lang="en-US" dirty="0" smtClean="0"/>
              <a:t>2</a:t>
            </a:r>
            <a:r>
              <a:rPr lang="kk-KZ" dirty="0" smtClean="0"/>
              <a:t> тапсырма</a:t>
            </a:r>
            <a:r>
              <a:rPr lang="en-US" dirty="0" smtClean="0"/>
              <a:t>.</a:t>
            </a:r>
            <a:r>
              <a:rPr lang="kk-KZ" dirty="0" smtClean="0"/>
              <a:t> Сүйікті отбасылық, қызықты сәттердегі суреттеріміз.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3</a:t>
            </a:r>
            <a:r>
              <a:rPr lang="kk-KZ" dirty="0" smtClean="0"/>
              <a:t> тапсырма</a:t>
            </a:r>
            <a:r>
              <a:rPr lang="en-US" dirty="0" smtClean="0"/>
              <a:t>.</a:t>
            </a:r>
            <a:r>
              <a:rPr lang="kk-KZ" dirty="0" smtClean="0"/>
              <a:t> Белсенді тыңдау.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4</a:t>
            </a:r>
            <a:r>
              <a:rPr lang="kk-KZ" dirty="0" smtClean="0"/>
              <a:t> тапсырма</a:t>
            </a:r>
            <a:r>
              <a:rPr lang="en-US" dirty="0" smtClean="0"/>
              <a:t>. </a:t>
            </a:r>
            <a:r>
              <a:rPr lang="kk-KZ" dirty="0" smtClean="0"/>
              <a:t>Басқа адамды белсенді тыңдау.</a:t>
            </a:r>
          </a:p>
          <a:p>
            <a:pPr>
              <a:buNone/>
            </a:pPr>
            <a:endParaRPr lang="kk-KZ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1" y="-1845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6772" y="5661321"/>
            <a:ext cx="2414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Сенімділік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1584" y="2564904"/>
            <a:ext cx="1168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Махаббат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95668" y="3861048"/>
            <a:ext cx="2669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Ортақ</a:t>
            </a:r>
            <a:r>
              <a:rPr lang="ru-RU" b="1" dirty="0" smtClean="0"/>
              <a:t> </a:t>
            </a:r>
            <a:r>
              <a:rPr lang="ru-RU" b="1" dirty="0" err="1" smtClean="0"/>
              <a:t>қызығушылықтар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88374" y="1988840"/>
            <a:ext cx="264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Материалды</a:t>
            </a:r>
            <a:r>
              <a:rPr lang="ru-RU" b="1" dirty="0" smtClean="0"/>
              <a:t> </a:t>
            </a:r>
            <a:r>
              <a:rPr lang="ru-RU" b="1" dirty="0" err="1" smtClean="0"/>
              <a:t>жайлылық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31003" y="4437112"/>
            <a:ext cx="222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kk-KZ" b="1" dirty="0" smtClean="0"/>
              <a:t>Ризашылық білдіру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56259" y="5693799"/>
            <a:ext cx="4164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Бос </a:t>
            </a:r>
            <a:r>
              <a:rPr lang="ru-RU" b="1" dirty="0" err="1" smtClean="0"/>
              <a:t>уақытты</a:t>
            </a:r>
            <a:r>
              <a:rPr lang="ru-RU" b="1" dirty="0" smtClean="0"/>
              <a:t> </a:t>
            </a:r>
            <a:r>
              <a:rPr lang="ru-RU" b="1" dirty="0" err="1" smtClean="0"/>
              <a:t>бірге</a:t>
            </a:r>
            <a:r>
              <a:rPr lang="ru-RU" b="1" dirty="0" smtClean="0"/>
              <a:t> </a:t>
            </a:r>
            <a:r>
              <a:rPr lang="ru-RU" b="1" dirty="0" err="1" smtClean="0"/>
              <a:t>өткізу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56259" y="5013176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Сыйластық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51742" y="3083208"/>
            <a:ext cx="3933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Отбасы</a:t>
            </a:r>
            <a:r>
              <a:rPr lang="ru-RU" b="1" dirty="0" smtClean="0"/>
              <a:t> </a:t>
            </a:r>
            <a:r>
              <a:rPr lang="ru-RU" b="1" dirty="0" err="1" smtClean="0"/>
              <a:t>мүшелері арасындағы серіктестік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07168" y="2564904"/>
            <a:ext cx="171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Дұрыс қатынас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016214" y="3221706"/>
            <a:ext cx="93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Құрмет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95900" y="3861048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Түсіністік</a:t>
            </a:r>
            <a:endParaRPr lang="ru-RU" b="1" dirty="0"/>
          </a:p>
        </p:txBody>
      </p:sp>
      <p:sp>
        <p:nvSpPr>
          <p:cNvPr id="14" name="Овал 13"/>
          <p:cNvSpPr/>
          <p:nvPr/>
        </p:nvSpPr>
        <p:spPr>
          <a:xfrm>
            <a:off x="-23721" y="134414"/>
            <a:ext cx="11976372" cy="106233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Құндылыққа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толы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қатынас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40151" y="4437112"/>
            <a:ext cx="2983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Жауапкершілік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63241" y="5085184"/>
            <a:ext cx="151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Мейірімділік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03041" y="5013176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Адалдық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250979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43340" y="50506"/>
            <a:ext cx="11016265" cy="117221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Осы </a:t>
            </a:r>
            <a:r>
              <a:rPr lang="ru-RU" dirty="0" err="1" smtClean="0"/>
              <a:t>құндылықтады негізге</a:t>
            </a:r>
            <a:r>
              <a:rPr lang="ru-RU" dirty="0" smtClean="0"/>
              <a:t> ала </a:t>
            </a:r>
            <a:r>
              <a:rPr lang="ru-RU" dirty="0" err="1" smtClean="0"/>
              <a:t>отырып</a:t>
            </a:r>
            <a:r>
              <a:rPr lang="ru-RU" dirty="0" smtClean="0"/>
              <a:t>, </a:t>
            </a:r>
            <a:r>
              <a:rPr lang="ru-RU" dirty="0" err="1" smtClean="0"/>
              <a:t>өз үйіңіздің әр кірпішін</a:t>
            </a:r>
            <a:r>
              <a:rPr lang="ru-RU" dirty="0" smtClean="0"/>
              <a:t> </a:t>
            </a:r>
            <a:r>
              <a:rPr lang="ru-RU" dirty="0" err="1" smtClean="0"/>
              <a:t>құндылықтармен қалаңыз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101" name="Picture 5" descr="Дома PNG картинки скачать бесплатно, дом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80" y="4539376"/>
            <a:ext cx="4610001" cy="2750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5360" y="1520788"/>
            <a:ext cx="2688299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Отбасы</a:t>
            </a:r>
            <a:endParaRPr lang="ru-RU" sz="3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27382" y="5484945"/>
            <a:ext cx="3104972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657242" y="4332817"/>
            <a:ext cx="3190620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055440" y="4908881"/>
            <a:ext cx="3271032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2279058" y="3756753"/>
            <a:ext cx="3207343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939909" y="3165611"/>
            <a:ext cx="320409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688836" y="2585423"/>
            <a:ext cx="3147393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463819" y="2019874"/>
            <a:ext cx="3135760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661068" y="5484945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326472" y="4917433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848920" y="4341369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486400" y="3741675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144005" y="3180689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800415" y="2595938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7599579" y="2009359"/>
            <a:ext cx="2936147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05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" y="-18288"/>
            <a:ext cx="12192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727515" y="188640"/>
            <a:ext cx="8736971" cy="7200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Отбасы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және 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конфликт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75520" y="1124744"/>
            <a:ext cx="4320480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Отбасында</a:t>
            </a:r>
            <a:r>
              <a:rPr lang="ru-RU" dirty="0" smtClean="0"/>
              <a:t> конфликт </a:t>
            </a:r>
            <a:r>
              <a:rPr lang="ru-RU" dirty="0" err="1" smtClean="0"/>
              <a:t>тудыратын</a:t>
            </a:r>
            <a:r>
              <a:rPr lang="ru-RU" dirty="0" smtClean="0"/>
              <a:t> </a:t>
            </a:r>
            <a:r>
              <a:rPr lang="ru-RU" dirty="0" err="1" smtClean="0"/>
              <a:t>жағымсыз қасиеттер</a:t>
            </a:r>
            <a:endParaRPr lang="ru-RU" dirty="0" smtClean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52118" y="1133330"/>
            <a:ext cx="4224469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Отбасында</a:t>
            </a:r>
            <a:r>
              <a:rPr lang="ru-RU" dirty="0" smtClean="0"/>
              <a:t> </a:t>
            </a:r>
            <a:r>
              <a:rPr lang="ru-RU" dirty="0" err="1" smtClean="0"/>
              <a:t>конфликтінің алдын</a:t>
            </a:r>
            <a:r>
              <a:rPr lang="ru-RU" dirty="0" smtClean="0"/>
              <a:t> </a:t>
            </a:r>
            <a:r>
              <a:rPr lang="ru-RU" dirty="0" err="1" smtClean="0"/>
              <a:t>алатын</a:t>
            </a:r>
            <a:r>
              <a:rPr lang="ru-RU" dirty="0" smtClean="0"/>
              <a:t> </a:t>
            </a:r>
            <a:r>
              <a:rPr lang="ru-RU" dirty="0" err="1" smtClean="0"/>
              <a:t>жағымды қасиеттер</a:t>
            </a:r>
            <a:endParaRPr lang="ru-RU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391477" y="2625485"/>
            <a:ext cx="4320480" cy="60833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3594179" y="2164496"/>
            <a:ext cx="384043" cy="43204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199456" y="3233818"/>
            <a:ext cx="4320480" cy="60833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1007435" y="3842150"/>
            <a:ext cx="4320480" cy="60833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855711" y="4450484"/>
            <a:ext cx="4320480" cy="60833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719403" y="5079051"/>
            <a:ext cx="4320480" cy="60833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522964" y="5688872"/>
            <a:ext cx="4320480" cy="60833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6960096" y="2625485"/>
            <a:ext cx="3936437" cy="60833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7152118" y="3233817"/>
            <a:ext cx="3936437" cy="60833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7440150" y="3842150"/>
            <a:ext cx="3936437" cy="60833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7728182" y="4450483"/>
            <a:ext cx="3936437" cy="60833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7920203" y="5042446"/>
            <a:ext cx="3936437" cy="60833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вырезанными противолежащими углами 19"/>
          <p:cNvSpPr/>
          <p:nvPr/>
        </p:nvSpPr>
        <p:spPr>
          <a:xfrm>
            <a:off x="8112224" y="5650779"/>
            <a:ext cx="3936437" cy="60833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8647179" y="2164496"/>
            <a:ext cx="384043" cy="43204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9562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«Қозғалмайтын сурет</a:t>
            </a:r>
            <a:r>
              <a:rPr lang="ru-RU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жаттығуы</a:t>
            </a:r>
            <a:endParaRPr lang="ru-RU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9850" y="1481124"/>
            <a:ext cx="8835476" cy="331786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fontAlgn="base"/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Алақанды үстелге қойып, сұқ саусағыңызды бүгуге тырысыңыз.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Тек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сол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саусақ бүгіліп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сол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кезде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басқа бұлшықеттер жұмыс жасамауы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қажет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Болды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fontAlgn="base"/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Денеңіз бір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жалғыз саусақты бүгу кезінде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ғана толығымен тыныш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29200" y="5327609"/>
            <a:ext cx="6515100" cy="95667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66700" algn="just" fontAlgn="base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Повторите это упражнение и попробуйте прочувствовать, какие именно мышцы были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6700" algn="just" fontAlgn="base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включены в работу. Умение прислушиваться к их движениям — начало работы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6700" algn="just" fontAlgn="base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освоению власти над самим собой. Не кулаки и бранные слова у владеющего собой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6700" algn="just" fontAlgn="base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человека управляют его жизнью, а, наоборот, он сам может отдать любой приказ своему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6700" algn="just" fontAlgn="base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телу. Потому и выполняется этот приказ куда лучше, чем непроизвольные действия.</a:t>
            </a:r>
            <a:endParaRPr lang="ru-RU" sz="10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743078"/>
            <a:ext cx="1167803" cy="1623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60823" y="3810000"/>
            <a:ext cx="1319104" cy="8556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8514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27381" y="188640"/>
            <a:ext cx="11055019" cy="640871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kk-KZ" dirty="0" smtClean="0"/>
              <a:t>		</a:t>
            </a:r>
            <a:r>
              <a:rPr lang="kk-KZ" sz="5800" b="1" dirty="0" smtClean="0">
                <a:latin typeface="Times New Roman" pitchFamily="18" charset="0"/>
                <a:cs typeface="Times New Roman" pitchFamily="18" charset="0"/>
              </a:rPr>
              <a:t>Тұрақтылықты </a:t>
            </a:r>
            <a:r>
              <a:rPr lang="kk-KZ" sz="5800" b="1" i="1" dirty="0" smtClean="0">
                <a:latin typeface="Times New Roman" pitchFamily="18" charset="0"/>
                <a:cs typeface="Times New Roman" pitchFamily="18" charset="0"/>
              </a:rPr>
              <a:t>сақтау үшін не қажет</a:t>
            </a:r>
            <a:endParaRPr lang="en-US" sz="5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kk-KZ" sz="5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1. Өзіңізді қауіпсіз сезінетін адамдармен көбірек уақыт өткізіңіз.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2. Жақын адамдарыңызбен дұрыс қатынас жасаңыз.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3.  Сыйластық ең маңызды нәрсе екенін ұмытпаңыз.</a:t>
            </a: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4.   Өкпе назды уақытында дұрыс жеткізу. 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Өмір сүру, сүю, үйрену, із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қалдыру.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Өзіңізді қауіпсіз сезінген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адамнан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сізді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құшақтап немесе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үйіп а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луын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сұраңыз.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7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.  Ашуға ашумен жауап бермеу.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8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.  Қорламаңыз, айтуға мұрша беріңіз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9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.  Асығыс кеңестер бермеңіз. 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	10</a:t>
            </a:r>
            <a:r>
              <a:rPr lang="kk-KZ" sz="5800" dirty="0" smtClean="0">
                <a:latin typeface="Times New Roman" pitchFamily="18" charset="0"/>
                <a:cs typeface="Times New Roman" pitchFamily="18" charset="0"/>
              </a:rPr>
              <a:t>. Ашуды шығару.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27381" y="188640"/>
            <a:ext cx="11055019" cy="640871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kk-KZ" dirty="0" smtClean="0"/>
              <a:t>	</a:t>
            </a:r>
            <a:r>
              <a:rPr lang="kk-KZ" sz="3000" dirty="0" smtClean="0"/>
              <a:t>	</a:t>
            </a:r>
            <a:r>
              <a:rPr lang="kk-KZ" sz="3000" b="1" dirty="0" smtClean="0">
                <a:latin typeface="Times New Roman" pitchFamily="18" charset="0"/>
                <a:cs typeface="Times New Roman" pitchFamily="18" charset="0"/>
              </a:rPr>
              <a:t>Тұрақтылықты </a:t>
            </a:r>
            <a:r>
              <a:rPr lang="kk-KZ" sz="3000" b="1" i="1" dirty="0" smtClean="0">
                <a:latin typeface="Times New Roman" pitchFamily="18" charset="0"/>
                <a:cs typeface="Times New Roman" pitchFamily="18" charset="0"/>
              </a:rPr>
              <a:t>сақтау үшін не қажет</a:t>
            </a:r>
            <a:endParaRPr lang="en-US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kk-KZ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. Ересек күйін сақтау.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. Келіссөздер үстелі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. Ризашылықты білдіру күнделігін арнаңыз.</a:t>
            </a:r>
          </a:p>
          <a:p>
            <a:pPr algn="just">
              <a:buNone/>
            </a:pP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14.  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Бір біріңізді тыңдаңыз.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	15. 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Табиғатта демалыңыз.</a:t>
            </a:r>
          </a:p>
          <a:p>
            <a:pPr algn="just">
              <a:buNone/>
            </a:pP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Бос уақытты бірге өткізіңіз. </a:t>
            </a:r>
          </a:p>
          <a:p>
            <a:pPr algn="just">
              <a:buNone/>
            </a:pP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Отбасылық кештер ұйымдастырыңыз.</a:t>
            </a:r>
          </a:p>
          <a:p>
            <a:pPr algn="just">
              <a:buNone/>
            </a:pPr>
            <a:r>
              <a:rPr lang="kk-KZ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18. 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Сабырлылық сақтау.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kk-KZ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00100"/>
            <a:ext cx="10515600" cy="5376863"/>
          </a:xfrm>
          <a:solidFill>
            <a:srgbClr val="FFFF00"/>
          </a:solidFill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Психологиялық тұрақсыздыққа </a:t>
            </a:r>
            <a:r>
              <a:rPr lang="ru-RU" dirty="0" smtClean="0">
                <a:solidFill>
                  <a:srgbClr val="FF0000"/>
                </a:solidFill>
              </a:rPr>
              <a:t>не </a:t>
            </a:r>
            <a:r>
              <a:rPr lang="ru-RU" dirty="0" err="1" smtClean="0">
                <a:solidFill>
                  <a:srgbClr val="FF0000"/>
                </a:solidFill>
              </a:rPr>
              <a:t>әсер етеді</a:t>
            </a:r>
            <a:r>
              <a:rPr lang="ru-RU" dirty="0" smtClean="0">
                <a:solidFill>
                  <a:srgbClr val="FF0000"/>
                </a:solidFill>
              </a:rPr>
              <a:t>?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2" y="2238374"/>
            <a:ext cx="5430838" cy="2828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056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Жаттығу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0" y="1597025"/>
            <a:ext cx="5619750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361950" algn="just">
              <a:buFont typeface="+mj-lt"/>
              <a:buAutoNum type="arabicPeriod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Сізге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ұнайтын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жануардың тізімін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жазыңыз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61950" algn="just">
              <a:buFont typeface="+mj-lt"/>
              <a:buAutoNum type="arabicPeriod"/>
            </a:pP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Әрбір жануарды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бір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позадан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екіншісіне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ауыса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отырып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айқын түрде елестету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керек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361950" algn="just">
              <a:buFont typeface="+mj-lt"/>
              <a:buAutoNum type="arabicPeriod"/>
            </a:pP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Мүмкіндігінше нақты жануарларға тән нәрсені сезініп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әрқайсысынан ең күшті және керектіні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алу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керек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Сіз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өзіңіздің ойларыңыздың шеңберінің қалай кеңейгенін, ойлармен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және эмоциялардың толығып жатқанын сезінесіз</a:t>
            </a:r>
            <a:r>
              <a:rPr lang="ru-RU" alt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4875" y="1061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«Аңдар биі</a:t>
            </a:r>
            <a:r>
              <a:rPr lang="ru-RU" alt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altLang="ru-RU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техникасы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И.Вагин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altLang="ru-RU" sz="1000" dirty="0"/>
              <a:t/>
            </a:r>
            <a:br>
              <a:rPr lang="ru-RU" altLang="ru-RU" sz="1000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25625"/>
            <a:ext cx="5181600" cy="3594379"/>
          </a:xfrm>
        </p:spPr>
      </p:pic>
    </p:spTree>
    <p:extLst>
      <p:ext uri="{BB962C8B-B14F-4D97-AF65-F5344CB8AC3E}">
        <p14:creationId xmlns="" xmlns:p14="http://schemas.microsoft.com/office/powerpoint/2010/main" val="1873917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66750"/>
            <a:ext cx="10515600" cy="5510213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Стрестік</a:t>
            </a:r>
            <a:r>
              <a:rPr lang="ru-RU" dirty="0" smtClean="0"/>
              <a:t> </a:t>
            </a:r>
            <a:r>
              <a:rPr lang="ru-RU" dirty="0" err="1" smtClean="0"/>
              <a:t>жағдайда адамға қалай көмектесу қажет?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6579" y="1883871"/>
            <a:ext cx="5547841" cy="3985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5436" y="1883871"/>
            <a:ext cx="4221614" cy="3985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1699" y="2266950"/>
            <a:ext cx="4282291" cy="3469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7914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Бақыт теориясы</a:t>
            </a:r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Бройнинг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Л.Г.)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9850" y="2450781"/>
            <a:ext cx="5172075" cy="3194050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266700" algn="just">
              <a:buNone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Сіздің миыңыздың реттелуіне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көмектесетін тәсілдер: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266700" algn="just">
              <a:buFont typeface="+mj-lt"/>
              <a:buAutoNum type="arabicPeriod"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Өмірлік тәжірибе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266700" algn="just">
              <a:buFont typeface="+mj-lt"/>
              <a:buAutoNum type="arabicPeriod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Пауза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266700" algn="just">
              <a:buFont typeface="+mj-lt"/>
              <a:buAutoNum type="arabicPeriod"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Белсенділік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Нейрондық тізбектерді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тек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белсенді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нейрондар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тудырады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266700" algn="just">
              <a:buFont typeface="+mj-lt"/>
              <a:buAutoNum type="arabicPeriod"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Оқыту арқылы жаңа байланыстар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қалыптастыру.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962" y="1761489"/>
            <a:ext cx="5940425" cy="45726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0737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Итиго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Итиэ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бағыты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7899" y="1420018"/>
            <a:ext cx="5495925" cy="51712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Жапон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тілінен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кездесу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сәт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мүмкіндік» ретінде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437" y="2090738"/>
            <a:ext cx="4791076" cy="357663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3252787"/>
            <a:ext cx="4229100" cy="25812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73787" y="2404925"/>
            <a:ext cx="6351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Ничего не откладывать на потом. </a:t>
            </a:r>
          </a:p>
          <a:p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Если не воспользоваться возможностью, она будет упущена</a:t>
            </a:r>
            <a:endParaRPr lang="ru-RU" sz="1400" i="1" dirty="0"/>
          </a:p>
        </p:txBody>
      </p:sp>
    </p:spTree>
    <p:extLst>
      <p:ext uri="{BB962C8B-B14F-4D97-AF65-F5344CB8AC3E}">
        <p14:creationId xmlns="" xmlns:p14="http://schemas.microsoft.com/office/powerpoint/2010/main" val="3921421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0" y="106299"/>
            <a:ext cx="8988838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</a:rPr>
              <a:t>Тізімдегі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тағы бір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белгі</a:t>
            </a:r>
            <a:r>
              <a:rPr lang="ru-RU" sz="3200" b="1" dirty="0" smtClean="0">
                <a:solidFill>
                  <a:srgbClr val="FF0000"/>
                </a:solidFill>
              </a:rPr>
              <a:t>» </a:t>
            </a:r>
            <a:r>
              <a:rPr lang="ru-RU" sz="3200" b="1" dirty="0" err="1" smtClean="0">
                <a:solidFill>
                  <a:srgbClr val="FF0000"/>
                </a:solidFill>
              </a:rPr>
              <a:t>әдісі 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(Джон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</a:rPr>
              <a:t>Годдард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9383" y="1296715"/>
            <a:ext cx="11162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много замечательных вещей, которые никогда не будут сделаны, если вы не сделаете 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(Чарльз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Д.Гилл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49383" y="2715326"/>
          <a:ext cx="9861549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71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871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871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Зерттеу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Көтерілу…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Бару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Үйрену…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Жаттау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Суретке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түсіру…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Жасау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Өту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Шұғылдану…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Меңгеру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Ұшу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Көру </a:t>
                      </a: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Жинау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Болу…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Жариялау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Танысу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03" y="4776124"/>
            <a:ext cx="1773097" cy="12840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32174" y="2004601"/>
            <a:ext cx="7612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Блокнот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алып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Менің өмірлік мақсаттарым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жазыңыз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797" y="6172200"/>
            <a:ext cx="938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ЗАКОН «ОБНОВЛЕНИЯ» и поддержания интереса</a:t>
            </a:r>
            <a:r>
              <a:rPr lang="ru-RU" dirty="0"/>
              <a:t> для выработки гормона 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1" y="277413"/>
            <a:ext cx="1681912" cy="1067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5304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«Жағымды эмоциялар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аптасы</a:t>
            </a:r>
            <a:r>
              <a:rPr lang="ru-RU" sz="2800" dirty="0" smtClean="0">
                <a:solidFill>
                  <a:srgbClr val="FF0000"/>
                </a:solidFill>
              </a:rPr>
              <a:t>» </a:t>
            </a:r>
            <a:r>
              <a:rPr lang="ru-RU" sz="2800" dirty="0" err="1" smtClean="0">
                <a:solidFill>
                  <a:srgbClr val="FF0000"/>
                </a:solidFill>
              </a:rPr>
              <a:t>жаттығуы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Марк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Непо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4254500"/>
            <a:ext cx="2905733" cy="2038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2152650"/>
            <a:ext cx="6210300" cy="414020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38225" y="1200150"/>
            <a:ext cx="9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День…И сделать то, что всегда мечтали и попробовать новое (Закон обновления) </a:t>
            </a:r>
          </a:p>
        </p:txBody>
      </p:sp>
    </p:spTree>
    <p:extLst>
      <p:ext uri="{BB962C8B-B14F-4D97-AF65-F5344CB8AC3E}">
        <p14:creationId xmlns="" xmlns:p14="http://schemas.microsoft.com/office/powerpoint/2010/main" val="1669942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" y="388642"/>
            <a:ext cx="10515600" cy="3587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Подход </a:t>
            </a:r>
            <a:r>
              <a:rPr lang="ru-RU" b="1" dirty="0" err="1">
                <a:solidFill>
                  <a:srgbClr val="FF0000"/>
                </a:solidFill>
              </a:rPr>
              <a:t>Хюгге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4288" y="598191"/>
            <a:ext cx="7891461" cy="1466850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266700" algn="just">
              <a:buNone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В Дании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обучают концепции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Хюгге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– это умение  наслаждаться простыми вещами, способность ценить обычные удовольствия жизни и наслаждаться моментом. </a:t>
            </a:r>
          </a:p>
          <a:p>
            <a:pPr marL="0" indent="266700" algn="just">
              <a:buNone/>
            </a:pP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Хюгге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заключается в атмосфере и ощущениях — чувстве дома, близости любимых людей, покое и безмятежности, когда мы чувствуем себя защищёнными и можем расслабиться.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296927"/>
            <a:ext cx="3024188" cy="314592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88" y="2243882"/>
            <a:ext cx="2463915" cy="1739404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844969" y="303312"/>
            <a:ext cx="5020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9988" y="2192239"/>
            <a:ext cx="5510212" cy="45012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Признаки </a:t>
            </a:r>
            <a:r>
              <a:rPr lang="ru-RU" sz="1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хюгге</a:t>
            </a: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indent="266700" algn="just">
              <a:spcAft>
                <a:spcPts val="0"/>
              </a:spcAft>
            </a:pPr>
            <a:endParaRPr lang="ru-RU" sz="10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6700" algn="just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Вкус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хюгге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знакомый, приятный, успокаивающий. Если чай, то с мёдом, если печенье, то с вкусной глазурью, если рагу, то с добавлением вина или какой-то любимой приправы.</a:t>
            </a:r>
          </a:p>
          <a:p>
            <a:pPr indent="266700" algn="just">
              <a:buFont typeface="+mj-lt"/>
              <a:buAutoNum type="arabicPeriod"/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6700" algn="just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Звук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хюгге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— потрескивание горящих дров, которые стреляют маленькими искорками. Шумы, слышные только в тишине: стук капель дождя по подоконнику, гул ветра за окном, шелест деревьев, скрип деревянных половиц. Это любые звуки, даже раскаты грома, но если вы находитесь в этот момент дома, в уюте и безопасности.</a:t>
            </a:r>
          </a:p>
          <a:p>
            <a:pPr indent="266700" algn="just">
              <a:buFont typeface="+mj-lt"/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 algn="just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Запах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хюгге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— тот, который переносит в прошлое, туда, где вам было очень хорошо, уютно и безопасно. Аромат сирени, ванильной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выпечки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деревянной мебели, новогодней ёлки, маминых духов.</a:t>
            </a:r>
          </a:p>
          <a:p>
            <a:pPr indent="266700" algn="just">
              <a:buFont typeface="+mj-lt"/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266700" algn="just"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Прикосновения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хюгге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— приятные ощущения, которые возникают, когда проводишь пальцами по мягкой шкуре, согреваешь руки о горячую керамическую кружку, трогаешь поверхность старого деревянного стола</a:t>
            </a: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5. Видеть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хюгге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— смотреть на тёмные природные цвета, наблюдать за медленными естественными явлениями, например, танцующими языками костра, падающим снегом, ползущими по стеклу каплями дождя.</a:t>
            </a:r>
          </a:p>
          <a:p>
            <a:pPr indent="266700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88" y="4171950"/>
            <a:ext cx="2349615" cy="2371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5157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Оңаша орын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жасау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5500687"/>
            <a:ext cx="10582275" cy="10668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Hyggekrog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асүйде немесе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қонақ бөлмесінде оңтайлы уақыт өткізуге болатын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оңаша орын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294606"/>
            <a:ext cx="7305676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5996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«Ләззәт алу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тізімі</a:t>
            </a:r>
            <a:r>
              <a:rPr lang="ru-RU" sz="2800" dirty="0" smtClean="0">
                <a:solidFill>
                  <a:srgbClr val="FF0000"/>
                </a:solidFill>
              </a:rPr>
              <a:t>» </a:t>
            </a:r>
            <a:r>
              <a:rPr lang="ru-RU" sz="2800" dirty="0" err="1" smtClean="0">
                <a:solidFill>
                  <a:srgbClr val="FF0000"/>
                </a:solidFill>
              </a:rPr>
              <a:t>жаттығуы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2025" y="1153078"/>
            <a:ext cx="10125075" cy="524772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915290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Хоопонопоно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бағыты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6575" y="1658937"/>
            <a:ext cx="7481887" cy="4351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361950" algn="just"/>
            <a:r>
              <a:rPr lang="ru-RU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Хоопонопоно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үйлесімділікті қалпына келтіру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арқылы адам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табиғат жіберген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қателіктерді түзету әдісі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1950" algn="just"/>
            <a:r>
              <a:rPr lang="ru-RU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Мәні: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кешіру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және татуласу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арқылы сауықтыру.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1950"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</a:rPr>
              <a:t>Постулат: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«Әлем меннен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басталады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432243"/>
            <a:ext cx="2533650" cy="230155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834605"/>
            <a:ext cx="3068003" cy="2270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352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024" y="365126"/>
            <a:ext cx="9248775" cy="1043950"/>
          </a:xfrm>
        </p:spPr>
        <p:txBody>
          <a:bodyPr>
            <a:normAutofit/>
          </a:bodyPr>
          <a:lstStyle/>
          <a:p>
            <a:r>
              <a:rPr lang="kk-KZ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Өзіндік тиімділік теориясы:  бақылауды жүзеге асыру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Альберт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Бандура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4" y="862013"/>
            <a:ext cx="1141095" cy="162401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614179"/>
              </p:ext>
            </p:extLst>
          </p:nvPr>
        </p:nvGraphicFramePr>
        <p:xfrm>
          <a:off x="3118029" y="1486038"/>
          <a:ext cx="8272464" cy="260627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02298">
                  <a:extLst>
                    <a:ext uri="{9D8B030D-6E8A-4147-A177-3AD203B41FA5}">
                      <a16:colId xmlns="" xmlns:a16="http://schemas.microsoft.com/office/drawing/2014/main" val="4283076687"/>
                    </a:ext>
                  </a:extLst>
                </a:gridCol>
                <a:gridCol w="4270166">
                  <a:extLst>
                    <a:ext uri="{9D8B030D-6E8A-4147-A177-3AD203B41FA5}">
                      <a16:colId xmlns="" xmlns:a16="http://schemas.microsoft.com/office/drawing/2014/main" val="570870856"/>
                    </a:ext>
                  </a:extLst>
                </a:gridCol>
              </a:tblGrid>
              <a:tr h="521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Өзіндік тиімділікті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әлсіз сезінетін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адамдар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Өзіндік тиімділікті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жақсы сезінетін</a:t>
                      </a:r>
                      <a:r>
                        <a:rPr lang="ru-RU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адамдар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26700756"/>
                  </a:ext>
                </a:extLst>
              </a:tr>
              <a:tr h="2085022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Қиын тапсырмалардан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қашады.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Қиын тапсырмалар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мен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жағдайлар олардың қабілеттерінің шеңберінен шығып кеткен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деп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санайды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Жеке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сәтсіздік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жағымсыз нәтижелерге көп көңіл аударады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Өздерінің жеке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қабілеттеріне деген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сенімділіктерін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тез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жоғалтады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Күрделі мәселелерді игеруге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болатын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міндеттер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ретінде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көре алады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Өздері қатысатын іс-шараларға қызығушылықтарын дамытады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Өз қызығушылықтары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қызметіне деген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адалдық сезімін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қалыптастыруады</a:t>
                      </a: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Жеңілістен және көңілсіздіктен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тез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қалпына келе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алады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2083181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54" y="4612142"/>
            <a:ext cx="2619375" cy="21415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4698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Бақыт кешірімде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8074" y="1831478"/>
            <a:ext cx="4067175" cy="974725"/>
          </a:xfrm>
          <a:ln>
            <a:solidFill>
              <a:schemeClr val="tx1"/>
            </a:solidFill>
            <a:prstDash val="dash"/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Прощенье не меняет прошлого, </a:t>
            </a:r>
          </a:p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но делает будущее лучше</a:t>
            </a:r>
          </a:p>
          <a:p>
            <a:pPr marL="0" indent="0" algn="r">
              <a:buNone/>
            </a:pPr>
            <a:r>
              <a:rPr lang="ru-RU" dirty="0"/>
              <a:t>Пол Безе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458074" y="3949390"/>
            <a:ext cx="4257674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dirty="0"/>
              <a:t>Прощение приносит больше добра Вам, а не тому кого Вы .</a:t>
            </a:r>
          </a:p>
          <a:p>
            <a:r>
              <a:rPr lang="ru-RU" dirty="0"/>
              <a:t>Превращайте свою злость в прощение и понимание, чтобы стать счастливее.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76675" y="134293"/>
            <a:ext cx="86867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Слово  "</a:t>
            </a:r>
            <a:r>
              <a:rPr lang="ru-RU" sz="900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простить</a:t>
            </a:r>
            <a:r>
              <a:rPr lang="ru-RU" sz="9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означает "сделать простым", то есть пустым, порожним, ничем не занятым. (Отсюда "опростаться" - избавиться, освободиться).  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3" y="1690688"/>
            <a:ext cx="5655733" cy="4243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7247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Өкпелеткен адаммен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кездесу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(Г.Иванов</a:t>
            </a:r>
            <a:r>
              <a:rPr lang="ru-RU" sz="20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5374" y="1825625"/>
            <a:ext cx="6448425" cy="4351338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266700" algn="just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Ойыңызда қиянат жасаған адаммен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кездесу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ұйымдастырыңыз.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Барлығы қайталанады, бірақ бұл жолы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адамнан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жоғары,  әрі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таза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боласыз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нақты өмірде дайын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емес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әрекетке қабілетті боласыз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өзіңіздің қас жауыңызды шын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жүректен кешіресіз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266700"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қорлығаны үшін жауапкершілігінен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босату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арқылы 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өзіңіздің жоғалған өміріңізді қалпына келтіресіз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және сіздің санаңыз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қалпына келеді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71077" y="6492359"/>
            <a:ext cx="128272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" dirty="0"/>
              <a:t>https://snob.ru/profile/29600/blog/99740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124" y="1394634"/>
            <a:ext cx="2577551" cy="1741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99" y="2797292"/>
            <a:ext cx="3028950" cy="1995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32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73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Кешірім</a:t>
            </a:r>
            <a:r>
              <a:rPr lang="ru-RU" b="1" dirty="0" smtClean="0">
                <a:solidFill>
                  <a:srgbClr val="C00000"/>
                </a:solidFill>
              </a:rPr>
              <a:t> хаты» </a:t>
            </a:r>
            <a:r>
              <a:rPr lang="ru-RU" b="1" dirty="0" err="1" smtClean="0">
                <a:solidFill>
                  <a:srgbClr val="C00000"/>
                </a:solidFill>
              </a:rPr>
              <a:t>техникасы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Типинг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5" y="1059392"/>
            <a:ext cx="11360666" cy="5715516"/>
          </a:xfrm>
        </p:spPr>
      </p:pic>
      <p:sp>
        <p:nvSpPr>
          <p:cNvPr id="5" name="Прямоугольник 4"/>
          <p:cNvSpPr/>
          <p:nvPr/>
        </p:nvSpPr>
        <p:spPr>
          <a:xfrm>
            <a:off x="556159" y="972736"/>
            <a:ext cx="10315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простить, необходимо позволить себе прожить все возникающие эмоции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гнев, обиду (тот же гнев, но в скрытой форме), боль, разочарование, грусть, страх, чувство вины, благодарность и наконец – любовь.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8225" y="2045476"/>
            <a:ext cx="6000750" cy="110799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1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Первое письмо </a:t>
            </a:r>
            <a:r>
              <a:rPr lang="ru-RU" sz="1100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быть злое, угрожающее, уничтожающее обидчика. 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первом письме нужно излить весь свой гнев и обиду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Если вам от этого станет легче, пригрозите обидчику страшной местью. 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Пишите до тех пор пока у вас есть что сказать. Возможно, при написании этого письма вам захочется плакать – это будут слезы гнева, печали, возмущения и обиды. 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текут. 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в коем случае не отсылайте это письмо".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2025" y="3518011"/>
            <a:ext cx="6076950" cy="93871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1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следующий день напишите </a:t>
            </a:r>
            <a:r>
              <a:rPr lang="ru-RU" sz="11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второе письмо.</a:t>
            </a:r>
            <a:r>
              <a:rPr lang="ru-RU" sz="11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нем будет намного меньше гнева и злобы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однако вы все еще держите своего обидчика в «черном теле» за то, что он, по вашему мнению, сделал вам плохого. 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теперь </a:t>
            </a: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попытайтесь проявить сострадание, понимание и великодушие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допустить возможность прощения. 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письмо тоже не отсылайте.</a:t>
            </a:r>
            <a:endParaRPr lang="ru-RU" sz="11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42974" y="4876576"/>
            <a:ext cx="6029327" cy="1446550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sz="11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Третье письмо "Прощальную открытку"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создать по принципам Радикального прощения (рассмотрение своего "обидчика" как человека,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который дает вам возможность исцелиться, увидеть свои ограничивающие убеждения, мешающие обретению целостности, учителя, вера в то,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что все без исключения события в нашей жизни происходят под Божественным руководством, имеют определенную цель и служат нашему высшему благу и т.д.).</a:t>
            </a:r>
          </a:p>
          <a:p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ЭТОЙ  СИТУАЦИИ, Я …</a:t>
            </a:r>
            <a:endParaRPr lang="ru-RU" sz="11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946" y="2232580"/>
            <a:ext cx="564079" cy="564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745" y="3710305"/>
            <a:ext cx="564079" cy="564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120" y="5188030"/>
            <a:ext cx="564079" cy="564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271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Шао-Дао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бағыты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(«Тыныштық жолы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1443931"/>
            <a:ext cx="5048250" cy="451802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361950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Шоу-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даос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путешествуя по жизни, как драгоценные жемчужины,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собирает прекрасные воспоминания о моментах счастья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361950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Человек учится смотреть на мир таким образом, чтобы из каждого опыта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извлекать что-то позитивное и полезное, дающее новые силы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новые ресурсы и энергию для этого путешествия. </a:t>
            </a:r>
          </a:p>
          <a:p>
            <a:pPr marL="0" indent="361950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Важным навыкам обучали людей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ПЕРЕХОДу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ОТ ОТРИЦАТЕЛЬНОГО ЭМОЦИОНАЛЬНОГО ФОНА К ПОЛОЖИТЕЛЬНОМУ.</a:t>
            </a:r>
          </a:p>
          <a:p>
            <a:pPr marL="0" indent="361950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медитаций «вкуса жизни»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предназначен для выработки позитивных и жизнеутверждающих программ восприятия действительности, которые записываются в модель мира занимающегося</a:t>
            </a:r>
          </a:p>
          <a:p>
            <a:pPr marL="0" indent="361950"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825" y="1443931"/>
            <a:ext cx="2585150" cy="2321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3228974"/>
            <a:ext cx="2419350" cy="27822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7086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710" y="365125"/>
            <a:ext cx="10055290" cy="89217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«Мақтау грамотасы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  <a:r>
              <a:rPr lang="ru-RU" dirty="0" err="1" smtClean="0">
                <a:solidFill>
                  <a:srgbClr val="C00000"/>
                </a:solidFill>
              </a:rPr>
              <a:t>әдісі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b="1" dirty="0" err="1" smtClean="0"/>
              <a:t>Сіздің жеңістеріңіз </a:t>
            </a:r>
            <a:r>
              <a:rPr lang="ru-RU" b="1" dirty="0" smtClean="0"/>
              <a:t>+ </a:t>
            </a:r>
            <a:r>
              <a:rPr lang="ru-RU" b="1" dirty="0" err="1" smtClean="0"/>
              <a:t>жетістіктеріңіз қандай?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2790825" cy="4351338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Мен </a:t>
            </a:r>
            <a:r>
              <a:rPr lang="ru-RU" dirty="0" err="1" smtClean="0"/>
              <a:t>шабыттандым</a:t>
            </a:r>
            <a:endParaRPr lang="ru-RU" dirty="0" smtClean="0"/>
          </a:p>
          <a:p>
            <a:r>
              <a:rPr lang="ru-RU" dirty="0" err="1" smtClean="0"/>
              <a:t>Жүзеге асырдым</a:t>
            </a:r>
            <a:endParaRPr lang="ru-RU" dirty="0" smtClean="0"/>
          </a:p>
          <a:p>
            <a:r>
              <a:rPr lang="ru-RU" dirty="0" err="1" smtClean="0"/>
              <a:t>Таптым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err="1" smtClean="0"/>
              <a:t>Бітірдім</a:t>
            </a:r>
            <a:endParaRPr lang="ru-RU" dirty="0"/>
          </a:p>
          <a:p>
            <a:r>
              <a:rPr lang="ru-RU" dirty="0" err="1" smtClean="0"/>
              <a:t>Жаздым</a:t>
            </a:r>
            <a:endParaRPr lang="ru-RU" dirty="0"/>
          </a:p>
          <a:p>
            <a:r>
              <a:rPr lang="ru-RU" dirty="0" err="1" smtClean="0"/>
              <a:t>Өндірдім</a:t>
            </a:r>
            <a:endParaRPr lang="ru-RU" dirty="0"/>
          </a:p>
          <a:p>
            <a:r>
              <a:rPr lang="ru-RU" dirty="0" err="1" smtClean="0"/>
              <a:t>Өсірдім</a:t>
            </a:r>
            <a:endParaRPr lang="ru-RU" dirty="0"/>
          </a:p>
          <a:p>
            <a:r>
              <a:rPr lang="ru-RU" dirty="0" err="1" smtClean="0"/>
              <a:t>Жеттім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439149" y="6599238"/>
            <a:ext cx="8886825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" dirty="0" err="1">
                <a:latin typeface="Arial" panose="020B0604020202020204" pitchFamily="34" charset="0"/>
                <a:cs typeface="Arial" panose="020B0604020202020204" pitchFamily="34" charset="0"/>
              </a:rPr>
              <a:t>Лапорт</a:t>
            </a:r>
            <a:r>
              <a:rPr lang="ru-RU" sz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err="1">
                <a:latin typeface="Arial" panose="020B0604020202020204" pitchFamily="34" charset="0"/>
                <a:cs typeface="Arial" panose="020B0604020202020204" pitchFamily="34" charset="0"/>
              </a:rPr>
              <a:t>Даниела</a:t>
            </a:r>
            <a:r>
              <a:rPr lang="ru-RU" sz="400" dirty="0">
                <a:latin typeface="Arial" panose="020B0604020202020204" pitchFamily="34" charset="0"/>
                <a:cs typeface="Arial" panose="020B0604020202020204" pitchFamily="34" charset="0"/>
              </a:rPr>
              <a:t> . Разожги огонь! Искренние советы для тех, кто ищет свой путь – М.: Манн, Иванов и Фербер, 2014.-432 с.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558086" y="1752600"/>
            <a:ext cx="3524250" cy="43513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Саяхаттадым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Мотивация </a:t>
            </a:r>
            <a:r>
              <a:rPr lang="ru-RU" dirty="0" err="1" smtClean="0"/>
              <a:t>бердім</a:t>
            </a:r>
            <a:endParaRPr lang="ru-RU" dirty="0"/>
          </a:p>
          <a:p>
            <a:r>
              <a:rPr lang="ru-RU" dirty="0" err="1" smtClean="0"/>
              <a:t>Саттым</a:t>
            </a:r>
            <a:endParaRPr lang="ru-RU" dirty="0"/>
          </a:p>
          <a:p>
            <a:r>
              <a:rPr lang="ru-RU" dirty="0" err="1" smtClean="0"/>
              <a:t>Сатып</a:t>
            </a:r>
            <a:r>
              <a:rPr lang="ru-RU" dirty="0" smtClean="0"/>
              <a:t> </a:t>
            </a:r>
            <a:r>
              <a:rPr lang="ru-RU" dirty="0" err="1" smtClean="0"/>
              <a:t>алдым</a:t>
            </a:r>
            <a:endParaRPr lang="ru-RU" dirty="0"/>
          </a:p>
          <a:p>
            <a:r>
              <a:rPr lang="ru-RU" dirty="0" err="1" smtClean="0"/>
              <a:t>Бердім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err="1" smtClean="0"/>
              <a:t>Жасадым</a:t>
            </a:r>
            <a:r>
              <a:rPr lang="ru-RU" dirty="0" smtClean="0"/>
              <a:t>  </a:t>
            </a:r>
            <a:endParaRPr lang="ru-RU" dirty="0"/>
          </a:p>
          <a:p>
            <a:r>
              <a:rPr lang="ru-RU" dirty="0" err="1" smtClean="0"/>
              <a:t>Ұтып алдым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err="1" smtClean="0"/>
              <a:t>Ұйымдастырдым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err="1" smtClean="0"/>
              <a:t>Өзгерттім</a:t>
            </a:r>
            <a:endParaRPr lang="ru-RU" dirty="0"/>
          </a:p>
          <a:p>
            <a:r>
              <a:rPr lang="ru-RU" dirty="0" err="1" smtClean="0"/>
              <a:t>Таптым</a:t>
            </a:r>
            <a:r>
              <a:rPr lang="ru-RU" dirty="0" smtClean="0"/>
              <a:t>  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70" y="1752600"/>
            <a:ext cx="2917963" cy="4159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88" y="2856706"/>
            <a:ext cx="16097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1" y="277413"/>
            <a:ext cx="1681912" cy="1067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6036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«Бақыт банкасы</a:t>
            </a:r>
            <a:r>
              <a:rPr lang="ru-RU" dirty="0" smtClean="0">
                <a:solidFill>
                  <a:srgbClr val="FF0000"/>
                </a:solidFill>
              </a:rPr>
              <a:t>» </a:t>
            </a:r>
            <a:r>
              <a:rPr lang="ru-RU" dirty="0" err="1" smtClean="0">
                <a:solidFill>
                  <a:srgbClr val="FF0000"/>
                </a:solidFill>
              </a:rPr>
              <a:t>жаттығуы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5450" y="1835150"/>
            <a:ext cx="634365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err="1" smtClean="0"/>
              <a:t>Сізді</a:t>
            </a:r>
            <a:r>
              <a:rPr lang="ru-RU" dirty="0" smtClean="0"/>
              <a:t> </a:t>
            </a:r>
            <a:r>
              <a:rPr lang="ru-RU" dirty="0" err="1" smtClean="0"/>
              <a:t>бақытты ететін</a:t>
            </a:r>
            <a:r>
              <a:rPr lang="ru-RU" dirty="0" smtClean="0"/>
              <a:t> </a:t>
            </a:r>
            <a:r>
              <a:rPr lang="ru-RU" dirty="0" err="1" smtClean="0"/>
              <a:t>нәрсені табыңыз</a:t>
            </a:r>
            <a:endParaRPr lang="ru-RU" dirty="0" smtClean="0"/>
          </a:p>
          <a:p>
            <a:pPr>
              <a:buNone/>
            </a:pPr>
            <a:r>
              <a:rPr lang="ru-RU" dirty="0" err="1" smtClean="0"/>
              <a:t>және </a:t>
            </a:r>
            <a:r>
              <a:rPr lang="ru-RU" dirty="0" smtClean="0"/>
              <a:t>осы </a:t>
            </a:r>
            <a:r>
              <a:rPr lang="ru-RU" dirty="0" err="1" smtClean="0"/>
              <a:t>мақсатқа өзіңізді арнаңыз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3401218"/>
            <a:ext cx="3635247" cy="2504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5340" y="5000592"/>
            <a:ext cx="579170" cy="762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091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Детские рамки (фоторамки) для фотошопа&quot; — card of the use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9" y="0"/>
            <a:ext cx="122579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27359" y="332656"/>
            <a:ext cx="10177131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Бақытты </a:t>
            </a:r>
            <a:r>
              <a:rPr lang="ru-RU" sz="2400" dirty="0" smtClean="0"/>
              <a:t>болу </a:t>
            </a:r>
            <a:r>
              <a:rPr lang="ru-RU" sz="2400" dirty="0" err="1" smtClean="0"/>
              <a:t>адамзаттың ең маңызды құндылығы</a:t>
            </a:r>
            <a:endParaRPr lang="ru-RU" sz="2400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2063552" y="1993032"/>
            <a:ext cx="3264363" cy="1948408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6672064" y="1844824"/>
            <a:ext cx="3648405" cy="201832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27915" y="1993032"/>
            <a:ext cx="0" cy="3740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Горизонтальный свиток 10"/>
          <p:cNvSpPr/>
          <p:nvPr/>
        </p:nvSpPr>
        <p:spPr>
          <a:xfrm>
            <a:off x="3396343" y="1144960"/>
            <a:ext cx="5952661" cy="72008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Бақытты </a:t>
            </a:r>
            <a:r>
              <a:rPr lang="ru-RU" dirty="0" smtClean="0"/>
              <a:t>болу </a:t>
            </a:r>
            <a:r>
              <a:rPr lang="ru-RU" dirty="0" err="1" smtClean="0"/>
              <a:t>жалауы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672064" y="1993032"/>
            <a:ext cx="0" cy="3740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93728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Назарларыңызға рахмет</a:t>
            </a:r>
            <a:r>
              <a:rPr lang="ru-RU" dirty="0" smtClean="0"/>
              <a:t>! </a:t>
            </a:r>
            <a:endParaRPr lang="ru-RU" dirty="0"/>
          </a:p>
        </p:txBody>
      </p:sp>
      <p:pic>
        <p:nvPicPr>
          <p:cNvPr id="8194" name="Picture 2" descr="ÐÐ°ÑÑÐ¸Ð½ÐºÐ¸ Ð¿Ð¾ Ð·Ð°Ð¿ÑÐ¾ÑÑ Ð²Ð¾Ð¿ÑÐ¾Ñ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28" y="2096294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5286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362" y="988490"/>
            <a:ext cx="609874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Объективті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жағдай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(проблема)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568" y="1783367"/>
            <a:ext cx="367188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Ішкі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қабылдау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540618"/>
            <a:ext cx="3531393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Субъективті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баға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9631" y="3343592"/>
            <a:ext cx="174413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Стресс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27392" y="3328647"/>
            <a:ext cx="254092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Жеңу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9052" y="4201780"/>
            <a:ext cx="42272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Поллиативті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эмоциялық жауап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беру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3779" y="5157198"/>
            <a:ext cx="422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Жағдайды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қайта бағалау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0919" y="6097074"/>
            <a:ext cx="597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Мәселені мақсатты түрде шешу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654710" y="1465543"/>
            <a:ext cx="1084137" cy="229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5" idx="2"/>
            <a:endCxn id="6" idx="0"/>
          </p:cNvCxnSpPr>
          <p:nvPr/>
        </p:nvCxnSpPr>
        <p:spPr>
          <a:xfrm>
            <a:off x="6622512" y="2183477"/>
            <a:ext cx="1239185" cy="357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</p:cNvCxnSpPr>
          <p:nvPr/>
        </p:nvCxnSpPr>
        <p:spPr>
          <a:xfrm flipH="1">
            <a:off x="7861696" y="2940728"/>
            <a:ext cx="1" cy="357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3"/>
            <a:endCxn id="8" idx="1"/>
          </p:cNvCxnSpPr>
          <p:nvPr/>
        </p:nvCxnSpPr>
        <p:spPr>
          <a:xfrm flipV="1">
            <a:off x="8733761" y="3590257"/>
            <a:ext cx="893631" cy="14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8" idx="2"/>
          </p:cNvCxnSpPr>
          <p:nvPr/>
        </p:nvCxnSpPr>
        <p:spPr>
          <a:xfrm flipH="1">
            <a:off x="10538088" y="3851867"/>
            <a:ext cx="359768" cy="349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7861696" y="4239786"/>
            <a:ext cx="26847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7" idx="2"/>
          </p:cNvCxnSpPr>
          <p:nvPr/>
        </p:nvCxnSpPr>
        <p:spPr>
          <a:xfrm flipV="1">
            <a:off x="7861696" y="3866812"/>
            <a:ext cx="0" cy="33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512446" y="3866812"/>
            <a:ext cx="14990" cy="1290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6546104" y="5157198"/>
            <a:ext cx="50562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6622512" y="2940728"/>
            <a:ext cx="0" cy="2216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1741006" y="3851867"/>
            <a:ext cx="0" cy="2245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1903751" y="6097074"/>
            <a:ext cx="9837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1828800" y="1588247"/>
            <a:ext cx="58979" cy="4508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733268" y="202676"/>
            <a:ext cx="8470800" cy="60666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Стресс 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шегінде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(Ричард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Лазарус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5866" y="1612118"/>
            <a:ext cx="888202" cy="5939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50" y="4295292"/>
            <a:ext cx="2590800" cy="1762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534" y="1690859"/>
            <a:ext cx="1573776" cy="8874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6369" y="3341110"/>
            <a:ext cx="438095" cy="68571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70" y="303085"/>
            <a:ext cx="1743076" cy="23058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268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668" y="4682229"/>
            <a:ext cx="231798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Дағдарысты уайымдау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668740" y="3251182"/>
            <a:ext cx="5674910" cy="922017"/>
          </a:xfrm>
          <a:custGeom>
            <a:avLst/>
            <a:gdLst>
              <a:gd name="connsiteX0" fmla="*/ 0 w 4831308"/>
              <a:gd name="connsiteY0" fmla="*/ 771892 h 922017"/>
              <a:gd name="connsiteX1" fmla="*/ 232012 w 4831308"/>
              <a:gd name="connsiteY1" fmla="*/ 799187 h 922017"/>
              <a:gd name="connsiteX2" fmla="*/ 1119117 w 4831308"/>
              <a:gd name="connsiteY2" fmla="*/ 826483 h 922017"/>
              <a:gd name="connsiteX3" fmla="*/ 1733266 w 4831308"/>
              <a:gd name="connsiteY3" fmla="*/ 840130 h 922017"/>
              <a:gd name="connsiteX4" fmla="*/ 1787857 w 4831308"/>
              <a:gd name="connsiteY4" fmla="*/ 853778 h 922017"/>
              <a:gd name="connsiteX5" fmla="*/ 1828800 w 4831308"/>
              <a:gd name="connsiteY5" fmla="*/ 867426 h 922017"/>
              <a:gd name="connsiteX6" fmla="*/ 2006221 w 4831308"/>
              <a:gd name="connsiteY6" fmla="*/ 922017 h 922017"/>
              <a:gd name="connsiteX7" fmla="*/ 2210938 w 4831308"/>
              <a:gd name="connsiteY7" fmla="*/ 908369 h 922017"/>
              <a:gd name="connsiteX8" fmla="*/ 2306472 w 4831308"/>
              <a:gd name="connsiteY8" fmla="*/ 881074 h 922017"/>
              <a:gd name="connsiteX9" fmla="*/ 2347415 w 4831308"/>
              <a:gd name="connsiteY9" fmla="*/ 853778 h 922017"/>
              <a:gd name="connsiteX10" fmla="*/ 2456597 w 4831308"/>
              <a:gd name="connsiteY10" fmla="*/ 771892 h 922017"/>
              <a:gd name="connsiteX11" fmla="*/ 2579427 w 4831308"/>
              <a:gd name="connsiteY11" fmla="*/ 676357 h 922017"/>
              <a:gd name="connsiteX12" fmla="*/ 2593075 w 4831308"/>
              <a:gd name="connsiteY12" fmla="*/ 635414 h 922017"/>
              <a:gd name="connsiteX13" fmla="*/ 2620370 w 4831308"/>
              <a:gd name="connsiteY13" fmla="*/ 580823 h 922017"/>
              <a:gd name="connsiteX14" fmla="*/ 2634018 w 4831308"/>
              <a:gd name="connsiteY14" fmla="*/ 526232 h 922017"/>
              <a:gd name="connsiteX15" fmla="*/ 2674961 w 4831308"/>
              <a:gd name="connsiteY15" fmla="*/ 485289 h 922017"/>
              <a:gd name="connsiteX16" fmla="*/ 2729553 w 4831308"/>
              <a:gd name="connsiteY16" fmla="*/ 389754 h 922017"/>
              <a:gd name="connsiteX17" fmla="*/ 2756848 w 4831308"/>
              <a:gd name="connsiteY17" fmla="*/ 348811 h 922017"/>
              <a:gd name="connsiteX18" fmla="*/ 2852382 w 4831308"/>
              <a:gd name="connsiteY18" fmla="*/ 253277 h 922017"/>
              <a:gd name="connsiteX19" fmla="*/ 2879678 w 4831308"/>
              <a:gd name="connsiteY19" fmla="*/ 157742 h 922017"/>
              <a:gd name="connsiteX20" fmla="*/ 2934269 w 4831308"/>
              <a:gd name="connsiteY20" fmla="*/ 89504 h 922017"/>
              <a:gd name="connsiteX21" fmla="*/ 2961564 w 4831308"/>
              <a:gd name="connsiteY21" fmla="*/ 48560 h 922017"/>
              <a:gd name="connsiteX22" fmla="*/ 2934269 w 4831308"/>
              <a:gd name="connsiteY22" fmla="*/ 62208 h 922017"/>
              <a:gd name="connsiteX23" fmla="*/ 2947917 w 4831308"/>
              <a:gd name="connsiteY23" fmla="*/ 212333 h 922017"/>
              <a:gd name="connsiteX24" fmla="*/ 2975212 w 4831308"/>
              <a:gd name="connsiteY24" fmla="*/ 266924 h 922017"/>
              <a:gd name="connsiteX25" fmla="*/ 2988860 w 4831308"/>
              <a:gd name="connsiteY25" fmla="*/ 321516 h 922017"/>
              <a:gd name="connsiteX26" fmla="*/ 3002508 w 4831308"/>
              <a:gd name="connsiteY26" fmla="*/ 457993 h 922017"/>
              <a:gd name="connsiteX27" fmla="*/ 3029803 w 4831308"/>
              <a:gd name="connsiteY27" fmla="*/ 553527 h 922017"/>
              <a:gd name="connsiteX28" fmla="*/ 3043451 w 4831308"/>
              <a:gd name="connsiteY28" fmla="*/ 608119 h 922017"/>
              <a:gd name="connsiteX29" fmla="*/ 3138985 w 4831308"/>
              <a:gd name="connsiteY29" fmla="*/ 744596 h 922017"/>
              <a:gd name="connsiteX30" fmla="*/ 3193576 w 4831308"/>
              <a:gd name="connsiteY30" fmla="*/ 812835 h 922017"/>
              <a:gd name="connsiteX31" fmla="*/ 3234520 w 4831308"/>
              <a:gd name="connsiteY31" fmla="*/ 758244 h 922017"/>
              <a:gd name="connsiteX32" fmla="*/ 3261815 w 4831308"/>
              <a:gd name="connsiteY32" fmla="*/ 717301 h 922017"/>
              <a:gd name="connsiteX33" fmla="*/ 3302759 w 4831308"/>
              <a:gd name="connsiteY33" fmla="*/ 662710 h 922017"/>
              <a:gd name="connsiteX34" fmla="*/ 3357350 w 4831308"/>
              <a:gd name="connsiteY34" fmla="*/ 580823 h 922017"/>
              <a:gd name="connsiteX35" fmla="*/ 3425588 w 4831308"/>
              <a:gd name="connsiteY35" fmla="*/ 471641 h 922017"/>
              <a:gd name="connsiteX36" fmla="*/ 3466532 w 4831308"/>
              <a:gd name="connsiteY36" fmla="*/ 444345 h 922017"/>
              <a:gd name="connsiteX37" fmla="*/ 3507475 w 4831308"/>
              <a:gd name="connsiteY37" fmla="*/ 403402 h 922017"/>
              <a:gd name="connsiteX38" fmla="*/ 3562066 w 4831308"/>
              <a:gd name="connsiteY38" fmla="*/ 376107 h 922017"/>
              <a:gd name="connsiteX39" fmla="*/ 3616657 w 4831308"/>
              <a:gd name="connsiteY39" fmla="*/ 280572 h 922017"/>
              <a:gd name="connsiteX40" fmla="*/ 3643953 w 4831308"/>
              <a:gd name="connsiteY40" fmla="*/ 239629 h 922017"/>
              <a:gd name="connsiteX41" fmla="*/ 3684896 w 4831308"/>
              <a:gd name="connsiteY41" fmla="*/ 198686 h 922017"/>
              <a:gd name="connsiteX42" fmla="*/ 3712191 w 4831308"/>
              <a:gd name="connsiteY42" fmla="*/ 157742 h 922017"/>
              <a:gd name="connsiteX43" fmla="*/ 3739487 w 4831308"/>
              <a:gd name="connsiteY43" fmla="*/ 103151 h 922017"/>
              <a:gd name="connsiteX44" fmla="*/ 3794078 w 4831308"/>
              <a:gd name="connsiteY44" fmla="*/ 89504 h 922017"/>
              <a:gd name="connsiteX45" fmla="*/ 3848669 w 4831308"/>
              <a:gd name="connsiteY45" fmla="*/ 212333 h 922017"/>
              <a:gd name="connsiteX46" fmla="*/ 3903260 w 4831308"/>
              <a:gd name="connsiteY46" fmla="*/ 294220 h 922017"/>
              <a:gd name="connsiteX47" fmla="*/ 3930556 w 4831308"/>
              <a:gd name="connsiteY47" fmla="*/ 348811 h 922017"/>
              <a:gd name="connsiteX48" fmla="*/ 3957851 w 4831308"/>
              <a:gd name="connsiteY48" fmla="*/ 444345 h 922017"/>
              <a:gd name="connsiteX49" fmla="*/ 4012442 w 4831308"/>
              <a:gd name="connsiteY49" fmla="*/ 526232 h 922017"/>
              <a:gd name="connsiteX50" fmla="*/ 4121624 w 4831308"/>
              <a:gd name="connsiteY50" fmla="*/ 730948 h 922017"/>
              <a:gd name="connsiteX51" fmla="*/ 4135272 w 4831308"/>
              <a:gd name="connsiteY51" fmla="*/ 785539 h 922017"/>
              <a:gd name="connsiteX52" fmla="*/ 4176215 w 4831308"/>
              <a:gd name="connsiteY52" fmla="*/ 771892 h 922017"/>
              <a:gd name="connsiteX53" fmla="*/ 4203511 w 4831308"/>
              <a:gd name="connsiteY53" fmla="*/ 730948 h 922017"/>
              <a:gd name="connsiteX54" fmla="*/ 4285397 w 4831308"/>
              <a:gd name="connsiteY54" fmla="*/ 621766 h 922017"/>
              <a:gd name="connsiteX55" fmla="*/ 4380932 w 4831308"/>
              <a:gd name="connsiteY55" fmla="*/ 471641 h 922017"/>
              <a:gd name="connsiteX56" fmla="*/ 4408227 w 4831308"/>
              <a:gd name="connsiteY56" fmla="*/ 403402 h 922017"/>
              <a:gd name="connsiteX57" fmla="*/ 4449170 w 4831308"/>
              <a:gd name="connsiteY57" fmla="*/ 362459 h 922017"/>
              <a:gd name="connsiteX58" fmla="*/ 4517409 w 4831308"/>
              <a:gd name="connsiteY58" fmla="*/ 225981 h 922017"/>
              <a:gd name="connsiteX59" fmla="*/ 4544705 w 4831308"/>
              <a:gd name="connsiteY59" fmla="*/ 171390 h 922017"/>
              <a:gd name="connsiteX60" fmla="*/ 4558353 w 4831308"/>
              <a:gd name="connsiteY60" fmla="*/ 103151 h 922017"/>
              <a:gd name="connsiteX61" fmla="*/ 4572000 w 4831308"/>
              <a:gd name="connsiteY61" fmla="*/ 212333 h 922017"/>
              <a:gd name="connsiteX62" fmla="*/ 4612944 w 4831308"/>
              <a:gd name="connsiteY62" fmla="*/ 430698 h 922017"/>
              <a:gd name="connsiteX63" fmla="*/ 4653887 w 4831308"/>
              <a:gd name="connsiteY63" fmla="*/ 471641 h 922017"/>
              <a:gd name="connsiteX64" fmla="*/ 4708478 w 4831308"/>
              <a:gd name="connsiteY64" fmla="*/ 567175 h 922017"/>
              <a:gd name="connsiteX65" fmla="*/ 4790364 w 4831308"/>
              <a:gd name="connsiteY65" fmla="*/ 621766 h 922017"/>
              <a:gd name="connsiteX66" fmla="*/ 4831308 w 4831308"/>
              <a:gd name="connsiteY66" fmla="*/ 690005 h 92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1308" h="922017">
                <a:moveTo>
                  <a:pt x="0" y="771892"/>
                </a:moveTo>
                <a:cubicBezTo>
                  <a:pt x="100148" y="791920"/>
                  <a:pt x="96622" y="793912"/>
                  <a:pt x="232012" y="799187"/>
                </a:cubicBezTo>
                <a:lnTo>
                  <a:pt x="1119117" y="826483"/>
                </a:lnTo>
                <a:lnTo>
                  <a:pt x="1733266" y="840130"/>
                </a:lnTo>
                <a:cubicBezTo>
                  <a:pt x="1751463" y="844679"/>
                  <a:pt x="1769822" y="848625"/>
                  <a:pt x="1787857" y="853778"/>
                </a:cubicBezTo>
                <a:cubicBezTo>
                  <a:pt x="1801689" y="857730"/>
                  <a:pt x="1814921" y="863641"/>
                  <a:pt x="1828800" y="867426"/>
                </a:cubicBezTo>
                <a:cubicBezTo>
                  <a:pt x="1985492" y="910160"/>
                  <a:pt x="1887646" y="874586"/>
                  <a:pt x="2006221" y="922017"/>
                </a:cubicBezTo>
                <a:cubicBezTo>
                  <a:pt x="2074460" y="917468"/>
                  <a:pt x="2142923" y="915529"/>
                  <a:pt x="2210938" y="908369"/>
                </a:cubicBezTo>
                <a:cubicBezTo>
                  <a:pt x="2235980" y="905733"/>
                  <a:pt x="2281101" y="889531"/>
                  <a:pt x="2306472" y="881074"/>
                </a:cubicBezTo>
                <a:cubicBezTo>
                  <a:pt x="2320120" y="871975"/>
                  <a:pt x="2334150" y="863426"/>
                  <a:pt x="2347415" y="853778"/>
                </a:cubicBezTo>
                <a:cubicBezTo>
                  <a:pt x="2384206" y="827021"/>
                  <a:pt x="2418745" y="797127"/>
                  <a:pt x="2456597" y="771892"/>
                </a:cubicBezTo>
                <a:cubicBezTo>
                  <a:pt x="2554543" y="706595"/>
                  <a:pt x="2515287" y="740498"/>
                  <a:pt x="2579427" y="676357"/>
                </a:cubicBezTo>
                <a:cubicBezTo>
                  <a:pt x="2583976" y="662709"/>
                  <a:pt x="2587408" y="648637"/>
                  <a:pt x="2593075" y="635414"/>
                </a:cubicBezTo>
                <a:cubicBezTo>
                  <a:pt x="2601089" y="616714"/>
                  <a:pt x="2613227" y="599872"/>
                  <a:pt x="2620370" y="580823"/>
                </a:cubicBezTo>
                <a:cubicBezTo>
                  <a:pt x="2626956" y="563260"/>
                  <a:pt x="2624712" y="542518"/>
                  <a:pt x="2634018" y="526232"/>
                </a:cubicBezTo>
                <a:cubicBezTo>
                  <a:pt x="2643594" y="509474"/>
                  <a:pt x="2662605" y="500116"/>
                  <a:pt x="2674961" y="485289"/>
                </a:cubicBezTo>
                <a:cubicBezTo>
                  <a:pt x="2705188" y="449017"/>
                  <a:pt x="2705283" y="432226"/>
                  <a:pt x="2729553" y="389754"/>
                </a:cubicBezTo>
                <a:cubicBezTo>
                  <a:pt x="2737691" y="375513"/>
                  <a:pt x="2745875" y="361003"/>
                  <a:pt x="2756848" y="348811"/>
                </a:cubicBezTo>
                <a:cubicBezTo>
                  <a:pt x="2786975" y="315337"/>
                  <a:pt x="2852382" y="253277"/>
                  <a:pt x="2852382" y="253277"/>
                </a:cubicBezTo>
                <a:cubicBezTo>
                  <a:pt x="2861481" y="221432"/>
                  <a:pt x="2864867" y="187365"/>
                  <a:pt x="2879678" y="157742"/>
                </a:cubicBezTo>
                <a:cubicBezTo>
                  <a:pt x="2892705" y="131688"/>
                  <a:pt x="2916792" y="112807"/>
                  <a:pt x="2934269" y="89504"/>
                </a:cubicBezTo>
                <a:cubicBezTo>
                  <a:pt x="2944111" y="76382"/>
                  <a:pt x="2952466" y="62208"/>
                  <a:pt x="2961564" y="48560"/>
                </a:cubicBezTo>
                <a:cubicBezTo>
                  <a:pt x="2955129" y="29255"/>
                  <a:pt x="2934269" y="-57753"/>
                  <a:pt x="2934269" y="62208"/>
                </a:cubicBezTo>
                <a:cubicBezTo>
                  <a:pt x="2934269" y="112456"/>
                  <a:pt x="2938063" y="163061"/>
                  <a:pt x="2947917" y="212333"/>
                </a:cubicBezTo>
                <a:cubicBezTo>
                  <a:pt x="2951907" y="232283"/>
                  <a:pt x="2968069" y="247875"/>
                  <a:pt x="2975212" y="266924"/>
                </a:cubicBezTo>
                <a:cubicBezTo>
                  <a:pt x="2981798" y="284487"/>
                  <a:pt x="2984311" y="303319"/>
                  <a:pt x="2988860" y="321516"/>
                </a:cubicBezTo>
                <a:cubicBezTo>
                  <a:pt x="2993409" y="367008"/>
                  <a:pt x="2996042" y="412733"/>
                  <a:pt x="3002508" y="457993"/>
                </a:cubicBezTo>
                <a:cubicBezTo>
                  <a:pt x="3008602" y="500651"/>
                  <a:pt x="3018694" y="514645"/>
                  <a:pt x="3029803" y="553527"/>
                </a:cubicBezTo>
                <a:cubicBezTo>
                  <a:pt x="3034956" y="571563"/>
                  <a:pt x="3035062" y="591342"/>
                  <a:pt x="3043451" y="608119"/>
                </a:cubicBezTo>
                <a:cubicBezTo>
                  <a:pt x="3060252" y="641720"/>
                  <a:pt x="3113311" y="710363"/>
                  <a:pt x="3138985" y="744596"/>
                </a:cubicBezTo>
                <a:cubicBezTo>
                  <a:pt x="3143897" y="759333"/>
                  <a:pt x="3156538" y="825181"/>
                  <a:pt x="3193576" y="812835"/>
                </a:cubicBezTo>
                <a:cubicBezTo>
                  <a:pt x="3215155" y="805642"/>
                  <a:pt x="3221299" y="776753"/>
                  <a:pt x="3234520" y="758244"/>
                </a:cubicBezTo>
                <a:cubicBezTo>
                  <a:pt x="3244054" y="744897"/>
                  <a:pt x="3252281" y="730648"/>
                  <a:pt x="3261815" y="717301"/>
                </a:cubicBezTo>
                <a:cubicBezTo>
                  <a:pt x="3275036" y="698792"/>
                  <a:pt x="3289715" y="681345"/>
                  <a:pt x="3302759" y="662710"/>
                </a:cubicBezTo>
                <a:cubicBezTo>
                  <a:pt x="3321572" y="635835"/>
                  <a:pt x="3339963" y="608642"/>
                  <a:pt x="3357350" y="580823"/>
                </a:cubicBezTo>
                <a:cubicBezTo>
                  <a:pt x="3380096" y="544429"/>
                  <a:pt x="3389879" y="495447"/>
                  <a:pt x="3425588" y="471641"/>
                </a:cubicBezTo>
                <a:cubicBezTo>
                  <a:pt x="3439236" y="462542"/>
                  <a:pt x="3453931" y="454846"/>
                  <a:pt x="3466532" y="444345"/>
                </a:cubicBezTo>
                <a:cubicBezTo>
                  <a:pt x="3481359" y="431989"/>
                  <a:pt x="3491769" y="414620"/>
                  <a:pt x="3507475" y="403402"/>
                </a:cubicBezTo>
                <a:cubicBezTo>
                  <a:pt x="3524030" y="391577"/>
                  <a:pt x="3543869" y="385205"/>
                  <a:pt x="3562066" y="376107"/>
                </a:cubicBezTo>
                <a:cubicBezTo>
                  <a:pt x="3584213" y="309666"/>
                  <a:pt x="3565017" y="352867"/>
                  <a:pt x="3616657" y="280572"/>
                </a:cubicBezTo>
                <a:cubicBezTo>
                  <a:pt x="3626191" y="267225"/>
                  <a:pt x="3633452" y="252230"/>
                  <a:pt x="3643953" y="239629"/>
                </a:cubicBezTo>
                <a:cubicBezTo>
                  <a:pt x="3656309" y="224802"/>
                  <a:pt x="3672540" y="213513"/>
                  <a:pt x="3684896" y="198686"/>
                </a:cubicBezTo>
                <a:cubicBezTo>
                  <a:pt x="3695397" y="186085"/>
                  <a:pt x="3704053" y="171984"/>
                  <a:pt x="3712191" y="157742"/>
                </a:cubicBezTo>
                <a:cubicBezTo>
                  <a:pt x="3722285" y="140078"/>
                  <a:pt x="3723857" y="116175"/>
                  <a:pt x="3739487" y="103151"/>
                </a:cubicBezTo>
                <a:cubicBezTo>
                  <a:pt x="3753897" y="91143"/>
                  <a:pt x="3775881" y="94053"/>
                  <a:pt x="3794078" y="89504"/>
                </a:cubicBezTo>
                <a:cubicBezTo>
                  <a:pt x="3812275" y="130447"/>
                  <a:pt x="3827584" y="172799"/>
                  <a:pt x="3848669" y="212333"/>
                </a:cubicBezTo>
                <a:cubicBezTo>
                  <a:pt x="3864107" y="241279"/>
                  <a:pt x="3886382" y="266090"/>
                  <a:pt x="3903260" y="294220"/>
                </a:cubicBezTo>
                <a:cubicBezTo>
                  <a:pt x="3913727" y="311666"/>
                  <a:pt x="3921457" y="330614"/>
                  <a:pt x="3930556" y="348811"/>
                </a:cubicBezTo>
                <a:cubicBezTo>
                  <a:pt x="3933769" y="361665"/>
                  <a:pt x="3948949" y="428322"/>
                  <a:pt x="3957851" y="444345"/>
                </a:cubicBezTo>
                <a:cubicBezTo>
                  <a:pt x="3973783" y="473022"/>
                  <a:pt x="3995564" y="498102"/>
                  <a:pt x="4012442" y="526232"/>
                </a:cubicBezTo>
                <a:cubicBezTo>
                  <a:pt x="4043745" y="578403"/>
                  <a:pt x="4110181" y="685179"/>
                  <a:pt x="4121624" y="730948"/>
                </a:cubicBezTo>
                <a:lnTo>
                  <a:pt x="4135272" y="785539"/>
                </a:lnTo>
                <a:cubicBezTo>
                  <a:pt x="4148920" y="780990"/>
                  <a:pt x="4164982" y="780879"/>
                  <a:pt x="4176215" y="771892"/>
                </a:cubicBezTo>
                <a:cubicBezTo>
                  <a:pt x="4189023" y="761645"/>
                  <a:pt x="4193863" y="744214"/>
                  <a:pt x="4203511" y="730948"/>
                </a:cubicBezTo>
                <a:cubicBezTo>
                  <a:pt x="4230268" y="694157"/>
                  <a:pt x="4260973" y="660146"/>
                  <a:pt x="4285397" y="621766"/>
                </a:cubicBezTo>
                <a:cubicBezTo>
                  <a:pt x="4317242" y="571724"/>
                  <a:pt x="4358903" y="526714"/>
                  <a:pt x="4380932" y="471641"/>
                </a:cubicBezTo>
                <a:cubicBezTo>
                  <a:pt x="4390030" y="448895"/>
                  <a:pt x="4395243" y="424177"/>
                  <a:pt x="4408227" y="403402"/>
                </a:cubicBezTo>
                <a:cubicBezTo>
                  <a:pt x="4418456" y="387035"/>
                  <a:pt x="4439055" y="378897"/>
                  <a:pt x="4449170" y="362459"/>
                </a:cubicBezTo>
                <a:cubicBezTo>
                  <a:pt x="4475827" y="319142"/>
                  <a:pt x="4494663" y="271474"/>
                  <a:pt x="4517409" y="225981"/>
                </a:cubicBezTo>
                <a:lnTo>
                  <a:pt x="4544705" y="171390"/>
                </a:lnTo>
                <a:cubicBezTo>
                  <a:pt x="4549254" y="148644"/>
                  <a:pt x="4545486" y="83850"/>
                  <a:pt x="4558353" y="103151"/>
                </a:cubicBezTo>
                <a:cubicBezTo>
                  <a:pt x="4578698" y="133668"/>
                  <a:pt x="4568161" y="175857"/>
                  <a:pt x="4572000" y="212333"/>
                </a:cubicBezTo>
                <a:cubicBezTo>
                  <a:pt x="4580140" y="289661"/>
                  <a:pt x="4570753" y="363193"/>
                  <a:pt x="4612944" y="430698"/>
                </a:cubicBezTo>
                <a:cubicBezTo>
                  <a:pt x="4623173" y="447065"/>
                  <a:pt x="4640239" y="457993"/>
                  <a:pt x="4653887" y="471641"/>
                </a:cubicBezTo>
                <a:cubicBezTo>
                  <a:pt x="4661934" y="487735"/>
                  <a:pt x="4691329" y="552169"/>
                  <a:pt x="4708478" y="567175"/>
                </a:cubicBezTo>
                <a:cubicBezTo>
                  <a:pt x="4733166" y="588777"/>
                  <a:pt x="4790364" y="621766"/>
                  <a:pt x="4790364" y="621766"/>
                </a:cubicBezTo>
                <a:cubicBezTo>
                  <a:pt x="4805796" y="698927"/>
                  <a:pt x="4780815" y="690005"/>
                  <a:pt x="4831308" y="6900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7233313" y="2275498"/>
            <a:ext cx="4435523" cy="846161"/>
          </a:xfrm>
          <a:custGeom>
            <a:avLst/>
            <a:gdLst>
              <a:gd name="connsiteX0" fmla="*/ 0 w 4435523"/>
              <a:gd name="connsiteY0" fmla="*/ 846161 h 846161"/>
              <a:gd name="connsiteX1" fmla="*/ 54591 w 4435523"/>
              <a:gd name="connsiteY1" fmla="*/ 777922 h 846161"/>
              <a:gd name="connsiteX2" fmla="*/ 81887 w 4435523"/>
              <a:gd name="connsiteY2" fmla="*/ 723331 h 846161"/>
              <a:gd name="connsiteX3" fmla="*/ 122830 w 4435523"/>
              <a:gd name="connsiteY3" fmla="*/ 696036 h 846161"/>
              <a:gd name="connsiteX4" fmla="*/ 177421 w 4435523"/>
              <a:gd name="connsiteY4" fmla="*/ 573206 h 846161"/>
              <a:gd name="connsiteX5" fmla="*/ 218364 w 4435523"/>
              <a:gd name="connsiteY5" fmla="*/ 545910 h 846161"/>
              <a:gd name="connsiteX6" fmla="*/ 300251 w 4435523"/>
              <a:gd name="connsiteY6" fmla="*/ 368489 h 846161"/>
              <a:gd name="connsiteX7" fmla="*/ 313899 w 4435523"/>
              <a:gd name="connsiteY7" fmla="*/ 313898 h 846161"/>
              <a:gd name="connsiteX8" fmla="*/ 327547 w 4435523"/>
              <a:gd name="connsiteY8" fmla="*/ 272955 h 846161"/>
              <a:gd name="connsiteX9" fmla="*/ 395785 w 4435523"/>
              <a:gd name="connsiteY9" fmla="*/ 122830 h 846161"/>
              <a:gd name="connsiteX10" fmla="*/ 436729 w 4435523"/>
              <a:gd name="connsiteY10" fmla="*/ 109182 h 846161"/>
              <a:gd name="connsiteX11" fmla="*/ 627797 w 4435523"/>
              <a:gd name="connsiteY11" fmla="*/ 150125 h 846161"/>
              <a:gd name="connsiteX12" fmla="*/ 900752 w 4435523"/>
              <a:gd name="connsiteY12" fmla="*/ 204716 h 846161"/>
              <a:gd name="connsiteX13" fmla="*/ 1050878 w 4435523"/>
              <a:gd name="connsiteY13" fmla="*/ 218364 h 846161"/>
              <a:gd name="connsiteX14" fmla="*/ 1201003 w 4435523"/>
              <a:gd name="connsiteY14" fmla="*/ 245659 h 846161"/>
              <a:gd name="connsiteX15" fmla="*/ 1514902 w 4435523"/>
              <a:gd name="connsiteY15" fmla="*/ 259307 h 846161"/>
              <a:gd name="connsiteX16" fmla="*/ 3043451 w 4435523"/>
              <a:gd name="connsiteY16" fmla="*/ 245659 h 846161"/>
              <a:gd name="connsiteX17" fmla="*/ 3098042 w 4435523"/>
              <a:gd name="connsiteY17" fmla="*/ 232012 h 846161"/>
              <a:gd name="connsiteX18" fmla="*/ 3234520 w 4435523"/>
              <a:gd name="connsiteY18" fmla="*/ 218364 h 846161"/>
              <a:gd name="connsiteX19" fmla="*/ 3330054 w 4435523"/>
              <a:gd name="connsiteY19" fmla="*/ 204716 h 846161"/>
              <a:gd name="connsiteX20" fmla="*/ 3698544 w 4435523"/>
              <a:gd name="connsiteY20" fmla="*/ 191068 h 846161"/>
              <a:gd name="connsiteX21" fmla="*/ 3835021 w 4435523"/>
              <a:gd name="connsiteY21" fmla="*/ 163773 h 846161"/>
              <a:gd name="connsiteX22" fmla="*/ 3998794 w 4435523"/>
              <a:gd name="connsiteY22" fmla="*/ 109182 h 846161"/>
              <a:gd name="connsiteX23" fmla="*/ 4053385 w 4435523"/>
              <a:gd name="connsiteY23" fmla="*/ 95534 h 846161"/>
              <a:gd name="connsiteX24" fmla="*/ 4189863 w 4435523"/>
              <a:gd name="connsiteY24" fmla="*/ 68239 h 846161"/>
              <a:gd name="connsiteX25" fmla="*/ 4271749 w 4435523"/>
              <a:gd name="connsiteY25" fmla="*/ 40943 h 846161"/>
              <a:gd name="connsiteX26" fmla="*/ 4353636 w 4435523"/>
              <a:gd name="connsiteY26" fmla="*/ 13648 h 846161"/>
              <a:gd name="connsiteX27" fmla="*/ 4394579 w 4435523"/>
              <a:gd name="connsiteY27" fmla="*/ 0 h 846161"/>
              <a:gd name="connsiteX28" fmla="*/ 4435523 w 4435523"/>
              <a:gd name="connsiteY28" fmla="*/ 0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35523" h="846161">
                <a:moveTo>
                  <a:pt x="0" y="846161"/>
                </a:moveTo>
                <a:cubicBezTo>
                  <a:pt x="18197" y="823415"/>
                  <a:pt x="38433" y="802159"/>
                  <a:pt x="54591" y="777922"/>
                </a:cubicBezTo>
                <a:cubicBezTo>
                  <a:pt x="65876" y="760994"/>
                  <a:pt x="68862" y="738960"/>
                  <a:pt x="81887" y="723331"/>
                </a:cubicBezTo>
                <a:cubicBezTo>
                  <a:pt x="92388" y="710730"/>
                  <a:pt x="109182" y="705134"/>
                  <a:pt x="122830" y="696036"/>
                </a:cubicBezTo>
                <a:cubicBezTo>
                  <a:pt x="136344" y="655496"/>
                  <a:pt x="144980" y="605647"/>
                  <a:pt x="177421" y="573206"/>
                </a:cubicBezTo>
                <a:cubicBezTo>
                  <a:pt x="189019" y="561608"/>
                  <a:pt x="204716" y="555009"/>
                  <a:pt x="218364" y="545910"/>
                </a:cubicBezTo>
                <a:cubicBezTo>
                  <a:pt x="248693" y="485253"/>
                  <a:pt x="279048" y="432098"/>
                  <a:pt x="300251" y="368489"/>
                </a:cubicBezTo>
                <a:cubicBezTo>
                  <a:pt x="306183" y="350695"/>
                  <a:pt x="308746" y="331933"/>
                  <a:pt x="313899" y="313898"/>
                </a:cubicBezTo>
                <a:cubicBezTo>
                  <a:pt x="317851" y="300066"/>
                  <a:pt x="323762" y="286834"/>
                  <a:pt x="327547" y="272955"/>
                </a:cubicBezTo>
                <a:cubicBezTo>
                  <a:pt x="348506" y="196107"/>
                  <a:pt x="333984" y="164030"/>
                  <a:pt x="395785" y="122830"/>
                </a:cubicBezTo>
                <a:cubicBezTo>
                  <a:pt x="407755" y="114850"/>
                  <a:pt x="423081" y="113731"/>
                  <a:pt x="436729" y="109182"/>
                </a:cubicBezTo>
                <a:cubicBezTo>
                  <a:pt x="536786" y="142535"/>
                  <a:pt x="425113" y="107455"/>
                  <a:pt x="627797" y="150125"/>
                </a:cubicBezTo>
                <a:cubicBezTo>
                  <a:pt x="809390" y="188355"/>
                  <a:pt x="672359" y="174926"/>
                  <a:pt x="900752" y="204716"/>
                </a:cubicBezTo>
                <a:cubicBezTo>
                  <a:pt x="950578" y="211215"/>
                  <a:pt x="1001090" y="211575"/>
                  <a:pt x="1050878" y="218364"/>
                </a:cubicBezTo>
                <a:cubicBezTo>
                  <a:pt x="1101274" y="225236"/>
                  <a:pt x="1150338" y="241189"/>
                  <a:pt x="1201003" y="245659"/>
                </a:cubicBezTo>
                <a:cubicBezTo>
                  <a:pt x="1305330" y="254864"/>
                  <a:pt x="1410269" y="254758"/>
                  <a:pt x="1514902" y="259307"/>
                </a:cubicBezTo>
                <a:lnTo>
                  <a:pt x="3043451" y="245659"/>
                </a:lnTo>
                <a:cubicBezTo>
                  <a:pt x="3062205" y="245336"/>
                  <a:pt x="3079474" y="234665"/>
                  <a:pt x="3098042" y="232012"/>
                </a:cubicBezTo>
                <a:cubicBezTo>
                  <a:pt x="3143302" y="225546"/>
                  <a:pt x="3189114" y="223706"/>
                  <a:pt x="3234520" y="218364"/>
                </a:cubicBezTo>
                <a:cubicBezTo>
                  <a:pt x="3266468" y="214605"/>
                  <a:pt x="3297942" y="206605"/>
                  <a:pt x="3330054" y="204716"/>
                </a:cubicBezTo>
                <a:cubicBezTo>
                  <a:pt x="3452756" y="197498"/>
                  <a:pt x="3575714" y="195617"/>
                  <a:pt x="3698544" y="191068"/>
                </a:cubicBezTo>
                <a:cubicBezTo>
                  <a:pt x="3744036" y="181970"/>
                  <a:pt x="3791009" y="178444"/>
                  <a:pt x="3835021" y="163773"/>
                </a:cubicBezTo>
                <a:cubicBezTo>
                  <a:pt x="3889612" y="145576"/>
                  <a:pt x="3942968" y="123139"/>
                  <a:pt x="3998794" y="109182"/>
                </a:cubicBezTo>
                <a:cubicBezTo>
                  <a:pt x="4016991" y="104633"/>
                  <a:pt x="4034992" y="99213"/>
                  <a:pt x="4053385" y="95534"/>
                </a:cubicBezTo>
                <a:cubicBezTo>
                  <a:pt x="4127149" y="80781"/>
                  <a:pt x="4126473" y="87256"/>
                  <a:pt x="4189863" y="68239"/>
                </a:cubicBezTo>
                <a:cubicBezTo>
                  <a:pt x="4217421" y="59971"/>
                  <a:pt x="4244454" y="50042"/>
                  <a:pt x="4271749" y="40943"/>
                </a:cubicBezTo>
                <a:lnTo>
                  <a:pt x="4353636" y="13648"/>
                </a:lnTo>
                <a:cubicBezTo>
                  <a:pt x="4367284" y="9099"/>
                  <a:pt x="4380193" y="0"/>
                  <a:pt x="4394579" y="0"/>
                </a:cubicBezTo>
                <a:lnTo>
                  <a:pt x="44355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7369791" y="4046646"/>
            <a:ext cx="4299045" cy="782523"/>
          </a:xfrm>
          <a:custGeom>
            <a:avLst/>
            <a:gdLst>
              <a:gd name="connsiteX0" fmla="*/ 0 w 4299045"/>
              <a:gd name="connsiteY0" fmla="*/ 0 h 782523"/>
              <a:gd name="connsiteX1" fmla="*/ 95534 w 4299045"/>
              <a:gd name="connsiteY1" fmla="*/ 95534 h 782523"/>
              <a:gd name="connsiteX2" fmla="*/ 191069 w 4299045"/>
              <a:gd name="connsiteY2" fmla="*/ 177420 h 782523"/>
              <a:gd name="connsiteX3" fmla="*/ 218364 w 4299045"/>
              <a:gd name="connsiteY3" fmla="*/ 232012 h 782523"/>
              <a:gd name="connsiteX4" fmla="*/ 232012 w 4299045"/>
              <a:gd name="connsiteY4" fmla="*/ 272955 h 782523"/>
              <a:gd name="connsiteX5" fmla="*/ 272955 w 4299045"/>
              <a:gd name="connsiteY5" fmla="*/ 313898 h 782523"/>
              <a:gd name="connsiteX6" fmla="*/ 300251 w 4299045"/>
              <a:gd name="connsiteY6" fmla="*/ 354841 h 782523"/>
              <a:gd name="connsiteX7" fmla="*/ 354842 w 4299045"/>
              <a:gd name="connsiteY7" fmla="*/ 477671 h 782523"/>
              <a:gd name="connsiteX8" fmla="*/ 395785 w 4299045"/>
              <a:gd name="connsiteY8" fmla="*/ 559558 h 782523"/>
              <a:gd name="connsiteX9" fmla="*/ 409433 w 4299045"/>
              <a:gd name="connsiteY9" fmla="*/ 600501 h 782523"/>
              <a:gd name="connsiteX10" fmla="*/ 450376 w 4299045"/>
              <a:gd name="connsiteY10" fmla="*/ 627797 h 782523"/>
              <a:gd name="connsiteX11" fmla="*/ 736979 w 4299045"/>
              <a:gd name="connsiteY11" fmla="*/ 655092 h 782523"/>
              <a:gd name="connsiteX12" fmla="*/ 2047164 w 4299045"/>
              <a:gd name="connsiteY12" fmla="*/ 682388 h 782523"/>
              <a:gd name="connsiteX13" fmla="*/ 2224585 w 4299045"/>
              <a:gd name="connsiteY13" fmla="*/ 696035 h 782523"/>
              <a:gd name="connsiteX14" fmla="*/ 4121624 w 4299045"/>
              <a:gd name="connsiteY14" fmla="*/ 709683 h 782523"/>
              <a:gd name="connsiteX15" fmla="*/ 4162567 w 4299045"/>
              <a:gd name="connsiteY15" fmla="*/ 696035 h 782523"/>
              <a:gd name="connsiteX16" fmla="*/ 4299045 w 4299045"/>
              <a:gd name="connsiteY16" fmla="*/ 668740 h 78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9045" h="782523">
                <a:moveTo>
                  <a:pt x="0" y="0"/>
                </a:moveTo>
                <a:cubicBezTo>
                  <a:pt x="120960" y="151199"/>
                  <a:pt x="-1248" y="12577"/>
                  <a:pt x="95534" y="95534"/>
                </a:cubicBezTo>
                <a:cubicBezTo>
                  <a:pt x="211355" y="194810"/>
                  <a:pt x="97078" y="114762"/>
                  <a:pt x="191069" y="177420"/>
                </a:cubicBezTo>
                <a:cubicBezTo>
                  <a:pt x="200167" y="195617"/>
                  <a:pt x="210350" y="213312"/>
                  <a:pt x="218364" y="232012"/>
                </a:cubicBezTo>
                <a:cubicBezTo>
                  <a:pt x="224031" y="245235"/>
                  <a:pt x="224032" y="260985"/>
                  <a:pt x="232012" y="272955"/>
                </a:cubicBezTo>
                <a:cubicBezTo>
                  <a:pt x="242718" y="289014"/>
                  <a:pt x="260599" y="299071"/>
                  <a:pt x="272955" y="313898"/>
                </a:cubicBezTo>
                <a:cubicBezTo>
                  <a:pt x="283456" y="326499"/>
                  <a:pt x="291152" y="341193"/>
                  <a:pt x="300251" y="354841"/>
                </a:cubicBezTo>
                <a:cubicBezTo>
                  <a:pt x="332733" y="452289"/>
                  <a:pt x="311586" y="412788"/>
                  <a:pt x="354842" y="477671"/>
                </a:cubicBezTo>
                <a:cubicBezTo>
                  <a:pt x="389146" y="580583"/>
                  <a:pt x="342873" y="453734"/>
                  <a:pt x="395785" y="559558"/>
                </a:cubicBezTo>
                <a:cubicBezTo>
                  <a:pt x="402219" y="572425"/>
                  <a:pt x="400446" y="589267"/>
                  <a:pt x="409433" y="600501"/>
                </a:cubicBezTo>
                <a:cubicBezTo>
                  <a:pt x="419680" y="613309"/>
                  <a:pt x="435705" y="620462"/>
                  <a:pt x="450376" y="627797"/>
                </a:cubicBezTo>
                <a:cubicBezTo>
                  <a:pt x="524589" y="664903"/>
                  <a:pt x="730846" y="654751"/>
                  <a:pt x="736979" y="655092"/>
                </a:cubicBezTo>
                <a:cubicBezTo>
                  <a:pt x="1252524" y="719536"/>
                  <a:pt x="710216" y="655914"/>
                  <a:pt x="2047164" y="682388"/>
                </a:cubicBezTo>
                <a:cubicBezTo>
                  <a:pt x="2106467" y="683562"/>
                  <a:pt x="2165445" y="691486"/>
                  <a:pt x="2224585" y="696035"/>
                </a:cubicBezTo>
                <a:cubicBezTo>
                  <a:pt x="2908779" y="867087"/>
                  <a:pt x="2346495" y="736178"/>
                  <a:pt x="4121624" y="709683"/>
                </a:cubicBezTo>
                <a:cubicBezTo>
                  <a:pt x="4136008" y="709468"/>
                  <a:pt x="4148688" y="699820"/>
                  <a:pt x="4162567" y="696035"/>
                </a:cubicBezTo>
                <a:cubicBezTo>
                  <a:pt x="4270740" y="666533"/>
                  <a:pt x="4236620" y="668740"/>
                  <a:pt x="4299045" y="6687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7560860" y="3657600"/>
            <a:ext cx="504967" cy="27893"/>
          </a:xfrm>
          <a:custGeom>
            <a:avLst/>
            <a:gdLst>
              <a:gd name="connsiteX0" fmla="*/ 0 w 504967"/>
              <a:gd name="connsiteY0" fmla="*/ 0 h 27893"/>
              <a:gd name="connsiteX1" fmla="*/ 81886 w 504967"/>
              <a:gd name="connsiteY1" fmla="*/ 27296 h 27893"/>
              <a:gd name="connsiteX2" fmla="*/ 504967 w 504967"/>
              <a:gd name="connsiteY2" fmla="*/ 13648 h 2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27893">
                <a:moveTo>
                  <a:pt x="0" y="0"/>
                </a:moveTo>
                <a:cubicBezTo>
                  <a:pt x="27295" y="9099"/>
                  <a:pt x="53126" y="26474"/>
                  <a:pt x="81886" y="27296"/>
                </a:cubicBezTo>
                <a:cubicBezTo>
                  <a:pt x="222929" y="31326"/>
                  <a:pt x="363867" y="13648"/>
                  <a:pt x="504967" y="136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8461612" y="3698543"/>
            <a:ext cx="709684" cy="27296"/>
          </a:xfrm>
          <a:custGeom>
            <a:avLst/>
            <a:gdLst>
              <a:gd name="connsiteX0" fmla="*/ 0 w 709684"/>
              <a:gd name="connsiteY0" fmla="*/ 0 h 27296"/>
              <a:gd name="connsiteX1" fmla="*/ 95534 w 709684"/>
              <a:gd name="connsiteY1" fmla="*/ 13648 h 27296"/>
              <a:gd name="connsiteX2" fmla="*/ 709684 w 709684"/>
              <a:gd name="connsiteY2" fmla="*/ 27296 h 2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684" h="27296">
                <a:moveTo>
                  <a:pt x="0" y="0"/>
                </a:moveTo>
                <a:cubicBezTo>
                  <a:pt x="31845" y="4549"/>
                  <a:pt x="63391" y="12387"/>
                  <a:pt x="95534" y="13648"/>
                </a:cubicBezTo>
                <a:cubicBezTo>
                  <a:pt x="300144" y="21672"/>
                  <a:pt x="504917" y="27296"/>
                  <a:pt x="709684" y="272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621672" y="3657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лилиния 11"/>
          <p:cNvSpPr/>
          <p:nvPr/>
        </p:nvSpPr>
        <p:spPr>
          <a:xfrm>
            <a:off x="9730854" y="3766782"/>
            <a:ext cx="1078173" cy="0"/>
          </a:xfrm>
          <a:custGeom>
            <a:avLst/>
            <a:gdLst>
              <a:gd name="connsiteX0" fmla="*/ 0 w 1078173"/>
              <a:gd name="connsiteY0" fmla="*/ 0 h 0"/>
              <a:gd name="connsiteX1" fmla="*/ 1078173 w 107817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173">
                <a:moveTo>
                  <a:pt x="0" y="0"/>
                </a:moveTo>
                <a:lnTo>
                  <a:pt x="107817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682709" y="4761603"/>
            <a:ext cx="395785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Мінез-құлық икемділігі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жоспар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соңына кетеді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34299" y="1540332"/>
            <a:ext cx="405871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Позитивті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ойлайтындар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(басқа жол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табады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2816" y="4064491"/>
            <a:ext cx="3256912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Негативті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өзгеру, дамудағы бқзылыс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8230" y="6365485"/>
            <a:ext cx="93127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Егер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мінез-құлықтың икемсіздігімен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жүрсе, модельдің өзгеруіне әкеп соғады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740" y="347256"/>
            <a:ext cx="571521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Дағдарыс моделі</a:t>
            </a:r>
            <a:r>
              <a:rPr lang="ru-RU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(Каплан, 1982)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7" y="1248523"/>
            <a:ext cx="1782872" cy="1212615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6972300" y="1819275"/>
            <a:ext cx="761999" cy="18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027" y="3355969"/>
            <a:ext cx="1740598" cy="132626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2829" y="2946868"/>
            <a:ext cx="1905004" cy="163982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70402" y="4892699"/>
            <a:ext cx="1592235" cy="1412884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9048750" y="4807240"/>
            <a:ext cx="4052" cy="1558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718091" y="5513226"/>
            <a:ext cx="9160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640560" y="4761603"/>
            <a:ext cx="522256" cy="10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0107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323850"/>
            <a:ext cx="10515600" cy="5815013"/>
          </a:xfrm>
          <a:solidFill>
            <a:srgbClr val="FFFF00"/>
          </a:solidFill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Егер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адам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психологиялық тұрғыдан тұрақсыз болса</a:t>
            </a:r>
            <a:r>
              <a:rPr lang="ru-RU" dirty="0" smtClean="0">
                <a:solidFill>
                  <a:srgbClr val="FF0000"/>
                </a:solidFill>
              </a:rPr>
              <a:t> не </a:t>
            </a:r>
            <a:r>
              <a:rPr lang="ru-RU" dirty="0" err="1" smtClean="0">
                <a:solidFill>
                  <a:srgbClr val="FF0000"/>
                </a:solidFill>
              </a:rPr>
              <a:t>болады</a:t>
            </a:r>
            <a:r>
              <a:rPr lang="ru-RU" dirty="0" smtClean="0">
                <a:solidFill>
                  <a:srgbClr val="FF0000"/>
                </a:solidFill>
              </a:rPr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23" y="1292225"/>
            <a:ext cx="8313003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679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3274" y="951479"/>
            <a:ext cx="8010525" cy="132556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Психотравма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тізімі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03250" y="3181876"/>
          <a:ext cx="11383964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09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73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973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973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7812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Жас</a:t>
                      </a:r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Симптом (ауру)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Жағдай</a:t>
                      </a:r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Эмоция</a:t>
                      </a: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  </a:t>
                      </a:r>
                    </a:p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812">
                <a:tc>
                  <a:txBody>
                    <a:bodyPr/>
                    <a:lstStyle/>
                    <a:p>
                      <a:endParaRPr lang="ru-RU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812">
                <a:tc>
                  <a:txBody>
                    <a:bodyPr/>
                    <a:lstStyle/>
                    <a:p>
                      <a:endParaRPr lang="ru-RU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3852" y="630186"/>
            <a:ext cx="2499422" cy="2067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29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2043</Words>
  <Application>Microsoft Office PowerPoint</Application>
  <PresentationFormat>Произвольный</PresentationFormat>
  <Paragraphs>456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Тұрақты тұлға психологиясы</vt:lpstr>
      <vt:lpstr> «Психологиялық тұрақтылық» түсінігі</vt:lpstr>
      <vt:lpstr>«Психологиялық тұрақтылық» түсінігі </vt:lpstr>
      <vt:lpstr>Слайд 4</vt:lpstr>
      <vt:lpstr>Өзіндік тиімділік теориясы:  бақылауды жүзеге асыру Альберт Бандура </vt:lpstr>
      <vt:lpstr>Стресс шегінде (Ричард Лазарус)</vt:lpstr>
      <vt:lpstr>Слайд 7</vt:lpstr>
      <vt:lpstr>Слайд 8</vt:lpstr>
      <vt:lpstr>Психотравма тізімі </vt:lpstr>
      <vt:lpstr>Серотонин  Серотонинді көбінесе «жақсы көңіл-күй гормоны» және «бақыт гормоны» деп атайды</vt:lpstr>
      <vt:lpstr>Стресс гормондары  </vt:lpstr>
      <vt:lpstr>Слайд 12</vt:lpstr>
      <vt:lpstr>Егер Кортизол нормасынан көбейіп кетсе не болады? </vt:lpstr>
      <vt:lpstr>Тістер мен ішкі ағзалардың картасы</vt:lpstr>
      <vt:lpstr>Слайд 15</vt:lpstr>
      <vt:lpstr>Стресс-менеджменттегі құзыреттіліктер  тізбегі  Герт Калуца </vt:lpstr>
      <vt:lpstr>«Тұлғаның психологиялық тұрақтылығы» бағдарламасы</vt:lpstr>
      <vt:lpstr>Слайд 18</vt:lpstr>
      <vt:lpstr>Аркадий Цукер (см.фильм «Временные трудности» )</vt:lpstr>
      <vt:lpstr>Слайд 20</vt:lpstr>
      <vt:lpstr>Тепе-теңдік және психикалық денсаулықты сақтау дөңгелегі </vt:lpstr>
      <vt:lpstr>«Бақылау парағы» әдісі(Макс Люшер с.63).  </vt:lpstr>
      <vt:lpstr>Ұсынылатын видео </vt:lpstr>
      <vt:lpstr>Слайд 24</vt:lpstr>
      <vt:lpstr>Формат теориясы (басқалай ойлау) </vt:lpstr>
      <vt:lpstr>Мінез құлық концепциясы </vt:lpstr>
      <vt:lpstr>«Адам тәні» әдісі</vt:lpstr>
      <vt:lpstr>Эмоциялар</vt:lpstr>
      <vt:lpstr>Әр сөздің алдында түсті таңдап, қарындашпен белгілеңіз</vt:lpstr>
      <vt:lpstr>З.Фрейд</vt:lpstr>
      <vt:lpstr> «МЕН ӨЗІМДІ МАҚТАН ЕТЕМІН…» ЖАТТЫҒУЫ</vt:lpstr>
      <vt:lpstr>Слайд 32</vt:lpstr>
      <vt:lpstr>Слайд 33</vt:lpstr>
      <vt:lpstr>Слайд 34</vt:lpstr>
      <vt:lpstr>Слайд 35</vt:lpstr>
      <vt:lpstr>Слайд 36</vt:lpstr>
      <vt:lpstr>«Қозғалмайтын сурет» жаттығуы</vt:lpstr>
      <vt:lpstr>Слайд 38</vt:lpstr>
      <vt:lpstr>Слайд 39</vt:lpstr>
      <vt:lpstr>Жаттығу </vt:lpstr>
      <vt:lpstr>Слайд 41</vt:lpstr>
      <vt:lpstr>Бақыт теориясы  (Бройнинг Л.Г.) </vt:lpstr>
      <vt:lpstr>Итиго Итиэ бағыты</vt:lpstr>
      <vt:lpstr>«Тізімдегі тағы бір белгі» әдісі  (Джон Годдард) </vt:lpstr>
      <vt:lpstr>«Жағымды эмоциялар аптасы» жаттығуы (Марк Непо)</vt:lpstr>
      <vt:lpstr>Подход Хюгге</vt:lpstr>
      <vt:lpstr>Оңаша орын жасау  </vt:lpstr>
      <vt:lpstr>«Ләззәт алу тізімі» жаттығуы </vt:lpstr>
      <vt:lpstr>«Хоопонопоно» бағыты </vt:lpstr>
      <vt:lpstr>Бақыт кешірімде  </vt:lpstr>
      <vt:lpstr>Өкпелеткен адаммен кездесу (Г.Иванов)</vt:lpstr>
      <vt:lpstr>«Кешірім хаты» техникасы (Типинг К.)</vt:lpstr>
      <vt:lpstr>Шао-Дао бағыты («Тыныштық жолы»)  </vt:lpstr>
      <vt:lpstr>«Мақтау грамотасы» әдісі Сіздің жеңістеріңіз + жетістіктеріңіз қандай?</vt:lpstr>
      <vt:lpstr>«Бақыт банкасы» жаттығуы</vt:lpstr>
      <vt:lpstr>Слайд 56</vt:lpstr>
      <vt:lpstr>Назарларыңызға рахмет!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Психология устойчивой личности</dc:title>
  <dc:creator>Lenovo</dc:creator>
  <cp:lastModifiedBy>RePack by SPecialiST</cp:lastModifiedBy>
  <cp:revision>354</cp:revision>
  <dcterms:created xsi:type="dcterms:W3CDTF">2021-01-11T02:30:51Z</dcterms:created>
  <dcterms:modified xsi:type="dcterms:W3CDTF">2021-01-20T04:42:08Z</dcterms:modified>
</cp:coreProperties>
</file>