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jpg" ContentType="image/jp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Default Extension="fntdata" ContentType="application/x-fontdata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9144000" cy="6858000"/>
  <p:notesSz cx="9144000" cy="6858000"/>
  <p:embeddedFontLst>
    <p:embeddedFont>
      <p:font typeface="Arial" panose="00000000000000000000" pitchFamily="34" charset="1"/>
      <p:regular r:id="rId25"/>
      <p:bold r:id="rId24"/>
      <p:italic r:id="rId32"/>
      <p:boldItalic r:id="rId27"/>
    </p:embeddedFont>
    <p:embeddedFont>
      <p:font typeface="Georgia" panose="00000000000000000000" pitchFamily="18" charset="1"/>
      <p:regular r:id="rId30"/>
    </p:embeddedFont>
    <p:embeddedFont>
      <p:font typeface="Times New Roman" panose="00000000000000000000" pitchFamily="18" charset="1"/>
      <p:regular r:id="rId23"/>
      <p:bold r:id="rId26"/>
      <p:boldItalic r:id="rId31"/>
    </p:embeddedFont>
    <p:embeddedFont>
      <p:font typeface="Trebuchet MS" panose="00000000000000000000" pitchFamily="34" charset="1"/>
      <p:regular r:id="rId29"/>
      <p:bold r:id="rId28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font" Target="fonts/font1.fntdata"/><Relationship Id="rId24" Type="http://schemas.openxmlformats.org/officeDocument/2006/relationships/font" Target="fonts/font2.fntdata"/><Relationship Id="rId25" Type="http://schemas.openxmlformats.org/officeDocument/2006/relationships/font" Target="fonts/font3.fntdata"/><Relationship Id="rId26" Type="http://schemas.openxmlformats.org/officeDocument/2006/relationships/font" Target="fonts/font4.fntdata"/><Relationship Id="rId27" Type="http://schemas.openxmlformats.org/officeDocument/2006/relationships/font" Target="fonts/font5.fntdata"/><Relationship Id="rId28" Type="http://schemas.openxmlformats.org/officeDocument/2006/relationships/font" Target="fonts/font6.fntdata"/><Relationship Id="rId29" Type="http://schemas.openxmlformats.org/officeDocument/2006/relationships/font" Target="fonts/font7.fntdata"/><Relationship Id="rId30" Type="http://schemas.openxmlformats.org/officeDocument/2006/relationships/font" Target="fonts/font8.fntdata"/><Relationship Id="rId31" Type="http://schemas.openxmlformats.org/officeDocument/2006/relationships/font" Target="fonts/font9.fntdata"/><Relationship Id="rId32" Type="http://schemas.openxmlformats.org/officeDocument/2006/relationships/font" Target="fonts/font10.fntdata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600200"/>
            <a:ext cx="9144000" cy="51054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600200"/>
            <a:ext cx="9144000" cy="51054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71800" y="882395"/>
            <a:ext cx="1214627" cy="57912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98520" y="882395"/>
            <a:ext cx="4768596" cy="5791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99057" y="196342"/>
            <a:ext cx="6050280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3097" y="1354277"/>
            <a:ext cx="8137804" cy="4400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37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37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37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4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hyperlink" Target="http://ru.wikipedia.org/w/index.php?title=GOES-8&amp;action=edit&amp;redlink=1" TargetMode="External"/><Relationship Id="rId5" Type="http://schemas.openxmlformats.org/officeDocument/2006/relationships/image" Target="../media/image25.jpg"/><Relationship Id="rId6" Type="http://schemas.openxmlformats.org/officeDocument/2006/relationships/image" Target="../media/image2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Relationship Id="rId3" Type="http://schemas.openxmlformats.org/officeDocument/2006/relationships/image" Target="../media/image24.png"/><Relationship Id="rId4" Type="http://schemas.openxmlformats.org/officeDocument/2006/relationships/image" Target="../media/image28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545336"/>
              <a:ext cx="1002791" cy="5791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9559" y="1545336"/>
              <a:ext cx="928116" cy="5791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4444" y="1545336"/>
              <a:ext cx="2747772" cy="5791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246376"/>
              <a:ext cx="3739895" cy="5791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08020" y="2246376"/>
              <a:ext cx="5486400" cy="5791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2947416"/>
              <a:ext cx="3311652" cy="57912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92404" y="955929"/>
            <a:ext cx="7885430" cy="21285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600" spc="-10">
                <a:latin typeface="Trebuchet MS"/>
                <a:cs typeface="Trebuchet MS"/>
              </a:rPr>
              <a:t>4-лекция</a:t>
            </a:r>
            <a:endParaRPr sz="46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dirty="0" sz="4600" spc="-5">
                <a:latin typeface="Trebuchet MS"/>
                <a:cs typeface="Trebuchet MS"/>
              </a:rPr>
              <a:t>Сьемочная аппаратура и </a:t>
            </a:r>
            <a:r>
              <a:rPr dirty="0" sz="4600" spc="-10">
                <a:latin typeface="Trebuchet MS"/>
                <a:cs typeface="Trebuchet MS"/>
              </a:rPr>
              <a:t>их  </a:t>
            </a:r>
            <a:r>
              <a:rPr dirty="0" sz="4600" spc="-5">
                <a:latin typeface="Trebuchet MS"/>
                <a:cs typeface="Trebuchet MS"/>
              </a:rPr>
              <a:t>носители</a:t>
            </a:r>
            <a:endParaRPr sz="46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87721" y="4990591"/>
            <a:ext cx="34620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профессор Кошим</a:t>
            </a:r>
            <a:r>
              <a:rPr dirty="0" sz="24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А.Г</a:t>
            </a:r>
            <a:r>
              <a:rPr dirty="0" sz="1400" spc="-5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50589" y="6213754"/>
            <a:ext cx="96583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latin typeface="Arial"/>
                <a:cs typeface="Arial"/>
              </a:rPr>
              <a:t>2020</a:t>
            </a:r>
            <a:r>
              <a:rPr dirty="0" sz="2400" spc="-70" b="1">
                <a:latin typeface="Arial"/>
                <a:cs typeface="Arial"/>
              </a:rPr>
              <a:t> </a:t>
            </a:r>
            <a:r>
              <a:rPr dirty="0" sz="2400" spc="-5" b="1">
                <a:latin typeface="Arial"/>
                <a:cs typeface="Arial"/>
              </a:rPr>
              <a:t>г</a:t>
            </a:r>
            <a:r>
              <a:rPr dirty="0" sz="1400" spc="-5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Носители </a:t>
            </a:r>
            <a:r>
              <a:rPr dirty="0" spc="-5"/>
              <a:t>съемочной</a:t>
            </a:r>
            <a:r>
              <a:rPr dirty="0" spc="30"/>
              <a:t> </a:t>
            </a:r>
            <a:r>
              <a:rPr dirty="0" spc="-10"/>
              <a:t>аппаратуры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6689" y="624585"/>
            <a:ext cx="8372475" cy="5878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400" marR="1778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latin typeface="Arial"/>
                <a:cs typeface="Arial"/>
              </a:rPr>
              <a:t>Для дистанционного зондирования Земли используют два  основных </a:t>
            </a:r>
            <a:r>
              <a:rPr dirty="0" sz="2400">
                <a:latin typeface="Arial"/>
                <a:cs typeface="Arial"/>
              </a:rPr>
              <a:t>типа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спутников:</a:t>
            </a:r>
            <a:endParaRPr sz="24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-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 spc="-5" b="1" i="1">
                <a:solidFill>
                  <a:srgbClr val="FF0000"/>
                </a:solidFill>
                <a:latin typeface="Arial"/>
                <a:cs typeface="Arial"/>
              </a:rPr>
              <a:t>геостационарные;</a:t>
            </a:r>
            <a:endParaRPr sz="24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</a:pPr>
            <a:r>
              <a:rPr dirty="0" sz="2400" b="1" i="1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dirty="0" sz="2400" spc="-10" b="1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00" spc="-5" b="1" i="1">
                <a:solidFill>
                  <a:srgbClr val="FF0000"/>
                </a:solidFill>
                <a:latin typeface="Arial"/>
                <a:cs typeface="Arial"/>
              </a:rPr>
              <a:t>полярноорбитальные;</a:t>
            </a:r>
            <a:endParaRPr sz="2400">
              <a:latin typeface="Arial"/>
              <a:cs typeface="Arial"/>
            </a:endParaRPr>
          </a:p>
          <a:p>
            <a:pPr marL="25400" marR="16764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Если </a:t>
            </a:r>
            <a:r>
              <a:rPr dirty="0" sz="2400" spc="-5">
                <a:latin typeface="Arial"/>
                <a:cs typeface="Arial"/>
              </a:rPr>
              <a:t>первые искусственные </a:t>
            </a:r>
            <a:r>
              <a:rPr dirty="0" sz="2400">
                <a:latin typeface="Arial"/>
                <a:cs typeface="Arial"/>
              </a:rPr>
              <a:t>спутники Земли </a:t>
            </a:r>
            <a:r>
              <a:rPr dirty="0" sz="2400" spc="-5">
                <a:latin typeface="Arial"/>
                <a:cs typeface="Arial"/>
              </a:rPr>
              <a:t>постоянно  обеспечивают обзор одной </a:t>
            </a:r>
            <a:r>
              <a:rPr dirty="0" sz="2400">
                <a:latin typeface="Arial"/>
                <a:cs typeface="Arial"/>
              </a:rPr>
              <a:t>и той же территории Земли,  </a:t>
            </a:r>
            <a:r>
              <a:rPr dirty="0" sz="2400" spc="-5">
                <a:latin typeface="Arial"/>
                <a:cs typeface="Arial"/>
              </a:rPr>
              <a:t>сохраняя неизменное положение относительно  </a:t>
            </a:r>
            <a:r>
              <a:rPr dirty="0" sz="2400" spc="-10">
                <a:latin typeface="Arial"/>
                <a:cs typeface="Arial"/>
              </a:rPr>
              <a:t>определенной </a:t>
            </a:r>
            <a:r>
              <a:rPr dirty="0" sz="2400">
                <a:latin typeface="Arial"/>
                <a:cs typeface="Arial"/>
              </a:rPr>
              <a:t>точки </a:t>
            </a:r>
            <a:r>
              <a:rPr dirty="0" sz="2400" spc="-5">
                <a:latin typeface="Arial"/>
                <a:cs typeface="Arial"/>
              </a:rPr>
              <a:t>на экваторе, </a:t>
            </a:r>
            <a:r>
              <a:rPr dirty="0" sz="2400">
                <a:latin typeface="Arial"/>
                <a:cs typeface="Arial"/>
              </a:rPr>
              <a:t>то </a:t>
            </a:r>
            <a:r>
              <a:rPr dirty="0" sz="2400" spc="-5">
                <a:latin typeface="Arial"/>
                <a:cs typeface="Arial"/>
              </a:rPr>
              <a:t>вторые, </a:t>
            </a:r>
            <a:r>
              <a:rPr dirty="0" sz="2400" spc="-10">
                <a:latin typeface="Arial"/>
                <a:cs typeface="Arial"/>
              </a:rPr>
              <a:t>находясь </a:t>
            </a:r>
            <a:r>
              <a:rPr dirty="0" sz="2400" spc="-5">
                <a:latin typeface="Arial"/>
                <a:cs typeface="Arial"/>
              </a:rPr>
              <a:t>на  орбите, </a:t>
            </a:r>
            <a:r>
              <a:rPr dirty="0" sz="2400">
                <a:latin typeface="Arial"/>
                <a:cs typeface="Arial"/>
              </a:rPr>
              <a:t>плоскость </a:t>
            </a:r>
            <a:r>
              <a:rPr dirty="0" sz="2400" spc="-5">
                <a:latin typeface="Arial"/>
                <a:cs typeface="Arial"/>
              </a:rPr>
              <a:t>которой примерно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перпендикулярна</a:t>
            </a:r>
            <a:endParaRPr sz="2400">
              <a:latin typeface="Arial"/>
              <a:cs typeface="Arial"/>
            </a:endParaRPr>
          </a:p>
          <a:p>
            <a:pPr marL="25400" marR="126364">
              <a:lnSpc>
                <a:spcPct val="100000"/>
              </a:lnSpc>
              <a:spcBef>
                <a:spcPts val="5"/>
              </a:spcBef>
            </a:pPr>
            <a:r>
              <a:rPr dirty="0" sz="2400">
                <a:latin typeface="Arial"/>
                <a:cs typeface="Arial"/>
              </a:rPr>
              <a:t>плоскости </a:t>
            </a:r>
            <a:r>
              <a:rPr dirty="0" sz="2400" spc="-5">
                <a:latin typeface="Arial"/>
                <a:cs typeface="Arial"/>
              </a:rPr>
              <a:t>вращения </a:t>
            </a:r>
            <a:r>
              <a:rPr dirty="0" sz="2400">
                <a:latin typeface="Arial"/>
                <a:cs typeface="Arial"/>
              </a:rPr>
              <a:t>Земли, </a:t>
            </a:r>
            <a:r>
              <a:rPr dirty="0" sz="2400" spc="-5">
                <a:latin typeface="Arial"/>
                <a:cs typeface="Arial"/>
              </a:rPr>
              <a:t>через определенный период  времени, продолжительность </a:t>
            </a:r>
            <a:r>
              <a:rPr dirty="0" sz="2400">
                <a:latin typeface="Arial"/>
                <a:cs typeface="Arial"/>
              </a:rPr>
              <a:t>которого </a:t>
            </a:r>
            <a:r>
              <a:rPr dirty="0" sz="2400" spc="-5">
                <a:latin typeface="Arial"/>
                <a:cs typeface="Arial"/>
              </a:rPr>
              <a:t>зависит </a:t>
            </a:r>
            <a:r>
              <a:rPr dirty="0" sz="2400">
                <a:latin typeface="Arial"/>
                <a:cs typeface="Arial"/>
              </a:rPr>
              <a:t>о </a:t>
            </a:r>
            <a:r>
              <a:rPr dirty="0" sz="2400" spc="-5">
                <a:latin typeface="Arial"/>
                <a:cs typeface="Arial"/>
              </a:rPr>
              <a:t>ширины  полосы обзора искусственного </a:t>
            </a:r>
            <a:r>
              <a:rPr dirty="0" sz="2400">
                <a:latin typeface="Arial"/>
                <a:cs typeface="Arial"/>
              </a:rPr>
              <a:t>спутника Земли (ИСЗ),  </a:t>
            </a:r>
            <a:r>
              <a:rPr dirty="0" sz="2400" spc="-5">
                <a:latin typeface="Arial"/>
                <a:cs typeface="Arial"/>
              </a:rPr>
              <a:t>оказывается над заданным районом наблюдения, </a:t>
            </a:r>
            <a:r>
              <a:rPr dirty="0" sz="2400">
                <a:latin typeface="Arial"/>
                <a:cs typeface="Arial"/>
              </a:rPr>
              <a:t>таким  </a:t>
            </a:r>
            <a:r>
              <a:rPr dirty="0" sz="2400" spc="-5">
                <a:latin typeface="Arial"/>
                <a:cs typeface="Arial"/>
              </a:rPr>
              <a:t>образом, </a:t>
            </a:r>
            <a:r>
              <a:rPr dirty="0" sz="2400" spc="-10">
                <a:latin typeface="Arial"/>
                <a:cs typeface="Arial"/>
              </a:rPr>
              <a:t>зона </a:t>
            </a:r>
            <a:r>
              <a:rPr dirty="0" sz="2400" spc="-5">
                <a:latin typeface="Arial"/>
                <a:cs typeface="Arial"/>
              </a:rPr>
              <a:t>обзора </a:t>
            </a:r>
            <a:r>
              <a:rPr dirty="0" sz="2400">
                <a:latin typeface="Arial"/>
                <a:cs typeface="Arial"/>
              </a:rPr>
              <a:t>со спутника </a:t>
            </a:r>
            <a:r>
              <a:rPr dirty="0" sz="2400" spc="-10">
                <a:latin typeface="Arial"/>
                <a:cs typeface="Arial"/>
              </a:rPr>
              <a:t>на </a:t>
            </a:r>
            <a:r>
              <a:rPr dirty="0" sz="2400" spc="-5">
                <a:latin typeface="Arial"/>
                <a:cs typeface="Arial"/>
              </a:rPr>
              <a:t>геостационарной  орбите </a:t>
            </a:r>
            <a:r>
              <a:rPr dirty="0" sz="2400" spc="-10">
                <a:latin typeface="Arial"/>
                <a:cs typeface="Arial"/>
              </a:rPr>
              <a:t>ограничивается </a:t>
            </a:r>
            <a:r>
              <a:rPr dirty="0" sz="2400" spc="-5">
                <a:latin typeface="Arial"/>
                <a:cs typeface="Arial"/>
              </a:rPr>
              <a:t>широтным районом </a:t>
            </a:r>
            <a:r>
              <a:rPr dirty="0" sz="2400" spc="-5" b="1">
                <a:solidFill>
                  <a:srgbClr val="FF0000"/>
                </a:solidFill>
                <a:latin typeface="Arial"/>
                <a:cs typeface="Arial"/>
              </a:rPr>
              <a:t>50</a:t>
            </a:r>
            <a:r>
              <a:rPr dirty="0" baseline="24305" sz="2400" spc="-7" b="1">
                <a:solidFill>
                  <a:srgbClr val="FF0000"/>
                </a:solidFill>
                <a:latin typeface="Arial"/>
                <a:cs typeface="Arial"/>
              </a:rPr>
              <a:t>о</a:t>
            </a:r>
            <a:r>
              <a:rPr dirty="0" sz="2400" spc="-5" b="1">
                <a:solidFill>
                  <a:srgbClr val="FF0000"/>
                </a:solidFill>
                <a:latin typeface="Arial"/>
                <a:cs typeface="Arial"/>
              </a:rPr>
              <a:t>С.Ш. </a:t>
            </a:r>
            <a:r>
              <a:rPr dirty="0" sz="2400" b="1">
                <a:solidFill>
                  <a:srgbClr val="FF0000"/>
                </a:solidFill>
                <a:latin typeface="Arial"/>
                <a:cs typeface="Arial"/>
              </a:rPr>
              <a:t>-  </a:t>
            </a:r>
            <a:r>
              <a:rPr dirty="0" sz="2400" spc="-10" b="1">
                <a:solidFill>
                  <a:srgbClr val="FF0000"/>
                </a:solidFill>
                <a:latin typeface="Arial"/>
                <a:cs typeface="Arial"/>
              </a:rPr>
              <a:t>50</a:t>
            </a:r>
            <a:r>
              <a:rPr dirty="0" baseline="24305" sz="2400" spc="-15" b="1">
                <a:solidFill>
                  <a:srgbClr val="FF0000"/>
                </a:solidFill>
                <a:latin typeface="Arial"/>
                <a:cs typeface="Arial"/>
              </a:rPr>
              <a:t>о</a:t>
            </a:r>
            <a:r>
              <a:rPr dirty="0" sz="2400" spc="-10" b="1">
                <a:solidFill>
                  <a:srgbClr val="FF0000"/>
                </a:solidFill>
                <a:latin typeface="Arial"/>
                <a:cs typeface="Arial"/>
              </a:rPr>
              <a:t>Ю.Ш.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00200"/>
              <a:ext cx="9144000" cy="51054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77697" y="522859"/>
            <a:ext cx="8014334" cy="3866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78613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latin typeface="Arial"/>
                <a:cs typeface="Arial"/>
              </a:rPr>
              <a:t>Полярноорбитальная система </a:t>
            </a:r>
            <a:r>
              <a:rPr dirty="0" sz="2800" spc="-10">
                <a:latin typeface="Arial"/>
                <a:cs typeface="Arial"/>
              </a:rPr>
              <a:t>наблюдения  </a:t>
            </a:r>
            <a:r>
              <a:rPr dirty="0" sz="2800" spc="-5">
                <a:latin typeface="Arial"/>
                <a:cs typeface="Arial"/>
              </a:rPr>
              <a:t>сталкивается с иной трудностью;</a:t>
            </a:r>
            <a:r>
              <a:rPr dirty="0" sz="2800" spc="50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спутник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2800" spc="-5">
                <a:latin typeface="Arial"/>
                <a:cs typeface="Arial"/>
              </a:rPr>
              <a:t>может оказаться над одним и тем же объектом  съемки в различные периоды времени. При  этом сопоставление данных, полученных при  различных условиях </a:t>
            </a:r>
            <a:r>
              <a:rPr dirty="0" sz="2800">
                <a:latin typeface="Arial"/>
                <a:cs typeface="Arial"/>
              </a:rPr>
              <a:t>освещенности,  </a:t>
            </a:r>
            <a:r>
              <a:rPr dirty="0" sz="2800" spc="-5">
                <a:latin typeface="Arial"/>
                <a:cs typeface="Arial"/>
              </a:rPr>
              <a:t>оказывается весьма затруднительным, поэтому  такие спутники </a:t>
            </a:r>
            <a:r>
              <a:rPr dirty="0" sz="2800" spc="-10">
                <a:latin typeface="Arial"/>
                <a:cs typeface="Arial"/>
              </a:rPr>
              <a:t>выводят</a:t>
            </a:r>
            <a:r>
              <a:rPr dirty="0" sz="2800" spc="2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на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800" spc="-10" b="1" i="1">
                <a:solidFill>
                  <a:srgbClr val="FF0000"/>
                </a:solidFill>
                <a:latin typeface="Arial"/>
                <a:cs typeface="Arial"/>
              </a:rPr>
              <a:t>«солнечносинхронизированные</a:t>
            </a:r>
            <a:r>
              <a:rPr dirty="0" sz="2800" spc="80" b="1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800" spc="-10" b="1" i="1">
                <a:solidFill>
                  <a:srgbClr val="FF0000"/>
                </a:solidFill>
                <a:latin typeface="Arial"/>
                <a:cs typeface="Arial"/>
              </a:rPr>
              <a:t>орбиты».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07870" y="230250"/>
            <a:ext cx="497459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Съемочная аппаратура</a:t>
            </a:r>
            <a:r>
              <a:rPr dirty="0" spc="105"/>
              <a:t> </a:t>
            </a:r>
            <a:r>
              <a:rPr dirty="0" spc="-5"/>
              <a:t>ДЗЗ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1386" y="1024509"/>
            <a:ext cx="8086725" cy="5147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0066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latin typeface="Arial"/>
                <a:cs typeface="Arial"/>
              </a:rPr>
              <a:t>Съемочная аппаратура, </a:t>
            </a:r>
            <a:r>
              <a:rPr dirty="0" sz="2400">
                <a:latin typeface="Arial"/>
                <a:cs typeface="Arial"/>
              </a:rPr>
              <a:t>устанавливаемая </a:t>
            </a:r>
            <a:r>
              <a:rPr dirty="0" sz="2400" spc="-5">
                <a:latin typeface="Arial"/>
                <a:cs typeface="Arial"/>
              </a:rPr>
              <a:t>на спутнике,  </a:t>
            </a:r>
            <a:r>
              <a:rPr dirty="0" sz="2400">
                <a:latin typeface="Arial"/>
                <a:cs typeface="Arial"/>
              </a:rPr>
              <a:t>может </a:t>
            </a:r>
            <a:r>
              <a:rPr dirty="0" sz="2400" spc="-5">
                <a:latin typeface="Arial"/>
                <a:cs typeface="Arial"/>
              </a:rPr>
              <a:t>работать </a:t>
            </a:r>
            <a:r>
              <a:rPr dirty="0" sz="2400">
                <a:latin typeface="Arial"/>
                <a:cs typeface="Arial"/>
              </a:rPr>
              <a:t>в четырех </a:t>
            </a:r>
            <a:r>
              <a:rPr dirty="0" sz="2400" spc="-5">
                <a:latin typeface="Arial"/>
                <a:cs typeface="Arial"/>
              </a:rPr>
              <a:t>основных </a:t>
            </a:r>
            <a:r>
              <a:rPr dirty="0" sz="2400" spc="-10">
                <a:latin typeface="Arial"/>
                <a:cs typeface="Arial"/>
              </a:rPr>
              <a:t>диапазонах:</a:t>
            </a:r>
            <a:endParaRPr sz="2400">
              <a:latin typeface="Arial"/>
              <a:cs typeface="Arial"/>
            </a:endParaRPr>
          </a:p>
          <a:p>
            <a:pPr marL="283845" indent="-271780">
              <a:lnSpc>
                <a:spcPct val="100000"/>
              </a:lnSpc>
              <a:buChar char="-"/>
              <a:tabLst>
                <a:tab pos="283845" algn="l"/>
                <a:tab pos="284480" algn="l"/>
              </a:tabLst>
            </a:pPr>
            <a:r>
              <a:rPr dirty="0" sz="2400" spc="-5" b="1" i="1">
                <a:solidFill>
                  <a:srgbClr val="FF0000"/>
                </a:solidFill>
                <a:latin typeface="Arial"/>
                <a:cs typeface="Arial"/>
              </a:rPr>
              <a:t>УФ,</a:t>
            </a:r>
            <a:endParaRPr sz="2400">
              <a:latin typeface="Arial"/>
              <a:cs typeface="Arial"/>
            </a:endParaRPr>
          </a:p>
          <a:p>
            <a:pPr marL="96520">
              <a:lnSpc>
                <a:spcPct val="100000"/>
              </a:lnSpc>
            </a:pPr>
            <a:r>
              <a:rPr dirty="0" sz="2400" b="1" i="1">
                <a:solidFill>
                  <a:srgbClr val="FF0000"/>
                </a:solidFill>
                <a:latin typeface="Arial"/>
                <a:cs typeface="Arial"/>
              </a:rPr>
              <a:t>- видимое</a:t>
            </a:r>
            <a:r>
              <a:rPr dirty="0" sz="2400" spc="-20" b="1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00" spc="-5" b="1" i="1">
                <a:solidFill>
                  <a:srgbClr val="FF0000"/>
                </a:solidFill>
                <a:latin typeface="Arial"/>
                <a:cs typeface="Arial"/>
              </a:rPr>
              <a:t>излучение,</a:t>
            </a:r>
            <a:endParaRPr sz="2400">
              <a:latin typeface="Arial"/>
              <a:cs typeface="Arial"/>
            </a:endParaRPr>
          </a:p>
          <a:p>
            <a:pPr marL="198120" indent="-186055">
              <a:lnSpc>
                <a:spcPct val="100000"/>
              </a:lnSpc>
              <a:buChar char="-"/>
              <a:tabLst>
                <a:tab pos="198755" algn="l"/>
              </a:tabLst>
            </a:pPr>
            <a:r>
              <a:rPr dirty="0" sz="2400" b="1" i="1">
                <a:solidFill>
                  <a:srgbClr val="FF0000"/>
                </a:solidFill>
                <a:latin typeface="Arial"/>
                <a:cs typeface="Arial"/>
              </a:rPr>
              <a:t>ИК,</a:t>
            </a:r>
            <a:endParaRPr sz="2400">
              <a:latin typeface="Arial"/>
              <a:cs typeface="Arial"/>
            </a:endParaRPr>
          </a:p>
          <a:p>
            <a:pPr marL="355600" marR="139700" indent="-342900">
              <a:lnSpc>
                <a:spcPct val="100000"/>
              </a:lnSpc>
              <a:buFont typeface="Arial"/>
              <a:buChar char="-"/>
              <a:tabLst>
                <a:tab pos="354965" algn="l"/>
                <a:tab pos="355600" algn="l"/>
              </a:tabLst>
            </a:pPr>
            <a:r>
              <a:rPr dirty="0" sz="2400" spc="-5" b="1" i="1">
                <a:solidFill>
                  <a:srgbClr val="FF0000"/>
                </a:solidFill>
                <a:latin typeface="Arial"/>
                <a:cs typeface="Arial"/>
              </a:rPr>
              <a:t>микроволновое </a:t>
            </a:r>
            <a:r>
              <a:rPr dirty="0" sz="2400">
                <a:latin typeface="Arial"/>
                <a:cs typeface="Arial"/>
              </a:rPr>
              <a:t>- только в </a:t>
            </a:r>
            <a:r>
              <a:rPr dirty="0" sz="2400" spc="-5">
                <a:latin typeface="Arial"/>
                <a:cs typeface="Arial"/>
              </a:rPr>
              <a:t>этих областях спектра  земная атмосфера прозрачна </a:t>
            </a:r>
            <a:r>
              <a:rPr dirty="0" sz="2400">
                <a:latin typeface="Arial"/>
                <a:cs typeface="Arial"/>
              </a:rPr>
              <a:t>для </a:t>
            </a:r>
            <a:r>
              <a:rPr dirty="0" sz="2400" spc="-5">
                <a:latin typeface="Arial"/>
                <a:cs typeface="Arial"/>
              </a:rPr>
              <a:t>электромагнитных  волн.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-"/>
              <a:tabLst>
                <a:tab pos="354965" algn="l"/>
                <a:tab pos="355600" algn="l"/>
              </a:tabLst>
            </a:pPr>
            <a:r>
              <a:rPr dirty="0" sz="2400" b="1" i="1">
                <a:latin typeface="Arial"/>
                <a:cs typeface="Arial"/>
              </a:rPr>
              <a:t>В видимом </a:t>
            </a:r>
            <a:r>
              <a:rPr dirty="0" sz="2400" spc="-5" b="1" i="1">
                <a:latin typeface="Arial"/>
                <a:cs typeface="Arial"/>
              </a:rPr>
              <a:t>диапазоне </a:t>
            </a:r>
            <a:r>
              <a:rPr dirty="0" sz="2400" spc="-5">
                <a:latin typeface="Arial"/>
                <a:cs typeface="Arial"/>
              </a:rPr>
              <a:t>датчики</a:t>
            </a:r>
            <a:r>
              <a:rPr dirty="0" sz="2400" spc="-35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(фотоэлементы,</a:t>
            </a:r>
            <a:endParaRPr sz="2400">
              <a:latin typeface="Arial"/>
              <a:cs typeface="Arial"/>
            </a:endParaRPr>
          </a:p>
          <a:p>
            <a:pPr marL="355600" marR="5080">
              <a:lnSpc>
                <a:spcPct val="100000"/>
              </a:lnSpc>
            </a:pPr>
            <a:r>
              <a:rPr dirty="0" sz="2400" spc="-5">
                <a:latin typeface="Arial"/>
                <a:cs typeface="Arial"/>
              </a:rPr>
              <a:t>матрицы приборов </a:t>
            </a:r>
            <a:r>
              <a:rPr dirty="0" sz="2400">
                <a:latin typeface="Arial"/>
                <a:cs typeface="Arial"/>
              </a:rPr>
              <a:t>с </a:t>
            </a:r>
            <a:r>
              <a:rPr dirty="0" sz="2400" spc="-5">
                <a:latin typeface="Arial"/>
                <a:cs typeface="Arial"/>
              </a:rPr>
              <a:t>зарядовой </a:t>
            </a:r>
            <a:r>
              <a:rPr dirty="0" sz="2400">
                <a:latin typeface="Arial"/>
                <a:cs typeface="Arial"/>
              </a:rPr>
              <a:t>связью) </a:t>
            </a:r>
            <a:r>
              <a:rPr dirty="0" sz="2400" spc="-5">
                <a:latin typeface="Arial"/>
                <a:cs typeface="Arial"/>
              </a:rPr>
              <a:t>регистрируют  отраженное от земных покровов </a:t>
            </a:r>
            <a:r>
              <a:rPr dirty="0" sz="2400">
                <a:latin typeface="Arial"/>
                <a:cs typeface="Arial"/>
              </a:rPr>
              <a:t>и </a:t>
            </a:r>
            <a:r>
              <a:rPr dirty="0" sz="2400" spc="-5">
                <a:latin typeface="Arial"/>
                <a:cs typeface="Arial"/>
              </a:rPr>
              <a:t>прошедшее через  атмосферу солнечное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излучение;</a:t>
            </a:r>
            <a:endParaRPr sz="2400">
              <a:latin typeface="Arial"/>
              <a:cs typeface="Arial"/>
            </a:endParaRPr>
          </a:p>
          <a:p>
            <a:pPr marL="355600" marR="182245" indent="-342900">
              <a:lnSpc>
                <a:spcPct val="100000"/>
              </a:lnSpc>
              <a:buFont typeface="Arial"/>
              <a:buChar char="-"/>
              <a:tabLst>
                <a:tab pos="354965" algn="l"/>
                <a:tab pos="355600" algn="l"/>
              </a:tabLst>
            </a:pPr>
            <a:r>
              <a:rPr dirty="0" sz="2400" b="1" i="1">
                <a:latin typeface="Arial"/>
                <a:cs typeface="Arial"/>
              </a:rPr>
              <a:t>в </a:t>
            </a:r>
            <a:r>
              <a:rPr dirty="0" sz="2400" spc="-5" b="1" i="1">
                <a:latin typeface="Arial"/>
                <a:cs typeface="Arial"/>
              </a:rPr>
              <a:t>ИК диапазоне </a:t>
            </a:r>
            <a:r>
              <a:rPr dirty="0" sz="2400" spc="-5">
                <a:latin typeface="Arial"/>
                <a:cs typeface="Arial"/>
              </a:rPr>
              <a:t>превалирует собственное </a:t>
            </a:r>
            <a:r>
              <a:rPr dirty="0" sz="2400">
                <a:latin typeface="Arial"/>
                <a:cs typeface="Arial"/>
              </a:rPr>
              <a:t>тепловое  </a:t>
            </a:r>
            <a:r>
              <a:rPr dirty="0" sz="2400" spc="-5">
                <a:latin typeface="Arial"/>
                <a:cs typeface="Arial"/>
              </a:rPr>
              <a:t>излучение </a:t>
            </a:r>
            <a:r>
              <a:rPr dirty="0" sz="2400" spc="-10">
                <a:latin typeface="Arial"/>
                <a:cs typeface="Arial"/>
              </a:rPr>
              <a:t>поверхности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Земли;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00200"/>
              <a:ext cx="9144000" cy="51054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58825" y="310337"/>
            <a:ext cx="8255634" cy="62452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 i="1">
                <a:latin typeface="Arial"/>
                <a:cs typeface="Arial"/>
              </a:rPr>
              <a:t>в </a:t>
            </a:r>
            <a:r>
              <a:rPr dirty="0" sz="2400" spc="-5" b="1" i="1">
                <a:latin typeface="Arial"/>
                <a:cs typeface="Arial"/>
              </a:rPr>
              <a:t>микроволновом диапазоне </a:t>
            </a:r>
            <a:r>
              <a:rPr dirty="0" sz="2400" spc="-5">
                <a:latin typeface="Arial"/>
                <a:cs typeface="Arial"/>
              </a:rPr>
              <a:t>используют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собственное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 spc="-5">
                <a:latin typeface="Arial"/>
                <a:cs typeface="Arial"/>
              </a:rPr>
              <a:t>излучение планеты, либо отраженные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сигналы</a:t>
            </a:r>
            <a:endParaRPr sz="2400">
              <a:latin typeface="Arial"/>
              <a:cs typeface="Arial"/>
            </a:endParaRPr>
          </a:p>
          <a:p>
            <a:pPr marL="12700" marR="118110">
              <a:lnSpc>
                <a:spcPct val="100000"/>
              </a:lnSpc>
            </a:pPr>
            <a:r>
              <a:rPr dirty="0" sz="2400" spc="-5">
                <a:latin typeface="Arial"/>
                <a:cs typeface="Arial"/>
              </a:rPr>
              <a:t>искусственного источника облучения, установленного на  </a:t>
            </a:r>
            <a:r>
              <a:rPr dirty="0" sz="2400">
                <a:latin typeface="Arial"/>
                <a:cs typeface="Arial"/>
              </a:rPr>
              <a:t>борту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ИСЗ.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>
              <a:latin typeface="Arial"/>
              <a:cs typeface="Arial"/>
            </a:endParaRPr>
          </a:p>
          <a:p>
            <a:pPr marL="12700" marR="297815">
              <a:lnSpc>
                <a:spcPct val="100000"/>
              </a:lnSpc>
            </a:pPr>
            <a:r>
              <a:rPr dirty="0" sz="2400" spc="-5">
                <a:latin typeface="Arial"/>
                <a:cs typeface="Arial"/>
              </a:rPr>
              <a:t>Возможности аппаратуры дистанционного </a:t>
            </a:r>
            <a:r>
              <a:rPr dirty="0" sz="2400">
                <a:latin typeface="Arial"/>
                <a:cs typeface="Arial"/>
              </a:rPr>
              <a:t>мониторинга  (ДЗ) в </a:t>
            </a:r>
            <a:r>
              <a:rPr dirty="0" sz="2400" spc="-5">
                <a:latin typeface="Arial"/>
                <a:cs typeface="Arial"/>
              </a:rPr>
              <a:t>различных спектральных диапазонах различны:  </a:t>
            </a:r>
            <a:r>
              <a:rPr dirty="0" sz="2400" spc="-5" b="1" i="1">
                <a:solidFill>
                  <a:srgbClr val="006FC0"/>
                </a:solidFill>
                <a:latin typeface="Arial"/>
                <a:cs typeface="Arial"/>
              </a:rPr>
              <a:t>оптические дают наиболее</a:t>
            </a:r>
            <a:r>
              <a:rPr dirty="0" sz="2400" spc="10" b="1" i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2400" spc="-5" b="1" i="1">
                <a:solidFill>
                  <a:srgbClr val="006FC0"/>
                </a:solidFill>
                <a:latin typeface="Arial"/>
                <a:cs typeface="Arial"/>
              </a:rPr>
              <a:t>качественные,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 b="1" i="1">
                <a:solidFill>
                  <a:srgbClr val="006FC0"/>
                </a:solidFill>
                <a:latin typeface="Arial"/>
                <a:cs typeface="Arial"/>
              </a:rPr>
              <a:t>привычные </a:t>
            </a:r>
            <a:r>
              <a:rPr dirty="0" sz="2400" spc="-5" b="1" i="1">
                <a:solidFill>
                  <a:srgbClr val="006FC0"/>
                </a:solidFill>
                <a:latin typeface="Arial"/>
                <a:cs typeface="Arial"/>
              </a:rPr>
              <a:t>для наблюдателя,</a:t>
            </a:r>
            <a:r>
              <a:rPr dirty="0" sz="2400" spc="-40" b="1" i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2400" b="1" i="1">
                <a:solidFill>
                  <a:srgbClr val="006FC0"/>
                </a:solidFill>
                <a:latin typeface="Arial"/>
                <a:cs typeface="Arial"/>
              </a:rPr>
              <a:t>цветные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 spc="-5" b="1" i="1">
                <a:solidFill>
                  <a:srgbClr val="006FC0"/>
                </a:solidFill>
                <a:latin typeface="Arial"/>
                <a:cs typeface="Arial"/>
              </a:rPr>
              <a:t>изображения </a:t>
            </a:r>
            <a:r>
              <a:rPr dirty="0" sz="2400" b="1" i="1">
                <a:solidFill>
                  <a:srgbClr val="006FC0"/>
                </a:solidFill>
                <a:latin typeface="Arial"/>
                <a:cs typeface="Arial"/>
              </a:rPr>
              <a:t>с </a:t>
            </a:r>
            <a:r>
              <a:rPr dirty="0" sz="2400" spc="-5" b="1" i="1">
                <a:solidFill>
                  <a:srgbClr val="006FC0"/>
                </a:solidFill>
                <a:latin typeface="Arial"/>
                <a:cs typeface="Arial"/>
              </a:rPr>
              <a:t>высоким</a:t>
            </a:r>
            <a:r>
              <a:rPr dirty="0" sz="2400" spc="-35" b="1" i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2400" spc="-5" b="1" i="1">
                <a:solidFill>
                  <a:srgbClr val="006FC0"/>
                </a:solidFill>
                <a:latin typeface="Arial"/>
                <a:cs typeface="Arial"/>
              </a:rPr>
              <a:t>пространственным</a:t>
            </a:r>
            <a:endParaRPr sz="2400">
              <a:latin typeface="Arial"/>
              <a:cs typeface="Arial"/>
            </a:endParaRPr>
          </a:p>
          <a:p>
            <a:pPr marL="12700" marR="895985">
              <a:lnSpc>
                <a:spcPct val="100000"/>
              </a:lnSpc>
            </a:pPr>
            <a:r>
              <a:rPr dirty="0" sz="2400" spc="-5" b="1" i="1">
                <a:solidFill>
                  <a:srgbClr val="006FC0"/>
                </a:solidFill>
                <a:latin typeface="Arial"/>
                <a:cs typeface="Arial"/>
              </a:rPr>
              <a:t>разрешением, синтезированные </a:t>
            </a:r>
            <a:r>
              <a:rPr dirty="0" sz="2400" b="1" i="1">
                <a:solidFill>
                  <a:srgbClr val="006FC0"/>
                </a:solidFill>
                <a:latin typeface="Arial"/>
                <a:cs typeface="Arial"/>
              </a:rPr>
              <a:t>из </a:t>
            </a:r>
            <a:r>
              <a:rPr dirty="0" sz="2400" spc="-5" b="1" i="1">
                <a:solidFill>
                  <a:srgbClr val="006FC0"/>
                </a:solidFill>
                <a:latin typeface="Arial"/>
                <a:cs typeface="Arial"/>
              </a:rPr>
              <a:t>нескольких  </a:t>
            </a:r>
            <a:r>
              <a:rPr dirty="0" sz="2400" spc="-5" b="1" i="1">
                <a:solidFill>
                  <a:srgbClr val="006FC0"/>
                </a:solidFill>
                <a:latin typeface="Arial"/>
                <a:cs typeface="Arial"/>
              </a:rPr>
              <a:t>монохроматических снимков</a:t>
            </a:r>
            <a:r>
              <a:rPr dirty="0" sz="2400" spc="-5" b="1">
                <a:solidFill>
                  <a:srgbClr val="006FC0"/>
                </a:solidFill>
                <a:latin typeface="Arial"/>
                <a:cs typeface="Arial"/>
              </a:rPr>
              <a:t>;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2400" spc="-5" b="1" i="1">
                <a:latin typeface="Arial"/>
                <a:cs typeface="Arial"/>
              </a:rPr>
              <a:t>ИК съемку </a:t>
            </a:r>
            <a:r>
              <a:rPr dirty="0" sz="2400" b="1" i="1">
                <a:latin typeface="Arial"/>
                <a:cs typeface="Arial"/>
              </a:rPr>
              <a:t>можно проводить в </a:t>
            </a:r>
            <a:r>
              <a:rPr dirty="0" sz="2400" spc="-5" b="1" i="1">
                <a:latin typeface="Arial"/>
                <a:cs typeface="Arial"/>
              </a:rPr>
              <a:t>темное </a:t>
            </a:r>
            <a:r>
              <a:rPr dirty="0" sz="2400" b="1" i="1">
                <a:latin typeface="Arial"/>
                <a:cs typeface="Arial"/>
              </a:rPr>
              <a:t>время</a:t>
            </a:r>
            <a:r>
              <a:rPr dirty="0" sz="2400" spc="-130" b="1" i="1">
                <a:latin typeface="Arial"/>
                <a:cs typeface="Arial"/>
              </a:rPr>
              <a:t> </a:t>
            </a:r>
            <a:r>
              <a:rPr dirty="0" sz="2400" spc="-5" b="1" i="1">
                <a:latin typeface="Arial"/>
                <a:cs typeface="Arial"/>
              </a:rPr>
              <a:t>суток</a:t>
            </a:r>
            <a:r>
              <a:rPr dirty="0" sz="2400" spc="-5">
                <a:latin typeface="Arial"/>
                <a:cs typeface="Arial"/>
              </a:rPr>
              <a:t>,  наблюдая температурные аномалии </a:t>
            </a:r>
            <a:r>
              <a:rPr dirty="0" sz="2400" spc="-10">
                <a:latin typeface="Arial"/>
                <a:cs typeface="Arial"/>
              </a:rPr>
              <a:t>поверхности; </a:t>
            </a:r>
            <a:r>
              <a:rPr dirty="0" sz="2400">
                <a:latin typeface="Arial"/>
                <a:cs typeface="Arial"/>
              </a:rPr>
              <a:t>а для  </a:t>
            </a:r>
            <a:r>
              <a:rPr dirty="0" sz="2400" spc="-5">
                <a:latin typeface="Arial"/>
                <a:cs typeface="Arial"/>
              </a:rPr>
              <a:t>специфических случаев зондирование </a:t>
            </a:r>
            <a:r>
              <a:rPr dirty="0" sz="2400">
                <a:latin typeface="Arial"/>
                <a:cs typeface="Arial"/>
              </a:rPr>
              <a:t>в </a:t>
            </a:r>
            <a:r>
              <a:rPr dirty="0" sz="2400" spc="-5">
                <a:latin typeface="Arial"/>
                <a:cs typeface="Arial"/>
              </a:rPr>
              <a:t>микроволновом  диапазоне не </a:t>
            </a:r>
            <a:r>
              <a:rPr dirty="0" sz="2400">
                <a:latin typeface="Arial"/>
                <a:cs typeface="Arial"/>
              </a:rPr>
              <a:t>является </a:t>
            </a:r>
            <a:r>
              <a:rPr dirty="0" sz="2400" spc="-5">
                <a:latin typeface="Arial"/>
                <a:cs typeface="Arial"/>
              </a:rPr>
              <a:t>помехой даже облачный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покров.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00200"/>
              <a:ext cx="9144000" cy="51054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63727" y="414654"/>
            <a:ext cx="8441055" cy="5147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641475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latin typeface="Arial"/>
                <a:cs typeface="Arial"/>
              </a:rPr>
              <a:t>Важнейшими характеристиками формирования  изображения </a:t>
            </a:r>
            <a:r>
              <a:rPr dirty="0" sz="2400">
                <a:latin typeface="Arial"/>
                <a:cs typeface="Arial"/>
              </a:rPr>
              <a:t>- </a:t>
            </a:r>
            <a:r>
              <a:rPr dirty="0" sz="2400" spc="-5">
                <a:latin typeface="Arial"/>
                <a:cs typeface="Arial"/>
              </a:rPr>
              <a:t>это</a:t>
            </a:r>
            <a:r>
              <a:rPr dirty="0" u="heavy" sz="2400" spc="-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400" spc="-5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пространственные </a:t>
            </a:r>
            <a:r>
              <a:rPr dirty="0" u="heavy" sz="2400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(r) </a:t>
            </a:r>
            <a:r>
              <a:rPr dirty="0" u="heavy" sz="2400" spc="-10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и</a:t>
            </a:r>
            <a:endParaRPr sz="2400">
              <a:latin typeface="Arial"/>
              <a:cs typeface="Arial"/>
            </a:endParaRPr>
          </a:p>
          <a:p>
            <a:pPr marL="12700" marR="657225">
              <a:lnSpc>
                <a:spcPct val="100000"/>
              </a:lnSpc>
            </a:pPr>
            <a:r>
              <a:rPr dirty="0" u="heavy" sz="2400" spc="-1335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р</a:t>
            </a:r>
            <a:r>
              <a:rPr dirty="0" sz="2400" spc="685" i="1">
                <a:latin typeface="Arial"/>
                <a:cs typeface="Arial"/>
              </a:rPr>
              <a:t> </a:t>
            </a:r>
            <a:r>
              <a:rPr dirty="0" u="heavy" sz="2400" spc="-5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адиометрические (яркостные, температурные) </a:t>
            </a:r>
            <a:r>
              <a:rPr dirty="0" u="heavy" sz="2400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 </a:t>
            </a:r>
            <a:r>
              <a:rPr dirty="0" u="heavy" sz="2400" spc="10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I) </a:t>
            </a:r>
            <a:r>
              <a:rPr dirty="0" sz="2400" spc="10" i="1">
                <a:latin typeface="Arial"/>
                <a:cs typeface="Arial"/>
              </a:rPr>
              <a:t> </a:t>
            </a:r>
            <a:r>
              <a:rPr dirty="0" u="heavy" sz="2400" spc="-1335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р</a:t>
            </a:r>
            <a:r>
              <a:rPr dirty="0" sz="2400" spc="680" i="1">
                <a:latin typeface="Arial"/>
                <a:cs typeface="Arial"/>
              </a:rPr>
              <a:t> </a:t>
            </a:r>
            <a:r>
              <a:rPr dirty="0" u="heavy" sz="2400" spc="-10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азрешающие </a:t>
            </a:r>
            <a:r>
              <a:rPr dirty="0" u="heavy" sz="2400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способности</a:t>
            </a:r>
            <a:r>
              <a:rPr dirty="0" u="heavy" sz="2400" spc="35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радиоаппаратуры.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>
              <a:latin typeface="Arial"/>
              <a:cs typeface="Arial"/>
            </a:endParaRPr>
          </a:p>
          <a:p>
            <a:pPr marL="12700" marR="334010">
              <a:lnSpc>
                <a:spcPct val="100000"/>
              </a:lnSpc>
            </a:pPr>
            <a:r>
              <a:rPr dirty="0" sz="2400" spc="-5" b="1" i="1">
                <a:solidFill>
                  <a:srgbClr val="FF0000"/>
                </a:solidFill>
                <a:latin typeface="Arial"/>
                <a:cs typeface="Arial"/>
              </a:rPr>
              <a:t>Пространственное разрешение </a:t>
            </a:r>
            <a:r>
              <a:rPr dirty="0" sz="2400" spc="-5">
                <a:latin typeface="Arial"/>
                <a:cs typeface="Arial"/>
              </a:rPr>
              <a:t>зависит от длины  волны </a:t>
            </a:r>
            <a:r>
              <a:rPr dirty="0" sz="2400">
                <a:latin typeface="Arial"/>
                <a:cs typeface="Arial"/>
              </a:rPr>
              <a:t>принимаемого </a:t>
            </a:r>
            <a:r>
              <a:rPr dirty="0" sz="2400" spc="-5">
                <a:latin typeface="Arial"/>
                <a:cs typeface="Arial"/>
              </a:rPr>
              <a:t>излучения, диаметр объектива </a:t>
            </a:r>
            <a:r>
              <a:rPr dirty="0" sz="2400">
                <a:latin typeface="Arial"/>
                <a:cs typeface="Arial"/>
              </a:rPr>
              <a:t>D и  </a:t>
            </a:r>
            <a:r>
              <a:rPr dirty="0" sz="2400" spc="-5">
                <a:latin typeface="Arial"/>
                <a:cs typeface="Arial"/>
              </a:rPr>
              <a:t>высоты орбиты </a:t>
            </a:r>
            <a:r>
              <a:rPr dirty="0" sz="2400" spc="-10">
                <a:latin typeface="Arial"/>
                <a:cs typeface="Arial"/>
              </a:rPr>
              <a:t>H: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Arial"/>
              <a:cs typeface="Arial"/>
            </a:endParaRPr>
          </a:p>
          <a:p>
            <a:pPr marL="12700" marR="528320">
              <a:lnSpc>
                <a:spcPct val="100000"/>
              </a:lnSpc>
            </a:pPr>
            <a:r>
              <a:rPr dirty="0" sz="2400" spc="-5" b="1" i="1">
                <a:solidFill>
                  <a:srgbClr val="FF0000"/>
                </a:solidFill>
                <a:latin typeface="Arial"/>
                <a:cs typeface="Arial"/>
              </a:rPr>
              <a:t>Радиометрические разрешающие способности  </a:t>
            </a:r>
            <a:r>
              <a:rPr dirty="0" sz="2400" spc="-5">
                <a:latin typeface="Arial"/>
                <a:cs typeface="Arial"/>
              </a:rPr>
              <a:t>определяются прежде всего шириной </a:t>
            </a:r>
            <a:r>
              <a:rPr dirty="0" sz="2400">
                <a:latin typeface="Arial"/>
                <a:cs typeface="Arial"/>
              </a:rPr>
              <a:t>динамического  </a:t>
            </a:r>
            <a:r>
              <a:rPr dirty="0" sz="2400" spc="-5">
                <a:latin typeface="Arial"/>
                <a:cs typeface="Arial"/>
              </a:rPr>
              <a:t>диапазона </a:t>
            </a:r>
            <a:r>
              <a:rPr dirty="0" sz="2400">
                <a:latin typeface="Arial"/>
                <a:cs typeface="Arial"/>
              </a:rPr>
              <a:t>используемого </a:t>
            </a:r>
            <a:r>
              <a:rPr dirty="0" sz="2400" spc="-5">
                <a:latin typeface="Arial"/>
                <a:cs typeface="Arial"/>
              </a:rPr>
              <a:t>датчика, </a:t>
            </a:r>
            <a:r>
              <a:rPr dirty="0" sz="2400">
                <a:latin typeface="Arial"/>
                <a:cs typeface="Arial"/>
              </a:rPr>
              <a:t>т. </a:t>
            </a:r>
            <a:r>
              <a:rPr dirty="0" sz="2400" spc="-5">
                <a:latin typeface="Arial"/>
                <a:cs typeface="Arial"/>
              </a:rPr>
              <a:t>е. </a:t>
            </a:r>
            <a:r>
              <a:rPr dirty="0" sz="2400">
                <a:latin typeface="Arial"/>
                <a:cs typeface="Arial"/>
              </a:rPr>
              <a:t>количеством  </a:t>
            </a:r>
            <a:r>
              <a:rPr dirty="0" sz="2400" spc="-5">
                <a:latin typeface="Arial"/>
                <a:cs typeface="Arial"/>
              </a:rPr>
              <a:t>уровней дискретизации, </a:t>
            </a:r>
            <a:r>
              <a:rPr dirty="0" sz="2400">
                <a:latin typeface="Arial"/>
                <a:cs typeface="Arial"/>
              </a:rPr>
              <a:t>соответствующим </a:t>
            </a:r>
            <a:r>
              <a:rPr dirty="0" sz="2400" spc="-10">
                <a:latin typeface="Arial"/>
                <a:cs typeface="Arial"/>
              </a:rPr>
              <a:t>переходу</a:t>
            </a:r>
            <a:r>
              <a:rPr dirty="0" sz="2400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от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400" spc="-5">
                <a:latin typeface="Arial"/>
                <a:cs typeface="Arial"/>
              </a:rPr>
              <a:t>яркости абсолютно «черного» </a:t>
            </a:r>
            <a:r>
              <a:rPr dirty="0" sz="2400">
                <a:latin typeface="Arial"/>
                <a:cs typeface="Arial"/>
              </a:rPr>
              <a:t>к </a:t>
            </a:r>
            <a:r>
              <a:rPr dirty="0" sz="2400" spc="-5">
                <a:latin typeface="Arial"/>
                <a:cs typeface="Arial"/>
              </a:rPr>
              <a:t>абсолютно «белому»</a:t>
            </a:r>
            <a:r>
              <a:rPr dirty="0" sz="2400" spc="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телу.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69891" y="1071372"/>
              <a:ext cx="1214627" cy="5791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6611" y="1071372"/>
              <a:ext cx="2948940" cy="57912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902453" y="317119"/>
            <a:ext cx="353695" cy="9239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dirty="0" sz="5900" spc="-5" b="0">
                <a:solidFill>
                  <a:srgbClr val="C3250C"/>
                </a:solidFill>
                <a:latin typeface="Georgia"/>
                <a:cs typeface="Georgia"/>
              </a:rPr>
              <a:t>*</a:t>
            </a:r>
            <a:endParaRPr sz="5900">
              <a:latin typeface="Georgia"/>
              <a:cs typeface="Georgi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96534" y="656336"/>
            <a:ext cx="2154173" cy="52781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636270" marR="583565" indent="-182880">
              <a:lnSpc>
                <a:spcPct val="98800"/>
              </a:lnSpc>
              <a:spcBef>
                <a:spcPts val="190"/>
              </a:spcBef>
            </a:pPr>
            <a:r>
              <a:rPr dirty="0" sz="3600" spc="-25">
                <a:latin typeface="Georgia"/>
                <a:cs typeface="Georgia"/>
              </a:rPr>
              <a:t>*</a:t>
            </a:r>
            <a:r>
              <a:rPr dirty="0" spc="-25"/>
              <a:t>Таким </a:t>
            </a:r>
            <a:r>
              <a:rPr dirty="0" spc="-15"/>
              <a:t>образом, </a:t>
            </a:r>
            <a:r>
              <a:rPr dirty="0" spc="-25"/>
              <a:t>существует </a:t>
            </a:r>
            <a:r>
              <a:rPr dirty="0" spc="-5"/>
              <a:t>компромисс  </a:t>
            </a:r>
            <a:r>
              <a:rPr dirty="0" spc="-10"/>
              <a:t>между </a:t>
            </a:r>
            <a:r>
              <a:rPr dirty="0" spc="-15"/>
              <a:t>разрешающей </a:t>
            </a:r>
            <a:r>
              <a:rPr dirty="0"/>
              <a:t>способностью  </a:t>
            </a:r>
            <a:r>
              <a:rPr dirty="0" spc="-15"/>
              <a:t>аппаратуры </a:t>
            </a:r>
            <a:r>
              <a:rPr dirty="0" spc="-5"/>
              <a:t>и </a:t>
            </a:r>
            <a:r>
              <a:rPr dirty="0" spc="-10"/>
              <a:t>оперативностью </a:t>
            </a:r>
            <a:r>
              <a:rPr dirty="0" spc="-15"/>
              <a:t>получения  </a:t>
            </a:r>
            <a:r>
              <a:rPr dirty="0" spc="-5"/>
              <a:t>информации о состоянии </a:t>
            </a:r>
            <a:r>
              <a:rPr dirty="0" spc="-25"/>
              <a:t>наблюдаемого  </a:t>
            </a:r>
            <a:r>
              <a:rPr dirty="0" spc="-20"/>
              <a:t>объекта </a:t>
            </a:r>
            <a:r>
              <a:rPr dirty="0" spc="-5"/>
              <a:t>или </a:t>
            </a:r>
            <a:r>
              <a:rPr dirty="0" spc="5"/>
              <a:t>участка</a:t>
            </a:r>
            <a:r>
              <a:rPr dirty="0" spc="50"/>
              <a:t> </a:t>
            </a:r>
            <a:r>
              <a:rPr dirty="0" spc="-5"/>
              <a:t>местности.</a:t>
            </a:r>
            <a:endParaRPr sz="3600">
              <a:latin typeface="Georgia"/>
              <a:cs typeface="Georgia"/>
            </a:endParaRPr>
          </a:p>
          <a:p>
            <a:pPr marL="453390">
              <a:lnSpc>
                <a:spcPts val="3440"/>
              </a:lnSpc>
            </a:pPr>
            <a:r>
              <a:rPr dirty="0" sz="3600" spc="-5">
                <a:latin typeface="Georgia"/>
                <a:cs typeface="Georgia"/>
              </a:rPr>
              <a:t>*</a:t>
            </a:r>
            <a:r>
              <a:rPr dirty="0" spc="-5"/>
              <a:t>Снимки </a:t>
            </a:r>
            <a:r>
              <a:rPr dirty="0" spc="-15"/>
              <a:t>содержат </a:t>
            </a:r>
            <a:r>
              <a:rPr dirty="0" spc="-5"/>
              <a:t>данные, </a:t>
            </a:r>
            <a:r>
              <a:rPr dirty="0" spc="-15"/>
              <a:t>получаемые</a:t>
            </a:r>
            <a:r>
              <a:rPr dirty="0" spc="50"/>
              <a:t> </a:t>
            </a:r>
            <a:r>
              <a:rPr dirty="0" spc="-35"/>
              <a:t>от</a:t>
            </a:r>
            <a:endParaRPr sz="3600">
              <a:latin typeface="Georgia"/>
              <a:cs typeface="Georgia"/>
            </a:endParaRPr>
          </a:p>
          <a:p>
            <a:pPr marL="636270">
              <a:lnSpc>
                <a:spcPts val="3360"/>
              </a:lnSpc>
              <a:spcBef>
                <a:spcPts val="30"/>
              </a:spcBef>
            </a:pPr>
            <a:r>
              <a:rPr dirty="0" spc="-10"/>
              <a:t>датчиков </a:t>
            </a:r>
            <a:r>
              <a:rPr dirty="0" spc="-5"/>
              <a:t>и </a:t>
            </a:r>
            <a:r>
              <a:rPr dirty="0" spc="-10"/>
              <a:t>съѐмочных </a:t>
            </a:r>
            <a:r>
              <a:rPr dirty="0" spc="-10">
                <a:solidFill>
                  <a:srgbClr val="000000"/>
                </a:solidFill>
              </a:rPr>
              <a:t>систем, размещѐнных  </a:t>
            </a:r>
            <a:r>
              <a:rPr dirty="0" spc="-5">
                <a:solidFill>
                  <a:srgbClr val="000000"/>
                </a:solidFill>
              </a:rPr>
              <a:t>на </a:t>
            </a:r>
            <a:r>
              <a:rPr dirty="0" spc="-10">
                <a:solidFill>
                  <a:srgbClr val="000000"/>
                </a:solidFill>
              </a:rPr>
              <a:t>платформах </a:t>
            </a:r>
            <a:r>
              <a:rPr dirty="0" spc="-5">
                <a:solidFill>
                  <a:srgbClr val="000000"/>
                </a:solidFill>
              </a:rPr>
              <a:t>Д.З. - </a:t>
            </a:r>
            <a:r>
              <a:rPr dirty="0">
                <a:solidFill>
                  <a:srgbClr val="000000"/>
                </a:solidFill>
              </a:rPr>
              <a:t>спутниках, </a:t>
            </a:r>
            <a:r>
              <a:rPr dirty="0" spc="-15">
                <a:solidFill>
                  <a:srgbClr val="000000"/>
                </a:solidFill>
              </a:rPr>
              <a:t>самолѐтах  </a:t>
            </a:r>
            <a:r>
              <a:rPr dirty="0" spc="-5">
                <a:solidFill>
                  <a:srgbClr val="000000"/>
                </a:solidFill>
              </a:rPr>
              <a:t>или </a:t>
            </a:r>
            <a:r>
              <a:rPr dirty="0" spc="-25">
                <a:solidFill>
                  <a:srgbClr val="000000"/>
                </a:solidFill>
              </a:rPr>
              <a:t>вертолѐтах, </a:t>
            </a:r>
            <a:r>
              <a:rPr dirty="0" spc="-80">
                <a:solidFill>
                  <a:srgbClr val="000000"/>
                </a:solidFill>
              </a:rPr>
              <a:t>т.е. </a:t>
            </a:r>
            <a:r>
              <a:rPr dirty="0" spc="-20">
                <a:solidFill>
                  <a:srgbClr val="000000"/>
                </a:solidFill>
              </a:rPr>
              <a:t>различают</a:t>
            </a:r>
            <a:r>
              <a:rPr dirty="0" spc="135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космические</a:t>
            </a:r>
          </a:p>
          <a:p>
            <a:pPr marL="636270">
              <a:lnSpc>
                <a:spcPts val="3250"/>
              </a:lnSpc>
            </a:pPr>
            <a:r>
              <a:rPr dirty="0" spc="-5">
                <a:solidFill>
                  <a:srgbClr val="000000"/>
                </a:solidFill>
              </a:rPr>
              <a:t>снимки и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spc="-5">
                <a:solidFill>
                  <a:srgbClr val="000000"/>
                </a:solidFill>
              </a:rPr>
              <a:t>аэроснимки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90646" y="126568"/>
            <a:ext cx="379095" cy="9239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900" spc="-5" b="0">
                <a:solidFill>
                  <a:srgbClr val="C3250C"/>
                </a:solidFill>
                <a:latin typeface="Georgia"/>
                <a:cs typeface="Georgia"/>
              </a:rPr>
              <a:t>*</a:t>
            </a:r>
            <a:endParaRPr sz="5900">
              <a:latin typeface="Georgia"/>
              <a:cs typeface="Georgi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97553" y="470534"/>
            <a:ext cx="3974465" cy="53695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13231" y="1730502"/>
            <a:ext cx="2573655" cy="21209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3354"/>
              </a:lnSpc>
              <a:spcBef>
                <a:spcPts val="105"/>
              </a:spcBef>
            </a:pPr>
            <a:r>
              <a:rPr dirty="0" sz="2850" spc="5">
                <a:solidFill>
                  <a:srgbClr val="C3250C"/>
                </a:solidFill>
                <a:latin typeface="Georgia"/>
                <a:cs typeface="Georgia"/>
              </a:rPr>
              <a:t>*</a:t>
            </a:r>
            <a:r>
              <a:rPr dirty="0" sz="2200" spc="5" b="1">
                <a:solidFill>
                  <a:srgbClr val="404040"/>
                </a:solidFill>
                <a:latin typeface="Trebuchet MS"/>
                <a:cs typeface="Trebuchet MS"/>
              </a:rPr>
              <a:t>формировать</a:t>
            </a:r>
            <a:endParaRPr sz="2200">
              <a:latin typeface="Trebuchet MS"/>
              <a:cs typeface="Trebuchet MS"/>
            </a:endParaRPr>
          </a:p>
          <a:p>
            <a:pPr marL="195580">
              <a:lnSpc>
                <a:spcPts val="2575"/>
              </a:lnSpc>
            </a:pPr>
            <a:r>
              <a:rPr dirty="0" sz="2200" spc="-10" b="1">
                <a:solidFill>
                  <a:srgbClr val="404040"/>
                </a:solidFill>
                <a:latin typeface="Trebuchet MS"/>
                <a:cs typeface="Trebuchet MS"/>
              </a:rPr>
              <a:t>способность</a:t>
            </a:r>
            <a:endParaRPr sz="2200">
              <a:latin typeface="Trebuchet MS"/>
              <a:cs typeface="Trebuchet MS"/>
            </a:endParaRPr>
          </a:p>
          <a:p>
            <a:pPr marL="195580" marR="5080">
              <a:lnSpc>
                <a:spcPct val="100000"/>
              </a:lnSpc>
            </a:pPr>
            <a:r>
              <a:rPr dirty="0" sz="2200" spc="-5" b="1">
                <a:solidFill>
                  <a:srgbClr val="404040"/>
                </a:solidFill>
                <a:latin typeface="Trebuchet MS"/>
                <a:cs typeface="Trebuchet MS"/>
              </a:rPr>
              <a:t>определить</a:t>
            </a:r>
            <a:r>
              <a:rPr dirty="0" sz="2200" spc="-6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 spc="-5" b="1">
                <a:solidFill>
                  <a:srgbClr val="404040"/>
                </a:solidFill>
                <a:latin typeface="Trebuchet MS"/>
                <a:cs typeface="Trebuchet MS"/>
              </a:rPr>
              <a:t>типы  </a:t>
            </a:r>
            <a:r>
              <a:rPr dirty="0" sz="2200" spc="-10" b="1">
                <a:solidFill>
                  <a:srgbClr val="404040"/>
                </a:solidFill>
                <a:latin typeface="Trebuchet MS"/>
                <a:cs typeface="Trebuchet MS"/>
              </a:rPr>
              <a:t>съёмочных  </a:t>
            </a:r>
            <a:r>
              <a:rPr dirty="0" sz="2200" spc="-5" b="1">
                <a:solidFill>
                  <a:srgbClr val="404040"/>
                </a:solidFill>
                <a:latin typeface="Trebuchet MS"/>
                <a:cs typeface="Trebuchet MS"/>
              </a:rPr>
              <a:t>аппаратур и</a:t>
            </a:r>
            <a:r>
              <a:rPr dirty="0" sz="2200" spc="-10" b="1">
                <a:solidFill>
                  <a:srgbClr val="404040"/>
                </a:solidFill>
                <a:latin typeface="Trebuchet MS"/>
                <a:cs typeface="Trebuchet MS"/>
              </a:rPr>
              <a:t> их</a:t>
            </a:r>
            <a:endParaRPr sz="2200">
              <a:latin typeface="Trebuchet MS"/>
              <a:cs typeface="Trebuchet MS"/>
            </a:endParaRPr>
          </a:p>
          <a:p>
            <a:pPr marL="195580">
              <a:lnSpc>
                <a:spcPct val="100000"/>
              </a:lnSpc>
            </a:pPr>
            <a:r>
              <a:rPr dirty="0" sz="2200" spc="-10" b="1">
                <a:solidFill>
                  <a:srgbClr val="404040"/>
                </a:solidFill>
                <a:latin typeface="Trebuchet MS"/>
                <a:cs typeface="Trebuchet MS"/>
              </a:rPr>
              <a:t>носителей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41494" y="1706626"/>
            <a:ext cx="3510915" cy="19958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850" spc="5">
                <a:solidFill>
                  <a:srgbClr val="C3250C"/>
                </a:solidFill>
                <a:latin typeface="Georgia"/>
                <a:cs typeface="Georgia"/>
              </a:rPr>
              <a:t>*</a:t>
            </a:r>
            <a:r>
              <a:rPr dirty="0" sz="2200" spc="5" b="1">
                <a:solidFill>
                  <a:srgbClr val="404040"/>
                </a:solidFill>
                <a:latin typeface="Trebuchet MS"/>
                <a:cs typeface="Trebuchet MS"/>
              </a:rPr>
              <a:t>Первые </a:t>
            </a:r>
            <a:r>
              <a:rPr dirty="0" sz="2200" spc="-10" b="1">
                <a:solidFill>
                  <a:srgbClr val="404040"/>
                </a:solidFill>
                <a:latin typeface="Trebuchet MS"/>
                <a:cs typeface="Trebuchet MS"/>
              </a:rPr>
              <a:t>спутники</a:t>
            </a:r>
            <a:r>
              <a:rPr dirty="0" sz="2200" spc="-2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 spc="-5" b="1">
                <a:solidFill>
                  <a:srgbClr val="404040"/>
                </a:solidFill>
                <a:latin typeface="Trebuchet MS"/>
                <a:cs typeface="Trebuchet MS"/>
              </a:rPr>
              <a:t>Земли</a:t>
            </a:r>
            <a:endParaRPr sz="2200">
              <a:latin typeface="Trebuchet MS"/>
              <a:cs typeface="Trebuchet MS"/>
            </a:endParaRPr>
          </a:p>
          <a:p>
            <a:pPr marL="194945" marR="970280" indent="-182880">
              <a:lnSpc>
                <a:spcPct val="95300"/>
              </a:lnSpc>
              <a:spcBef>
                <a:spcPts val="210"/>
              </a:spcBef>
            </a:pPr>
            <a:r>
              <a:rPr dirty="0" sz="2850" spc="15">
                <a:solidFill>
                  <a:srgbClr val="C3250C"/>
                </a:solidFill>
                <a:latin typeface="Georgia"/>
                <a:cs typeface="Georgia"/>
              </a:rPr>
              <a:t>*</a:t>
            </a:r>
            <a:r>
              <a:rPr dirty="0" sz="2200" spc="15" b="1">
                <a:solidFill>
                  <a:srgbClr val="404040"/>
                </a:solidFill>
                <a:latin typeface="Trebuchet MS"/>
                <a:cs typeface="Trebuchet MS"/>
              </a:rPr>
              <a:t>Типы</a:t>
            </a:r>
            <a:r>
              <a:rPr dirty="0" sz="2200" spc="-6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 spc="-10" b="1">
                <a:solidFill>
                  <a:srgbClr val="404040"/>
                </a:solidFill>
                <a:latin typeface="Trebuchet MS"/>
                <a:cs typeface="Trebuchet MS"/>
              </a:rPr>
              <a:t>съёмочных  </a:t>
            </a:r>
            <a:r>
              <a:rPr dirty="0" sz="2200" spc="-5" b="1">
                <a:solidFill>
                  <a:srgbClr val="404040"/>
                </a:solidFill>
                <a:latin typeface="Trebuchet MS"/>
                <a:cs typeface="Trebuchet MS"/>
              </a:rPr>
              <a:t>аппаратур</a:t>
            </a:r>
            <a:endParaRPr sz="2200">
              <a:latin typeface="Trebuchet MS"/>
              <a:cs typeface="Trebuchet MS"/>
            </a:endParaRPr>
          </a:p>
          <a:p>
            <a:pPr marL="194945" marR="455930" indent="-182880">
              <a:lnSpc>
                <a:spcPct val="95300"/>
              </a:lnSpc>
              <a:spcBef>
                <a:spcPts val="340"/>
              </a:spcBef>
            </a:pPr>
            <a:r>
              <a:rPr dirty="0" sz="2850" spc="5">
                <a:solidFill>
                  <a:srgbClr val="C3250C"/>
                </a:solidFill>
                <a:latin typeface="Georgia"/>
                <a:cs typeface="Georgia"/>
              </a:rPr>
              <a:t>*</a:t>
            </a:r>
            <a:r>
              <a:rPr dirty="0" sz="2200" spc="5" b="1">
                <a:solidFill>
                  <a:srgbClr val="404040"/>
                </a:solidFill>
                <a:latin typeface="Trebuchet MS"/>
                <a:cs typeface="Trebuchet MS"/>
              </a:rPr>
              <a:t>Свойства </a:t>
            </a:r>
            <a:r>
              <a:rPr dirty="0" sz="2200" spc="-10" b="1">
                <a:solidFill>
                  <a:srgbClr val="404040"/>
                </a:solidFill>
                <a:latin typeface="Trebuchet MS"/>
                <a:cs typeface="Trebuchet MS"/>
              </a:rPr>
              <a:t>съёмочных  </a:t>
            </a:r>
            <a:r>
              <a:rPr dirty="0" sz="2200" spc="-5" b="1">
                <a:solidFill>
                  <a:srgbClr val="404040"/>
                </a:solidFill>
                <a:latin typeface="Trebuchet MS"/>
                <a:cs typeface="Trebuchet MS"/>
              </a:rPr>
              <a:t>аппаратур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00200"/>
              <a:ext cx="9144000" cy="5105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000" y="457200"/>
              <a:ext cx="8890000" cy="5943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00200"/>
              <a:ext cx="9144000" cy="5105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2168" y="519683"/>
              <a:ext cx="2008632" cy="4038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17420" y="519683"/>
              <a:ext cx="3496055" cy="4038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41620" y="519683"/>
              <a:ext cx="2069592" cy="4038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37831" y="519683"/>
              <a:ext cx="1738883" cy="40386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18184" y="104901"/>
            <a:ext cx="7725409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5">
                <a:solidFill>
                  <a:srgbClr val="003366"/>
                </a:solidFill>
                <a:latin typeface="Trebuchet MS"/>
                <a:cs typeface="Trebuchet MS"/>
              </a:rPr>
              <a:t>Первый искусственный спутник</a:t>
            </a:r>
            <a:r>
              <a:rPr dirty="0" sz="3200" spc="10">
                <a:solidFill>
                  <a:srgbClr val="003366"/>
                </a:solidFill>
                <a:latin typeface="Trebuchet MS"/>
                <a:cs typeface="Trebuchet MS"/>
              </a:rPr>
              <a:t> </a:t>
            </a:r>
            <a:r>
              <a:rPr dirty="0" sz="3200" spc="-5">
                <a:solidFill>
                  <a:srgbClr val="003366"/>
                </a:solidFill>
                <a:latin typeface="Trebuchet MS"/>
                <a:cs typeface="Trebuchet MS"/>
              </a:rPr>
              <a:t>Земли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739" y="656666"/>
            <a:ext cx="3794125" cy="40373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82550">
              <a:lnSpc>
                <a:spcPts val="2280"/>
              </a:lnSpc>
              <a:spcBef>
                <a:spcPts val="105"/>
              </a:spcBef>
            </a:pPr>
            <a:r>
              <a:rPr dirty="0" sz="2000">
                <a:solidFill>
                  <a:srgbClr val="404040"/>
                </a:solidFill>
                <a:latin typeface="Trebuchet MS"/>
                <a:cs typeface="Trebuchet MS"/>
              </a:rPr>
              <a:t>Космическая</a:t>
            </a:r>
            <a:r>
              <a:rPr dirty="0" sz="2000" spc="-2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404040"/>
                </a:solidFill>
                <a:latin typeface="Trebuchet MS"/>
                <a:cs typeface="Trebuchet MS"/>
              </a:rPr>
              <a:t>фотосъемка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ts val="2160"/>
              </a:lnSpc>
            </a:pPr>
            <a:r>
              <a:rPr dirty="0" sz="2000" spc="-5">
                <a:solidFill>
                  <a:srgbClr val="404040"/>
                </a:solidFill>
                <a:latin typeface="Trebuchet MS"/>
                <a:cs typeface="Trebuchet MS"/>
              </a:rPr>
              <a:t>осуществляется</a:t>
            </a:r>
            <a:r>
              <a:rPr dirty="0" sz="2000" spc="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404040"/>
                </a:solidFill>
                <a:latin typeface="Trebuchet MS"/>
                <a:cs typeface="Trebuchet MS"/>
              </a:rPr>
              <a:t>с</a:t>
            </a:r>
            <a:endParaRPr sz="2000">
              <a:latin typeface="Trebuchet MS"/>
              <a:cs typeface="Trebuchet MS"/>
            </a:endParaRPr>
          </a:p>
          <a:p>
            <a:pPr marL="12700" marR="5080">
              <a:lnSpc>
                <a:spcPts val="2160"/>
              </a:lnSpc>
              <a:spcBef>
                <a:spcPts val="150"/>
              </a:spcBef>
            </a:pPr>
            <a:r>
              <a:rPr dirty="0" sz="2000" spc="-5">
                <a:solidFill>
                  <a:srgbClr val="404040"/>
                </a:solidFill>
                <a:latin typeface="Trebuchet MS"/>
                <a:cs typeface="Trebuchet MS"/>
              </a:rPr>
              <a:t>пилотируемых долговременных  орбитальных</a:t>
            </a:r>
            <a:r>
              <a:rPr dirty="0" sz="20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000" spc="-5">
                <a:solidFill>
                  <a:srgbClr val="404040"/>
                </a:solidFill>
                <a:latin typeface="Trebuchet MS"/>
                <a:cs typeface="Trebuchet MS"/>
              </a:rPr>
              <a:t>станций,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ts val="2010"/>
              </a:lnSpc>
            </a:pPr>
            <a:r>
              <a:rPr dirty="0" sz="2000" spc="-5">
                <a:solidFill>
                  <a:srgbClr val="404040"/>
                </a:solidFill>
                <a:latin typeface="Trebuchet MS"/>
                <a:cs typeface="Trebuchet MS"/>
              </a:rPr>
              <a:t>пилотируемых</a:t>
            </a:r>
            <a:r>
              <a:rPr dirty="0" sz="2000" spc="-5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000" spc="-5">
                <a:solidFill>
                  <a:srgbClr val="404040"/>
                </a:solidFill>
                <a:latin typeface="Trebuchet MS"/>
                <a:cs typeface="Trebuchet MS"/>
              </a:rPr>
              <a:t>космических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ts val="2160"/>
              </a:lnSpc>
            </a:pPr>
            <a:r>
              <a:rPr dirty="0" sz="2000" spc="-5">
                <a:solidFill>
                  <a:srgbClr val="404040"/>
                </a:solidFill>
                <a:latin typeface="Trebuchet MS"/>
                <a:cs typeface="Trebuchet MS"/>
              </a:rPr>
              <a:t>кораблей </a:t>
            </a:r>
            <a:r>
              <a:rPr dirty="0" sz="2000">
                <a:solidFill>
                  <a:srgbClr val="404040"/>
                </a:solidFill>
                <a:latin typeface="Trebuchet MS"/>
                <a:cs typeface="Trebuchet MS"/>
              </a:rPr>
              <a:t>и</a:t>
            </a:r>
            <a:r>
              <a:rPr dirty="0" sz="20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000" spc="-5">
                <a:solidFill>
                  <a:srgbClr val="404040"/>
                </a:solidFill>
                <a:latin typeface="Trebuchet MS"/>
                <a:cs typeface="Trebuchet MS"/>
              </a:rPr>
              <a:t>автоматических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ts val="2160"/>
              </a:lnSpc>
            </a:pPr>
            <a:r>
              <a:rPr dirty="0" sz="2000" spc="-5">
                <a:solidFill>
                  <a:srgbClr val="404040"/>
                </a:solidFill>
                <a:latin typeface="Trebuchet MS"/>
                <a:cs typeface="Trebuchet MS"/>
              </a:rPr>
              <a:t>аппаратов различных</a:t>
            </a:r>
            <a:r>
              <a:rPr dirty="0" sz="2000" spc="-8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000" spc="-5">
                <a:solidFill>
                  <a:srgbClr val="404040"/>
                </a:solidFill>
                <a:latin typeface="Trebuchet MS"/>
                <a:cs typeface="Trebuchet MS"/>
              </a:rPr>
              <a:t>типов.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ts val="2160"/>
              </a:lnSpc>
            </a:pPr>
            <a:r>
              <a:rPr dirty="0" sz="2000" spc="-15" b="1">
                <a:solidFill>
                  <a:srgbClr val="003366"/>
                </a:solidFill>
                <a:latin typeface="Arial"/>
                <a:cs typeface="Arial"/>
              </a:rPr>
              <a:t>Запуск</a:t>
            </a:r>
            <a:r>
              <a:rPr dirty="0" sz="2000" spc="-5" b="1">
                <a:solidFill>
                  <a:srgbClr val="003366"/>
                </a:solidFill>
                <a:latin typeface="Arial"/>
                <a:cs typeface="Arial"/>
              </a:rPr>
              <a:t> первого</a:t>
            </a:r>
            <a:endParaRPr sz="2000">
              <a:latin typeface="Arial"/>
              <a:cs typeface="Arial"/>
            </a:endParaRPr>
          </a:p>
          <a:p>
            <a:pPr marL="12700" marR="584835">
              <a:lnSpc>
                <a:spcPts val="2160"/>
              </a:lnSpc>
              <a:spcBef>
                <a:spcPts val="155"/>
              </a:spcBef>
            </a:pPr>
            <a:r>
              <a:rPr dirty="0" sz="2000" spc="-15" b="1">
                <a:solidFill>
                  <a:srgbClr val="003366"/>
                </a:solidFill>
                <a:latin typeface="Arial"/>
                <a:cs typeface="Arial"/>
              </a:rPr>
              <a:t>искусственного </a:t>
            </a:r>
            <a:r>
              <a:rPr dirty="0" sz="2000" spc="-5" b="1">
                <a:solidFill>
                  <a:srgbClr val="003366"/>
                </a:solidFill>
                <a:latin typeface="Arial"/>
                <a:cs typeface="Arial"/>
              </a:rPr>
              <a:t>спутника  Земли</a:t>
            </a:r>
            <a:r>
              <a:rPr dirty="0" sz="2000" spc="-40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003366"/>
                </a:solidFill>
                <a:latin typeface="Arial"/>
                <a:cs typeface="Arial"/>
              </a:rPr>
              <a:t>состоялся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2000" b="1">
                <a:solidFill>
                  <a:srgbClr val="003366"/>
                </a:solidFill>
                <a:latin typeface="Arial"/>
                <a:cs typeface="Arial"/>
              </a:rPr>
              <a:t>4 </a:t>
            </a:r>
            <a:r>
              <a:rPr dirty="0" sz="2000" spc="-10" b="1">
                <a:solidFill>
                  <a:srgbClr val="003366"/>
                </a:solidFill>
                <a:latin typeface="Arial"/>
                <a:cs typeface="Arial"/>
              </a:rPr>
              <a:t>октября </a:t>
            </a:r>
            <a:r>
              <a:rPr dirty="0" sz="2000" b="1">
                <a:solidFill>
                  <a:srgbClr val="003366"/>
                </a:solidFill>
                <a:latin typeface="Arial"/>
                <a:cs typeface="Arial"/>
              </a:rPr>
              <a:t>1957</a:t>
            </a:r>
            <a:r>
              <a:rPr dirty="0" sz="2000" spc="-35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003366"/>
                </a:solidFill>
                <a:latin typeface="Arial"/>
                <a:cs typeface="Arial"/>
              </a:rPr>
              <a:t>года.</a:t>
            </a:r>
            <a:endParaRPr sz="2000">
              <a:latin typeface="Arial"/>
              <a:cs typeface="Arial"/>
            </a:endParaRPr>
          </a:p>
          <a:p>
            <a:pPr marL="12700" marR="67310">
              <a:lnSpc>
                <a:spcPts val="2160"/>
              </a:lnSpc>
              <a:spcBef>
                <a:spcPts val="430"/>
              </a:spcBef>
            </a:pPr>
            <a:r>
              <a:rPr dirty="0" sz="2000" spc="-5">
                <a:solidFill>
                  <a:srgbClr val="404040"/>
                </a:solidFill>
                <a:latin typeface="Trebuchet MS"/>
                <a:cs typeface="Trebuchet MS"/>
              </a:rPr>
              <a:t>«Спутник-1» </a:t>
            </a:r>
            <a:r>
              <a:rPr dirty="0" sz="2000">
                <a:solidFill>
                  <a:srgbClr val="404040"/>
                </a:solidFill>
                <a:latin typeface="Trebuchet MS"/>
                <a:cs typeface="Trebuchet MS"/>
              </a:rPr>
              <a:t>провел </a:t>
            </a:r>
            <a:r>
              <a:rPr dirty="0" sz="2000" spc="-5">
                <a:solidFill>
                  <a:srgbClr val="404040"/>
                </a:solidFill>
                <a:latin typeface="Trebuchet MS"/>
                <a:cs typeface="Trebuchet MS"/>
              </a:rPr>
              <a:t>на орбите  </a:t>
            </a:r>
            <a:r>
              <a:rPr dirty="0" sz="2000">
                <a:solidFill>
                  <a:srgbClr val="404040"/>
                </a:solidFill>
                <a:latin typeface="Trebuchet MS"/>
                <a:cs typeface="Trebuchet MS"/>
              </a:rPr>
              <a:t>Земли </a:t>
            </a:r>
            <a:r>
              <a:rPr dirty="0" sz="2000" spc="-5">
                <a:solidFill>
                  <a:srgbClr val="404040"/>
                </a:solidFill>
                <a:latin typeface="Trebuchet MS"/>
                <a:cs typeface="Trebuchet MS"/>
              </a:rPr>
              <a:t>всего три месяца, </a:t>
            </a:r>
            <a:r>
              <a:rPr dirty="0" sz="2000">
                <a:solidFill>
                  <a:srgbClr val="404040"/>
                </a:solidFill>
                <a:latin typeface="Trebuchet MS"/>
                <a:cs typeface="Trebuchet MS"/>
              </a:rPr>
              <a:t>после  чего </a:t>
            </a:r>
            <a:r>
              <a:rPr dirty="0" sz="2000" spc="-5">
                <a:solidFill>
                  <a:srgbClr val="404040"/>
                </a:solidFill>
                <a:latin typeface="Trebuchet MS"/>
                <a:cs typeface="Trebuchet MS"/>
              </a:rPr>
              <a:t>сгорел </a:t>
            </a:r>
            <a:r>
              <a:rPr dirty="0" sz="2000">
                <a:solidFill>
                  <a:srgbClr val="404040"/>
                </a:solidFill>
                <a:latin typeface="Trebuchet MS"/>
                <a:cs typeface="Trebuchet MS"/>
              </a:rPr>
              <a:t>в</a:t>
            </a:r>
            <a:r>
              <a:rPr dirty="0" sz="2000" spc="-2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000" spc="-5">
                <a:solidFill>
                  <a:srgbClr val="404040"/>
                </a:solidFill>
                <a:latin typeface="Trebuchet MS"/>
                <a:cs typeface="Trebuchet MS"/>
              </a:rPr>
              <a:t>земной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39" y="4577629"/>
            <a:ext cx="3274695" cy="1577975"/>
          </a:xfrm>
          <a:prstGeom prst="rect">
            <a:avLst/>
          </a:prstGeom>
        </p:spPr>
        <p:txBody>
          <a:bodyPr wrap="square" lIns="0" tIns="723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dirty="0" sz="2000">
                <a:solidFill>
                  <a:srgbClr val="404040"/>
                </a:solidFill>
                <a:latin typeface="Trebuchet MS"/>
                <a:cs typeface="Trebuchet MS"/>
              </a:rPr>
              <a:t>атмосфере.</a:t>
            </a:r>
            <a:endParaRPr sz="2000">
              <a:latin typeface="Trebuchet MS"/>
              <a:cs typeface="Trebuchet MS"/>
            </a:endParaRPr>
          </a:p>
          <a:p>
            <a:pPr marL="12700" marR="5080">
              <a:lnSpc>
                <a:spcPts val="2160"/>
              </a:lnSpc>
              <a:spcBef>
                <a:spcPts val="740"/>
              </a:spcBef>
            </a:pPr>
            <a:r>
              <a:rPr dirty="0" sz="2000" spc="-5">
                <a:solidFill>
                  <a:srgbClr val="404040"/>
                </a:solidFill>
                <a:latin typeface="Trebuchet MS"/>
                <a:cs typeface="Trebuchet MS"/>
              </a:rPr>
              <a:t>Но сейчас на нашей орбите  висит </a:t>
            </a:r>
            <a:r>
              <a:rPr dirty="0" sz="2000" b="1">
                <a:solidFill>
                  <a:srgbClr val="404040"/>
                </a:solidFill>
                <a:latin typeface="Trebuchet MS"/>
                <a:cs typeface="Trebuchet MS"/>
              </a:rPr>
              <a:t>1071 </a:t>
            </a:r>
            <a:r>
              <a:rPr dirty="0" sz="2000" spc="-5" b="1">
                <a:solidFill>
                  <a:srgbClr val="404040"/>
                </a:solidFill>
                <a:latin typeface="Trebuchet MS"/>
                <a:cs typeface="Trebuchet MS"/>
              </a:rPr>
              <a:t>спутник</a:t>
            </a:r>
            <a:r>
              <a:rPr dirty="0" sz="2000" spc="-5">
                <a:solidFill>
                  <a:srgbClr val="404040"/>
                </a:solidFill>
                <a:latin typeface="Trebuchet MS"/>
                <a:cs typeface="Trebuchet MS"/>
              </a:rPr>
              <a:t>, </a:t>
            </a:r>
            <a:r>
              <a:rPr dirty="0" sz="2000">
                <a:solidFill>
                  <a:srgbClr val="404040"/>
                </a:solidFill>
                <a:latin typeface="Trebuchet MS"/>
                <a:cs typeface="Trebuchet MS"/>
              </a:rPr>
              <a:t>и </a:t>
            </a:r>
            <a:r>
              <a:rPr dirty="0" sz="2000" spc="-5">
                <a:solidFill>
                  <a:srgbClr val="404040"/>
                </a:solidFill>
                <a:latin typeface="Trebuchet MS"/>
                <a:cs typeface="Trebuchet MS"/>
              </a:rPr>
              <a:t>это  только активные, </a:t>
            </a:r>
            <a:r>
              <a:rPr dirty="0" sz="2000">
                <a:solidFill>
                  <a:srgbClr val="404040"/>
                </a:solidFill>
                <a:latin typeface="Trebuchet MS"/>
                <a:cs typeface="Trebuchet MS"/>
              </a:rPr>
              <a:t>которые  </a:t>
            </a:r>
            <a:r>
              <a:rPr dirty="0" sz="2000" spc="-5">
                <a:solidFill>
                  <a:srgbClr val="404040"/>
                </a:solidFill>
                <a:latin typeface="Trebuchet MS"/>
                <a:cs typeface="Trebuchet MS"/>
              </a:rPr>
              <a:t>реально</a:t>
            </a:r>
            <a:r>
              <a:rPr dirty="0" sz="2000" spc="-2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000" spc="-5">
                <a:solidFill>
                  <a:srgbClr val="404040"/>
                </a:solidFill>
                <a:latin typeface="Trebuchet MS"/>
                <a:cs typeface="Trebuchet MS"/>
              </a:rPr>
              <a:t>действуют.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48150" y="977900"/>
            <a:ext cx="4895849" cy="343535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348734" y="4808601"/>
            <a:ext cx="4272280" cy="128778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340"/>
              </a:spcBef>
            </a:pPr>
            <a:r>
              <a:rPr dirty="0" sz="1800" spc="-5">
                <a:latin typeface="Arial"/>
                <a:cs typeface="Arial"/>
              </a:rPr>
              <a:t>Но помимо </a:t>
            </a:r>
            <a:r>
              <a:rPr dirty="0" sz="1800">
                <a:latin typeface="Arial"/>
                <a:cs typeface="Arial"/>
              </a:rPr>
              <a:t>них </a:t>
            </a:r>
            <a:r>
              <a:rPr dirty="0" sz="1800" spc="-10">
                <a:latin typeface="Arial"/>
                <a:cs typeface="Arial"/>
              </a:rPr>
              <a:t>вокруг </a:t>
            </a:r>
            <a:r>
              <a:rPr dirty="0" sz="1800">
                <a:latin typeface="Arial"/>
                <a:cs typeface="Arial"/>
              </a:rPr>
              <a:t>Земли </a:t>
            </a:r>
            <a:r>
              <a:rPr dirty="0" sz="1800" spc="-5">
                <a:latin typeface="Arial"/>
                <a:cs typeface="Arial"/>
              </a:rPr>
              <a:t>болтается  </a:t>
            </a:r>
            <a:r>
              <a:rPr dirty="0" sz="1800" spc="-10">
                <a:latin typeface="Arial"/>
                <a:cs typeface="Arial"/>
              </a:rPr>
              <a:t>огромное </a:t>
            </a:r>
            <a:r>
              <a:rPr dirty="0" sz="1800">
                <a:latin typeface="Arial"/>
                <a:cs typeface="Arial"/>
              </a:rPr>
              <a:t>количество</a:t>
            </a:r>
            <a:r>
              <a:rPr dirty="0" sz="1800" spc="1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мусора.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1805"/>
              </a:lnSpc>
            </a:pPr>
            <a:r>
              <a:rPr dirty="0" sz="1800" spc="-5">
                <a:latin typeface="Arial"/>
                <a:cs typeface="Arial"/>
              </a:rPr>
              <a:t>Околоземная орбита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настолько</a:t>
            </a:r>
            <a:endParaRPr sz="1800">
              <a:latin typeface="Arial"/>
              <a:cs typeface="Arial"/>
            </a:endParaRPr>
          </a:p>
          <a:p>
            <a:pPr marL="12700" marR="408940">
              <a:lnSpc>
                <a:spcPts val="1939"/>
              </a:lnSpc>
              <a:spcBef>
                <a:spcPts val="140"/>
              </a:spcBef>
            </a:pPr>
            <a:r>
              <a:rPr dirty="0" sz="1800">
                <a:latin typeface="Arial"/>
                <a:cs typeface="Arial"/>
              </a:rPr>
              <a:t>им </a:t>
            </a:r>
            <a:r>
              <a:rPr dirty="0" sz="1800" spc="-5">
                <a:latin typeface="Arial"/>
                <a:cs typeface="Arial"/>
              </a:rPr>
              <a:t>загрязнена, </a:t>
            </a:r>
            <a:r>
              <a:rPr dirty="0" sz="1800">
                <a:latin typeface="Arial"/>
                <a:cs typeface="Arial"/>
              </a:rPr>
              <a:t>что МКС </a:t>
            </a:r>
            <a:r>
              <a:rPr dirty="0" sz="1800" spc="-5">
                <a:latin typeface="Arial"/>
                <a:cs typeface="Arial"/>
              </a:rPr>
              <a:t>приходится  часто перемещать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00200"/>
              <a:ext cx="9144000" cy="51054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8739" y="305561"/>
            <a:ext cx="4136390" cy="1228090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marL="355600" marR="5080" indent="-342900">
              <a:lnSpc>
                <a:spcPct val="80000"/>
              </a:lnSpc>
              <a:spcBef>
                <a:spcPts val="530"/>
              </a:spcBef>
            </a:pPr>
            <a:r>
              <a:rPr dirty="0" sz="1800" spc="-5">
                <a:solidFill>
                  <a:srgbClr val="000066"/>
                </a:solidFill>
                <a:latin typeface="Arial"/>
                <a:cs typeface="Arial"/>
              </a:rPr>
              <a:t>Искусственные спутники </a:t>
            </a:r>
            <a:r>
              <a:rPr dirty="0" sz="1800">
                <a:solidFill>
                  <a:srgbClr val="000066"/>
                </a:solidFill>
                <a:latin typeface="Arial"/>
                <a:cs typeface="Arial"/>
              </a:rPr>
              <a:t>Земли  </a:t>
            </a:r>
            <a:r>
              <a:rPr dirty="0" sz="1800" spc="-5">
                <a:solidFill>
                  <a:srgbClr val="000066"/>
                </a:solidFill>
                <a:latin typeface="Arial"/>
                <a:cs typeface="Arial"/>
              </a:rPr>
              <a:t>широко </a:t>
            </a:r>
            <a:r>
              <a:rPr dirty="0" sz="1800" spc="-15">
                <a:solidFill>
                  <a:srgbClr val="000066"/>
                </a:solidFill>
                <a:latin typeface="Arial"/>
                <a:cs typeface="Arial"/>
              </a:rPr>
              <a:t>используются </a:t>
            </a:r>
            <a:r>
              <a:rPr dirty="0" sz="1800">
                <a:solidFill>
                  <a:srgbClr val="000066"/>
                </a:solidFill>
                <a:latin typeface="Arial"/>
                <a:cs typeface="Arial"/>
              </a:rPr>
              <a:t>для </a:t>
            </a:r>
            <a:r>
              <a:rPr dirty="0" sz="1800" spc="-10">
                <a:solidFill>
                  <a:srgbClr val="000066"/>
                </a:solidFill>
                <a:latin typeface="Arial"/>
                <a:cs typeface="Arial"/>
              </a:rPr>
              <a:t>научных  исследований </a:t>
            </a:r>
            <a:r>
              <a:rPr dirty="0" sz="1800">
                <a:solidFill>
                  <a:srgbClr val="000066"/>
                </a:solidFill>
                <a:latin typeface="Arial"/>
                <a:cs typeface="Arial"/>
              </a:rPr>
              <a:t>и прикладных</a:t>
            </a:r>
            <a:r>
              <a:rPr dirty="0" sz="1800" spc="-8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Arial"/>
                <a:cs typeface="Arial"/>
              </a:rPr>
              <a:t>задач.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1910"/>
              </a:lnSpc>
            </a:pPr>
            <a:r>
              <a:rPr dirty="0" sz="1800" spc="-20">
                <a:solidFill>
                  <a:srgbClr val="000066"/>
                </a:solidFill>
                <a:latin typeface="Arial"/>
                <a:cs typeface="Arial"/>
              </a:rPr>
              <a:t>Различают </a:t>
            </a:r>
            <a:r>
              <a:rPr dirty="0" sz="1800" spc="-10">
                <a:solidFill>
                  <a:srgbClr val="000066"/>
                </a:solidFill>
                <a:latin typeface="Arial"/>
                <a:cs typeface="Arial"/>
              </a:rPr>
              <a:t>следующие</a:t>
            </a:r>
            <a:r>
              <a:rPr dirty="0" sz="1800" spc="-5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0066"/>
                </a:solidFill>
                <a:latin typeface="Arial"/>
                <a:cs typeface="Arial"/>
              </a:rPr>
              <a:t>типы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ts val="1945"/>
              </a:lnSpc>
            </a:pPr>
            <a:r>
              <a:rPr dirty="0" sz="1800" spc="-5">
                <a:solidFill>
                  <a:srgbClr val="000066"/>
                </a:solidFill>
                <a:latin typeface="Arial"/>
                <a:cs typeface="Arial"/>
              </a:rPr>
              <a:t>спутников: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1505203"/>
            <a:ext cx="4207510" cy="4554220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marL="355600" marR="5080" indent="-342900">
              <a:lnSpc>
                <a:spcPct val="80000"/>
              </a:lnSpc>
              <a:spcBef>
                <a:spcPts val="5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1800" spc="-10" b="1">
                <a:solidFill>
                  <a:srgbClr val="000066"/>
                </a:solidFill>
                <a:latin typeface="Arial"/>
                <a:cs typeface="Arial"/>
              </a:rPr>
              <a:t>Астрономические </a:t>
            </a:r>
            <a:r>
              <a:rPr dirty="0" sz="1800" spc="-5" b="1">
                <a:solidFill>
                  <a:srgbClr val="000066"/>
                </a:solidFill>
                <a:latin typeface="Arial"/>
                <a:cs typeface="Arial"/>
              </a:rPr>
              <a:t>спутники </a:t>
            </a:r>
            <a:r>
              <a:rPr dirty="0" sz="1800">
                <a:solidFill>
                  <a:srgbClr val="000066"/>
                </a:solidFill>
                <a:latin typeface="Arial"/>
                <a:cs typeface="Arial"/>
              </a:rPr>
              <a:t>— </a:t>
            </a:r>
            <a:r>
              <a:rPr dirty="0" sz="1800" spc="-20">
                <a:solidFill>
                  <a:srgbClr val="000066"/>
                </a:solidFill>
                <a:latin typeface="Arial"/>
                <a:cs typeface="Arial"/>
              </a:rPr>
              <a:t>это  </a:t>
            </a:r>
            <a:r>
              <a:rPr dirty="0" sz="1800" spc="-5">
                <a:solidFill>
                  <a:srgbClr val="000066"/>
                </a:solidFill>
                <a:latin typeface="Arial"/>
                <a:cs typeface="Arial"/>
              </a:rPr>
              <a:t>спутники, </a:t>
            </a:r>
            <a:r>
              <a:rPr dirty="0" sz="1800" spc="-15">
                <a:solidFill>
                  <a:srgbClr val="000066"/>
                </a:solidFill>
                <a:latin typeface="Arial"/>
                <a:cs typeface="Arial"/>
              </a:rPr>
              <a:t>предназначенные</a:t>
            </a:r>
            <a:r>
              <a:rPr dirty="0" sz="1800" spc="5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Arial"/>
                <a:cs typeface="Arial"/>
              </a:rPr>
              <a:t>для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ts val="1515"/>
              </a:lnSpc>
            </a:pPr>
            <a:r>
              <a:rPr dirty="0" sz="1800" spc="-10">
                <a:solidFill>
                  <a:srgbClr val="000066"/>
                </a:solidFill>
                <a:latin typeface="Arial"/>
                <a:cs typeface="Arial"/>
              </a:rPr>
              <a:t>исследования </a:t>
            </a:r>
            <a:r>
              <a:rPr dirty="0" sz="1800" spc="-40">
                <a:solidFill>
                  <a:srgbClr val="000066"/>
                </a:solidFill>
                <a:latin typeface="Arial"/>
                <a:cs typeface="Arial"/>
              </a:rPr>
              <a:t>планет, </a:t>
            </a:r>
            <a:r>
              <a:rPr dirty="0" sz="1800" spc="-5">
                <a:solidFill>
                  <a:srgbClr val="000066"/>
                </a:solidFill>
                <a:latin typeface="Arial"/>
                <a:cs typeface="Arial"/>
              </a:rPr>
              <a:t>галактик</a:t>
            </a:r>
            <a:r>
              <a:rPr dirty="0" sz="1800" spc="15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0066"/>
                </a:solidFill>
                <a:latin typeface="Arial"/>
                <a:cs typeface="Arial"/>
              </a:rPr>
              <a:t>и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ts val="1925"/>
              </a:lnSpc>
            </a:pPr>
            <a:r>
              <a:rPr dirty="0" sz="1800" spc="-10">
                <a:solidFill>
                  <a:srgbClr val="000066"/>
                </a:solidFill>
                <a:latin typeface="Arial"/>
                <a:cs typeface="Arial"/>
              </a:rPr>
              <a:t>других </a:t>
            </a:r>
            <a:r>
              <a:rPr dirty="0" sz="1800">
                <a:solidFill>
                  <a:srgbClr val="000066"/>
                </a:solidFill>
                <a:latin typeface="Arial"/>
                <a:cs typeface="Arial"/>
              </a:rPr>
              <a:t>космических</a:t>
            </a:r>
            <a:r>
              <a:rPr dirty="0" sz="1800" spc="5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Arial"/>
                <a:cs typeface="Arial"/>
              </a:rPr>
              <a:t>объектов.</a:t>
            </a:r>
            <a:endParaRPr sz="1800">
              <a:latin typeface="Arial"/>
              <a:cs typeface="Arial"/>
            </a:endParaRPr>
          </a:p>
          <a:p>
            <a:pPr marL="354965" indent="-342900">
              <a:lnSpc>
                <a:spcPts val="1925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u="heavy" sz="1800" spc="-450">
                <a:solidFill>
                  <a:srgbClr val="000066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1800" spc="-5" b="1">
                <a:solidFill>
                  <a:srgbClr val="000066"/>
                </a:solidFill>
                <a:uFill>
                  <a:solidFill>
                    <a:srgbClr val="000066"/>
                  </a:solidFill>
                </a:uFill>
                <a:latin typeface="Arial"/>
                <a:cs typeface="Arial"/>
              </a:rPr>
              <a:t>Биоспутники</a:t>
            </a:r>
            <a:r>
              <a:rPr dirty="0" sz="1800" spc="-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0066"/>
                </a:solidFill>
                <a:latin typeface="Arial"/>
                <a:cs typeface="Arial"/>
              </a:rPr>
              <a:t>— </a:t>
            </a:r>
            <a:r>
              <a:rPr dirty="0" sz="1800" spc="-20">
                <a:solidFill>
                  <a:srgbClr val="000066"/>
                </a:solidFill>
                <a:latin typeface="Arial"/>
                <a:cs typeface="Arial"/>
              </a:rPr>
              <a:t>это</a:t>
            </a:r>
            <a:r>
              <a:rPr dirty="0" sz="1800" spc="25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000066"/>
                </a:solidFill>
                <a:latin typeface="Arial"/>
                <a:cs typeface="Arial"/>
              </a:rPr>
              <a:t>спутники,</a:t>
            </a:r>
            <a:endParaRPr sz="1800">
              <a:latin typeface="Arial"/>
              <a:cs typeface="Arial"/>
            </a:endParaRPr>
          </a:p>
          <a:p>
            <a:pPr marL="355600" marR="165735">
              <a:lnSpc>
                <a:spcPct val="80000"/>
              </a:lnSpc>
              <a:spcBef>
                <a:spcPts val="215"/>
              </a:spcBef>
            </a:pPr>
            <a:r>
              <a:rPr dirty="0" sz="1800" spc="-15">
                <a:solidFill>
                  <a:srgbClr val="000066"/>
                </a:solidFill>
                <a:latin typeface="Arial"/>
                <a:cs typeface="Arial"/>
              </a:rPr>
              <a:t>предназначенные </a:t>
            </a:r>
            <a:r>
              <a:rPr dirty="0" sz="1800">
                <a:solidFill>
                  <a:srgbClr val="000066"/>
                </a:solidFill>
                <a:latin typeface="Arial"/>
                <a:cs typeface="Arial"/>
              </a:rPr>
              <a:t>для </a:t>
            </a:r>
            <a:r>
              <a:rPr dirty="0" sz="1800" spc="-15">
                <a:solidFill>
                  <a:srgbClr val="000066"/>
                </a:solidFill>
                <a:latin typeface="Arial"/>
                <a:cs typeface="Arial"/>
              </a:rPr>
              <a:t>проведения  </a:t>
            </a:r>
            <a:r>
              <a:rPr dirty="0" sz="1800" spc="-10">
                <a:solidFill>
                  <a:srgbClr val="000066"/>
                </a:solidFill>
                <a:latin typeface="Arial"/>
                <a:cs typeface="Arial"/>
              </a:rPr>
              <a:t>научных </a:t>
            </a:r>
            <a:r>
              <a:rPr dirty="0" sz="1800" spc="-5">
                <a:solidFill>
                  <a:srgbClr val="000066"/>
                </a:solidFill>
                <a:latin typeface="Arial"/>
                <a:cs typeface="Arial"/>
              </a:rPr>
              <a:t>экспериментов</a:t>
            </a:r>
            <a:r>
              <a:rPr dirty="0" sz="1800" spc="45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000066"/>
                </a:solidFill>
                <a:latin typeface="Arial"/>
                <a:cs typeface="Arial"/>
              </a:rPr>
              <a:t>над</a:t>
            </a:r>
            <a:endParaRPr sz="1800">
              <a:latin typeface="Arial"/>
              <a:cs typeface="Arial"/>
            </a:endParaRPr>
          </a:p>
          <a:p>
            <a:pPr marL="355600" marR="255270">
              <a:lnSpc>
                <a:spcPct val="80000"/>
              </a:lnSpc>
            </a:pPr>
            <a:r>
              <a:rPr dirty="0" sz="1800">
                <a:solidFill>
                  <a:srgbClr val="000066"/>
                </a:solidFill>
                <a:latin typeface="Arial"/>
                <a:cs typeface="Arial"/>
              </a:rPr>
              <a:t>живыми </a:t>
            </a:r>
            <a:r>
              <a:rPr dirty="0" sz="1800" spc="-10">
                <a:solidFill>
                  <a:srgbClr val="000066"/>
                </a:solidFill>
                <a:latin typeface="Arial"/>
                <a:cs typeface="Arial"/>
              </a:rPr>
              <a:t>организмами, </a:t>
            </a:r>
            <a:r>
              <a:rPr dirty="0" sz="1800">
                <a:solidFill>
                  <a:srgbClr val="000066"/>
                </a:solidFill>
                <a:latin typeface="Arial"/>
                <a:cs typeface="Arial"/>
              </a:rPr>
              <a:t>в </a:t>
            </a:r>
            <a:r>
              <a:rPr dirty="0" sz="1800" spc="-10">
                <a:solidFill>
                  <a:srgbClr val="000066"/>
                </a:solidFill>
                <a:latin typeface="Arial"/>
                <a:cs typeface="Arial"/>
              </a:rPr>
              <a:t>условиях  </a:t>
            </a:r>
            <a:r>
              <a:rPr dirty="0" sz="1800" spc="-5">
                <a:solidFill>
                  <a:srgbClr val="000066"/>
                </a:solidFill>
                <a:latin typeface="Arial"/>
                <a:cs typeface="Arial"/>
              </a:rPr>
              <a:t>космоса.</a:t>
            </a:r>
            <a:endParaRPr sz="1800">
              <a:latin typeface="Arial"/>
              <a:cs typeface="Arial"/>
            </a:endParaRPr>
          </a:p>
          <a:p>
            <a:pPr marL="355600" marR="77470" indent="-342900">
              <a:lnSpc>
                <a:spcPts val="1730"/>
              </a:lnSpc>
              <a:spcBef>
                <a:spcPts val="3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1800" spc="-15" b="1">
                <a:solidFill>
                  <a:srgbClr val="000066"/>
                </a:solidFill>
                <a:latin typeface="Arial"/>
                <a:cs typeface="Arial"/>
              </a:rPr>
              <a:t>Метеорологические </a:t>
            </a:r>
            <a:r>
              <a:rPr dirty="0" sz="1800" spc="-5" b="1">
                <a:solidFill>
                  <a:srgbClr val="000066"/>
                </a:solidFill>
                <a:latin typeface="Arial"/>
                <a:cs typeface="Arial"/>
              </a:rPr>
              <a:t>спутники </a:t>
            </a:r>
            <a:r>
              <a:rPr dirty="0" sz="1800">
                <a:solidFill>
                  <a:srgbClr val="000066"/>
                </a:solidFill>
                <a:latin typeface="Arial"/>
                <a:cs typeface="Arial"/>
              </a:rPr>
              <a:t>—  </a:t>
            </a:r>
            <a:r>
              <a:rPr dirty="0" sz="1800" spc="-20">
                <a:solidFill>
                  <a:srgbClr val="000066"/>
                </a:solidFill>
                <a:latin typeface="Arial"/>
                <a:cs typeface="Arial"/>
              </a:rPr>
              <a:t>это </a:t>
            </a:r>
            <a:r>
              <a:rPr dirty="0" sz="1800" spc="-5">
                <a:solidFill>
                  <a:srgbClr val="000066"/>
                </a:solidFill>
                <a:latin typeface="Arial"/>
                <a:cs typeface="Arial"/>
              </a:rPr>
              <a:t>спутники </a:t>
            </a:r>
            <a:r>
              <a:rPr dirty="0" sz="1800" spc="-15">
                <a:solidFill>
                  <a:srgbClr val="000066"/>
                </a:solidFill>
                <a:latin typeface="Arial"/>
                <a:cs typeface="Arial"/>
              </a:rPr>
              <a:t>предназначенные </a:t>
            </a:r>
            <a:r>
              <a:rPr dirty="0" sz="1800" spc="5">
                <a:solidFill>
                  <a:srgbClr val="000066"/>
                </a:solidFill>
                <a:latin typeface="Arial"/>
                <a:cs typeface="Arial"/>
              </a:rPr>
              <a:t>для  </a:t>
            </a:r>
            <a:r>
              <a:rPr dirty="0" sz="1800" spc="-15">
                <a:solidFill>
                  <a:srgbClr val="000066"/>
                </a:solidFill>
                <a:latin typeface="Arial"/>
                <a:cs typeface="Arial"/>
              </a:rPr>
              <a:t>передачи </a:t>
            </a:r>
            <a:r>
              <a:rPr dirty="0" sz="1800" spc="-5">
                <a:solidFill>
                  <a:srgbClr val="000066"/>
                </a:solidFill>
                <a:latin typeface="Arial"/>
                <a:cs typeface="Arial"/>
              </a:rPr>
              <a:t>данных </a:t>
            </a:r>
            <a:r>
              <a:rPr dirty="0" sz="1800">
                <a:solidFill>
                  <a:srgbClr val="000066"/>
                </a:solidFill>
                <a:latin typeface="Arial"/>
                <a:cs typeface="Arial"/>
              </a:rPr>
              <a:t>в</a:t>
            </a:r>
            <a:r>
              <a:rPr dirty="0" sz="1800" spc="2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Arial"/>
                <a:cs typeface="Arial"/>
              </a:rPr>
              <a:t>целях</a:t>
            </a:r>
            <a:endParaRPr sz="1800">
              <a:latin typeface="Arial"/>
              <a:cs typeface="Arial"/>
            </a:endParaRPr>
          </a:p>
          <a:p>
            <a:pPr marL="355600" marR="187325">
              <a:lnSpc>
                <a:spcPct val="80000"/>
              </a:lnSpc>
              <a:spcBef>
                <a:spcPts val="10"/>
              </a:spcBef>
            </a:pPr>
            <a:r>
              <a:rPr dirty="0" sz="1800" spc="-10">
                <a:solidFill>
                  <a:srgbClr val="000066"/>
                </a:solidFill>
                <a:latin typeface="Arial"/>
                <a:cs typeface="Arial"/>
              </a:rPr>
              <a:t>предсказания </a:t>
            </a:r>
            <a:r>
              <a:rPr dirty="0" sz="1800" spc="-15">
                <a:solidFill>
                  <a:srgbClr val="000066"/>
                </a:solidFill>
                <a:latin typeface="Arial"/>
                <a:cs typeface="Arial"/>
              </a:rPr>
              <a:t>погоды, </a:t>
            </a:r>
            <a:r>
              <a:rPr dirty="0" sz="1800">
                <a:solidFill>
                  <a:srgbClr val="000066"/>
                </a:solidFill>
                <a:latin typeface="Arial"/>
                <a:cs typeface="Arial"/>
              </a:rPr>
              <a:t>а </a:t>
            </a:r>
            <a:r>
              <a:rPr dirty="0" sz="1800" spc="-10">
                <a:solidFill>
                  <a:srgbClr val="000066"/>
                </a:solidFill>
                <a:latin typeface="Arial"/>
                <a:cs typeface="Arial"/>
              </a:rPr>
              <a:t>также </a:t>
            </a:r>
            <a:r>
              <a:rPr dirty="0" sz="1800" spc="5">
                <a:solidFill>
                  <a:srgbClr val="000066"/>
                </a:solidFill>
                <a:latin typeface="Arial"/>
                <a:cs typeface="Arial"/>
              </a:rPr>
              <a:t>для  </a:t>
            </a:r>
            <a:r>
              <a:rPr dirty="0" sz="1800" spc="-15">
                <a:solidFill>
                  <a:srgbClr val="000066"/>
                </a:solidFill>
                <a:latin typeface="Arial"/>
                <a:cs typeface="Arial"/>
              </a:rPr>
              <a:t>наблюдения </a:t>
            </a:r>
            <a:r>
              <a:rPr dirty="0" sz="1800" spc="-10">
                <a:solidFill>
                  <a:srgbClr val="000066"/>
                </a:solidFill>
                <a:latin typeface="Arial"/>
                <a:cs typeface="Arial"/>
              </a:rPr>
              <a:t>климата</a:t>
            </a:r>
            <a:r>
              <a:rPr dirty="0" sz="1800" spc="-35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0066"/>
                </a:solidFill>
                <a:latin typeface="Arial"/>
                <a:cs typeface="Arial"/>
              </a:rPr>
              <a:t>Земли.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ts val="2115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1800" spc="-5" b="1">
                <a:solidFill>
                  <a:srgbClr val="000066"/>
                </a:solidFill>
                <a:latin typeface="Arial"/>
                <a:cs typeface="Arial"/>
              </a:rPr>
              <a:t>Навигационные</a:t>
            </a:r>
            <a:r>
              <a:rPr dirty="0" sz="1800" spc="3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5" b="1">
                <a:solidFill>
                  <a:srgbClr val="000066"/>
                </a:solidFill>
                <a:latin typeface="Arial"/>
                <a:cs typeface="Arial"/>
              </a:rPr>
              <a:t>спутники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ts val="213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1800" spc="-10" b="1">
                <a:solidFill>
                  <a:srgbClr val="000066"/>
                </a:solidFill>
                <a:latin typeface="Arial"/>
                <a:cs typeface="Arial"/>
              </a:rPr>
              <a:t>Разведывательные</a:t>
            </a:r>
            <a:r>
              <a:rPr dirty="0" sz="1800" spc="50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5" b="1">
                <a:solidFill>
                  <a:srgbClr val="000066"/>
                </a:solidFill>
                <a:latin typeface="Arial"/>
                <a:cs typeface="Arial"/>
              </a:rPr>
              <a:t>спутники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ts val="213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1800" spc="-5" b="1">
                <a:solidFill>
                  <a:srgbClr val="000066"/>
                </a:solidFill>
                <a:latin typeface="Arial"/>
                <a:cs typeface="Arial"/>
              </a:rPr>
              <a:t>Спутники</a:t>
            </a:r>
            <a:r>
              <a:rPr dirty="0" sz="1800" spc="60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0066"/>
                </a:solidFill>
                <a:latin typeface="Arial"/>
                <a:cs typeface="Arial"/>
              </a:rPr>
              <a:t>связи</a:t>
            </a:r>
            <a:endParaRPr sz="1800">
              <a:latin typeface="Arial"/>
              <a:cs typeface="Arial"/>
            </a:endParaRPr>
          </a:p>
          <a:p>
            <a:pPr marL="355600" marR="1071245" indent="-342900">
              <a:lnSpc>
                <a:spcPct val="79400"/>
              </a:lnSpc>
              <a:spcBef>
                <a:spcPts val="43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1800" spc="-80" b="1">
                <a:solidFill>
                  <a:srgbClr val="000066"/>
                </a:solidFill>
                <a:latin typeface="Arial"/>
                <a:cs typeface="Arial"/>
              </a:rPr>
              <a:t>Т</a:t>
            </a:r>
            <a:r>
              <a:rPr dirty="0" sz="1800" spc="-5" b="1">
                <a:solidFill>
                  <a:srgbClr val="000066"/>
                </a:solidFill>
                <a:latin typeface="Arial"/>
                <a:cs typeface="Arial"/>
              </a:rPr>
              <a:t>е</a:t>
            </a:r>
            <a:r>
              <a:rPr dirty="0" sz="1800" spc="-35" b="1">
                <a:solidFill>
                  <a:srgbClr val="000066"/>
                </a:solidFill>
                <a:latin typeface="Arial"/>
                <a:cs typeface="Arial"/>
              </a:rPr>
              <a:t>л</a:t>
            </a:r>
            <a:r>
              <a:rPr dirty="0" sz="1800" spc="-5" b="1">
                <a:solidFill>
                  <a:srgbClr val="000066"/>
                </a:solidFill>
                <a:latin typeface="Arial"/>
                <a:cs typeface="Arial"/>
              </a:rPr>
              <a:t>е</a:t>
            </a:r>
            <a:r>
              <a:rPr dirty="0" sz="1800" spc="-30" b="1">
                <a:solidFill>
                  <a:srgbClr val="000066"/>
                </a:solidFill>
                <a:latin typeface="Arial"/>
                <a:cs typeface="Arial"/>
              </a:rPr>
              <a:t>к</a:t>
            </a:r>
            <a:r>
              <a:rPr dirty="0" sz="1800" spc="-20" b="1">
                <a:solidFill>
                  <a:srgbClr val="000066"/>
                </a:solidFill>
                <a:latin typeface="Arial"/>
                <a:cs typeface="Arial"/>
              </a:rPr>
              <a:t>о</a:t>
            </a:r>
            <a:r>
              <a:rPr dirty="0" sz="1800" b="1">
                <a:solidFill>
                  <a:srgbClr val="000066"/>
                </a:solidFill>
                <a:latin typeface="Arial"/>
                <a:cs typeface="Arial"/>
              </a:rPr>
              <a:t>м</a:t>
            </a:r>
            <a:r>
              <a:rPr dirty="0" sz="1800" spc="-25" b="1">
                <a:solidFill>
                  <a:srgbClr val="000066"/>
                </a:solidFill>
                <a:latin typeface="Arial"/>
                <a:cs typeface="Arial"/>
              </a:rPr>
              <a:t>м</a:t>
            </a:r>
            <a:r>
              <a:rPr dirty="0" sz="1800" spc="-20" b="1">
                <a:solidFill>
                  <a:srgbClr val="000066"/>
                </a:solidFill>
                <a:latin typeface="Arial"/>
                <a:cs typeface="Arial"/>
              </a:rPr>
              <a:t>у</a:t>
            </a:r>
            <a:r>
              <a:rPr dirty="0" sz="1800" b="1">
                <a:solidFill>
                  <a:srgbClr val="000066"/>
                </a:solidFill>
                <a:latin typeface="Arial"/>
                <a:cs typeface="Arial"/>
              </a:rPr>
              <a:t>ника</a:t>
            </a:r>
            <a:r>
              <a:rPr dirty="0" sz="1800" spc="-10" b="1">
                <a:solidFill>
                  <a:srgbClr val="000066"/>
                </a:solidFill>
                <a:latin typeface="Arial"/>
                <a:cs typeface="Arial"/>
              </a:rPr>
              <a:t>ц</a:t>
            </a:r>
            <a:r>
              <a:rPr dirty="0" sz="1800" b="1">
                <a:solidFill>
                  <a:srgbClr val="000066"/>
                </a:solidFill>
                <a:latin typeface="Arial"/>
                <a:cs typeface="Arial"/>
              </a:rPr>
              <a:t>ионные  </a:t>
            </a:r>
            <a:r>
              <a:rPr dirty="0" sz="1800" spc="-5" b="1">
                <a:solidFill>
                  <a:srgbClr val="000066"/>
                </a:solidFill>
                <a:latin typeface="Arial"/>
                <a:cs typeface="Arial"/>
              </a:rPr>
              <a:t>спутники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85028" y="357378"/>
            <a:ext cx="3580129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400" spc="-10">
                <a:latin typeface="Arial"/>
                <a:cs typeface="Arial"/>
              </a:rPr>
              <a:t>Метеоспутник</a:t>
            </a:r>
            <a:r>
              <a:rPr dirty="0" sz="2400" spc="-35">
                <a:solidFill>
                  <a:srgbClr val="55C6AA"/>
                </a:solidFill>
                <a:latin typeface="Arial"/>
                <a:cs typeface="Arial"/>
                <a:hlinkClick r:id="rId4"/>
              </a:rPr>
              <a:t> </a:t>
            </a:r>
            <a:r>
              <a:rPr dirty="0" u="heavy" sz="2400" spc="-5">
                <a:solidFill>
                  <a:srgbClr val="55C6AA"/>
                </a:solidFill>
                <a:uFill>
                  <a:solidFill>
                    <a:srgbClr val="55C6AA"/>
                  </a:solidFill>
                </a:uFill>
                <a:latin typeface="Arial"/>
                <a:cs typeface="Arial"/>
                <a:hlinkClick r:id="rId4"/>
              </a:rPr>
              <a:t>GOES</a:t>
            </a:r>
            <a:r>
              <a:rPr dirty="0" u="heavy" sz="2400" spc="-5">
                <a:solidFill>
                  <a:srgbClr val="55C6AA"/>
                </a:solidFill>
                <a:uFill>
                  <a:solidFill>
                    <a:srgbClr val="55C6AA"/>
                  </a:solidFill>
                </a:uFill>
                <a:latin typeface="Arial"/>
                <a:cs typeface="Arial"/>
                <a:hlinkClick r:id="rId4"/>
              </a:rPr>
              <a:t>-</a:t>
            </a:r>
            <a:r>
              <a:rPr dirty="0" u="heavy" sz="2400" spc="-5">
                <a:solidFill>
                  <a:srgbClr val="55C6AA"/>
                </a:solidFill>
                <a:uFill>
                  <a:solidFill>
                    <a:srgbClr val="55C6AA"/>
                  </a:solidFill>
                </a:uFill>
                <a:latin typeface="Arial"/>
                <a:cs typeface="Arial"/>
                <a:hlinkClick r:id="rId4"/>
              </a:rPr>
              <a:t>8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19878" y="3239261"/>
            <a:ext cx="3752850" cy="75628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355600" marR="5080" indent="-342900">
              <a:lnSpc>
                <a:spcPts val="2870"/>
              </a:lnSpc>
              <a:spcBef>
                <a:spcPts val="204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400" spc="-5">
                <a:latin typeface="Arial"/>
                <a:cs typeface="Arial"/>
              </a:rPr>
              <a:t>«Navstar-GPS», спутник  </a:t>
            </a:r>
            <a:r>
              <a:rPr dirty="0" sz="2400" spc="-25">
                <a:latin typeface="Arial"/>
                <a:cs typeface="Arial"/>
              </a:rPr>
              <a:t>второго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поколения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003800" y="836549"/>
            <a:ext cx="3456304" cy="5833110"/>
            <a:chOff x="5003800" y="836549"/>
            <a:chExt cx="3456304" cy="583311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76825" y="836549"/>
              <a:ext cx="3311525" cy="2146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3800" y="4076763"/>
              <a:ext cx="3455924" cy="25923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00200"/>
              <a:ext cx="9144000" cy="51054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185917" y="701166"/>
            <a:ext cx="3833495" cy="46297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2360"/>
              </a:lnSpc>
              <a:spcBef>
                <a:spcPts val="105"/>
              </a:spcBef>
            </a:pPr>
            <a:r>
              <a:rPr dirty="0" sz="2000" spc="-10" b="1">
                <a:solidFill>
                  <a:srgbClr val="000066"/>
                </a:solidFill>
                <a:latin typeface="Arial"/>
                <a:cs typeface="Arial"/>
              </a:rPr>
              <a:t>«Глонасс-М»</a:t>
            </a:r>
            <a:endParaRPr sz="2000">
              <a:latin typeface="Arial"/>
              <a:cs typeface="Arial"/>
            </a:endParaRPr>
          </a:p>
          <a:p>
            <a:pPr marL="76200" marR="64769" indent="5715">
              <a:lnSpc>
                <a:spcPts val="1920"/>
              </a:lnSpc>
              <a:spcBef>
                <a:spcPts val="420"/>
              </a:spcBef>
            </a:pPr>
            <a:r>
              <a:rPr dirty="0" sz="2000" spc="-5">
                <a:solidFill>
                  <a:srgbClr val="000066"/>
                </a:solidFill>
                <a:latin typeface="Arial"/>
                <a:cs typeface="Arial"/>
              </a:rPr>
              <a:t>Принадлежит </a:t>
            </a:r>
            <a:r>
              <a:rPr dirty="0" sz="2000" spc="-10">
                <a:solidFill>
                  <a:srgbClr val="000066"/>
                </a:solidFill>
                <a:latin typeface="Arial"/>
                <a:cs typeface="Arial"/>
              </a:rPr>
              <a:t>министерству  </a:t>
            </a:r>
            <a:r>
              <a:rPr dirty="0" sz="2000" spc="-5">
                <a:solidFill>
                  <a:srgbClr val="000066"/>
                </a:solidFill>
                <a:latin typeface="Arial"/>
                <a:cs typeface="Arial"/>
              </a:rPr>
              <a:t>обороны </a:t>
            </a:r>
            <a:r>
              <a:rPr dirty="0" sz="2000" spc="-15">
                <a:solidFill>
                  <a:srgbClr val="000066"/>
                </a:solidFill>
                <a:latin typeface="Arial"/>
                <a:cs typeface="Arial"/>
              </a:rPr>
              <a:t>России. Находится </a:t>
            </a:r>
            <a:r>
              <a:rPr dirty="0" sz="2000" spc="-5">
                <a:solidFill>
                  <a:srgbClr val="000066"/>
                </a:solidFill>
                <a:latin typeface="Arial"/>
                <a:cs typeface="Arial"/>
              </a:rPr>
              <a:t>на  </a:t>
            </a:r>
            <a:r>
              <a:rPr dirty="0" sz="2000" spc="-20">
                <a:solidFill>
                  <a:srgbClr val="000066"/>
                </a:solidFill>
                <a:latin typeface="Arial"/>
                <a:cs typeface="Arial"/>
              </a:rPr>
              <a:t>этапе </a:t>
            </a:r>
            <a:r>
              <a:rPr dirty="0" sz="2000" spc="-15">
                <a:solidFill>
                  <a:srgbClr val="000066"/>
                </a:solidFill>
                <a:latin typeface="Arial"/>
                <a:cs typeface="Arial"/>
              </a:rPr>
              <a:t>повторного  </a:t>
            </a:r>
            <a:r>
              <a:rPr dirty="0" sz="2000" spc="-10">
                <a:solidFill>
                  <a:srgbClr val="000066"/>
                </a:solidFill>
                <a:latin typeface="Arial"/>
                <a:cs typeface="Arial"/>
              </a:rPr>
              <a:t>развѐртывания</a:t>
            </a:r>
            <a:r>
              <a:rPr dirty="0" sz="2000" spc="-4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000066"/>
                </a:solidFill>
                <a:latin typeface="Arial"/>
                <a:cs typeface="Arial"/>
              </a:rPr>
              <a:t>спутниковой</a:t>
            </a:r>
            <a:endParaRPr sz="2000">
              <a:latin typeface="Arial"/>
              <a:cs typeface="Arial"/>
            </a:endParaRPr>
          </a:p>
          <a:p>
            <a:pPr marL="76200">
              <a:lnSpc>
                <a:spcPts val="1695"/>
              </a:lnSpc>
            </a:pPr>
            <a:r>
              <a:rPr dirty="0" sz="2000" spc="-5">
                <a:solidFill>
                  <a:srgbClr val="000066"/>
                </a:solidFill>
                <a:latin typeface="Arial"/>
                <a:cs typeface="Arial"/>
              </a:rPr>
              <a:t>группировки</a:t>
            </a:r>
            <a:r>
              <a:rPr dirty="0" sz="2000" spc="-25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000066"/>
                </a:solidFill>
                <a:latin typeface="Arial"/>
                <a:cs typeface="Arial"/>
              </a:rPr>
              <a:t>(оптимальное</a:t>
            </a:r>
            <a:endParaRPr sz="2000">
              <a:latin typeface="Arial"/>
              <a:cs typeface="Arial"/>
            </a:endParaRPr>
          </a:p>
          <a:p>
            <a:pPr marL="76200">
              <a:lnSpc>
                <a:spcPts val="1920"/>
              </a:lnSpc>
            </a:pPr>
            <a:r>
              <a:rPr dirty="0" sz="2000" spc="-5">
                <a:solidFill>
                  <a:srgbClr val="000066"/>
                </a:solidFill>
                <a:latin typeface="Arial"/>
                <a:cs typeface="Arial"/>
              </a:rPr>
              <a:t>состояние</a:t>
            </a:r>
            <a:r>
              <a:rPr dirty="0" sz="2000" spc="-25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000066"/>
                </a:solidFill>
                <a:latin typeface="Arial"/>
                <a:cs typeface="Arial"/>
              </a:rPr>
              <a:t>орбитальной</a:t>
            </a:r>
            <a:endParaRPr sz="2000">
              <a:latin typeface="Arial"/>
              <a:cs typeface="Arial"/>
            </a:endParaRPr>
          </a:p>
          <a:p>
            <a:pPr marL="76200" marR="5080">
              <a:lnSpc>
                <a:spcPct val="80000"/>
              </a:lnSpc>
              <a:spcBef>
                <a:spcPts val="240"/>
              </a:spcBef>
            </a:pPr>
            <a:r>
              <a:rPr dirty="0" sz="2000" spc="-5">
                <a:solidFill>
                  <a:srgbClr val="000066"/>
                </a:solidFill>
                <a:latin typeface="Arial"/>
                <a:cs typeface="Arial"/>
              </a:rPr>
              <a:t>группировки </a:t>
            </a:r>
            <a:r>
              <a:rPr dirty="0" sz="2000">
                <a:solidFill>
                  <a:srgbClr val="000066"/>
                </a:solidFill>
                <a:latin typeface="Arial"/>
                <a:cs typeface="Arial"/>
              </a:rPr>
              <a:t>спутников,  </a:t>
            </a:r>
            <a:r>
              <a:rPr dirty="0" sz="2000" spc="-10">
                <a:solidFill>
                  <a:srgbClr val="000066"/>
                </a:solidFill>
                <a:latin typeface="Arial"/>
                <a:cs typeface="Arial"/>
              </a:rPr>
              <a:t>запущенных </a:t>
            </a:r>
            <a:r>
              <a:rPr dirty="0" sz="2000">
                <a:solidFill>
                  <a:srgbClr val="000066"/>
                </a:solidFill>
                <a:latin typeface="Arial"/>
                <a:cs typeface="Arial"/>
              </a:rPr>
              <a:t>в </a:t>
            </a:r>
            <a:r>
              <a:rPr dirty="0" sz="2000" spc="-75">
                <a:solidFill>
                  <a:srgbClr val="000066"/>
                </a:solidFill>
                <a:latin typeface="Arial"/>
                <a:cs typeface="Arial"/>
              </a:rPr>
              <a:t>СССР, </a:t>
            </a:r>
            <a:r>
              <a:rPr dirty="0" sz="2000" spc="5">
                <a:solidFill>
                  <a:srgbClr val="000066"/>
                </a:solidFill>
                <a:latin typeface="Arial"/>
                <a:cs typeface="Arial"/>
              </a:rPr>
              <a:t>было </a:t>
            </a:r>
            <a:r>
              <a:rPr dirty="0" sz="2000">
                <a:solidFill>
                  <a:srgbClr val="000066"/>
                </a:solidFill>
                <a:latin typeface="Arial"/>
                <a:cs typeface="Arial"/>
              </a:rPr>
              <a:t>в  1993—1995 </a:t>
            </a:r>
            <a:r>
              <a:rPr dirty="0" sz="2000" spc="-50">
                <a:solidFill>
                  <a:srgbClr val="000066"/>
                </a:solidFill>
                <a:latin typeface="Arial"/>
                <a:cs typeface="Arial"/>
              </a:rPr>
              <a:t>гг.). </a:t>
            </a:r>
            <a:r>
              <a:rPr dirty="0" sz="2000">
                <a:solidFill>
                  <a:srgbClr val="000066"/>
                </a:solidFill>
                <a:latin typeface="Arial"/>
                <a:cs typeface="Arial"/>
              </a:rPr>
              <a:t>Современная  </a:t>
            </a:r>
            <a:r>
              <a:rPr dirty="0" sz="2000" spc="-5">
                <a:solidFill>
                  <a:srgbClr val="000066"/>
                </a:solidFill>
                <a:latin typeface="Arial"/>
                <a:cs typeface="Arial"/>
              </a:rPr>
              <a:t>система, </a:t>
            </a:r>
            <a:r>
              <a:rPr dirty="0" sz="2000" spc="-25">
                <a:solidFill>
                  <a:srgbClr val="000066"/>
                </a:solidFill>
                <a:latin typeface="Arial"/>
                <a:cs typeface="Arial"/>
              </a:rPr>
              <a:t>обладает </a:t>
            </a:r>
            <a:r>
              <a:rPr dirty="0" sz="2000" spc="-10">
                <a:solidFill>
                  <a:srgbClr val="000066"/>
                </a:solidFill>
                <a:latin typeface="Arial"/>
                <a:cs typeface="Arial"/>
              </a:rPr>
              <a:t>некоторыми  техническими </a:t>
            </a:r>
            <a:r>
              <a:rPr dirty="0" sz="2000" spc="-5">
                <a:solidFill>
                  <a:srgbClr val="000066"/>
                </a:solidFill>
                <a:latin typeface="Arial"/>
                <a:cs typeface="Arial"/>
              </a:rPr>
              <a:t>преимуществами  по </a:t>
            </a:r>
            <a:r>
              <a:rPr dirty="0" sz="2000">
                <a:solidFill>
                  <a:srgbClr val="000066"/>
                </a:solidFill>
                <a:latin typeface="Arial"/>
                <a:cs typeface="Arial"/>
              </a:rPr>
              <a:t>сравнению с</a:t>
            </a:r>
            <a:r>
              <a:rPr dirty="0" sz="2000" spc="-7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000066"/>
                </a:solidFill>
                <a:latin typeface="Arial"/>
                <a:cs typeface="Arial"/>
              </a:rPr>
              <a:t>GPS.</a:t>
            </a:r>
            <a:endParaRPr sz="2000">
              <a:latin typeface="Arial"/>
              <a:cs typeface="Arial"/>
            </a:endParaRPr>
          </a:p>
          <a:p>
            <a:pPr marL="76200" marR="213995" indent="5715">
              <a:lnSpc>
                <a:spcPct val="79800"/>
              </a:lnSpc>
              <a:spcBef>
                <a:spcPts val="415"/>
              </a:spcBef>
            </a:pPr>
            <a:r>
              <a:rPr dirty="0" sz="2000" spc="-20">
                <a:solidFill>
                  <a:srgbClr val="000066"/>
                </a:solidFill>
                <a:latin typeface="Arial"/>
                <a:cs typeface="Arial"/>
              </a:rPr>
              <a:t>Разработан </a:t>
            </a:r>
            <a:r>
              <a:rPr dirty="0" sz="2000">
                <a:solidFill>
                  <a:srgbClr val="000066"/>
                </a:solidFill>
                <a:latin typeface="Arial"/>
                <a:cs typeface="Arial"/>
              </a:rPr>
              <a:t>и </a:t>
            </a:r>
            <a:r>
              <a:rPr dirty="0" sz="2000" spc="-5">
                <a:solidFill>
                  <a:srgbClr val="000066"/>
                </a:solidFill>
                <a:latin typeface="Arial"/>
                <a:cs typeface="Arial"/>
              </a:rPr>
              <a:t>сконструирован  на </a:t>
            </a:r>
            <a:r>
              <a:rPr dirty="0" sz="2000" spc="-35">
                <a:solidFill>
                  <a:srgbClr val="000066"/>
                </a:solidFill>
                <a:latin typeface="Arial"/>
                <a:cs typeface="Arial"/>
              </a:rPr>
              <a:t>ОАО </a:t>
            </a:r>
            <a:r>
              <a:rPr dirty="0" sz="2000">
                <a:solidFill>
                  <a:srgbClr val="000066"/>
                </a:solidFill>
                <a:latin typeface="Arial"/>
                <a:cs typeface="Arial"/>
              </a:rPr>
              <a:t>«Информационные  спутниковые </a:t>
            </a:r>
            <a:r>
              <a:rPr dirty="0" sz="2000" spc="-5">
                <a:solidFill>
                  <a:srgbClr val="000066"/>
                </a:solidFill>
                <a:latin typeface="Arial"/>
                <a:cs typeface="Arial"/>
              </a:rPr>
              <a:t>системы»</a:t>
            </a:r>
            <a:r>
              <a:rPr dirty="0" sz="2000" spc="-12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0066"/>
                </a:solidFill>
                <a:latin typeface="Arial"/>
                <a:cs typeface="Arial"/>
              </a:rPr>
              <a:t>имени  </a:t>
            </a:r>
            <a:r>
              <a:rPr dirty="0" sz="2000" spc="5">
                <a:solidFill>
                  <a:srgbClr val="000066"/>
                </a:solidFill>
                <a:latin typeface="Arial"/>
                <a:cs typeface="Arial"/>
              </a:rPr>
              <a:t>академика </a:t>
            </a:r>
            <a:r>
              <a:rPr dirty="0" sz="2000" spc="-5">
                <a:solidFill>
                  <a:srgbClr val="000066"/>
                </a:solidFill>
                <a:latin typeface="Arial"/>
                <a:cs typeface="Arial"/>
              </a:rPr>
              <a:t>М.Ф.</a:t>
            </a:r>
            <a:r>
              <a:rPr dirty="0" sz="2000" spc="-8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000066"/>
                </a:solidFill>
                <a:latin typeface="Arial"/>
                <a:cs typeface="Arial"/>
              </a:rPr>
              <a:t>Решетнѐва»</a:t>
            </a:r>
            <a:endParaRPr sz="2000">
              <a:latin typeface="Arial"/>
              <a:cs typeface="Arial"/>
            </a:endParaRPr>
          </a:p>
          <a:p>
            <a:pPr marL="152400">
              <a:lnSpc>
                <a:spcPts val="2330"/>
              </a:lnSpc>
            </a:pPr>
            <a:r>
              <a:rPr dirty="0" sz="2000" spc="-125">
                <a:solidFill>
                  <a:srgbClr val="000066"/>
                </a:solidFill>
                <a:latin typeface="Arial"/>
                <a:cs typeface="Arial"/>
              </a:rPr>
              <a:t>Г.</a:t>
            </a:r>
            <a:r>
              <a:rPr dirty="0" sz="2000" spc="-15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000066"/>
                </a:solidFill>
                <a:latin typeface="Arial"/>
                <a:cs typeface="Arial"/>
              </a:rPr>
              <a:t>Железногорск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652526"/>
            <a:ext cx="4011676" cy="56561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00200"/>
              <a:ext cx="9144000" cy="51054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21640" y="288798"/>
            <a:ext cx="3357879" cy="41700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2565400" algn="l"/>
              </a:tabLst>
            </a:pPr>
            <a:r>
              <a:rPr dirty="0" sz="1600" spc="-5" b="1">
                <a:solidFill>
                  <a:srgbClr val="000066"/>
                </a:solidFill>
                <a:latin typeface="Arial"/>
                <a:cs typeface="Arial"/>
              </a:rPr>
              <a:t>40 </a:t>
            </a:r>
            <a:r>
              <a:rPr dirty="0" sz="1600" spc="-25" b="1">
                <a:solidFill>
                  <a:srgbClr val="000066"/>
                </a:solidFill>
                <a:latin typeface="Arial"/>
                <a:cs typeface="Arial"/>
              </a:rPr>
              <a:t>лет летают </a:t>
            </a:r>
            <a:r>
              <a:rPr dirty="0" sz="1600" spc="-5" b="1">
                <a:solidFill>
                  <a:srgbClr val="000066"/>
                </a:solidFill>
                <a:latin typeface="Arial"/>
                <a:cs typeface="Arial"/>
              </a:rPr>
              <a:t>над </a:t>
            </a:r>
            <a:r>
              <a:rPr dirty="0" sz="1600" spc="-20" b="1">
                <a:solidFill>
                  <a:srgbClr val="000066"/>
                </a:solidFill>
                <a:latin typeface="Arial"/>
                <a:cs typeface="Arial"/>
              </a:rPr>
              <a:t>Землей  </a:t>
            </a:r>
            <a:r>
              <a:rPr dirty="0" sz="1600" spc="-15" b="1">
                <a:solidFill>
                  <a:srgbClr val="000066"/>
                </a:solidFill>
                <a:latin typeface="Arial"/>
                <a:cs typeface="Arial"/>
              </a:rPr>
              <a:t>космические </a:t>
            </a:r>
            <a:r>
              <a:rPr dirty="0" sz="1600" spc="-10" b="1">
                <a:solidFill>
                  <a:srgbClr val="000066"/>
                </a:solidFill>
                <a:latin typeface="Arial"/>
                <a:cs typeface="Arial"/>
              </a:rPr>
              <a:t>аппараты </a:t>
            </a:r>
            <a:r>
              <a:rPr dirty="0" sz="1600" spc="-15" b="1">
                <a:solidFill>
                  <a:srgbClr val="5ECCF3"/>
                </a:solidFill>
                <a:latin typeface="Arial"/>
                <a:cs typeface="Arial"/>
              </a:rPr>
              <a:t>«Сфера»,  </a:t>
            </a:r>
            <a:r>
              <a:rPr dirty="0" sz="1600" spc="-15" b="1">
                <a:solidFill>
                  <a:srgbClr val="000066"/>
                </a:solidFill>
                <a:latin typeface="Arial"/>
                <a:cs typeface="Arial"/>
              </a:rPr>
              <a:t>открывшие </a:t>
            </a:r>
            <a:r>
              <a:rPr dirty="0" sz="1600" spc="-10" b="1">
                <a:solidFill>
                  <a:srgbClr val="000066"/>
                </a:solidFill>
                <a:latin typeface="Arial"/>
                <a:cs typeface="Arial"/>
              </a:rPr>
              <a:t>миру эпоху  </a:t>
            </a:r>
            <a:r>
              <a:rPr dirty="0" sz="1600" spc="-15" b="1">
                <a:solidFill>
                  <a:srgbClr val="000066"/>
                </a:solidFill>
                <a:latin typeface="Arial"/>
                <a:cs typeface="Arial"/>
              </a:rPr>
              <a:t>космической</a:t>
            </a:r>
            <a:r>
              <a:rPr dirty="0" sz="1600" spc="4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00066"/>
                </a:solidFill>
                <a:latin typeface="Arial"/>
                <a:cs typeface="Arial"/>
              </a:rPr>
              <a:t>геодезии,	Эти  спутники </a:t>
            </a:r>
            <a:r>
              <a:rPr dirty="0" sz="1600" spc="-15" b="1">
                <a:solidFill>
                  <a:srgbClr val="000066"/>
                </a:solidFill>
                <a:latin typeface="Arial"/>
                <a:cs typeface="Arial"/>
              </a:rPr>
              <a:t>обеспечили создание  геодезической сети </a:t>
            </a:r>
            <a:r>
              <a:rPr dirty="0" sz="1600" spc="-5" b="1">
                <a:solidFill>
                  <a:srgbClr val="000066"/>
                </a:solidFill>
                <a:latin typeface="Arial"/>
                <a:cs typeface="Arial"/>
              </a:rPr>
              <a:t>по</a:t>
            </a:r>
            <a:r>
              <a:rPr dirty="0" sz="1600" spc="90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600" spc="-15" b="1">
                <a:solidFill>
                  <a:srgbClr val="000066"/>
                </a:solidFill>
                <a:latin typeface="Arial"/>
                <a:cs typeface="Arial"/>
              </a:rPr>
              <a:t>всей</a:t>
            </a:r>
            <a:endParaRPr sz="1600">
              <a:latin typeface="Arial"/>
              <a:cs typeface="Arial"/>
            </a:endParaRPr>
          </a:p>
          <a:p>
            <a:pPr marL="12700" marR="213360">
              <a:lnSpc>
                <a:spcPct val="100000"/>
              </a:lnSpc>
              <a:spcBef>
                <a:spcPts val="5"/>
              </a:spcBef>
            </a:pPr>
            <a:r>
              <a:rPr dirty="0" sz="1600" spc="-15" b="1">
                <a:solidFill>
                  <a:srgbClr val="000066"/>
                </a:solidFill>
                <a:latin typeface="Arial"/>
                <a:cs typeface="Arial"/>
              </a:rPr>
              <a:t>поверхности </a:t>
            </a:r>
            <a:r>
              <a:rPr dirty="0" sz="1600" spc="-20" b="1">
                <a:solidFill>
                  <a:srgbClr val="000066"/>
                </a:solidFill>
                <a:latin typeface="Arial"/>
                <a:cs typeface="Arial"/>
              </a:rPr>
              <a:t>земного </a:t>
            </a:r>
            <a:r>
              <a:rPr dirty="0" sz="1600" spc="-15" b="1">
                <a:solidFill>
                  <a:srgbClr val="000066"/>
                </a:solidFill>
                <a:latin typeface="Arial"/>
                <a:cs typeface="Arial"/>
              </a:rPr>
              <a:t>шара </a:t>
            </a:r>
            <a:r>
              <a:rPr dirty="0" sz="1600" spc="-5" b="1">
                <a:solidFill>
                  <a:srgbClr val="000066"/>
                </a:solidFill>
                <a:latin typeface="Arial"/>
                <a:cs typeface="Arial"/>
              </a:rPr>
              <a:t>с  </a:t>
            </a:r>
            <a:r>
              <a:rPr dirty="0" sz="1600" spc="-20" b="1">
                <a:solidFill>
                  <a:srgbClr val="000066"/>
                </a:solidFill>
                <a:latin typeface="Arial"/>
                <a:cs typeface="Arial"/>
              </a:rPr>
              <a:t>точностью </a:t>
            </a:r>
            <a:r>
              <a:rPr dirty="0" sz="1600" spc="-10" b="1">
                <a:solidFill>
                  <a:srgbClr val="000066"/>
                </a:solidFill>
                <a:latin typeface="Arial"/>
                <a:cs typeface="Arial"/>
              </a:rPr>
              <a:t>до </a:t>
            </a:r>
            <a:r>
              <a:rPr dirty="0" sz="1600" spc="-15" b="1">
                <a:solidFill>
                  <a:srgbClr val="000066"/>
                </a:solidFill>
                <a:latin typeface="Arial"/>
                <a:cs typeface="Arial"/>
              </a:rPr>
              <a:t>нескольких  </a:t>
            </a:r>
            <a:r>
              <a:rPr dirty="0" sz="1600" spc="-10" b="1">
                <a:solidFill>
                  <a:srgbClr val="000066"/>
                </a:solidFill>
                <a:latin typeface="Arial"/>
                <a:cs typeface="Arial"/>
              </a:rPr>
              <a:t>метров. </a:t>
            </a:r>
            <a:r>
              <a:rPr dirty="0" sz="1600" spc="-5" b="1">
                <a:solidFill>
                  <a:srgbClr val="000066"/>
                </a:solidFill>
                <a:latin typeface="Arial"/>
                <a:cs typeface="Arial"/>
              </a:rPr>
              <a:t>При </a:t>
            </a:r>
            <a:r>
              <a:rPr dirty="0" sz="1600" spc="-20" b="1">
                <a:solidFill>
                  <a:srgbClr val="000066"/>
                </a:solidFill>
                <a:latin typeface="Arial"/>
                <a:cs typeface="Arial"/>
              </a:rPr>
              <a:t>помощи </a:t>
            </a:r>
            <a:r>
              <a:rPr dirty="0" sz="1600" spc="-15" b="1">
                <a:solidFill>
                  <a:srgbClr val="000066"/>
                </a:solidFill>
                <a:latin typeface="Arial"/>
                <a:cs typeface="Arial"/>
              </a:rPr>
              <a:t>«Сферы»  </a:t>
            </a:r>
            <a:r>
              <a:rPr dirty="0" sz="1600" spc="-5" b="1">
                <a:solidFill>
                  <a:srgbClr val="000066"/>
                </a:solidFill>
                <a:latin typeface="Arial"/>
                <a:cs typeface="Arial"/>
              </a:rPr>
              <a:t>были </a:t>
            </a:r>
            <a:r>
              <a:rPr dirty="0" sz="1600" spc="-20" b="1">
                <a:solidFill>
                  <a:srgbClr val="000066"/>
                </a:solidFill>
                <a:latin typeface="Arial"/>
                <a:cs typeface="Arial"/>
              </a:rPr>
              <a:t>уточнены </a:t>
            </a:r>
            <a:r>
              <a:rPr dirty="0" sz="1600" spc="-25" b="1">
                <a:solidFill>
                  <a:srgbClr val="000066"/>
                </a:solidFill>
                <a:latin typeface="Arial"/>
                <a:cs typeface="Arial"/>
              </a:rPr>
              <a:t>форма</a:t>
            </a:r>
            <a:r>
              <a:rPr dirty="0" sz="1600" spc="114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000066"/>
                </a:solidFill>
                <a:latin typeface="Arial"/>
                <a:cs typeface="Arial"/>
              </a:rPr>
              <a:t>и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 spc="-10" b="1">
                <a:solidFill>
                  <a:srgbClr val="000066"/>
                </a:solidFill>
                <a:latin typeface="Arial"/>
                <a:cs typeface="Arial"/>
              </a:rPr>
              <a:t>размеры </a:t>
            </a:r>
            <a:r>
              <a:rPr dirty="0" sz="1600" spc="-15" b="1">
                <a:solidFill>
                  <a:srgbClr val="000066"/>
                </a:solidFill>
                <a:latin typeface="Arial"/>
                <a:cs typeface="Arial"/>
              </a:rPr>
              <a:t>Земли,</a:t>
            </a:r>
            <a:r>
              <a:rPr dirty="0" sz="1600" spc="5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00066"/>
                </a:solidFill>
                <a:latin typeface="Arial"/>
                <a:cs typeface="Arial"/>
              </a:rPr>
              <a:t>параметры</a:t>
            </a:r>
            <a:endParaRPr sz="1600">
              <a:latin typeface="Arial"/>
              <a:cs typeface="Arial"/>
            </a:endParaRPr>
          </a:p>
          <a:p>
            <a:pPr marL="12700" marR="69850">
              <a:lnSpc>
                <a:spcPct val="99900"/>
              </a:lnSpc>
              <a:spcBef>
                <a:spcPts val="5"/>
              </a:spcBef>
            </a:pPr>
            <a:r>
              <a:rPr dirty="0" sz="1600" spc="-10" b="1">
                <a:solidFill>
                  <a:srgbClr val="000066"/>
                </a:solidFill>
                <a:latin typeface="Arial"/>
                <a:cs typeface="Arial"/>
              </a:rPr>
              <a:t>гравитационного </a:t>
            </a:r>
            <a:r>
              <a:rPr dirty="0" sz="1600" spc="-15" b="1">
                <a:solidFill>
                  <a:srgbClr val="000066"/>
                </a:solidFill>
                <a:latin typeface="Arial"/>
                <a:cs typeface="Arial"/>
              </a:rPr>
              <a:t>поля, создана  модель Земли. </a:t>
            </a:r>
            <a:r>
              <a:rPr dirty="0" sz="1600" spc="-10" b="1">
                <a:solidFill>
                  <a:srgbClr val="000066"/>
                </a:solidFill>
                <a:latin typeface="Arial"/>
                <a:cs typeface="Arial"/>
              </a:rPr>
              <a:t>На </a:t>
            </a:r>
            <a:r>
              <a:rPr dirty="0" sz="1600" spc="-5" b="1">
                <a:solidFill>
                  <a:srgbClr val="000066"/>
                </a:solidFill>
                <a:latin typeface="Arial"/>
                <a:cs typeface="Arial"/>
              </a:rPr>
              <a:t>базе  </a:t>
            </a:r>
            <a:r>
              <a:rPr dirty="0" sz="1600" spc="-10" b="1">
                <a:solidFill>
                  <a:srgbClr val="000066"/>
                </a:solidFill>
                <a:latin typeface="Arial"/>
                <a:cs typeface="Arial"/>
              </a:rPr>
              <a:t>спутников </a:t>
            </a:r>
            <a:r>
              <a:rPr dirty="0" sz="1600" spc="-5" b="1">
                <a:solidFill>
                  <a:srgbClr val="000066"/>
                </a:solidFill>
                <a:latin typeface="Arial"/>
                <a:cs typeface="Arial"/>
              </a:rPr>
              <a:t>был </a:t>
            </a:r>
            <a:r>
              <a:rPr dirty="0" sz="1600" spc="-15" b="1">
                <a:solidFill>
                  <a:srgbClr val="000066"/>
                </a:solidFill>
                <a:latin typeface="Arial"/>
                <a:cs typeface="Arial"/>
              </a:rPr>
              <a:t>создан  космический </a:t>
            </a:r>
            <a:r>
              <a:rPr dirty="0" sz="1600" spc="-10" b="1">
                <a:solidFill>
                  <a:srgbClr val="000066"/>
                </a:solidFill>
                <a:latin typeface="Arial"/>
                <a:cs typeface="Arial"/>
              </a:rPr>
              <a:t>геодезический  </a:t>
            </a:r>
            <a:r>
              <a:rPr dirty="0" sz="1600" spc="-15" b="1">
                <a:solidFill>
                  <a:srgbClr val="000066"/>
                </a:solidFill>
                <a:latin typeface="Arial"/>
                <a:cs typeface="Arial"/>
              </a:rPr>
              <a:t>комплекс. Всего было запущено  </a:t>
            </a:r>
            <a:r>
              <a:rPr dirty="0" sz="1600" spc="-5" b="1">
                <a:solidFill>
                  <a:srgbClr val="000066"/>
                </a:solidFill>
                <a:latin typeface="Arial"/>
                <a:cs typeface="Arial"/>
              </a:rPr>
              <a:t>18 </a:t>
            </a:r>
            <a:r>
              <a:rPr dirty="0" sz="1600" spc="-10" b="1">
                <a:solidFill>
                  <a:srgbClr val="000066"/>
                </a:solidFill>
                <a:latin typeface="Arial"/>
                <a:cs typeface="Arial"/>
              </a:rPr>
              <a:t>спутников</a:t>
            </a:r>
            <a:r>
              <a:rPr dirty="0" sz="1600" spc="5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1600" spc="-15" b="1">
                <a:solidFill>
                  <a:srgbClr val="000066"/>
                </a:solidFill>
                <a:latin typeface="Arial"/>
                <a:cs typeface="Arial"/>
              </a:rPr>
              <a:t>«Сфера».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15078" y="361949"/>
            <a:ext cx="4140200" cy="27063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777240" indent="127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003366"/>
                </a:solidFill>
                <a:latin typeface="Arial"/>
                <a:cs typeface="Arial"/>
              </a:rPr>
              <a:t>«Зея» </a:t>
            </a:r>
            <a:r>
              <a:rPr dirty="0" sz="1600" spc="-10" b="1">
                <a:solidFill>
                  <a:srgbClr val="003366"/>
                </a:solidFill>
                <a:latin typeface="Arial"/>
                <a:cs typeface="Arial"/>
              </a:rPr>
              <a:t>стал </a:t>
            </a:r>
            <a:r>
              <a:rPr dirty="0" sz="1600" spc="-5" b="1">
                <a:solidFill>
                  <a:srgbClr val="003366"/>
                </a:solidFill>
                <a:latin typeface="Arial"/>
                <a:cs typeface="Arial"/>
              </a:rPr>
              <a:t>первым </a:t>
            </a:r>
            <a:r>
              <a:rPr dirty="0" sz="1600" spc="-15" b="1">
                <a:solidFill>
                  <a:srgbClr val="003366"/>
                </a:solidFill>
                <a:latin typeface="Arial"/>
                <a:cs typeface="Arial"/>
              </a:rPr>
              <a:t>космическим  аппаратом, </a:t>
            </a:r>
            <a:r>
              <a:rPr dirty="0" sz="1600" spc="-10" b="1">
                <a:solidFill>
                  <a:srgbClr val="003366"/>
                </a:solidFill>
                <a:latin typeface="Arial"/>
                <a:cs typeface="Arial"/>
              </a:rPr>
              <a:t>выведенным</a:t>
            </a:r>
            <a:r>
              <a:rPr dirty="0" sz="1600" spc="80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03366"/>
                </a:solidFill>
                <a:latin typeface="Arial"/>
                <a:cs typeface="Arial"/>
              </a:rPr>
              <a:t>на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 spc="-25" b="1">
                <a:solidFill>
                  <a:srgbClr val="003366"/>
                </a:solidFill>
                <a:latin typeface="Arial"/>
                <a:cs typeface="Arial"/>
              </a:rPr>
              <a:t>околоземную </a:t>
            </a: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орбиту </a:t>
            </a:r>
            <a:r>
              <a:rPr dirty="0" sz="1600" spc="-5" b="1">
                <a:solidFill>
                  <a:srgbClr val="003366"/>
                </a:solidFill>
                <a:latin typeface="Arial"/>
                <a:cs typeface="Arial"/>
              </a:rPr>
              <a:t>с</a:t>
            </a:r>
            <a:r>
              <a:rPr dirty="0" sz="1600" spc="110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25" b="1">
                <a:solidFill>
                  <a:srgbClr val="003366"/>
                </a:solidFill>
                <a:latin typeface="Arial"/>
                <a:cs typeface="Arial"/>
              </a:rPr>
              <a:t>космодрома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600" spc="-10" b="1">
                <a:solidFill>
                  <a:srgbClr val="003366"/>
                </a:solidFill>
                <a:latin typeface="Arial"/>
                <a:cs typeface="Arial"/>
              </a:rPr>
              <a:t>«Свободный». Он </a:t>
            </a:r>
            <a:r>
              <a:rPr dirty="0" sz="1600" spc="-5" b="1">
                <a:solidFill>
                  <a:srgbClr val="003366"/>
                </a:solidFill>
                <a:latin typeface="Arial"/>
                <a:cs typeface="Arial"/>
              </a:rPr>
              <a:t>был </a:t>
            </a:r>
            <a:r>
              <a:rPr dirty="0" sz="1600" spc="-15" b="1">
                <a:solidFill>
                  <a:srgbClr val="003366"/>
                </a:solidFill>
                <a:latin typeface="Arial"/>
                <a:cs typeface="Arial"/>
              </a:rPr>
              <a:t>создан </a:t>
            </a:r>
            <a:r>
              <a:rPr dirty="0" sz="1600" spc="-5" b="1">
                <a:solidFill>
                  <a:srgbClr val="003366"/>
                </a:solidFill>
                <a:latin typeface="Arial"/>
                <a:cs typeface="Arial"/>
              </a:rPr>
              <a:t>с целью  </a:t>
            </a:r>
            <a:r>
              <a:rPr dirty="0" sz="1600" spc="-10" b="1">
                <a:solidFill>
                  <a:srgbClr val="003366"/>
                </a:solidFill>
                <a:latin typeface="Arial"/>
                <a:cs typeface="Arial"/>
              </a:rPr>
              <a:t>лѐтной </a:t>
            </a:r>
            <a:r>
              <a:rPr dirty="0" sz="1600" spc="-15" b="1">
                <a:solidFill>
                  <a:srgbClr val="003366"/>
                </a:solidFill>
                <a:latin typeface="Arial"/>
                <a:cs typeface="Arial"/>
              </a:rPr>
              <a:t>отработки </a:t>
            </a:r>
            <a:r>
              <a:rPr dirty="0" sz="1600" spc="-20" b="1">
                <a:solidFill>
                  <a:srgbClr val="003366"/>
                </a:solidFill>
                <a:latin typeface="Arial"/>
                <a:cs typeface="Arial"/>
              </a:rPr>
              <a:t>технологии </a:t>
            </a:r>
            <a:r>
              <a:rPr dirty="0" sz="1600" spc="-5" b="1">
                <a:solidFill>
                  <a:srgbClr val="003366"/>
                </a:solidFill>
                <a:latin typeface="Arial"/>
                <a:cs typeface="Arial"/>
              </a:rPr>
              <a:t>навигации  и </a:t>
            </a:r>
            <a:r>
              <a:rPr dirty="0" sz="1600" spc="-15" b="1">
                <a:solidFill>
                  <a:srgbClr val="003366"/>
                </a:solidFill>
                <a:latin typeface="Arial"/>
                <a:cs typeface="Arial"/>
              </a:rPr>
              <a:t>контроля </a:t>
            </a:r>
            <a:r>
              <a:rPr dirty="0" sz="1600" spc="-10" b="1">
                <a:solidFill>
                  <a:srgbClr val="003366"/>
                </a:solidFill>
                <a:latin typeface="Arial"/>
                <a:cs typeface="Arial"/>
              </a:rPr>
              <a:t>движения </a:t>
            </a:r>
            <a:r>
              <a:rPr dirty="0" sz="1600" spc="-15" b="1">
                <a:solidFill>
                  <a:srgbClr val="003366"/>
                </a:solidFill>
                <a:latin typeface="Arial"/>
                <a:cs typeface="Arial"/>
              </a:rPr>
              <a:t>космических  аппаратов. </a:t>
            </a:r>
            <a:r>
              <a:rPr dirty="0" sz="1600" spc="-10" b="1">
                <a:solidFill>
                  <a:srgbClr val="003366"/>
                </a:solidFill>
                <a:latin typeface="Arial"/>
                <a:cs typeface="Arial"/>
              </a:rPr>
              <a:t>На </a:t>
            </a:r>
            <a:r>
              <a:rPr dirty="0" sz="1600" spc="-5" b="1">
                <a:solidFill>
                  <a:srgbClr val="003366"/>
                </a:solidFill>
                <a:latin typeface="Arial"/>
                <a:cs typeface="Arial"/>
              </a:rPr>
              <a:t>борту </a:t>
            </a:r>
            <a:r>
              <a:rPr dirty="0" sz="1600" spc="-10" b="1">
                <a:solidFill>
                  <a:srgbClr val="003366"/>
                </a:solidFill>
                <a:latin typeface="Arial"/>
                <a:cs typeface="Arial"/>
              </a:rPr>
              <a:t>спутника </a:t>
            </a:r>
            <a:r>
              <a:rPr dirty="0" sz="1600" spc="-5" b="1">
                <a:solidFill>
                  <a:srgbClr val="003366"/>
                </a:solidFill>
                <a:latin typeface="Arial"/>
                <a:cs typeface="Arial"/>
              </a:rPr>
              <a:t>была  </a:t>
            </a:r>
            <a:r>
              <a:rPr dirty="0" sz="1600" spc="-20" b="1">
                <a:solidFill>
                  <a:srgbClr val="003366"/>
                </a:solidFill>
                <a:latin typeface="Arial"/>
                <a:cs typeface="Arial"/>
              </a:rPr>
              <a:t>установлена </a:t>
            </a:r>
            <a:r>
              <a:rPr dirty="0" sz="1600" spc="-5" b="1">
                <a:solidFill>
                  <a:srgbClr val="003366"/>
                </a:solidFill>
                <a:latin typeface="Arial"/>
                <a:cs typeface="Arial"/>
              </a:rPr>
              <a:t>навигационная</a:t>
            </a:r>
            <a:r>
              <a:rPr dirty="0" sz="1600" spc="85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03366"/>
                </a:solidFill>
                <a:latin typeface="Arial"/>
                <a:cs typeface="Arial"/>
              </a:rPr>
              <a:t>аппаратура</a:t>
            </a:r>
            <a:endParaRPr sz="1600">
              <a:latin typeface="Arial"/>
              <a:cs typeface="Arial"/>
            </a:endParaRPr>
          </a:p>
          <a:p>
            <a:pPr marL="12700" marR="273050">
              <a:lnSpc>
                <a:spcPct val="99700"/>
              </a:lnSpc>
              <a:spcBef>
                <a:spcPts val="10"/>
              </a:spcBef>
            </a:pPr>
            <a:r>
              <a:rPr dirty="0" sz="1600" spc="-20" b="1">
                <a:solidFill>
                  <a:srgbClr val="003366"/>
                </a:solidFill>
                <a:latin typeface="Arial"/>
                <a:cs typeface="Arial"/>
              </a:rPr>
              <a:t>«Терминатор </a:t>
            </a:r>
            <a:r>
              <a:rPr dirty="0" sz="1600" spc="-5" b="1">
                <a:solidFill>
                  <a:srgbClr val="003366"/>
                </a:solidFill>
                <a:latin typeface="Arial"/>
                <a:cs typeface="Arial"/>
              </a:rPr>
              <a:t>С», </a:t>
            </a:r>
            <a:r>
              <a:rPr dirty="0" sz="1600" spc="-10" b="1">
                <a:solidFill>
                  <a:srgbClr val="003366"/>
                </a:solidFill>
                <a:latin typeface="Arial"/>
                <a:cs typeface="Arial"/>
              </a:rPr>
              <a:t>обрабатывающая  </a:t>
            </a:r>
            <a:r>
              <a:rPr dirty="0" sz="1600" spc="-5" b="1">
                <a:solidFill>
                  <a:srgbClr val="003366"/>
                </a:solidFill>
                <a:latin typeface="Arial"/>
                <a:cs typeface="Arial"/>
              </a:rPr>
              <a:t>навигационные </a:t>
            </a:r>
            <a:r>
              <a:rPr dirty="0" sz="1600" spc="-10" b="1">
                <a:solidFill>
                  <a:srgbClr val="003366"/>
                </a:solidFill>
                <a:latin typeface="Arial"/>
                <a:cs typeface="Arial"/>
              </a:rPr>
              <a:t>сигналы </a:t>
            </a:r>
            <a:r>
              <a:rPr dirty="0" sz="1600" spc="-15" b="1">
                <a:solidFill>
                  <a:srgbClr val="003366"/>
                </a:solidFill>
                <a:latin typeface="Arial"/>
                <a:cs typeface="Arial"/>
              </a:rPr>
              <a:t>космических  аппаратов </a:t>
            </a:r>
            <a:r>
              <a:rPr dirty="0" sz="1600" spc="-20" b="1">
                <a:solidFill>
                  <a:srgbClr val="003366"/>
                </a:solidFill>
                <a:latin typeface="Arial"/>
                <a:cs typeface="Arial"/>
              </a:rPr>
              <a:t>«Глонасс» </a:t>
            </a:r>
            <a:r>
              <a:rPr dirty="0" sz="1600" spc="-5" b="1">
                <a:solidFill>
                  <a:srgbClr val="003366"/>
                </a:solidFill>
                <a:latin typeface="Arial"/>
                <a:cs typeface="Arial"/>
              </a:rPr>
              <a:t>и</a:t>
            </a:r>
            <a:r>
              <a:rPr dirty="0" sz="1600" spc="100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003366"/>
                </a:solidFill>
                <a:latin typeface="Arial"/>
                <a:cs typeface="Arial"/>
              </a:rPr>
              <a:t>GPS.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64098" y="3141726"/>
            <a:ext cx="3347974" cy="33479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5287" y="4338698"/>
            <a:ext cx="3455924" cy="25192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00200"/>
              <a:ext cx="9144000" cy="51054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8739" y="89763"/>
            <a:ext cx="3648075" cy="6123305"/>
          </a:xfrm>
          <a:prstGeom prst="rect">
            <a:avLst/>
          </a:prstGeom>
        </p:spPr>
        <p:txBody>
          <a:bodyPr wrap="square" lIns="0" tIns="6286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95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2000" spc="-50" b="1" i="1">
                <a:solidFill>
                  <a:srgbClr val="000066"/>
                </a:solidFill>
                <a:latin typeface="Times New Roman"/>
                <a:cs typeface="Times New Roman"/>
              </a:rPr>
              <a:t>«Горизонт»</a:t>
            </a:r>
            <a:endParaRPr sz="2000">
              <a:latin typeface="Times New Roman"/>
              <a:cs typeface="Times New Roman"/>
            </a:endParaRPr>
          </a:p>
          <a:p>
            <a:pPr marL="329565">
              <a:lnSpc>
                <a:spcPct val="100000"/>
              </a:lnSpc>
              <a:spcBef>
                <a:spcPts val="400"/>
              </a:spcBef>
            </a:pPr>
            <a:r>
              <a:rPr dirty="0" sz="2000" spc="20" b="1" i="1">
                <a:solidFill>
                  <a:srgbClr val="000066"/>
                </a:solidFill>
                <a:latin typeface="Times New Roman"/>
                <a:cs typeface="Times New Roman"/>
              </a:rPr>
              <a:t>Предназначен</a:t>
            </a:r>
            <a:r>
              <a:rPr dirty="0" sz="2000" spc="-45" b="1" i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50" b="1" i="1">
                <a:solidFill>
                  <a:srgbClr val="000066"/>
                </a:solidFill>
                <a:latin typeface="Times New Roman"/>
                <a:cs typeface="Times New Roman"/>
              </a:rPr>
              <a:t>для</a:t>
            </a:r>
            <a:endParaRPr sz="2000">
              <a:latin typeface="Times New Roman"/>
              <a:cs typeface="Times New Roman"/>
            </a:endParaRPr>
          </a:p>
          <a:p>
            <a:pPr marL="355600" marR="499745">
              <a:lnSpc>
                <a:spcPct val="100000"/>
              </a:lnSpc>
            </a:pPr>
            <a:r>
              <a:rPr dirty="0" sz="2000" spc="15" b="1" i="1">
                <a:solidFill>
                  <a:srgbClr val="000066"/>
                </a:solidFill>
                <a:latin typeface="Times New Roman"/>
                <a:cs typeface="Times New Roman"/>
              </a:rPr>
              <a:t>обеспечения</a:t>
            </a:r>
            <a:r>
              <a:rPr dirty="0" sz="2000" spc="-60" b="1" i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5" b="1" i="1">
                <a:solidFill>
                  <a:srgbClr val="000066"/>
                </a:solidFill>
                <a:latin typeface="Times New Roman"/>
                <a:cs typeface="Times New Roman"/>
              </a:rPr>
              <a:t>телефонно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-  </a:t>
            </a:r>
            <a:r>
              <a:rPr dirty="0" sz="2000" spc="-20" b="1" i="1">
                <a:solidFill>
                  <a:srgbClr val="000066"/>
                </a:solidFill>
                <a:latin typeface="Times New Roman"/>
                <a:cs typeface="Times New Roman"/>
              </a:rPr>
              <a:t>телеграфной </a:t>
            </a:r>
            <a:r>
              <a:rPr dirty="0" sz="2000" spc="45" b="1" i="1">
                <a:solidFill>
                  <a:srgbClr val="000066"/>
                </a:solidFill>
                <a:latin typeface="Times New Roman"/>
                <a:cs typeface="Times New Roman"/>
              </a:rPr>
              <a:t>связи,  </a:t>
            </a:r>
            <a:r>
              <a:rPr dirty="0" sz="2000" spc="20" b="1" i="1">
                <a:solidFill>
                  <a:srgbClr val="000066"/>
                </a:solidFill>
                <a:latin typeface="Times New Roman"/>
                <a:cs typeface="Times New Roman"/>
              </a:rPr>
              <a:t>передачи </a:t>
            </a:r>
            <a:r>
              <a:rPr dirty="0" sz="2000" spc="50" b="1" i="1">
                <a:solidFill>
                  <a:srgbClr val="000066"/>
                </a:solidFill>
                <a:latin typeface="Times New Roman"/>
                <a:cs typeface="Times New Roman"/>
              </a:rPr>
              <a:t>программ  </a:t>
            </a:r>
            <a:r>
              <a:rPr dirty="0" sz="2000" b="1" i="1">
                <a:solidFill>
                  <a:srgbClr val="000066"/>
                </a:solidFill>
                <a:latin typeface="Times New Roman"/>
                <a:cs typeface="Times New Roman"/>
              </a:rPr>
              <a:t>центрального,</a:t>
            </a:r>
            <a:endParaRPr sz="2000">
              <a:latin typeface="Times New Roman"/>
              <a:cs typeface="Times New Roman"/>
            </a:endParaRPr>
          </a:p>
          <a:p>
            <a:pPr marL="355600" marR="5080">
              <a:lnSpc>
                <a:spcPct val="100000"/>
              </a:lnSpc>
            </a:pPr>
            <a:r>
              <a:rPr dirty="0" sz="2000" spc="45" b="1" i="1">
                <a:solidFill>
                  <a:srgbClr val="000066"/>
                </a:solidFill>
                <a:latin typeface="Times New Roman"/>
                <a:cs typeface="Times New Roman"/>
              </a:rPr>
              <a:t>республиканского </a:t>
            </a:r>
            <a:r>
              <a:rPr dirty="0" sz="2000" spc="40" b="1" i="1">
                <a:solidFill>
                  <a:srgbClr val="000066"/>
                </a:solidFill>
                <a:latin typeface="Times New Roman"/>
                <a:cs typeface="Times New Roman"/>
              </a:rPr>
              <a:t>и  </a:t>
            </a:r>
            <a:r>
              <a:rPr dirty="0" sz="2000" spc="55" b="1" i="1">
                <a:solidFill>
                  <a:srgbClr val="000066"/>
                </a:solidFill>
                <a:latin typeface="Times New Roman"/>
                <a:cs typeface="Times New Roman"/>
              </a:rPr>
              <a:t>регионального</a:t>
            </a:r>
            <a:r>
              <a:rPr dirty="0" sz="2000" spc="-75" b="1" i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 i="1">
                <a:solidFill>
                  <a:srgbClr val="000066"/>
                </a:solidFill>
                <a:latin typeface="Times New Roman"/>
                <a:cs typeface="Times New Roman"/>
              </a:rPr>
              <a:t>телевидения,  </a:t>
            </a:r>
            <a:r>
              <a:rPr dirty="0" sz="2000" spc="55" b="1" i="1">
                <a:solidFill>
                  <a:srgbClr val="000066"/>
                </a:solidFill>
                <a:latin typeface="Times New Roman"/>
                <a:cs typeface="Times New Roman"/>
              </a:rPr>
              <a:t>связи </a:t>
            </a:r>
            <a:r>
              <a:rPr dirty="0" sz="2000" spc="35" b="1" i="1">
                <a:solidFill>
                  <a:srgbClr val="000066"/>
                </a:solidFill>
                <a:latin typeface="Times New Roman"/>
                <a:cs typeface="Times New Roman"/>
              </a:rPr>
              <a:t>морских </a:t>
            </a:r>
            <a:r>
              <a:rPr dirty="0" sz="2000" spc="25" b="1" i="1">
                <a:solidFill>
                  <a:srgbClr val="000066"/>
                </a:solidFill>
                <a:latin typeface="Times New Roman"/>
                <a:cs typeface="Times New Roman"/>
              </a:rPr>
              <a:t>судов</a:t>
            </a:r>
            <a:r>
              <a:rPr dirty="0" sz="2000" spc="-195" b="1" i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 i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endParaRPr sz="20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dirty="0" sz="2000" spc="55" b="1" i="1">
                <a:solidFill>
                  <a:srgbClr val="000066"/>
                </a:solidFill>
                <a:latin typeface="Times New Roman"/>
                <a:cs typeface="Times New Roman"/>
              </a:rPr>
              <a:t>береговыми</a:t>
            </a:r>
            <a:r>
              <a:rPr dirty="0" sz="2000" spc="-50" b="1" i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 b="1" i="1">
                <a:solidFill>
                  <a:srgbClr val="000066"/>
                </a:solidFill>
                <a:latin typeface="Times New Roman"/>
                <a:cs typeface="Times New Roman"/>
              </a:rPr>
              <a:t>станциями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2000" spc="25" b="1" i="1">
                <a:solidFill>
                  <a:srgbClr val="000066"/>
                </a:solidFill>
                <a:latin typeface="Times New Roman"/>
                <a:cs typeface="Times New Roman"/>
              </a:rPr>
              <a:t>«Молния</a:t>
            </a:r>
            <a:r>
              <a:rPr dirty="0" sz="2000" spc="25" b="1">
                <a:solidFill>
                  <a:srgbClr val="000066"/>
                </a:solidFill>
                <a:latin typeface="Times New Roman"/>
                <a:cs typeface="Times New Roman"/>
              </a:rPr>
              <a:t>-</a:t>
            </a:r>
            <a:r>
              <a:rPr dirty="0" sz="2000" spc="25" b="1" i="1">
                <a:solidFill>
                  <a:srgbClr val="000066"/>
                </a:solidFill>
                <a:latin typeface="Times New Roman"/>
                <a:cs typeface="Times New Roman"/>
              </a:rPr>
              <a:t>2»</a:t>
            </a:r>
            <a:endParaRPr sz="2000">
              <a:latin typeface="Times New Roman"/>
              <a:cs typeface="Times New Roman"/>
            </a:endParaRPr>
          </a:p>
          <a:p>
            <a:pPr marL="393700">
              <a:lnSpc>
                <a:spcPct val="100000"/>
              </a:lnSpc>
              <a:spcBef>
                <a:spcPts val="409"/>
              </a:spcBef>
            </a:pPr>
            <a:r>
              <a:rPr dirty="0" sz="2000" spc="20" b="1" i="1">
                <a:solidFill>
                  <a:srgbClr val="000066"/>
                </a:solidFill>
                <a:latin typeface="Times New Roman"/>
                <a:cs typeface="Times New Roman"/>
              </a:rPr>
              <a:t>Предназначен</a:t>
            </a:r>
            <a:r>
              <a:rPr dirty="0" sz="2000" spc="-45" b="1" i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50" b="1" i="1">
                <a:solidFill>
                  <a:srgbClr val="000066"/>
                </a:solidFill>
                <a:latin typeface="Times New Roman"/>
                <a:cs typeface="Times New Roman"/>
              </a:rPr>
              <a:t>для</a:t>
            </a:r>
            <a:endParaRPr sz="20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dirty="0" sz="2000" spc="15" b="1" i="1">
                <a:solidFill>
                  <a:srgbClr val="000066"/>
                </a:solidFill>
                <a:latin typeface="Times New Roman"/>
                <a:cs typeface="Times New Roman"/>
              </a:rPr>
              <a:t>обеспечения</a:t>
            </a:r>
            <a:endParaRPr sz="2000">
              <a:latin typeface="Times New Roman"/>
              <a:cs typeface="Times New Roman"/>
            </a:endParaRPr>
          </a:p>
          <a:p>
            <a:pPr marL="355600" marR="713105">
              <a:lnSpc>
                <a:spcPct val="100000"/>
              </a:lnSpc>
            </a:pPr>
            <a:r>
              <a:rPr dirty="0" sz="2000" spc="35" b="1" i="1">
                <a:solidFill>
                  <a:srgbClr val="000066"/>
                </a:solidFill>
                <a:latin typeface="Times New Roman"/>
                <a:cs typeface="Times New Roman"/>
              </a:rPr>
              <a:t>фиксированной</a:t>
            </a:r>
            <a:r>
              <a:rPr dirty="0" sz="2000" spc="-105" b="1" i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45" b="1" i="1">
                <a:solidFill>
                  <a:srgbClr val="000066"/>
                </a:solidFill>
                <a:latin typeface="Times New Roman"/>
                <a:cs typeface="Times New Roman"/>
              </a:rPr>
              <a:t>связи,  </a:t>
            </a:r>
            <a:r>
              <a:rPr dirty="0" sz="2000" spc="10" b="1" i="1">
                <a:solidFill>
                  <a:srgbClr val="000066"/>
                </a:solidFill>
                <a:latin typeface="Times New Roman"/>
                <a:cs typeface="Times New Roman"/>
              </a:rPr>
              <a:t>распределительного  </a:t>
            </a:r>
            <a:r>
              <a:rPr dirty="0" sz="2000" spc="-15" b="1" i="1">
                <a:solidFill>
                  <a:srgbClr val="000066"/>
                </a:solidFill>
                <a:latin typeface="Times New Roman"/>
                <a:cs typeface="Times New Roman"/>
              </a:rPr>
              <a:t>телевещания,</a:t>
            </a:r>
            <a:endParaRPr sz="20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dirty="0" sz="2000" spc="-20" b="1" i="1">
                <a:solidFill>
                  <a:srgbClr val="000066"/>
                </a:solidFill>
                <a:latin typeface="Times New Roman"/>
                <a:cs typeface="Times New Roman"/>
              </a:rPr>
              <a:t>правительственной</a:t>
            </a:r>
            <a:r>
              <a:rPr dirty="0" sz="2000" spc="-25" b="1" i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45" b="1" i="1">
                <a:solidFill>
                  <a:srgbClr val="000066"/>
                </a:solidFill>
                <a:latin typeface="Times New Roman"/>
                <a:cs typeface="Times New Roman"/>
              </a:rPr>
              <a:t>связи.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290946" y="0"/>
            <a:ext cx="3853179" cy="6858000"/>
            <a:chOff x="5290946" y="0"/>
            <a:chExt cx="3853179" cy="68580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90946" y="0"/>
              <a:ext cx="3853052" cy="381622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43549" y="3257550"/>
              <a:ext cx="3600449" cy="36004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5C6A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resentationFormat>On-screen Show (4:3)</PresentationFormat>
  <ScaleCrop>false</ScaleCrop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Асима</dc:creator>
  <dc:title>Носители аппаратуры</dc:title>
  <dcterms:created xsi:type="dcterms:W3CDTF">2020-12-03T01:40:58Z</dcterms:created>
  <dcterms:modified xsi:type="dcterms:W3CDTF">2020-12-03T01:40:58Z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