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  <p:embeddedFontLst>
    <p:embeddedFont>
      <p:font typeface="Arial" panose="00000000000000000000" pitchFamily="34" charset="1"/>
      <p:bold r:id="rId21"/>
    </p:embeddedFont>
    <p:embeddedFont>
      <p:font typeface="Georgia" panose="00000000000000000000" pitchFamily="18" charset="1"/>
      <p:regular r:id="rId23"/>
    </p:embeddedFont>
    <p:embeddedFont>
      <p:font typeface="Times New Roman" panose="00000000000000000000" pitchFamily="18" charset="1"/>
      <p:regular r:id="rId20"/>
    </p:embeddedFont>
    <p:embeddedFont>
      <p:font typeface="Trebuchet MS" panose="00000000000000000000" pitchFamily="34" charset="1"/>
      <p:regular r:id="rId24"/>
      <p:bold r:id="rId22"/>
      <p:italic r:id="rId26"/>
      <p:boldItalic r:id="rId25"/>
    </p:embeddedFont>
    <p:embeddedFont>
      <p:font typeface="Wingdings" panose="00000000000000000000" pitchFamily="2" charset="2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font" Target="fonts/font1.fntdata"/><Relationship Id="rId21" Type="http://schemas.openxmlformats.org/officeDocument/2006/relationships/font" Target="fonts/font2.fntdata"/><Relationship Id="rId22" Type="http://schemas.openxmlformats.org/officeDocument/2006/relationships/font" Target="fonts/font3.fntdata"/><Relationship Id="rId23" Type="http://schemas.openxmlformats.org/officeDocument/2006/relationships/font" Target="fonts/font4.fntdata"/><Relationship Id="rId24" Type="http://schemas.openxmlformats.org/officeDocument/2006/relationships/font" Target="fonts/font5.fntdata"/><Relationship Id="rId25" Type="http://schemas.openxmlformats.org/officeDocument/2006/relationships/font" Target="fonts/font6.fntdata"/><Relationship Id="rId26" Type="http://schemas.openxmlformats.org/officeDocument/2006/relationships/font" Target="fonts/font7.fntdata"/><Relationship Id="rId27" Type="http://schemas.openxmlformats.org/officeDocument/2006/relationships/font" Target="fonts/font8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8223" y="815339"/>
            <a:ext cx="3738372" cy="455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3992" y="960119"/>
            <a:ext cx="2311908" cy="4556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97935" y="635762"/>
            <a:ext cx="1687194" cy="4133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3778" y="132968"/>
            <a:ext cx="3536442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9715" y="1293114"/>
            <a:ext cx="8624569" cy="1734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2.png"/><Relationship Id="rId4" Type="http://schemas.openxmlformats.org/officeDocument/2006/relationships/image" Target="../media/image4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4.png"/><Relationship Id="rId4" Type="http://schemas.openxmlformats.org/officeDocument/2006/relationships/image" Target="../media/image4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808" y="1824227"/>
              <a:ext cx="829056" cy="4556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032" y="1824227"/>
              <a:ext cx="728471" cy="455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5672" y="1824227"/>
              <a:ext cx="2322576" cy="455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808" y="2372867"/>
              <a:ext cx="2319528" cy="455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8504" y="2372867"/>
              <a:ext cx="5550408" cy="4556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808" y="2921507"/>
              <a:ext cx="3255264" cy="45567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17219" y="1360423"/>
            <a:ext cx="663829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0000"/>
                </a:solidFill>
              </a:rPr>
              <a:t>2-лекция.</a:t>
            </a:r>
            <a:endParaRPr sz="3600"/>
          </a:p>
          <a:p>
            <a:pPr marL="12700" marR="5080">
              <a:lnSpc>
                <a:spcPct val="100000"/>
              </a:lnSpc>
            </a:pPr>
            <a:r>
              <a:rPr dirty="0" sz="3600" spc="-5"/>
              <a:t>ШКАЛА ЭЛЕКТРОМАГНИТНЫХ  ИЗЛУЧЕНИЙ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6091809" y="4753102"/>
            <a:ext cx="2571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rebuchet MS"/>
                <a:cs typeface="Trebuchet MS"/>
              </a:rPr>
              <a:t>профессор Кошим</a:t>
            </a:r>
            <a:r>
              <a:rPr dirty="0" sz="1800" spc="-75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А.Г.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5303" y="5977534"/>
            <a:ext cx="733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2020</a:t>
            </a:r>
            <a:r>
              <a:rPr dirty="0" sz="1800" spc="-110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г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5292" y="600455"/>
              <a:ext cx="6309359" cy="4556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2754" y="136016"/>
            <a:ext cx="57727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Инфракрасное</a:t>
            </a:r>
            <a:r>
              <a:rPr dirty="0" sz="3600" spc="-85"/>
              <a:t> </a:t>
            </a:r>
            <a:r>
              <a:rPr dirty="0" sz="3600" spc="-5"/>
              <a:t>излучение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13080" y="1148841"/>
            <a:ext cx="3743325" cy="4893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Trebuchet MS"/>
                <a:cs typeface="Trebuchet MS"/>
              </a:rPr>
              <a:t>Инфракрасное  излучение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это  электромагнитные волны,  которые испускает любое  нагретое тело, даже если  оно не</a:t>
            </a:r>
            <a:r>
              <a:rPr dirty="0" sz="24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светится.</a:t>
            </a:r>
            <a:endParaRPr sz="2400">
              <a:latin typeface="Trebuchet MS"/>
              <a:cs typeface="Trebuchet MS"/>
            </a:endParaRPr>
          </a:p>
          <a:p>
            <a:pPr marL="12700" marR="225425">
              <a:lnSpc>
                <a:spcPct val="100000"/>
              </a:lnSpc>
              <a:spcBef>
                <a:spcPts val="880"/>
              </a:spcBef>
            </a:pP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Инфракрасные волны  также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тепловые</a:t>
            </a:r>
            <a:r>
              <a:rPr dirty="0" sz="2400" spc="-1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rebuchet MS"/>
                <a:cs typeface="Trebuchet MS"/>
              </a:rPr>
              <a:t>волны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, 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т.к. многие источники  этих волн вызывают  заметное</a:t>
            </a:r>
            <a:endParaRPr sz="2400">
              <a:latin typeface="Trebuchet MS"/>
              <a:cs typeface="Trebuchet MS"/>
            </a:endParaRPr>
          </a:p>
          <a:p>
            <a:pPr marL="12700" marR="113030">
              <a:lnSpc>
                <a:spcPct val="100000"/>
              </a:lnSpc>
              <a:tabLst>
                <a:tab pos="1816735" algn="l"/>
              </a:tabLst>
            </a:pP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н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гре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ани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е	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о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р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у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жаю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щ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их 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тел.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7" y="1124800"/>
            <a:ext cx="4218559" cy="48964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9260" y="600455"/>
              <a:ext cx="5097780" cy="4556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7229" y="136016"/>
            <a:ext cx="45643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Световое</a:t>
            </a:r>
            <a:r>
              <a:rPr dirty="0" sz="3600" spc="-60"/>
              <a:t> </a:t>
            </a:r>
            <a:r>
              <a:rPr dirty="0" sz="3600" spc="-5"/>
              <a:t>излучение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759663" y="1076959"/>
            <a:ext cx="7858759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7305" marR="5080" indent="-1524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3300"/>
                </a:solidFill>
                <a:latin typeface="Trebuchet MS"/>
                <a:cs typeface="Trebuchet MS"/>
              </a:rPr>
              <a:t>Световое </a:t>
            </a:r>
            <a:r>
              <a:rPr dirty="0" sz="2400" spc="-5" b="1">
                <a:solidFill>
                  <a:srgbClr val="FF3300"/>
                </a:solidFill>
                <a:latin typeface="Trebuchet MS"/>
                <a:cs typeface="Trebuchet MS"/>
              </a:rPr>
              <a:t>излучение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поток лучистой энергии из  инфракрасной,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видимой и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ультрафиолетовой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области 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спектра,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действует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течение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нескольких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секунд,  источником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является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светящаяся область</a:t>
            </a:r>
            <a:r>
              <a:rPr dirty="0" sz="2400" spc="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взрыва.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1295" y="2708922"/>
            <a:ext cx="5469635" cy="36482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9551" y="600455"/>
              <a:ext cx="6344411" cy="4556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7522" y="136016"/>
            <a:ext cx="58115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Рентгеновское</a:t>
            </a:r>
            <a:r>
              <a:rPr dirty="0" sz="3600" spc="-70"/>
              <a:t> </a:t>
            </a:r>
            <a:r>
              <a:rPr dirty="0" sz="3600" spc="-5"/>
              <a:t>излучение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58800" y="1220800"/>
            <a:ext cx="832929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dirty="0" sz="2400" spc="-5" i="1">
                <a:solidFill>
                  <a:srgbClr val="6F2F9F"/>
                </a:solidFill>
                <a:latin typeface="Trebuchet MS"/>
                <a:cs typeface="Trebuchet MS"/>
              </a:rPr>
              <a:t>Рентгеновское излучение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возникает при торможении  быстрых заряженных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частиц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(электронов, протонов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и  пр.), а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также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в результате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процессов, происходящих  внутри электронных оболочек</a:t>
            </a:r>
            <a:r>
              <a:rPr dirty="0" sz="2400" spc="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атомов.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613" y="3037332"/>
            <a:ext cx="4304030" cy="367245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55438" y="4605985"/>
            <a:ext cx="3589654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F2F9F"/>
                </a:solidFill>
                <a:latin typeface="Trebuchet MS"/>
                <a:cs typeface="Trebuchet MS"/>
              </a:rPr>
              <a:t>Применение :</a:t>
            </a:r>
            <a:r>
              <a:rPr dirty="0" sz="2400" spc="-85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медицина,  </a:t>
            </a:r>
            <a:r>
              <a:rPr dirty="0" sz="2400">
                <a:latin typeface="Trebuchet MS"/>
                <a:cs typeface="Trebuchet MS"/>
              </a:rPr>
              <a:t>физика, химия,  биология, </a:t>
            </a:r>
            <a:r>
              <a:rPr dirty="0" sz="2400" spc="-5">
                <a:latin typeface="Trebuchet MS"/>
                <a:cs typeface="Trebuchet MS"/>
              </a:rPr>
              <a:t>техника,  криминалистика,  искусствоведение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3307" y="600455"/>
              <a:ext cx="1958340" cy="4556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0815" y="600455"/>
              <a:ext cx="728472" cy="455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8455" y="600455"/>
              <a:ext cx="2909316" cy="4556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51023" y="136016"/>
            <a:ext cx="39414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3300"/>
                </a:solidFill>
              </a:rPr>
              <a:t>Гамма-излучение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592023" y="1148841"/>
            <a:ext cx="7484745" cy="196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36830" indent="-182880">
              <a:lnSpc>
                <a:spcPct val="100000"/>
              </a:lnSpc>
              <a:spcBef>
                <a:spcPts val="100"/>
              </a:spcBef>
              <a:buClr>
                <a:srgbClr val="C3250C"/>
              </a:buClr>
              <a:buSzPct val="129166"/>
              <a:buFont typeface="Wingdings"/>
              <a:buChar char=""/>
              <a:tabLst>
                <a:tab pos="486409" algn="l"/>
                <a:tab pos="487045" algn="l"/>
              </a:tabLst>
            </a:pPr>
            <a:r>
              <a:rPr dirty="0" sz="2400" spc="-5">
                <a:solidFill>
                  <a:srgbClr val="FF3300"/>
                </a:solidFill>
                <a:latin typeface="Trebuchet MS"/>
                <a:cs typeface="Trebuchet MS"/>
              </a:rPr>
              <a:t>Особенность: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ярко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выраженные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корпускулярные  свойства.</a:t>
            </a:r>
            <a:endParaRPr sz="2400">
              <a:latin typeface="Trebuchet MS"/>
              <a:cs typeface="Trebuchet MS"/>
            </a:endParaRPr>
          </a:p>
          <a:p>
            <a:pPr marL="194945" marR="5080" indent="-182880">
              <a:lnSpc>
                <a:spcPct val="100000"/>
              </a:lnSpc>
              <a:spcBef>
                <a:spcPts val="880"/>
              </a:spcBef>
              <a:buClr>
                <a:srgbClr val="C3250C"/>
              </a:buClr>
              <a:buSzPct val="129166"/>
              <a:buFont typeface="Wingdings"/>
              <a:buChar char=""/>
              <a:tabLst>
                <a:tab pos="486409" algn="l"/>
                <a:tab pos="487045" algn="l"/>
              </a:tabLst>
            </a:pPr>
            <a:r>
              <a:rPr dirty="0" sz="2400" spc="-5" i="1">
                <a:solidFill>
                  <a:srgbClr val="FF3300"/>
                </a:solidFill>
                <a:latin typeface="Trebuchet MS"/>
                <a:cs typeface="Trebuchet MS"/>
              </a:rPr>
              <a:t>Гамма </a:t>
            </a:r>
            <a:r>
              <a:rPr dirty="0" sz="2400" i="1">
                <a:solidFill>
                  <a:srgbClr val="FF3300"/>
                </a:solidFill>
                <a:latin typeface="Trebuchet MS"/>
                <a:cs typeface="Trebuchet MS"/>
              </a:rPr>
              <a:t>излучение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является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следствием явлений,  происходящих внутри атомных ядер,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а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также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в  </a:t>
            </a:r>
            <a:r>
              <a:rPr dirty="0" sz="2400" spc="-5">
                <a:solidFill>
                  <a:srgbClr val="404040"/>
                </a:solidFill>
                <a:latin typeface="Trebuchet MS"/>
                <a:cs typeface="Trebuchet MS"/>
              </a:rPr>
              <a:t>результате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ядерных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реакций.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59810" y="3500983"/>
            <a:ext cx="3384423" cy="29790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260" y="1366520"/>
            <a:ext cx="7325995" cy="1954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4945" marR="262890" indent="-182880">
              <a:lnSpc>
                <a:spcPct val="100000"/>
              </a:lnSpc>
              <a:spcBef>
                <a:spcPts val="105"/>
              </a:spcBef>
              <a:buClr>
                <a:srgbClr val="C3250C"/>
              </a:buClr>
              <a:buSzPct val="130000"/>
              <a:buFont typeface="Wingdings"/>
              <a:buChar char=""/>
              <a:tabLst>
                <a:tab pos="347980" algn="l"/>
                <a:tab pos="3006090" algn="l"/>
              </a:tabLst>
            </a:pP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мере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уменьшения	длины волны проявляются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и 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существенные качественные различия электромагнитных  волн.</a:t>
            </a:r>
            <a:endParaRPr sz="2000">
              <a:latin typeface="Trebuchet MS"/>
              <a:cs typeface="Trebuchet MS"/>
            </a:endParaRPr>
          </a:p>
          <a:p>
            <a:pPr marL="194945" marR="5080" indent="-182880">
              <a:lnSpc>
                <a:spcPct val="100000"/>
              </a:lnSpc>
              <a:spcBef>
                <a:spcPts val="780"/>
              </a:spcBef>
              <a:buClr>
                <a:srgbClr val="C3250C"/>
              </a:buClr>
              <a:buSzPct val="130000"/>
              <a:buFont typeface="Wingdings"/>
              <a:buChar char=""/>
              <a:tabLst>
                <a:tab pos="347980" algn="l"/>
                <a:tab pos="1630680" algn="l"/>
                <a:tab pos="3590925" algn="l"/>
              </a:tabLst>
            </a:pP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Излучения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различных длин волн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отличаются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друг от друга 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dirty="0" sz="20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способу	их</a:t>
            </a:r>
            <a:r>
              <a:rPr dirty="0" sz="20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получения</a:t>
            </a:r>
            <a:r>
              <a:rPr dirty="0" sz="20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и	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методом регистрации, то есть 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по характеру </a:t>
            </a:r>
            <a:r>
              <a:rPr dirty="0" sz="2000" spc="-5">
                <a:solidFill>
                  <a:srgbClr val="404040"/>
                </a:solidFill>
                <a:latin typeface="Trebuchet MS"/>
                <a:cs typeface="Trebuchet MS"/>
              </a:rPr>
              <a:t>взаимодействия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dirty="0" sz="2000" spc="-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04040"/>
                </a:solidFill>
                <a:latin typeface="Trebuchet MS"/>
                <a:cs typeface="Trebuchet MS"/>
              </a:rPr>
              <a:t>веществами.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091" y="4382419"/>
            <a:ext cx="2497376" cy="2273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6534" y="224155"/>
            <a:ext cx="302260" cy="7277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C3250C"/>
                </a:solidFill>
                <a:latin typeface="Georgia"/>
                <a:cs typeface="Georgia"/>
              </a:rPr>
              <a:t>*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167" y="495045"/>
            <a:ext cx="3114421" cy="420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3736" y="1798700"/>
            <a:ext cx="2843530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404040"/>
                </a:solidFill>
                <a:latin typeface="Trebuchet MS"/>
                <a:cs typeface="Trebuchet MS"/>
              </a:rPr>
              <a:t>формировать  </a:t>
            </a:r>
            <a:r>
              <a:rPr dirty="0" sz="2200" spc="-10" b="1">
                <a:solidFill>
                  <a:srgbClr val="404040"/>
                </a:solidFill>
                <a:latin typeface="Trebuchet MS"/>
                <a:cs typeface="Trebuchet MS"/>
              </a:rPr>
              <a:t>способность  </a:t>
            </a:r>
            <a:r>
              <a:rPr dirty="0" sz="2200" spc="-5" b="1">
                <a:solidFill>
                  <a:srgbClr val="404040"/>
                </a:solidFill>
                <a:latin typeface="Trebuchet MS"/>
                <a:cs typeface="Trebuchet MS"/>
              </a:rPr>
              <a:t>определить </a:t>
            </a:r>
            <a:r>
              <a:rPr dirty="0" sz="2200" spc="-10" b="1">
                <a:solidFill>
                  <a:srgbClr val="404040"/>
                </a:solidFill>
                <a:latin typeface="Trebuchet MS"/>
                <a:cs typeface="Trebuchet MS"/>
              </a:rPr>
              <a:t>спектры  </a:t>
            </a:r>
            <a:r>
              <a:rPr dirty="0" sz="2200" spc="-5" b="1">
                <a:solidFill>
                  <a:srgbClr val="404040"/>
                </a:solidFill>
                <a:latin typeface="Trebuchet MS"/>
                <a:cs typeface="Trebuchet MS"/>
              </a:rPr>
              <a:t>электромагнитных  волн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3121" y="1714880"/>
            <a:ext cx="3814445" cy="201295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94945" marR="5080" indent="-182880">
              <a:lnSpc>
                <a:spcPct val="97600"/>
              </a:lnSpc>
              <a:spcBef>
                <a:spcPts val="185"/>
              </a:spcBef>
            </a:pPr>
            <a:r>
              <a:rPr dirty="0" sz="2850" spc="5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dirty="0" sz="2200" spc="5" b="1">
                <a:solidFill>
                  <a:srgbClr val="404040"/>
                </a:solidFill>
                <a:latin typeface="Trebuchet MS"/>
                <a:cs typeface="Trebuchet MS"/>
              </a:rPr>
              <a:t>Понятие </a:t>
            </a:r>
            <a:r>
              <a:rPr dirty="0" sz="2200" spc="-5" b="1">
                <a:solidFill>
                  <a:srgbClr val="404040"/>
                </a:solidFill>
                <a:latin typeface="Trebuchet MS"/>
                <a:cs typeface="Trebuchet MS"/>
              </a:rPr>
              <a:t>«спектр  </a:t>
            </a:r>
            <a:r>
              <a:rPr dirty="0" sz="2200" spc="-10" b="1">
                <a:solidFill>
                  <a:srgbClr val="404040"/>
                </a:solidFill>
                <a:latin typeface="Trebuchet MS"/>
                <a:cs typeface="Trebuchet MS"/>
              </a:rPr>
              <a:t>(шкала)электромагнитных  </a:t>
            </a:r>
            <a:r>
              <a:rPr dirty="0" sz="2200" spc="-5" b="1">
                <a:solidFill>
                  <a:srgbClr val="404040"/>
                </a:solidFill>
                <a:latin typeface="Trebuchet MS"/>
                <a:cs typeface="Trebuchet MS"/>
              </a:rPr>
              <a:t>волн»;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2850" spc="1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dirty="0" sz="2200" spc="10" b="1">
                <a:solidFill>
                  <a:srgbClr val="404040"/>
                </a:solidFill>
                <a:latin typeface="Trebuchet MS"/>
                <a:cs typeface="Trebuchet MS"/>
              </a:rPr>
              <a:t>Виды</a:t>
            </a:r>
            <a:r>
              <a:rPr dirty="0" sz="2200" spc="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200" spc="-5" b="1">
                <a:solidFill>
                  <a:srgbClr val="404040"/>
                </a:solidFill>
                <a:latin typeface="Trebuchet MS"/>
                <a:cs typeface="Trebuchet MS"/>
              </a:rPr>
              <a:t>волн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850" spc="1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dirty="0" sz="2200" spc="10" b="1">
                <a:solidFill>
                  <a:srgbClr val="404040"/>
                </a:solidFill>
                <a:latin typeface="Trebuchet MS"/>
                <a:cs typeface="Trebuchet MS"/>
              </a:rPr>
              <a:t>Виды</a:t>
            </a:r>
            <a:r>
              <a:rPr dirty="0" sz="2200" spc="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Trebuchet MS"/>
                <a:cs typeface="Trebuchet MS"/>
              </a:rPr>
              <a:t>излучений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037" y="1676907"/>
              <a:ext cx="8334121" cy="35284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727" y="500634"/>
            <a:ext cx="787336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00"/>
                </a:solidFill>
              </a:rPr>
              <a:t>Вся информация </a:t>
            </a:r>
            <a:r>
              <a:rPr dirty="0" sz="2400">
                <a:solidFill>
                  <a:srgbClr val="000000"/>
                </a:solidFill>
              </a:rPr>
              <a:t>от звезд, туманностей, галактик и  других </a:t>
            </a:r>
            <a:r>
              <a:rPr dirty="0" sz="2400" spc="-5">
                <a:solidFill>
                  <a:srgbClr val="000000"/>
                </a:solidFill>
              </a:rPr>
              <a:t>астрономических </a:t>
            </a:r>
            <a:r>
              <a:rPr dirty="0" sz="2400">
                <a:solidFill>
                  <a:srgbClr val="000000"/>
                </a:solidFill>
              </a:rPr>
              <a:t>объектов </a:t>
            </a:r>
            <a:r>
              <a:rPr dirty="0" sz="2400" spc="-5">
                <a:solidFill>
                  <a:srgbClr val="000000"/>
                </a:solidFill>
              </a:rPr>
              <a:t>поступает </a:t>
            </a:r>
            <a:r>
              <a:rPr dirty="0" sz="2400">
                <a:solidFill>
                  <a:srgbClr val="000000"/>
                </a:solidFill>
              </a:rPr>
              <a:t>в виде  электромагнитного</a:t>
            </a:r>
            <a:r>
              <a:rPr dirty="0" sz="2400" spc="-2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излучения.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09727" y="5329250"/>
            <a:ext cx="62471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Шкала электромагнитного</a:t>
            </a:r>
            <a:r>
              <a:rPr dirty="0" sz="1800" spc="-55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излучения.</a:t>
            </a:r>
            <a:endParaRPr sz="1800">
              <a:latin typeface="Trebuchet MS"/>
              <a:cs typeface="Trebuchet MS"/>
            </a:endParaRPr>
          </a:p>
          <a:p>
            <a:pPr marL="12700" marR="2326640">
              <a:lnSpc>
                <a:spcPct val="100000"/>
              </a:lnSpc>
            </a:pPr>
            <a:r>
              <a:rPr dirty="0" u="heavy" sz="1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По горизонтальной оси 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отложены: </a:t>
            </a:r>
            <a:r>
              <a:rPr dirty="0" sz="1800" spc="-5">
                <a:latin typeface="Trebuchet MS"/>
                <a:cs typeface="Trebuchet MS"/>
              </a:rPr>
              <a:t> внизу </a:t>
            </a:r>
            <a:r>
              <a:rPr dirty="0" sz="1800">
                <a:latin typeface="Trebuchet MS"/>
                <a:cs typeface="Trebuchet MS"/>
              </a:rPr>
              <a:t>– длина </a:t>
            </a:r>
            <a:r>
              <a:rPr dirty="0" sz="1800" spc="-5">
                <a:latin typeface="Trebuchet MS"/>
                <a:cs typeface="Trebuchet MS"/>
              </a:rPr>
              <a:t>волны </a:t>
            </a:r>
            <a:r>
              <a:rPr dirty="0" sz="1800">
                <a:latin typeface="Trebuchet MS"/>
                <a:cs typeface="Trebuchet MS"/>
              </a:rPr>
              <a:t>в </a:t>
            </a:r>
            <a:r>
              <a:rPr dirty="0" sz="1800" spc="-5">
                <a:latin typeface="Trebuchet MS"/>
                <a:cs typeface="Trebuchet MS"/>
              </a:rPr>
              <a:t>метрах,  вверху </a:t>
            </a:r>
            <a:r>
              <a:rPr dirty="0" sz="1800">
                <a:latin typeface="Trebuchet MS"/>
                <a:cs typeface="Trebuchet MS"/>
              </a:rPr>
              <a:t>– </a:t>
            </a:r>
            <a:r>
              <a:rPr dirty="0" sz="1800" spc="-5">
                <a:latin typeface="Trebuchet MS"/>
                <a:cs typeface="Trebuchet MS"/>
              </a:rPr>
              <a:t>частота колебаний </a:t>
            </a:r>
            <a:r>
              <a:rPr dirty="0" sz="1800">
                <a:latin typeface="Trebuchet MS"/>
                <a:cs typeface="Trebuchet MS"/>
              </a:rPr>
              <a:t>в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герцах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1" y="806195"/>
              <a:ext cx="2430780" cy="518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39" y="806195"/>
              <a:ext cx="6781800" cy="518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603" y="278333"/>
            <a:ext cx="7962900" cy="651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/>
              <a:t>Шкала электромагнитных</a:t>
            </a:r>
            <a:r>
              <a:rPr dirty="0" sz="4100" spc="-125"/>
              <a:t> </a:t>
            </a:r>
            <a:r>
              <a:rPr dirty="0" sz="4100"/>
              <a:t>волн</a:t>
            </a:r>
            <a:endParaRPr sz="4100"/>
          </a:p>
        </p:txBody>
      </p:sp>
      <p:sp>
        <p:nvSpPr>
          <p:cNvPr id="7" name="object 7"/>
          <p:cNvSpPr txBox="1"/>
          <p:nvPr/>
        </p:nvSpPr>
        <p:spPr>
          <a:xfrm>
            <a:off x="307340" y="1366519"/>
            <a:ext cx="8579485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32004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404040"/>
                </a:solidFill>
                <a:latin typeface="Trebuchet MS"/>
                <a:cs typeface="Trebuchet MS"/>
              </a:rPr>
              <a:t>Шкала электромагнитных волн простирается </a:t>
            </a:r>
            <a:r>
              <a:rPr dirty="0" sz="2200">
                <a:solidFill>
                  <a:srgbClr val="404040"/>
                </a:solidFill>
                <a:latin typeface="Trebuchet MS"/>
                <a:cs typeface="Trebuchet MS"/>
              </a:rPr>
              <a:t>от </a:t>
            </a:r>
            <a:r>
              <a:rPr dirty="0" sz="2200" spc="-5">
                <a:solidFill>
                  <a:srgbClr val="FF0000"/>
                </a:solidFill>
                <a:latin typeface="Trebuchet MS"/>
                <a:cs typeface="Trebuchet MS"/>
              </a:rPr>
              <a:t>длинных  радиоволн </a:t>
            </a:r>
            <a:r>
              <a:rPr dirty="0" sz="2200">
                <a:solidFill>
                  <a:srgbClr val="FF0000"/>
                </a:solidFill>
                <a:latin typeface="Trebuchet MS"/>
                <a:cs typeface="Trebuchet MS"/>
              </a:rPr>
              <a:t>до </a:t>
            </a:r>
            <a:r>
              <a:rPr dirty="0" sz="2200" spc="-5">
                <a:solidFill>
                  <a:srgbClr val="FF0000"/>
                </a:solidFill>
                <a:latin typeface="Trebuchet MS"/>
                <a:cs typeface="Trebuchet MS"/>
              </a:rPr>
              <a:t>гамма – лучей</a:t>
            </a:r>
            <a:r>
              <a:rPr dirty="0" sz="2200" spc="-5">
                <a:solidFill>
                  <a:srgbClr val="404040"/>
                </a:solidFill>
                <a:latin typeface="Trebuchet MS"/>
                <a:cs typeface="Trebuchet MS"/>
              </a:rPr>
              <a:t>. Электромагнитные волны  </a:t>
            </a:r>
            <a:r>
              <a:rPr dirty="0" sz="2200" spc="-10">
                <a:solidFill>
                  <a:srgbClr val="404040"/>
                </a:solidFill>
                <a:latin typeface="Trebuchet MS"/>
                <a:cs typeface="Trebuchet MS"/>
              </a:rPr>
              <a:t>различной </a:t>
            </a:r>
            <a:r>
              <a:rPr dirty="0" sz="2200" spc="-5">
                <a:solidFill>
                  <a:srgbClr val="404040"/>
                </a:solidFill>
                <a:latin typeface="Trebuchet MS"/>
                <a:cs typeface="Trebuchet MS"/>
              </a:rPr>
              <a:t>длины </a:t>
            </a:r>
            <a:r>
              <a:rPr dirty="0" sz="2200" spc="-10">
                <a:solidFill>
                  <a:srgbClr val="404040"/>
                </a:solidFill>
                <a:latin typeface="Trebuchet MS"/>
                <a:cs typeface="Trebuchet MS"/>
              </a:rPr>
              <a:t>условно </a:t>
            </a:r>
            <a:r>
              <a:rPr dirty="0" sz="2200" spc="-5">
                <a:solidFill>
                  <a:srgbClr val="404040"/>
                </a:solidFill>
                <a:latin typeface="Trebuchet MS"/>
                <a:cs typeface="Trebuchet MS"/>
              </a:rPr>
              <a:t>делят </a:t>
            </a:r>
            <a:r>
              <a:rPr dirty="0" sz="2200" spc="-10">
                <a:solidFill>
                  <a:srgbClr val="404040"/>
                </a:solidFill>
                <a:latin typeface="Trebuchet MS"/>
                <a:cs typeface="Trebuchet MS"/>
              </a:rPr>
              <a:t>на диапазоны </a:t>
            </a:r>
            <a:r>
              <a:rPr dirty="0" sz="220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dirty="0" sz="2200" spc="-5">
                <a:solidFill>
                  <a:srgbClr val="404040"/>
                </a:solidFill>
                <a:latin typeface="Trebuchet MS"/>
                <a:cs typeface="Trebuchet MS"/>
              </a:rPr>
              <a:t>различным  признакам ( способу получения, способу регистрации, </a:t>
            </a:r>
            <a:r>
              <a:rPr dirty="0" sz="2200" spc="-10">
                <a:solidFill>
                  <a:srgbClr val="404040"/>
                </a:solidFill>
                <a:latin typeface="Trebuchet MS"/>
                <a:cs typeface="Trebuchet MS"/>
              </a:rPr>
              <a:t>характеру  взаимодействия </a:t>
            </a:r>
            <a:r>
              <a:rPr dirty="0" sz="2200" spc="-5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dirty="0" sz="2200" spc="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Trebuchet MS"/>
                <a:cs typeface="Trebuchet MS"/>
              </a:rPr>
              <a:t>веществом).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41" y="3284982"/>
            <a:ext cx="8388477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7" y="650748"/>
              <a:ext cx="4372356" cy="5059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4813" y="136017"/>
            <a:ext cx="37788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Скорость</a:t>
            </a:r>
            <a:r>
              <a:rPr dirty="0" sz="4000" spc="-50"/>
              <a:t> </a:t>
            </a:r>
            <a:r>
              <a:rPr dirty="0" sz="4000" spc="-5"/>
              <a:t>света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71627" y="1075436"/>
            <a:ext cx="840867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305" marR="15875" indent="-1524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Всякое излучение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можно рассматривать как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поток 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квантов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– фотонов,</a:t>
            </a:r>
            <a:r>
              <a:rPr dirty="0" sz="2800" spc="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распространяющихся</a:t>
            </a:r>
            <a:endParaRPr sz="2800">
              <a:latin typeface="Trebuchet MS"/>
              <a:cs typeface="Trebuchet MS"/>
            </a:endParaRPr>
          </a:p>
          <a:p>
            <a:pPr marL="27305" marR="5080">
              <a:lnSpc>
                <a:spcPct val="100000"/>
              </a:lnSpc>
            </a:pP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со </a:t>
            </a:r>
            <a:r>
              <a:rPr dirty="0" sz="2800" spc="-10" b="1" i="1">
                <a:solidFill>
                  <a:srgbClr val="404040"/>
                </a:solidFill>
                <a:latin typeface="Trebuchet MS"/>
                <a:cs typeface="Trebuchet MS"/>
              </a:rPr>
              <a:t>скоростью </a:t>
            </a:r>
            <a:r>
              <a:rPr dirty="0" sz="2800" spc="-5" b="1" i="1">
                <a:solidFill>
                  <a:srgbClr val="404040"/>
                </a:solidFill>
                <a:latin typeface="Trebuchet MS"/>
                <a:cs typeface="Trebuchet MS"/>
              </a:rPr>
              <a:t>света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, равной </a:t>
            </a:r>
            <a:r>
              <a:rPr dirty="0" sz="2800" spc="-5" i="1">
                <a:solidFill>
                  <a:srgbClr val="404040"/>
                </a:solidFill>
                <a:latin typeface="Trebuchet MS"/>
                <a:cs typeface="Trebuchet MS"/>
              </a:rPr>
              <a:t>c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= 299 792 458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м/с. 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Скорость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света связана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длиной </a:t>
            </a:r>
            <a:r>
              <a:rPr dirty="0" sz="2800" spc="-5">
                <a:solidFill>
                  <a:srgbClr val="404040"/>
                </a:solidFill>
                <a:latin typeface="Trebuchet MS"/>
                <a:cs typeface="Trebuchet MS"/>
              </a:rPr>
              <a:t>и частотой  </a:t>
            </a:r>
            <a:r>
              <a:rPr dirty="0" sz="2800" spc="-10">
                <a:solidFill>
                  <a:srgbClr val="404040"/>
                </a:solidFill>
                <a:latin typeface="Trebuchet MS"/>
                <a:cs typeface="Trebuchet MS"/>
              </a:rPr>
              <a:t>волны соотношением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191" y="4409313"/>
            <a:ext cx="17386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 i="1">
                <a:solidFill>
                  <a:srgbClr val="00AFEF"/>
                </a:solidFill>
                <a:latin typeface="Trebuchet MS"/>
                <a:cs typeface="Trebuchet MS"/>
              </a:rPr>
              <a:t>c </a:t>
            </a:r>
            <a:r>
              <a:rPr dirty="0" sz="3600" b="1">
                <a:solidFill>
                  <a:srgbClr val="00AFEF"/>
                </a:solidFill>
                <a:latin typeface="Trebuchet MS"/>
                <a:cs typeface="Trebuchet MS"/>
              </a:rPr>
              <a:t>= λ ∙</a:t>
            </a:r>
            <a:r>
              <a:rPr dirty="0" sz="3600" spc="-90" b="1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dirty="0" sz="3600" b="1">
                <a:solidFill>
                  <a:srgbClr val="00AFEF"/>
                </a:solidFill>
                <a:latin typeface="Trebuchet MS"/>
                <a:cs typeface="Trebuchet MS"/>
              </a:rPr>
              <a:t>ν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3216655"/>
            <a:ext cx="4964430" cy="32812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1" y="688848"/>
              <a:ext cx="8706612" cy="5181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8527" y="161925"/>
            <a:ext cx="8097520" cy="650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/>
              <a:t>Спектр электромагнитных</a:t>
            </a:r>
            <a:r>
              <a:rPr dirty="0" sz="4100" spc="-60"/>
              <a:t> </a:t>
            </a:r>
            <a:r>
              <a:rPr dirty="0" sz="4100"/>
              <a:t>волн</a:t>
            </a:r>
            <a:endParaRPr sz="4100"/>
          </a:p>
        </p:txBody>
      </p:sp>
      <p:grpSp>
        <p:nvGrpSpPr>
          <p:cNvPr id="6" name="object 6"/>
          <p:cNvGrpSpPr/>
          <p:nvPr/>
        </p:nvGrpSpPr>
        <p:grpSpPr>
          <a:xfrm>
            <a:off x="107504" y="3232023"/>
            <a:ext cx="9012555" cy="2955290"/>
            <a:chOff x="107504" y="3232023"/>
            <a:chExt cx="9012555" cy="29552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4314812"/>
              <a:ext cx="1800225" cy="18722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7667" y="3331718"/>
              <a:ext cx="1769236" cy="18722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7891" y="4192689"/>
              <a:ext cx="1728215" cy="1866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0126" y="3232023"/>
              <a:ext cx="1779143" cy="18275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1399" y="4267885"/>
              <a:ext cx="1728216" cy="18722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56438" y="6347866"/>
            <a:ext cx="1584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rebuchet MS"/>
                <a:cs typeface="Trebuchet MS"/>
              </a:rPr>
              <a:t>1)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Радиоволны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6788" y="5232272"/>
            <a:ext cx="16452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rebuchet MS"/>
                <a:cs typeface="Trebuchet MS"/>
              </a:rPr>
              <a:t>2)</a:t>
            </a:r>
            <a:r>
              <a:rPr dirty="0" sz="1600" spc="-65">
                <a:latin typeface="Trebuchet MS"/>
                <a:cs typeface="Trebuchet MS"/>
              </a:rPr>
              <a:t> </a:t>
            </a:r>
            <a:r>
              <a:rPr dirty="0" sz="1600" spc="-10">
                <a:latin typeface="Trebuchet MS"/>
                <a:cs typeface="Trebuchet MS"/>
              </a:rPr>
              <a:t>Инфракрасное  </a:t>
            </a:r>
            <a:r>
              <a:rPr dirty="0" sz="1600" spc="-5">
                <a:latin typeface="Trebuchet MS"/>
                <a:cs typeface="Trebuchet MS"/>
              </a:rPr>
              <a:t>излучение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7266" y="6162243"/>
            <a:ext cx="11271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rebuchet MS"/>
                <a:cs typeface="Trebuchet MS"/>
              </a:rPr>
              <a:t>3)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Световое  излучение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7746" y="5154295"/>
            <a:ext cx="1646555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rebuchet MS"/>
                <a:cs typeface="Trebuchet MS"/>
              </a:rPr>
              <a:t>4) </a:t>
            </a:r>
            <a:r>
              <a:rPr dirty="0" sz="1600" spc="-10">
                <a:latin typeface="Trebuchet MS"/>
                <a:cs typeface="Trebuchet MS"/>
              </a:rPr>
              <a:t>Рентгеновское  </a:t>
            </a:r>
            <a:r>
              <a:rPr dirty="0" sz="1600" spc="-5">
                <a:latin typeface="Trebuchet MS"/>
                <a:cs typeface="Trebuchet MS"/>
              </a:rPr>
              <a:t>излучени</a:t>
            </a:r>
            <a:r>
              <a:rPr dirty="0" sz="1800" spc="-5">
                <a:latin typeface="Trebuchet MS"/>
                <a:cs typeface="Trebuchet MS"/>
              </a:rPr>
              <a:t>е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0360" y="6239967"/>
            <a:ext cx="10071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rebuchet MS"/>
                <a:cs typeface="Trebuchet MS"/>
              </a:rPr>
              <a:t>5) Гамма</a:t>
            </a:r>
            <a:r>
              <a:rPr dirty="0" sz="1600" spc="-60">
                <a:latin typeface="Trebuchet MS"/>
                <a:cs typeface="Trebuchet MS"/>
              </a:rPr>
              <a:t> </a:t>
            </a:r>
            <a:r>
              <a:rPr dirty="0" sz="1600" spc="-5">
                <a:latin typeface="Trebuchet MS"/>
                <a:cs typeface="Trebuchet MS"/>
              </a:rPr>
              <a:t>-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Trebuchet MS"/>
                <a:cs typeface="Trebuchet MS"/>
              </a:rPr>
              <a:t>и</a:t>
            </a:r>
            <a:r>
              <a:rPr dirty="0" sz="1600" spc="-15">
                <a:latin typeface="Trebuchet MS"/>
                <a:cs typeface="Trebuchet MS"/>
              </a:rPr>
              <a:t>з</a:t>
            </a:r>
            <a:r>
              <a:rPr dirty="0" sz="1600" spc="-5">
                <a:latin typeface="Trebuchet MS"/>
                <a:cs typeface="Trebuchet MS"/>
              </a:rPr>
              <a:t>лучен</a:t>
            </a:r>
            <a:r>
              <a:rPr dirty="0" sz="1600" spc="-10">
                <a:latin typeface="Trebuchet MS"/>
                <a:cs typeface="Trebuchet MS"/>
              </a:rPr>
              <a:t>и</a:t>
            </a:r>
            <a:r>
              <a:rPr dirty="0" sz="1600" spc="-5">
                <a:latin typeface="Trebuchet MS"/>
                <a:cs typeface="Trebuchet MS"/>
              </a:rPr>
              <a:t>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4305" marR="5080">
              <a:lnSpc>
                <a:spcPct val="100000"/>
              </a:lnSpc>
              <a:spcBef>
                <a:spcPts val="100"/>
              </a:spcBef>
              <a:tabLst>
                <a:tab pos="1837689" algn="l"/>
                <a:tab pos="5020310" algn="l"/>
                <a:tab pos="5883275" algn="l"/>
                <a:tab pos="7639050" algn="l"/>
              </a:tabLst>
            </a:pPr>
            <a:r>
              <a:rPr dirty="0" b="1" i="1">
                <a:solidFill>
                  <a:srgbClr val="FF0000"/>
                </a:solidFill>
                <a:latin typeface="Trebuchet MS"/>
                <a:cs typeface="Trebuchet MS"/>
              </a:rPr>
              <a:t>Спе</a:t>
            </a:r>
            <a:r>
              <a:rPr dirty="0" spc="5" b="1" i="1">
                <a:solidFill>
                  <a:srgbClr val="FF0000"/>
                </a:solidFill>
                <a:latin typeface="Trebuchet MS"/>
                <a:cs typeface="Trebuchet MS"/>
              </a:rPr>
              <a:t>к</a:t>
            </a:r>
            <a:r>
              <a:rPr dirty="0" b="1" i="1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dirty="0" spc="-10" b="1" i="1">
                <a:solidFill>
                  <a:srgbClr val="FF0000"/>
                </a:solidFill>
                <a:latin typeface="Trebuchet MS"/>
                <a:cs typeface="Trebuchet MS"/>
              </a:rPr>
              <a:t>р</a:t>
            </a:r>
            <a:r>
              <a:rPr dirty="0" b="1" i="1">
                <a:solidFill>
                  <a:srgbClr val="FF0000"/>
                </a:solidFill>
                <a:latin typeface="Trebuchet MS"/>
                <a:cs typeface="Trebuchet MS"/>
              </a:rPr>
              <a:t>ом	эле</a:t>
            </a:r>
            <a:r>
              <a:rPr dirty="0" spc="10" b="1" i="1">
                <a:solidFill>
                  <a:srgbClr val="FF0000"/>
                </a:solidFill>
                <a:latin typeface="Trebuchet MS"/>
                <a:cs typeface="Trebuchet MS"/>
              </a:rPr>
              <a:t>к</a:t>
            </a:r>
            <a:r>
              <a:rPr dirty="0" spc="-15" b="1" i="1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dirty="0" b="1" i="1">
                <a:solidFill>
                  <a:srgbClr val="FF0000"/>
                </a:solidFill>
                <a:latin typeface="Trebuchet MS"/>
                <a:cs typeface="Trebuchet MS"/>
              </a:rPr>
              <a:t>ромагнитных	волн	</a:t>
            </a:r>
            <a:r>
              <a:rPr dirty="0" spc="-5"/>
              <a:t>н</a:t>
            </a:r>
            <a:r>
              <a:rPr dirty="0"/>
              <a:t>а</a:t>
            </a:r>
            <a:r>
              <a:rPr dirty="0" spc="-5"/>
              <a:t>зываетс</a:t>
            </a:r>
            <a:r>
              <a:rPr dirty="0"/>
              <a:t>я	поло</a:t>
            </a:r>
            <a:r>
              <a:rPr dirty="0" spc="-15"/>
              <a:t>с</a:t>
            </a:r>
            <a:r>
              <a:rPr dirty="0"/>
              <a:t>а  частот </a:t>
            </a:r>
            <a:r>
              <a:rPr dirty="0" spc="-5"/>
              <a:t>электромагнитных волн, </a:t>
            </a:r>
            <a:r>
              <a:rPr dirty="0" spc="-10"/>
              <a:t>существующих </a:t>
            </a:r>
            <a:r>
              <a:rPr dirty="0"/>
              <a:t>в</a:t>
            </a:r>
            <a:r>
              <a:rPr dirty="0" spc="35"/>
              <a:t> </a:t>
            </a:r>
            <a:r>
              <a:rPr dirty="0" spc="-5"/>
              <a:t>природе.</a:t>
            </a:r>
          </a:p>
          <a:p>
            <a:pPr marL="29209" marR="1336675">
              <a:lnSpc>
                <a:spcPct val="100000"/>
              </a:lnSpc>
              <a:spcBef>
                <a:spcPts val="1930"/>
              </a:spcBef>
            </a:pPr>
            <a:r>
              <a:rPr dirty="0" b="1">
                <a:latin typeface="Trebuchet MS"/>
                <a:cs typeface="Trebuchet MS"/>
              </a:rPr>
              <a:t>Спектр </a:t>
            </a:r>
            <a:r>
              <a:rPr dirty="0" spc="-5" b="1">
                <a:latin typeface="Trebuchet MS"/>
                <a:cs typeface="Trebuchet MS"/>
              </a:rPr>
              <a:t>электромагнитного излучения </a:t>
            </a:r>
            <a:r>
              <a:rPr dirty="0" b="1">
                <a:latin typeface="Trebuchet MS"/>
                <a:cs typeface="Trebuchet MS"/>
              </a:rPr>
              <a:t>в порядке  </a:t>
            </a:r>
            <a:r>
              <a:rPr dirty="0" spc="-5" b="1">
                <a:latin typeface="Trebuchet MS"/>
                <a:cs typeface="Trebuchet MS"/>
              </a:rPr>
              <a:t>увеличения </a:t>
            </a:r>
            <a:r>
              <a:rPr dirty="0" b="1">
                <a:latin typeface="Trebuchet MS"/>
                <a:cs typeface="Trebuchet MS"/>
              </a:rPr>
              <a:t>частоты</a:t>
            </a:r>
            <a:r>
              <a:rPr dirty="0" spc="-15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составляют: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2595" y="723900"/>
              <a:ext cx="4198620" cy="5791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Радиоволны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8561" y="1253744"/>
            <a:ext cx="3238500" cy="2888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3820">
              <a:lnSpc>
                <a:spcPct val="130500"/>
              </a:lnSpc>
              <a:spcBef>
                <a:spcPts val="95"/>
              </a:spcBef>
            </a:pPr>
            <a:r>
              <a:rPr dirty="0" sz="2400" b="1" i="1">
                <a:solidFill>
                  <a:srgbClr val="404040"/>
                </a:solidFill>
                <a:latin typeface="Trebuchet MS"/>
                <a:cs typeface="Trebuchet MS"/>
              </a:rPr>
              <a:t>Радиоволны  </a:t>
            </a:r>
            <a:r>
              <a:rPr dirty="0" sz="2400" spc="-5" b="1">
                <a:solidFill>
                  <a:srgbClr val="404040"/>
                </a:solidFill>
                <a:latin typeface="Trebuchet MS"/>
                <a:cs typeface="Trebuchet MS"/>
              </a:rPr>
              <a:t>представляют собой  электромагнитные  </a:t>
            </a:r>
            <a:r>
              <a:rPr dirty="0" sz="2400" b="1">
                <a:solidFill>
                  <a:srgbClr val="404040"/>
                </a:solidFill>
                <a:latin typeface="Trebuchet MS"/>
                <a:cs typeface="Trebuchet MS"/>
              </a:rPr>
              <a:t>волны, длины  </a:t>
            </a:r>
            <a:r>
              <a:rPr dirty="0" sz="2400" spc="-5" b="1">
                <a:solidFill>
                  <a:srgbClr val="404040"/>
                </a:solidFill>
                <a:latin typeface="Trebuchet MS"/>
                <a:cs typeface="Trebuchet MS"/>
              </a:rPr>
              <a:t>которых</a:t>
            </a:r>
            <a:r>
              <a:rPr dirty="0" sz="2400" spc="-8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rebuchet MS"/>
                <a:cs typeface="Trebuchet MS"/>
              </a:rPr>
              <a:t>превосходят  </a:t>
            </a:r>
            <a:r>
              <a:rPr dirty="0" sz="2400" spc="-5" b="1">
                <a:solidFill>
                  <a:srgbClr val="404040"/>
                </a:solidFill>
                <a:latin typeface="Trebuchet MS"/>
                <a:cs typeface="Trebuchet MS"/>
              </a:rPr>
              <a:t>0.1мм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583" y="1268730"/>
            <a:ext cx="4896485" cy="36816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0488" y="672083"/>
              <a:ext cx="4259579" cy="4556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48457" y="208026"/>
            <a:ext cx="37236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Виды</a:t>
            </a:r>
            <a:r>
              <a:rPr dirty="0" sz="3600" spc="-65"/>
              <a:t> </a:t>
            </a:r>
            <a:r>
              <a:rPr dirty="0" sz="3600" spc="-5"/>
              <a:t>радиоволн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24460" y="1078484"/>
            <a:ext cx="52152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404040"/>
                </a:solidFill>
                <a:latin typeface="Arial"/>
                <a:cs typeface="Arial"/>
              </a:rPr>
              <a:t>1. </a:t>
            </a:r>
            <a:r>
              <a:rPr dirty="0" sz="2400" spc="-15" b="1">
                <a:solidFill>
                  <a:srgbClr val="404040"/>
                </a:solidFill>
                <a:latin typeface="Arial"/>
                <a:cs typeface="Arial"/>
              </a:rPr>
              <a:t>Сверхдлинные </a:t>
            </a:r>
            <a:r>
              <a:rPr dirty="0" sz="2400" spc="-25" b="1">
                <a:solidFill>
                  <a:srgbClr val="404040"/>
                </a:solidFill>
                <a:latin typeface="Arial"/>
                <a:cs typeface="Arial"/>
              </a:rPr>
              <a:t>волны </a:t>
            </a:r>
            <a:r>
              <a:rPr dirty="0" sz="2400" b="1">
                <a:solidFill>
                  <a:srgbClr val="404040"/>
                </a:solidFill>
                <a:latin typeface="Arial"/>
                <a:cs typeface="Arial"/>
              </a:rPr>
              <a:t>с длиной  </a:t>
            </a:r>
            <a:r>
              <a:rPr dirty="0" sz="2400" spc="-25" b="1">
                <a:solidFill>
                  <a:srgbClr val="404040"/>
                </a:solidFill>
                <a:latin typeface="Arial"/>
                <a:cs typeface="Arial"/>
              </a:rPr>
              <a:t>волны </a:t>
            </a:r>
            <a:r>
              <a:rPr dirty="0" sz="2400" spc="-15" b="1">
                <a:solidFill>
                  <a:srgbClr val="404040"/>
                </a:solidFill>
                <a:latin typeface="Arial"/>
                <a:cs typeface="Arial"/>
              </a:rPr>
              <a:t>больше</a:t>
            </a:r>
            <a:r>
              <a:rPr dirty="0" sz="2400" spc="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404040"/>
                </a:solidFill>
                <a:latin typeface="Arial"/>
                <a:cs typeface="Arial"/>
              </a:rPr>
              <a:t>10км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3603" y="2051430"/>
            <a:ext cx="8857615" cy="4384040"/>
            <a:chOff x="183603" y="2051430"/>
            <a:chExt cx="8857615" cy="43840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6" y="2051430"/>
              <a:ext cx="2664333" cy="20245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603" y="4365040"/>
              <a:ext cx="3024378" cy="20703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2179" y="2818002"/>
              <a:ext cx="3028950" cy="22716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427221" y="5542279"/>
            <a:ext cx="44386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2. </a:t>
            </a:r>
            <a:r>
              <a:rPr dirty="0" sz="2400">
                <a:latin typeface="Trebuchet MS"/>
                <a:cs typeface="Trebuchet MS"/>
              </a:rPr>
              <a:t>Длинные </a:t>
            </a:r>
            <a:r>
              <a:rPr dirty="0" sz="2400" spc="-5">
                <a:latin typeface="Trebuchet MS"/>
                <a:cs typeface="Trebuchet MS"/>
              </a:rPr>
              <a:t>волны </a:t>
            </a:r>
            <a:r>
              <a:rPr dirty="0" sz="2400">
                <a:latin typeface="Trebuchet MS"/>
                <a:cs typeface="Trebuchet MS"/>
              </a:rPr>
              <a:t>в</a:t>
            </a:r>
            <a:r>
              <a:rPr dirty="0" sz="2400" spc="-2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интервале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Trebuchet MS"/>
                <a:cs typeface="Trebuchet MS"/>
              </a:rPr>
              <a:t>длин </a:t>
            </a:r>
            <a:r>
              <a:rPr dirty="0" sz="2400" spc="-5">
                <a:latin typeface="Trebuchet MS"/>
                <a:cs typeface="Trebuchet MS"/>
              </a:rPr>
              <a:t>от10км </a:t>
            </a:r>
            <a:r>
              <a:rPr dirty="0" sz="2400">
                <a:latin typeface="Trebuchet MS"/>
                <a:cs typeface="Trebuchet MS"/>
              </a:rPr>
              <a:t>до</a:t>
            </a:r>
            <a:r>
              <a:rPr dirty="0" sz="2400" spc="-2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1км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7963" y="1148841"/>
            <a:ext cx="228346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3. </a:t>
            </a:r>
            <a:r>
              <a:rPr dirty="0" sz="2400">
                <a:latin typeface="Trebuchet MS"/>
                <a:cs typeface="Trebuchet MS"/>
              </a:rPr>
              <a:t>Средние  </a:t>
            </a:r>
            <a:r>
              <a:rPr dirty="0" sz="2400" spc="-5">
                <a:latin typeface="Trebuchet MS"/>
                <a:cs typeface="Trebuchet MS"/>
              </a:rPr>
              <a:t>волны </a:t>
            </a:r>
            <a:r>
              <a:rPr dirty="0" sz="2400">
                <a:latin typeface="Trebuchet MS"/>
                <a:cs typeface="Trebuchet MS"/>
              </a:rPr>
              <a:t>в  </a:t>
            </a:r>
            <a:r>
              <a:rPr dirty="0" sz="2400" spc="-5">
                <a:latin typeface="Trebuchet MS"/>
                <a:cs typeface="Trebuchet MS"/>
              </a:rPr>
              <a:t>интервале</a:t>
            </a:r>
            <a:r>
              <a:rPr dirty="0" sz="2400" spc="-60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длин  </a:t>
            </a:r>
            <a:r>
              <a:rPr dirty="0" sz="2400" spc="-5">
                <a:latin typeface="Trebuchet MS"/>
                <a:cs typeface="Trebuchet MS"/>
              </a:rPr>
              <a:t>от1км до</a:t>
            </a:r>
            <a:r>
              <a:rPr dirty="0" sz="2400" spc="-4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100м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183" y="572770"/>
            <a:ext cx="430276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0">
                <a:solidFill>
                  <a:srgbClr val="000000"/>
                </a:solidFill>
                <a:latin typeface="Trebuchet MS"/>
                <a:cs typeface="Trebuchet MS"/>
              </a:rPr>
              <a:t>4. Короткие волны </a:t>
            </a:r>
            <a:r>
              <a:rPr dirty="0" sz="2400" b="0">
                <a:solidFill>
                  <a:srgbClr val="000000"/>
                </a:solidFill>
                <a:latin typeface="Trebuchet MS"/>
                <a:cs typeface="Trebuchet MS"/>
              </a:rPr>
              <a:t>в  </a:t>
            </a:r>
            <a:r>
              <a:rPr dirty="0" sz="2400" spc="-5" b="0">
                <a:solidFill>
                  <a:srgbClr val="000000"/>
                </a:solidFill>
                <a:latin typeface="Trebuchet MS"/>
                <a:cs typeface="Trebuchet MS"/>
              </a:rPr>
              <a:t>интервале </a:t>
            </a:r>
            <a:r>
              <a:rPr dirty="0" sz="2400" b="0">
                <a:solidFill>
                  <a:srgbClr val="000000"/>
                </a:solidFill>
                <a:latin typeface="Trebuchet MS"/>
                <a:cs typeface="Trebuchet MS"/>
              </a:rPr>
              <a:t>длин </a:t>
            </a:r>
            <a:r>
              <a:rPr dirty="0" sz="2400" spc="-5" b="0">
                <a:solidFill>
                  <a:srgbClr val="000000"/>
                </a:solidFill>
                <a:latin typeface="Trebuchet MS"/>
                <a:cs typeface="Trebuchet MS"/>
              </a:rPr>
              <a:t>волн от 100 </a:t>
            </a:r>
            <a:r>
              <a:rPr dirty="0" sz="2400" b="0">
                <a:solidFill>
                  <a:srgbClr val="000000"/>
                </a:solidFill>
                <a:latin typeface="Trebuchet MS"/>
                <a:cs typeface="Trebuchet MS"/>
              </a:rPr>
              <a:t>м  </a:t>
            </a:r>
            <a:r>
              <a:rPr dirty="0" sz="2400" spc="-5" b="0">
                <a:solidFill>
                  <a:srgbClr val="000000"/>
                </a:solidFill>
                <a:latin typeface="Trebuchet MS"/>
                <a:cs typeface="Trebuchet MS"/>
              </a:rPr>
              <a:t>до</a:t>
            </a:r>
            <a:r>
              <a:rPr dirty="0" sz="2400" spc="-1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400" spc="-5" b="0">
                <a:solidFill>
                  <a:srgbClr val="000000"/>
                </a:solidFill>
                <a:latin typeface="Trebuchet MS"/>
                <a:cs typeface="Trebuchet MS"/>
              </a:rPr>
              <a:t>10м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146" y="1052702"/>
            <a:ext cx="8587740" cy="3415029"/>
            <a:chOff x="233146" y="1052702"/>
            <a:chExt cx="8587740" cy="34150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146" y="2276855"/>
              <a:ext cx="4121530" cy="2190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126" y="1052702"/>
              <a:ext cx="3240404" cy="280250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639183" y="4949697"/>
            <a:ext cx="3859529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5. Ультракороткие волны </a:t>
            </a:r>
            <a:r>
              <a:rPr dirty="0" sz="2400">
                <a:latin typeface="Trebuchet MS"/>
                <a:cs typeface="Trebuchet MS"/>
              </a:rPr>
              <a:t>с  длиной </a:t>
            </a:r>
            <a:r>
              <a:rPr dirty="0" sz="2400" spc="-5">
                <a:latin typeface="Trebuchet MS"/>
                <a:cs typeface="Trebuchet MS"/>
              </a:rPr>
              <a:t>волны меньше</a:t>
            </a:r>
            <a:r>
              <a:rPr dirty="0" sz="2400" spc="-65">
                <a:latin typeface="Trebuchet MS"/>
                <a:cs typeface="Trebuchet MS"/>
              </a:rPr>
              <a:t> </a:t>
            </a:r>
            <a:r>
              <a:rPr dirty="0" sz="2400">
                <a:latin typeface="Trebuchet MS"/>
                <a:cs typeface="Trebuchet MS"/>
              </a:rPr>
              <a:t>10м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2011</dc:creator>
  <dc:title>ШКАЛА ЭЛЕКТРОМАГНИТНЫХ ИЗЛУЧЕНИЙ</dc:title>
  <dcterms:created xsi:type="dcterms:W3CDTF">2020-12-09T05:21:49Z</dcterms:created>
  <dcterms:modified xsi:type="dcterms:W3CDTF">2020-12-09T05:21:49Z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