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Default Extension="png" ContentType="image/png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  <p:embeddedFontLst>
    <p:embeddedFont>
      <p:font typeface="Arial" panose="00000000000000000000" pitchFamily="34" charset="1"/>
      <p:regular r:id="rId27"/>
      <p:bold r:id="rId26"/>
      <p:italic r:id="rId29"/>
      <p:boldItalic r:id="rId28"/>
    </p:embeddedFont>
    <p:embeddedFont>
      <p:font typeface="Georgia" panose="00000000000000000000" pitchFamily="18" charset="1"/>
      <p:regular r:id="rId34"/>
      <p:bold r:id="rId32"/>
      <p:italic r:id="rId37"/>
      <p:boldItalic r:id="rId35"/>
    </p:embeddedFont>
    <p:embeddedFont>
      <p:font typeface="Times New Roman" panose="00000000000000000000" pitchFamily="18" charset="1"/>
      <p:regular r:id="rId25"/>
    </p:embeddedFont>
    <p:embeddedFont>
      <p:font typeface="Trebuchet MS" panose="00000000000000000000" pitchFamily="34" charset="1"/>
      <p:regular r:id="rId31"/>
      <p:bold r:id="rId33"/>
      <p:boldItalic r:id="rId36"/>
    </p:embeddedFont>
    <p:embeddedFont>
      <p:font typeface="Wingdings" panose="00000000000000000000" pitchFamily="2" charset="2"/>
      <p:regular r:id="rId3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font" Target="fonts/font1.fntdata"/><Relationship Id="rId26" Type="http://schemas.openxmlformats.org/officeDocument/2006/relationships/font" Target="fonts/font2.fntdata"/><Relationship Id="rId27" Type="http://schemas.openxmlformats.org/officeDocument/2006/relationships/font" Target="fonts/font3.fntdata"/><Relationship Id="rId28" Type="http://schemas.openxmlformats.org/officeDocument/2006/relationships/font" Target="fonts/font4.fntdata"/><Relationship Id="rId29" Type="http://schemas.openxmlformats.org/officeDocument/2006/relationships/font" Target="fonts/font5.fntdata"/><Relationship Id="rId30" Type="http://schemas.openxmlformats.org/officeDocument/2006/relationships/font" Target="fonts/font6.fntdata"/><Relationship Id="rId31" Type="http://schemas.openxmlformats.org/officeDocument/2006/relationships/font" Target="fonts/font7.fntdata"/><Relationship Id="rId32" Type="http://schemas.openxmlformats.org/officeDocument/2006/relationships/font" Target="fonts/font8.fntdata"/><Relationship Id="rId33" Type="http://schemas.openxmlformats.org/officeDocument/2006/relationships/font" Target="fonts/font9.fntdata"/><Relationship Id="rId34" Type="http://schemas.openxmlformats.org/officeDocument/2006/relationships/font" Target="fonts/font10.fntdata"/><Relationship Id="rId35" Type="http://schemas.openxmlformats.org/officeDocument/2006/relationships/font" Target="fonts/font11.fntdata"/><Relationship Id="rId36" Type="http://schemas.openxmlformats.org/officeDocument/2006/relationships/font" Target="fonts/font12.fntdata"/><Relationship Id="rId37" Type="http://schemas.openxmlformats.org/officeDocument/2006/relationships/font" Target="fonts/font13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400050"/>
            <a:ext cx="5410200" cy="50800"/>
          </a:xfrm>
          <a:custGeom>
            <a:avLst/>
            <a:gdLst/>
            <a:ahLst/>
            <a:cxnLst/>
            <a:rect l="l" t="t" r="r" b="b"/>
            <a:pathLst>
              <a:path w="5410200" h="50800">
                <a:moveTo>
                  <a:pt x="0" y="50800"/>
                </a:moveTo>
                <a:lnTo>
                  <a:pt x="5410200" y="50800"/>
                </a:lnTo>
                <a:lnTo>
                  <a:pt x="5410200" y="0"/>
                </a:lnTo>
                <a:lnTo>
                  <a:pt x="0" y="0"/>
                </a:lnTo>
                <a:lnTo>
                  <a:pt x="0" y="5080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0" y="0"/>
            <a:ext cx="9085580" cy="307975"/>
          </a:xfrm>
          <a:custGeom>
            <a:avLst/>
            <a:gdLst/>
            <a:ahLst/>
            <a:cxnLst/>
            <a:rect l="l" t="t" r="r" b="b"/>
            <a:pathLst>
              <a:path w="9085580" h="307975">
                <a:moveTo>
                  <a:pt x="9044051" y="0"/>
                </a:moveTo>
                <a:lnTo>
                  <a:pt x="0" y="0"/>
                </a:lnTo>
                <a:lnTo>
                  <a:pt x="0" y="307975"/>
                </a:lnTo>
                <a:lnTo>
                  <a:pt x="9044051" y="307975"/>
                </a:lnTo>
                <a:lnTo>
                  <a:pt x="9044051" y="0"/>
                </a:lnTo>
                <a:close/>
              </a:path>
              <a:path w="9085580" h="307975">
                <a:moveTo>
                  <a:pt x="9085326" y="0"/>
                </a:moveTo>
                <a:lnTo>
                  <a:pt x="9072626" y="0"/>
                </a:lnTo>
                <a:lnTo>
                  <a:pt x="9072626" y="307975"/>
                </a:lnTo>
                <a:lnTo>
                  <a:pt x="9085326" y="307975"/>
                </a:lnTo>
                <a:lnTo>
                  <a:pt x="9085326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9142476" y="0"/>
            <a:ext cx="1905" cy="307975"/>
          </a:xfrm>
          <a:custGeom>
            <a:avLst/>
            <a:gdLst/>
            <a:ahLst/>
            <a:cxnLst/>
            <a:rect l="l" t="t" r="r" b="b"/>
            <a:pathLst>
              <a:path w="1904" h="307975">
                <a:moveTo>
                  <a:pt x="0" y="307975"/>
                </a:moveTo>
                <a:lnTo>
                  <a:pt x="1524" y="307975"/>
                </a:lnTo>
                <a:lnTo>
                  <a:pt x="1524" y="0"/>
                </a:lnTo>
                <a:lnTo>
                  <a:pt x="0" y="0"/>
                </a:lnTo>
                <a:lnTo>
                  <a:pt x="0" y="307975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0" y="307974"/>
            <a:ext cx="9085580" cy="92075"/>
          </a:xfrm>
          <a:custGeom>
            <a:avLst/>
            <a:gdLst/>
            <a:ahLst/>
            <a:cxnLst/>
            <a:rect l="l" t="t" r="r" b="b"/>
            <a:pathLst>
              <a:path w="9085580" h="92075">
                <a:moveTo>
                  <a:pt x="9044051" y="0"/>
                </a:moveTo>
                <a:lnTo>
                  <a:pt x="0" y="0"/>
                </a:lnTo>
                <a:lnTo>
                  <a:pt x="0" y="92075"/>
                </a:lnTo>
                <a:lnTo>
                  <a:pt x="9044051" y="92075"/>
                </a:lnTo>
                <a:lnTo>
                  <a:pt x="9044051" y="0"/>
                </a:lnTo>
                <a:close/>
              </a:path>
              <a:path w="9085580" h="92075">
                <a:moveTo>
                  <a:pt x="9085326" y="0"/>
                </a:moveTo>
                <a:lnTo>
                  <a:pt x="9072626" y="0"/>
                </a:lnTo>
                <a:lnTo>
                  <a:pt x="9072626" y="92075"/>
                </a:lnTo>
                <a:lnTo>
                  <a:pt x="9085326" y="92075"/>
                </a:lnTo>
                <a:lnTo>
                  <a:pt x="9085326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142476" y="307975"/>
            <a:ext cx="1905" cy="92075"/>
          </a:xfrm>
          <a:custGeom>
            <a:avLst/>
            <a:gdLst/>
            <a:ahLst/>
            <a:cxnLst/>
            <a:rect l="l" t="t" r="r" b="b"/>
            <a:pathLst>
              <a:path w="1904" h="92075">
                <a:moveTo>
                  <a:pt x="0" y="92075"/>
                </a:moveTo>
                <a:lnTo>
                  <a:pt x="1524" y="92075"/>
                </a:lnTo>
                <a:lnTo>
                  <a:pt x="1524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5410200" y="360362"/>
            <a:ext cx="3675379" cy="80010"/>
          </a:xfrm>
          <a:custGeom>
            <a:avLst/>
            <a:gdLst/>
            <a:ahLst/>
            <a:cxnLst/>
            <a:rect l="l" t="t" r="r" b="b"/>
            <a:pathLst>
              <a:path w="3675379" h="80009">
                <a:moveTo>
                  <a:pt x="3633851" y="0"/>
                </a:moveTo>
                <a:lnTo>
                  <a:pt x="0" y="0"/>
                </a:lnTo>
                <a:lnTo>
                  <a:pt x="0" y="79438"/>
                </a:lnTo>
                <a:lnTo>
                  <a:pt x="3633851" y="79438"/>
                </a:lnTo>
                <a:lnTo>
                  <a:pt x="3633851" y="0"/>
                </a:lnTo>
                <a:close/>
              </a:path>
              <a:path w="3675379" h="80009">
                <a:moveTo>
                  <a:pt x="3675126" y="0"/>
                </a:moveTo>
                <a:lnTo>
                  <a:pt x="3662426" y="0"/>
                </a:lnTo>
                <a:lnTo>
                  <a:pt x="3662426" y="79438"/>
                </a:lnTo>
                <a:lnTo>
                  <a:pt x="3675126" y="79438"/>
                </a:lnTo>
                <a:lnTo>
                  <a:pt x="3675126" y="0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9142476" y="360362"/>
            <a:ext cx="1905" cy="80010"/>
          </a:xfrm>
          <a:custGeom>
            <a:avLst/>
            <a:gdLst/>
            <a:ahLst/>
            <a:cxnLst/>
            <a:rect l="l" t="t" r="r" b="b"/>
            <a:pathLst>
              <a:path w="1904" h="80009">
                <a:moveTo>
                  <a:pt x="0" y="79438"/>
                </a:moveTo>
                <a:lnTo>
                  <a:pt x="1524" y="79438"/>
                </a:lnTo>
                <a:lnTo>
                  <a:pt x="1524" y="0"/>
                </a:lnTo>
                <a:lnTo>
                  <a:pt x="0" y="0"/>
                </a:lnTo>
                <a:lnTo>
                  <a:pt x="0" y="79438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5410200" y="439800"/>
            <a:ext cx="3733800" cy="180975"/>
          </a:xfrm>
          <a:custGeom>
            <a:avLst/>
            <a:gdLst/>
            <a:ahLst/>
            <a:cxnLst/>
            <a:rect l="l" t="t" r="r" b="b"/>
            <a:pathLst>
              <a:path w="3733800" h="180975">
                <a:moveTo>
                  <a:pt x="3733800" y="0"/>
                </a:moveTo>
                <a:lnTo>
                  <a:pt x="3732276" y="0"/>
                </a:lnTo>
                <a:lnTo>
                  <a:pt x="3732276" y="149225"/>
                </a:lnTo>
                <a:lnTo>
                  <a:pt x="3675126" y="149225"/>
                </a:lnTo>
                <a:lnTo>
                  <a:pt x="3675126" y="0"/>
                </a:lnTo>
                <a:lnTo>
                  <a:pt x="3662426" y="0"/>
                </a:lnTo>
                <a:lnTo>
                  <a:pt x="3662426" y="149225"/>
                </a:lnTo>
                <a:lnTo>
                  <a:pt x="3662426" y="179324"/>
                </a:lnTo>
                <a:lnTo>
                  <a:pt x="3633851" y="179324"/>
                </a:lnTo>
                <a:lnTo>
                  <a:pt x="3633851" y="149225"/>
                </a:lnTo>
                <a:lnTo>
                  <a:pt x="3633851" y="0"/>
                </a:lnTo>
                <a:lnTo>
                  <a:pt x="0" y="0"/>
                </a:lnTo>
                <a:lnTo>
                  <a:pt x="0" y="149225"/>
                </a:lnTo>
                <a:lnTo>
                  <a:pt x="0" y="179324"/>
                </a:lnTo>
                <a:lnTo>
                  <a:pt x="0" y="180975"/>
                </a:lnTo>
                <a:lnTo>
                  <a:pt x="3733800" y="180975"/>
                </a:lnTo>
                <a:lnTo>
                  <a:pt x="3733800" y="179324"/>
                </a:lnTo>
                <a:lnTo>
                  <a:pt x="3733800" y="149225"/>
                </a:lnTo>
                <a:lnTo>
                  <a:pt x="3733800" y="0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bg object 24"/>
          <p:cNvSpPr/>
          <p:nvPr/>
        </p:nvSpPr>
        <p:spPr>
          <a:xfrm>
            <a:off x="5407025" y="496950"/>
            <a:ext cx="3567429" cy="128905"/>
          </a:xfrm>
          <a:custGeom>
            <a:avLst/>
            <a:gdLst/>
            <a:ahLst/>
            <a:cxnLst/>
            <a:rect l="l" t="t" r="r" b="b"/>
            <a:pathLst>
              <a:path w="3567429" h="128904">
                <a:moveTo>
                  <a:pt x="3063875" y="2032"/>
                </a:moveTo>
                <a:lnTo>
                  <a:pt x="3061716" y="0"/>
                </a:lnTo>
                <a:lnTo>
                  <a:pt x="2159" y="0"/>
                </a:lnTo>
                <a:lnTo>
                  <a:pt x="0" y="2032"/>
                </a:lnTo>
                <a:lnTo>
                  <a:pt x="0" y="4699"/>
                </a:lnTo>
                <a:lnTo>
                  <a:pt x="0" y="26416"/>
                </a:lnTo>
                <a:lnTo>
                  <a:pt x="2159" y="28575"/>
                </a:lnTo>
                <a:lnTo>
                  <a:pt x="3061716" y="28575"/>
                </a:lnTo>
                <a:lnTo>
                  <a:pt x="3063875" y="26416"/>
                </a:lnTo>
                <a:lnTo>
                  <a:pt x="3063875" y="2032"/>
                </a:lnTo>
                <a:close/>
              </a:path>
              <a:path w="3567429" h="128904">
                <a:moveTo>
                  <a:pt x="3567176" y="94742"/>
                </a:moveTo>
                <a:lnTo>
                  <a:pt x="3564382" y="92075"/>
                </a:lnTo>
                <a:lnTo>
                  <a:pt x="1969643" y="92075"/>
                </a:lnTo>
                <a:lnTo>
                  <a:pt x="1966976" y="94742"/>
                </a:lnTo>
                <a:lnTo>
                  <a:pt x="1966976" y="98044"/>
                </a:lnTo>
                <a:lnTo>
                  <a:pt x="1966976" y="125857"/>
                </a:lnTo>
                <a:lnTo>
                  <a:pt x="1969643" y="128524"/>
                </a:lnTo>
                <a:lnTo>
                  <a:pt x="3564382" y="128524"/>
                </a:lnTo>
                <a:lnTo>
                  <a:pt x="3567176" y="125857"/>
                </a:lnTo>
                <a:lnTo>
                  <a:pt x="3567176" y="947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bg object 25"/>
          <p:cNvSpPr/>
          <p:nvPr/>
        </p:nvSpPr>
        <p:spPr>
          <a:xfrm>
            <a:off x="9085326" y="0"/>
            <a:ext cx="57150" cy="621030"/>
          </a:xfrm>
          <a:custGeom>
            <a:avLst/>
            <a:gdLst/>
            <a:ahLst/>
            <a:cxnLst/>
            <a:rect l="l" t="t" r="r" b="b"/>
            <a:pathLst>
              <a:path w="57150" h="621030">
                <a:moveTo>
                  <a:pt x="57150" y="0"/>
                </a:moveTo>
                <a:lnTo>
                  <a:pt x="0" y="0"/>
                </a:lnTo>
                <a:lnTo>
                  <a:pt x="0" y="620712"/>
                </a:lnTo>
                <a:lnTo>
                  <a:pt x="57150" y="620712"/>
                </a:lnTo>
                <a:lnTo>
                  <a:pt x="57150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bg object 26"/>
          <p:cNvSpPr/>
          <p:nvPr/>
        </p:nvSpPr>
        <p:spPr>
          <a:xfrm>
            <a:off x="9025001" y="0"/>
            <a:ext cx="9525" cy="621030"/>
          </a:xfrm>
          <a:custGeom>
            <a:avLst/>
            <a:gdLst/>
            <a:ahLst/>
            <a:cxnLst/>
            <a:rect l="l" t="t" r="r" b="b"/>
            <a:pathLst>
              <a:path w="9525" h="621030">
                <a:moveTo>
                  <a:pt x="9525" y="0"/>
                </a:moveTo>
                <a:lnTo>
                  <a:pt x="0" y="0"/>
                </a:lnTo>
                <a:lnTo>
                  <a:pt x="0" y="620712"/>
                </a:lnTo>
                <a:lnTo>
                  <a:pt x="9525" y="620712"/>
                </a:lnTo>
                <a:lnTo>
                  <a:pt x="9525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bg object 27"/>
          <p:cNvSpPr/>
          <p:nvPr/>
        </p:nvSpPr>
        <p:spPr>
          <a:xfrm>
            <a:off x="8975725" y="0"/>
            <a:ext cx="27305" cy="621030"/>
          </a:xfrm>
          <a:custGeom>
            <a:avLst/>
            <a:gdLst/>
            <a:ahLst/>
            <a:cxnLst/>
            <a:rect l="l" t="t" r="r" b="b"/>
            <a:pathLst>
              <a:path w="27304" h="621030">
                <a:moveTo>
                  <a:pt x="26988" y="0"/>
                </a:moveTo>
                <a:lnTo>
                  <a:pt x="0" y="0"/>
                </a:lnTo>
                <a:lnTo>
                  <a:pt x="0" y="620712"/>
                </a:lnTo>
                <a:lnTo>
                  <a:pt x="26988" y="620712"/>
                </a:lnTo>
                <a:lnTo>
                  <a:pt x="26988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bg object 28"/>
          <p:cNvSpPr/>
          <p:nvPr/>
        </p:nvSpPr>
        <p:spPr>
          <a:xfrm>
            <a:off x="8915400" y="63"/>
            <a:ext cx="55880" cy="586105"/>
          </a:xfrm>
          <a:custGeom>
            <a:avLst/>
            <a:gdLst/>
            <a:ahLst/>
            <a:cxnLst/>
            <a:rect l="l" t="t" r="r" b="b"/>
            <a:pathLst>
              <a:path w="55879" h="586105">
                <a:moveTo>
                  <a:pt x="55563" y="0"/>
                </a:moveTo>
                <a:lnTo>
                  <a:pt x="0" y="0"/>
                </a:lnTo>
                <a:lnTo>
                  <a:pt x="0" y="585787"/>
                </a:lnTo>
                <a:lnTo>
                  <a:pt x="55563" y="585787"/>
                </a:lnTo>
                <a:lnTo>
                  <a:pt x="55563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bg object 29"/>
          <p:cNvSpPr/>
          <p:nvPr/>
        </p:nvSpPr>
        <p:spPr>
          <a:xfrm>
            <a:off x="8874125" y="63"/>
            <a:ext cx="8255" cy="586105"/>
          </a:xfrm>
          <a:custGeom>
            <a:avLst/>
            <a:gdLst/>
            <a:ahLst/>
            <a:cxnLst/>
            <a:rect l="l" t="t" r="r" b="b"/>
            <a:pathLst>
              <a:path w="8254" h="586105">
                <a:moveTo>
                  <a:pt x="7938" y="0"/>
                </a:moveTo>
                <a:lnTo>
                  <a:pt x="0" y="0"/>
                </a:lnTo>
                <a:lnTo>
                  <a:pt x="0" y="585787"/>
                </a:lnTo>
                <a:lnTo>
                  <a:pt x="7938" y="585787"/>
                </a:lnTo>
                <a:lnTo>
                  <a:pt x="7938" y="0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36239" y="640156"/>
            <a:ext cx="327152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424455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7217" y="1318082"/>
            <a:ext cx="7343775" cy="1671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3894201"/>
            <a:ext cx="3733800" cy="3175"/>
          </a:xfrm>
          <a:custGeom>
            <a:avLst/>
            <a:gdLst/>
            <a:ahLst/>
            <a:cxnLst/>
            <a:rect l="l" t="t" r="r" b="b"/>
            <a:pathLst>
              <a:path w="3733800" h="3175">
                <a:moveTo>
                  <a:pt x="0" y="3111"/>
                </a:moveTo>
                <a:lnTo>
                  <a:pt x="3733800" y="3111"/>
                </a:lnTo>
                <a:lnTo>
                  <a:pt x="3733800" y="0"/>
                </a:lnTo>
                <a:lnTo>
                  <a:pt x="0" y="0"/>
                </a:lnTo>
                <a:lnTo>
                  <a:pt x="0" y="3111"/>
                </a:lnTo>
                <a:close/>
              </a:path>
            </a:pathLst>
          </a:custGeom>
          <a:solidFill>
            <a:srgbClr val="438085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4" name="object 4"/>
            <p:cNvSpPr/>
            <p:nvPr/>
          </p:nvSpPr>
          <p:spPr>
            <a:xfrm>
              <a:off x="5410200" y="3897312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63512"/>
                  </a:lnTo>
                  <a:lnTo>
                    <a:pt x="0" y="192087"/>
                  </a:lnTo>
                  <a:lnTo>
                    <a:pt x="3733800" y="192087"/>
                  </a:lnTo>
                  <a:lnTo>
                    <a:pt x="3733800" y="163512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410200" y="411480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3733800" y="952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410200" y="4164076"/>
              <a:ext cx="1965325" cy="19050"/>
            </a:xfrm>
            <a:custGeom>
              <a:avLst/>
              <a:gdLst/>
              <a:ahLst/>
              <a:cxnLst/>
              <a:rect l="l" t="t" r="r" b="b"/>
              <a:pathLst>
                <a:path w="1965325" h="19050">
                  <a:moveTo>
                    <a:pt x="1965325" y="0"/>
                  </a:moveTo>
                  <a:lnTo>
                    <a:pt x="0" y="0"/>
                  </a:lnTo>
                  <a:lnTo>
                    <a:pt x="0" y="19050"/>
                  </a:lnTo>
                  <a:lnTo>
                    <a:pt x="1965325" y="19050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410200" y="4199001"/>
              <a:ext cx="1965325" cy="9525"/>
            </a:xfrm>
            <a:custGeom>
              <a:avLst/>
              <a:gdLst/>
              <a:ahLst/>
              <a:cxnLst/>
              <a:rect l="l" t="t" r="r" b="b"/>
              <a:pathLst>
                <a:path w="1965325" h="9525">
                  <a:moveTo>
                    <a:pt x="1965325" y="0"/>
                  </a:moveTo>
                  <a:lnTo>
                    <a:pt x="0" y="0"/>
                  </a:lnTo>
                  <a:lnTo>
                    <a:pt x="0" y="9525"/>
                  </a:lnTo>
                  <a:lnTo>
                    <a:pt x="1965325" y="9525"/>
                  </a:lnTo>
                  <a:lnTo>
                    <a:pt x="1965325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7429" cy="135255"/>
            </a:xfrm>
            <a:custGeom>
              <a:avLst/>
              <a:gdLst/>
              <a:ahLst/>
              <a:cxnLst/>
              <a:rect l="l" t="t" r="r" b="b"/>
              <a:pathLst>
                <a:path w="3567429" h="135254">
                  <a:moveTo>
                    <a:pt x="3063875" y="2032"/>
                  </a:moveTo>
                  <a:lnTo>
                    <a:pt x="3061843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445"/>
                  </a:lnTo>
                  <a:lnTo>
                    <a:pt x="0" y="25019"/>
                  </a:lnTo>
                  <a:lnTo>
                    <a:pt x="2032" y="26924"/>
                  </a:lnTo>
                  <a:lnTo>
                    <a:pt x="3061843" y="26924"/>
                  </a:lnTo>
                  <a:lnTo>
                    <a:pt x="3063875" y="25019"/>
                  </a:lnTo>
                  <a:lnTo>
                    <a:pt x="3063875" y="2032"/>
                  </a:lnTo>
                  <a:close/>
                </a:path>
                <a:path w="3567429" h="135254">
                  <a:moveTo>
                    <a:pt x="3567176" y="101092"/>
                  </a:moveTo>
                  <a:lnTo>
                    <a:pt x="3564382" y="98425"/>
                  </a:lnTo>
                  <a:lnTo>
                    <a:pt x="1969643" y="98425"/>
                  </a:lnTo>
                  <a:lnTo>
                    <a:pt x="1966976" y="101092"/>
                  </a:lnTo>
                  <a:lnTo>
                    <a:pt x="1966976" y="104521"/>
                  </a:lnTo>
                  <a:lnTo>
                    <a:pt x="1966976" y="132207"/>
                  </a:lnTo>
                  <a:lnTo>
                    <a:pt x="1969643" y="134874"/>
                  </a:lnTo>
                  <a:lnTo>
                    <a:pt x="3564382" y="134874"/>
                  </a:lnTo>
                  <a:lnTo>
                    <a:pt x="3567176" y="132207"/>
                  </a:lnTo>
                  <a:lnTo>
                    <a:pt x="3567176" y="1010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3816350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9144000" y="0"/>
                  </a:moveTo>
                  <a:lnTo>
                    <a:pt x="0" y="0"/>
                  </a:lnTo>
                  <a:lnTo>
                    <a:pt x="0" y="74549"/>
                  </a:lnTo>
                  <a:lnTo>
                    <a:pt x="0" y="77851"/>
                  </a:lnTo>
                  <a:lnTo>
                    <a:pt x="9144000" y="77851"/>
                  </a:lnTo>
                  <a:lnTo>
                    <a:pt x="9144000" y="7454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0" y="3702050"/>
              <a:ext cx="9144000" cy="189230"/>
            </a:xfrm>
            <a:custGeom>
              <a:avLst/>
              <a:gdLst/>
              <a:ahLst/>
              <a:cxnLst/>
              <a:rect l="l" t="t" r="r" b="b"/>
              <a:pathLst>
                <a:path w="9144000" h="189229">
                  <a:moveTo>
                    <a:pt x="9144000" y="0"/>
                  </a:moveTo>
                  <a:lnTo>
                    <a:pt x="6413500" y="0"/>
                  </a:lnTo>
                  <a:lnTo>
                    <a:pt x="0" y="0"/>
                  </a:lnTo>
                  <a:lnTo>
                    <a:pt x="0" y="114300"/>
                  </a:lnTo>
                  <a:lnTo>
                    <a:pt x="6413500" y="114300"/>
                  </a:lnTo>
                  <a:lnTo>
                    <a:pt x="6413500" y="188849"/>
                  </a:lnTo>
                  <a:lnTo>
                    <a:pt x="9144000" y="188849"/>
                  </a:lnTo>
                  <a:lnTo>
                    <a:pt x="9144000" y="1143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2050"/>
                  </a:lnTo>
                  <a:lnTo>
                    <a:pt x="9144000" y="370205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Лекция</a:t>
            </a:r>
            <a:r>
              <a:rPr dirty="0" spc="10"/>
              <a:t> </a:t>
            </a:r>
            <a:r>
              <a:rPr dirty="0" spc="-5"/>
              <a:t>1.</a:t>
            </a:r>
          </a:p>
          <a:p>
            <a:pPr marL="12700" marR="5080">
              <a:lnSpc>
                <a:spcPct val="100000"/>
              </a:lnSpc>
            </a:pPr>
            <a:r>
              <a:rPr dirty="0" spc="-5"/>
              <a:t>Роль </a:t>
            </a:r>
            <a:r>
              <a:rPr dirty="0"/>
              <a:t>и </a:t>
            </a:r>
            <a:r>
              <a:rPr dirty="0" spc="-5"/>
              <a:t>значение аэрокосмических  методов </a:t>
            </a:r>
            <a:r>
              <a:rPr dirty="0"/>
              <a:t>в</a:t>
            </a:r>
            <a:r>
              <a:rPr dirty="0" spc="5"/>
              <a:t> </a:t>
            </a:r>
            <a:r>
              <a:rPr dirty="0" spc="-5"/>
              <a:t>географических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7217" y="2964560"/>
            <a:ext cx="32200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FFFFFF"/>
                </a:solidFill>
                <a:latin typeface="Trebuchet MS"/>
                <a:cs typeface="Trebuchet MS"/>
              </a:rPr>
              <a:t>исследованиях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9365" y="5110353"/>
            <a:ext cx="4305935" cy="128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766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Georgia"/>
                <a:cs typeface="Georgia"/>
              </a:rPr>
              <a:t>профессор: Кошим</a:t>
            </a:r>
            <a:r>
              <a:rPr dirty="0" sz="1800" spc="5" b="1">
                <a:latin typeface="Georgia"/>
                <a:cs typeface="Georgia"/>
              </a:rPr>
              <a:t> </a:t>
            </a:r>
            <a:r>
              <a:rPr dirty="0" sz="1800" spc="-5" b="1">
                <a:latin typeface="Georgia"/>
                <a:cs typeface="Georgia"/>
              </a:rPr>
              <a:t>А.Г</a:t>
            </a:r>
            <a:r>
              <a:rPr dirty="0" sz="2000" spc="-5" b="1"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23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3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dirty="0" sz="1800" spc="-5" b="1">
                <a:latin typeface="Arial"/>
                <a:cs typeface="Arial"/>
              </a:rPr>
              <a:t>2020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spc="-190" b="1">
                <a:latin typeface="Arial"/>
                <a:cs typeface="Arial"/>
              </a:rPr>
              <a:t>г.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668" y="1221104"/>
            <a:ext cx="666877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10">
                <a:latin typeface="Georgia"/>
                <a:cs typeface="Georgia"/>
              </a:rPr>
              <a:t>Структурная </a:t>
            </a:r>
            <a:r>
              <a:rPr dirty="0" sz="2400" spc="-5">
                <a:latin typeface="Georgia"/>
                <a:cs typeface="Georgia"/>
              </a:rPr>
              <a:t>схема системы дистанционного  зондирования.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3107" y="2227226"/>
            <a:ext cx="6862515" cy="382769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77032" y="536194"/>
            <a:ext cx="29559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Trebuchet MS"/>
                <a:cs typeface="Trebuchet MS"/>
              </a:rPr>
              <a:t>Системы</a:t>
            </a:r>
            <a:r>
              <a:rPr dirty="0" sz="3600" spc="-85" b="1">
                <a:latin typeface="Trebuchet MS"/>
                <a:cs typeface="Trebuchet MS"/>
              </a:rPr>
              <a:t> </a:t>
            </a:r>
            <a:r>
              <a:rPr dirty="0" sz="3600" spc="-5" b="1">
                <a:latin typeface="Trebuchet MS"/>
                <a:cs typeface="Trebuchet MS"/>
              </a:rPr>
              <a:t>ДЗЗ</a:t>
            </a:r>
            <a:endParaRPr sz="3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778002"/>
            <a:ext cx="8114665" cy="5787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6273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0">
                <a:latin typeface="Arial"/>
                <a:cs typeface="Arial"/>
              </a:rPr>
              <a:t>настоящее </a:t>
            </a:r>
            <a:r>
              <a:rPr dirty="0" sz="1800" spc="-5">
                <a:latin typeface="Arial"/>
                <a:cs typeface="Arial"/>
              </a:rPr>
              <a:t>время аэрокосмические </a:t>
            </a:r>
            <a:r>
              <a:rPr dirty="0" sz="1800" spc="-25">
                <a:latin typeface="Arial"/>
                <a:cs typeface="Arial"/>
              </a:rPr>
              <a:t>методы </a:t>
            </a:r>
            <a:r>
              <a:rPr dirty="0" sz="1800" spc="-10">
                <a:latin typeface="Arial"/>
                <a:cs typeface="Arial"/>
              </a:rPr>
              <a:t>имеют </a:t>
            </a:r>
            <a:r>
              <a:rPr dirty="0" sz="1800" spc="-15">
                <a:latin typeface="Arial"/>
                <a:cs typeface="Arial"/>
              </a:rPr>
              <a:t>определяющее  </a:t>
            </a:r>
            <a:r>
              <a:rPr dirty="0" sz="1800" spc="-10">
                <a:latin typeface="Arial"/>
                <a:cs typeface="Arial"/>
              </a:rPr>
              <a:t>значение при разностороннем изучении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картографировании земной  поверхности.</a:t>
            </a:r>
            <a:endParaRPr sz="1800">
              <a:latin typeface="Arial"/>
              <a:cs typeface="Arial"/>
            </a:endParaRPr>
          </a:p>
          <a:p>
            <a:pPr marL="12700" marR="297180">
              <a:lnSpc>
                <a:spcPct val="100000"/>
              </a:lnSpc>
            </a:pP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Характерная особенность </a:t>
            </a:r>
            <a:r>
              <a:rPr dirty="0" sz="1800" spc="-5">
                <a:latin typeface="Arial"/>
                <a:cs typeface="Arial"/>
              </a:rPr>
              <a:t>аэрокосмических </a:t>
            </a:r>
            <a:r>
              <a:rPr dirty="0" sz="1800" spc="-20">
                <a:latin typeface="Arial"/>
                <a:cs typeface="Arial"/>
              </a:rPr>
              <a:t>методов </a:t>
            </a:r>
            <a:r>
              <a:rPr dirty="0" sz="1800" spc="-5">
                <a:latin typeface="Arial"/>
                <a:cs typeface="Arial"/>
              </a:rPr>
              <a:t>состоит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0">
                <a:latin typeface="Arial"/>
                <a:cs typeface="Arial"/>
              </a:rPr>
              <a:t>том, что  </a:t>
            </a:r>
            <a:r>
              <a:rPr dirty="0" sz="1800" b="1">
                <a:solidFill>
                  <a:srgbClr val="FF0000"/>
                </a:solidFill>
                <a:latin typeface="Arial"/>
                <a:cs typeface="Arial"/>
              </a:rPr>
              <a:t>они </a:t>
            </a: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являются </a:t>
            </a:r>
            <a:r>
              <a:rPr dirty="0" sz="1800" spc="-5" b="1">
                <a:solidFill>
                  <a:srgbClr val="FF0000"/>
                </a:solidFill>
                <a:latin typeface="Arial"/>
                <a:cs typeface="Arial"/>
              </a:rPr>
              <a:t>дистанционными</a:t>
            </a:r>
            <a:r>
              <a:rPr dirty="0" sz="1800" spc="-5">
                <a:latin typeface="Arial"/>
                <a:cs typeface="Arial"/>
              </a:rPr>
              <a:t>, не </a:t>
            </a:r>
            <a:r>
              <a:rPr dirty="0" sz="1800" spc="-10">
                <a:latin typeface="Arial"/>
                <a:cs typeface="Arial"/>
              </a:rPr>
              <a:t>требующими </a:t>
            </a:r>
            <a:r>
              <a:rPr dirty="0" sz="1800" spc="-15">
                <a:latin typeface="Arial"/>
                <a:cs typeface="Arial"/>
              </a:rPr>
              <a:t>прямого  </a:t>
            </a:r>
            <a:r>
              <a:rPr dirty="0" sz="1800" spc="-5">
                <a:latin typeface="Arial"/>
                <a:cs typeface="Arial"/>
              </a:rPr>
              <a:t>соприкосновения </a:t>
            </a:r>
            <a:r>
              <a:rPr dirty="0" sz="1800">
                <a:latin typeface="Arial"/>
                <a:cs typeface="Arial"/>
              </a:rPr>
              <a:t>с </a:t>
            </a:r>
            <a:r>
              <a:rPr dirty="0" sz="1800" spc="-10">
                <a:latin typeface="Arial"/>
                <a:cs typeface="Arial"/>
              </a:rPr>
              <a:t>объектом исследования,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позволяющими свести  непосредственные исследования </a:t>
            </a:r>
            <a:r>
              <a:rPr dirty="0" sz="1800">
                <a:latin typeface="Arial"/>
                <a:cs typeface="Arial"/>
              </a:rPr>
              <a:t>к</a:t>
            </a:r>
            <a:r>
              <a:rPr dirty="0" sz="1800" spc="25">
                <a:latin typeface="Arial"/>
                <a:cs typeface="Arial"/>
              </a:rPr>
              <a:t> </a:t>
            </a:r>
            <a:r>
              <a:rPr dirty="0" sz="1800" spc="-25">
                <a:latin typeface="Arial"/>
                <a:cs typeface="Arial"/>
              </a:rPr>
              <a:t>минимуму.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651510">
              <a:lnSpc>
                <a:spcPct val="100000"/>
              </a:lnSpc>
            </a:pPr>
            <a:r>
              <a:rPr dirty="0" sz="1800" spc="-20">
                <a:latin typeface="Arial"/>
                <a:cs typeface="Arial"/>
              </a:rPr>
              <a:t>Методы </a:t>
            </a:r>
            <a:r>
              <a:rPr dirty="0" sz="1800" spc="-5">
                <a:latin typeface="Arial"/>
                <a:cs typeface="Arial"/>
              </a:rPr>
              <a:t>аэрокосмической </a:t>
            </a:r>
            <a:r>
              <a:rPr dirty="0" sz="1800">
                <a:latin typeface="Arial"/>
                <a:cs typeface="Arial"/>
              </a:rPr>
              <a:t>съемки </a:t>
            </a:r>
            <a:r>
              <a:rPr dirty="0" sz="1800" spc="-20">
                <a:latin typeface="Arial"/>
                <a:cs typeface="Arial"/>
              </a:rPr>
              <a:t>позволяют </a:t>
            </a:r>
            <a:r>
              <a:rPr dirty="0" sz="1800" spc="-15">
                <a:latin typeface="Arial"/>
                <a:cs typeface="Arial"/>
              </a:rPr>
              <a:t>большую </a:t>
            </a:r>
            <a:r>
              <a:rPr dirty="0" sz="1800" spc="-5">
                <a:latin typeface="Arial"/>
                <a:cs typeface="Arial"/>
              </a:rPr>
              <a:t>часть </a:t>
            </a:r>
            <a:r>
              <a:rPr dirty="0" sz="1800" spc="-15">
                <a:latin typeface="Arial"/>
                <a:cs typeface="Arial"/>
              </a:rPr>
              <a:t>работы  </a:t>
            </a:r>
            <a:r>
              <a:rPr dirty="0" sz="1800" spc="-5">
                <a:latin typeface="Arial"/>
                <a:cs typeface="Arial"/>
              </a:rPr>
              <a:t>перенести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5">
                <a:latin typeface="Arial"/>
                <a:cs typeface="Arial"/>
              </a:rPr>
              <a:t>камеральные </a:t>
            </a:r>
            <a:r>
              <a:rPr dirty="0" sz="1800" spc="-10">
                <a:latin typeface="Arial"/>
                <a:cs typeface="Arial"/>
              </a:rPr>
              <a:t>условия, </a:t>
            </a:r>
            <a:r>
              <a:rPr dirty="0" sz="1800" spc="-15">
                <a:latin typeface="Arial"/>
                <a:cs typeface="Arial"/>
              </a:rPr>
              <a:t>увеличить </a:t>
            </a:r>
            <a:r>
              <a:rPr dirty="0" sz="1800" spc="-5">
                <a:latin typeface="Arial"/>
                <a:cs typeface="Arial"/>
              </a:rPr>
              <a:t>скорость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производства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5">
                <a:latin typeface="Arial"/>
                <a:cs typeface="Arial"/>
              </a:rPr>
              <a:t>работ </a:t>
            </a:r>
            <a:r>
              <a:rPr dirty="0" sz="1800">
                <a:latin typeface="Arial"/>
                <a:cs typeface="Arial"/>
              </a:rPr>
              <a:t>и, </a:t>
            </a:r>
            <a:r>
              <a:rPr dirty="0" sz="1800" spc="-10">
                <a:latin typeface="Arial"/>
                <a:cs typeface="Arial"/>
              </a:rPr>
              <a:t>вместе </a:t>
            </a:r>
            <a:r>
              <a:rPr dirty="0" sz="1800">
                <a:latin typeface="Arial"/>
                <a:cs typeface="Arial"/>
              </a:rPr>
              <a:t>с </a:t>
            </a:r>
            <a:r>
              <a:rPr dirty="0" sz="1800" spc="-10">
                <a:latin typeface="Arial"/>
                <a:cs typeface="Arial"/>
              </a:rPr>
              <a:t>тем, </a:t>
            </a:r>
            <a:r>
              <a:rPr dirty="0" sz="1800" spc="-15">
                <a:latin typeface="Arial"/>
                <a:cs typeface="Arial"/>
              </a:rPr>
              <a:t>увеличить </a:t>
            </a:r>
            <a:r>
              <a:rPr dirty="0" sz="1800" spc="-10">
                <a:latin typeface="Arial"/>
                <a:cs typeface="Arial"/>
              </a:rPr>
              <a:t>достоверность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полноту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 spc="-35">
                <a:latin typeface="Arial"/>
                <a:cs typeface="Arial"/>
              </a:rPr>
              <a:t>результатов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>
                <a:latin typeface="Arial"/>
                <a:cs typeface="Arial"/>
              </a:rPr>
              <a:t>исследовательских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изыскательских</a:t>
            </a:r>
            <a:r>
              <a:rPr dirty="0" sz="1800" spc="-40">
                <a:latin typeface="Arial"/>
                <a:cs typeface="Arial"/>
              </a:rPr>
              <a:t> </a:t>
            </a:r>
            <a:r>
              <a:rPr dirty="0" sz="1800" spc="-45">
                <a:latin typeface="Arial"/>
                <a:cs typeface="Arial"/>
              </a:rPr>
              <a:t>работ.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spc="-30">
                <a:latin typeface="Arial"/>
                <a:cs typeface="Arial"/>
              </a:rPr>
              <a:t>Удобство </a:t>
            </a:r>
            <a:r>
              <a:rPr dirty="0" sz="1800" spc="-10">
                <a:latin typeface="Arial"/>
                <a:cs typeface="Arial"/>
              </a:rPr>
              <a:t>работы </a:t>
            </a:r>
            <a:r>
              <a:rPr dirty="0" sz="1800" spc="10">
                <a:latin typeface="Arial"/>
                <a:cs typeface="Arial"/>
              </a:rPr>
              <a:t>со </a:t>
            </a:r>
            <a:r>
              <a:rPr dirty="0" sz="1800">
                <a:latin typeface="Arial"/>
                <a:cs typeface="Arial"/>
              </a:rPr>
              <a:t>снимками </a:t>
            </a:r>
            <a:r>
              <a:rPr dirty="0" sz="1800" spc="-15">
                <a:latin typeface="Arial"/>
                <a:cs typeface="Arial"/>
              </a:rPr>
              <a:t>заключается </a:t>
            </a:r>
            <a:r>
              <a:rPr dirty="0" sz="1800" spc="-10">
                <a:latin typeface="Arial"/>
                <a:cs typeface="Arial"/>
              </a:rPr>
              <a:t>также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0">
                <a:latin typeface="Arial"/>
                <a:cs typeface="Arial"/>
              </a:rPr>
              <a:t>том, что </a:t>
            </a:r>
            <a:r>
              <a:rPr dirty="0" sz="1800">
                <a:latin typeface="Arial"/>
                <a:cs typeface="Arial"/>
              </a:rPr>
              <a:t>к </a:t>
            </a:r>
            <a:r>
              <a:rPr dirty="0" sz="1800" spc="-10">
                <a:latin typeface="Arial"/>
                <a:cs typeface="Arial"/>
              </a:rPr>
              <a:t>изображению  можно обращаться неоднократно, </a:t>
            </a:r>
            <a:r>
              <a:rPr dirty="0" sz="1800" spc="-15">
                <a:latin typeface="Arial"/>
                <a:cs typeface="Arial"/>
              </a:rPr>
              <a:t>изучать неопределенно долгое </a:t>
            </a:r>
            <a:r>
              <a:rPr dirty="0" sz="1800" spc="-5">
                <a:latin typeface="Arial"/>
                <a:cs typeface="Arial"/>
              </a:rPr>
              <a:t>время  </a:t>
            </a:r>
            <a:r>
              <a:rPr dirty="0" sz="1800" spc="-25">
                <a:latin typeface="Arial"/>
                <a:cs typeface="Arial"/>
              </a:rPr>
              <a:t>без </a:t>
            </a:r>
            <a:r>
              <a:rPr dirty="0" sz="1800" spc="-10">
                <a:latin typeface="Arial"/>
                <a:cs typeface="Arial"/>
              </a:rPr>
              <a:t>больших </a:t>
            </a:r>
            <a:r>
              <a:rPr dirty="0" sz="1800" spc="-15">
                <a:latin typeface="Arial"/>
                <a:cs typeface="Arial"/>
              </a:rPr>
              <a:t>затрат </a:t>
            </a:r>
            <a:r>
              <a:rPr dirty="0" sz="1800" spc="-10">
                <a:latin typeface="Arial"/>
                <a:cs typeface="Arial"/>
              </a:rPr>
              <a:t>времени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5">
                <a:latin typeface="Arial"/>
                <a:cs typeface="Arial"/>
              </a:rPr>
              <a:t>средств, </a:t>
            </a:r>
            <a:r>
              <a:rPr dirty="0" sz="1800" spc="-10">
                <a:latin typeface="Arial"/>
                <a:cs typeface="Arial"/>
              </a:rPr>
              <a:t>что </a:t>
            </a:r>
            <a:r>
              <a:rPr dirty="0" sz="1800" spc="-20">
                <a:latin typeface="Arial"/>
                <a:cs typeface="Arial"/>
              </a:rPr>
              <a:t>затруднительно </a:t>
            </a:r>
            <a:r>
              <a:rPr dirty="0" sz="1800">
                <a:latin typeface="Arial"/>
                <a:cs typeface="Arial"/>
              </a:rPr>
              <a:t>или  </a:t>
            </a:r>
            <a:r>
              <a:rPr dirty="0" sz="1800" spc="-15">
                <a:latin typeface="Arial"/>
                <a:cs typeface="Arial"/>
              </a:rPr>
              <a:t>невозможно </a:t>
            </a:r>
            <a:r>
              <a:rPr dirty="0" sz="1800" spc="-5">
                <a:latin typeface="Arial"/>
                <a:cs typeface="Arial"/>
              </a:rPr>
              <a:t>при </a:t>
            </a:r>
            <a:r>
              <a:rPr dirty="0" sz="1800" spc="-10">
                <a:latin typeface="Arial"/>
                <a:cs typeface="Arial"/>
              </a:rPr>
              <a:t>других </a:t>
            </a:r>
            <a:r>
              <a:rPr dirty="0" sz="1800" spc="-20">
                <a:latin typeface="Arial"/>
                <a:cs typeface="Arial"/>
              </a:rPr>
              <a:t>методах, </a:t>
            </a:r>
            <a:r>
              <a:rPr dirty="0" sz="1800" spc="-5">
                <a:latin typeface="Arial"/>
                <a:cs typeface="Arial"/>
              </a:rPr>
              <a:t>например, традиционном </a:t>
            </a:r>
            <a:r>
              <a:rPr dirty="0" sz="1800">
                <a:latin typeface="Arial"/>
                <a:cs typeface="Arial"/>
              </a:rPr>
              <a:t>для</a:t>
            </a:r>
            <a:r>
              <a:rPr dirty="0" sz="1800" spc="9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географии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5">
                <a:latin typeface="Arial"/>
                <a:cs typeface="Arial"/>
              </a:rPr>
              <a:t>полевом </a:t>
            </a:r>
            <a:r>
              <a:rPr dirty="0" sz="1800" spc="-5">
                <a:latin typeface="Arial"/>
                <a:cs typeface="Arial"/>
              </a:rPr>
              <a:t>экспедиционном </a:t>
            </a:r>
            <a:r>
              <a:rPr dirty="0" sz="1800" spc="-25">
                <a:latin typeface="Arial"/>
                <a:cs typeface="Arial"/>
              </a:rPr>
              <a:t>методе</a:t>
            </a:r>
            <a:r>
              <a:rPr dirty="0" sz="1800" spc="-1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исследований.</a:t>
            </a:r>
            <a:endParaRPr sz="1800">
              <a:latin typeface="Arial"/>
              <a:cs typeface="Arial"/>
            </a:endParaRPr>
          </a:p>
          <a:p>
            <a:pPr marL="12700" marR="1778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Однако самое 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главное </a:t>
            </a:r>
            <a:r>
              <a:rPr dirty="0" sz="1800" spc="-15" b="1" i="1">
                <a:solidFill>
                  <a:srgbClr val="FF0000"/>
                </a:solidFill>
                <a:latin typeface="Arial"/>
                <a:cs typeface="Arial"/>
              </a:rPr>
              <a:t>заключается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5">
                <a:latin typeface="Arial"/>
                <a:cs typeface="Arial"/>
              </a:rPr>
              <a:t>том, </a:t>
            </a:r>
            <a:r>
              <a:rPr dirty="0" sz="1800" spc="-10">
                <a:latin typeface="Arial"/>
                <a:cs typeface="Arial"/>
              </a:rPr>
              <a:t>что </a:t>
            </a:r>
            <a:r>
              <a:rPr dirty="0" sz="1800" spc="-15">
                <a:latin typeface="Arial"/>
                <a:cs typeface="Arial"/>
              </a:rPr>
              <a:t>воздушные </a:t>
            </a:r>
            <a:r>
              <a:rPr dirty="0" sz="1800">
                <a:latin typeface="Arial"/>
                <a:cs typeface="Arial"/>
              </a:rPr>
              <a:t>и космические  снимки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дают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5">
                <a:latin typeface="Arial"/>
                <a:cs typeface="Arial"/>
              </a:rPr>
              <a:t>руки </a:t>
            </a:r>
            <a:r>
              <a:rPr dirty="0" sz="1800" spc="-20">
                <a:latin typeface="Arial"/>
                <a:cs typeface="Arial"/>
              </a:rPr>
              <a:t>исследователя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новые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сведения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факты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 spc="-10">
                <a:latin typeface="Arial"/>
                <a:cs typeface="Arial"/>
              </a:rPr>
              <a:t>которые  другими способами </a:t>
            </a:r>
            <a:r>
              <a:rPr dirty="0" sz="1800" spc="-5">
                <a:latin typeface="Arial"/>
                <a:cs typeface="Arial"/>
              </a:rPr>
              <a:t>не </a:t>
            </a:r>
            <a:r>
              <a:rPr dirty="0" sz="1800" spc="-10">
                <a:latin typeface="Arial"/>
                <a:cs typeface="Arial"/>
              </a:rPr>
              <a:t>могут </a:t>
            </a:r>
            <a:r>
              <a:rPr dirty="0" sz="1800">
                <a:latin typeface="Arial"/>
                <a:cs typeface="Arial"/>
              </a:rPr>
              <a:t>быть</a:t>
            </a:r>
            <a:r>
              <a:rPr dirty="0" sz="1800" spc="6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получены.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2013584"/>
            <a:ext cx="3638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600" y="1844636"/>
            <a:ext cx="7325233" cy="446468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38577" y="860805"/>
            <a:ext cx="463296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/>
              <a:t>Идеальная </a:t>
            </a:r>
            <a:r>
              <a:rPr dirty="0" sz="3600" spc="-5"/>
              <a:t>схема</a:t>
            </a:r>
            <a:r>
              <a:rPr dirty="0" sz="3600" spc="-65"/>
              <a:t> </a:t>
            </a:r>
            <a:r>
              <a:rPr dirty="0" sz="3600"/>
              <a:t>ДЗЗ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742" y="1079753"/>
            <a:ext cx="8202295" cy="4964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Аэрокосмические съемки </a:t>
            </a:r>
            <a:r>
              <a:rPr dirty="0" sz="1800" spc="-10">
                <a:latin typeface="Arial"/>
                <a:cs typeface="Arial"/>
              </a:rPr>
              <a:t>могут выполняться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5">
                <a:latin typeface="Arial"/>
                <a:cs typeface="Arial"/>
              </a:rPr>
              <a:t>широком </a:t>
            </a:r>
            <a:r>
              <a:rPr dirty="0" sz="1800" spc="-10">
                <a:latin typeface="Arial"/>
                <a:cs typeface="Arial"/>
              </a:rPr>
              <a:t>диапазоне  электромагнитного </a:t>
            </a:r>
            <a:r>
              <a:rPr dirty="0" sz="1800">
                <a:latin typeface="Arial"/>
                <a:cs typeface="Arial"/>
              </a:rPr>
              <a:t>спектра </a:t>
            </a:r>
            <a:r>
              <a:rPr dirty="0" sz="1800" spc="-20">
                <a:latin typeface="Arial"/>
                <a:cs typeface="Arial"/>
              </a:rPr>
              <a:t>от </a:t>
            </a:r>
            <a:r>
              <a:rPr dirty="0" sz="1800" spc="-10">
                <a:latin typeface="Arial"/>
                <a:cs typeface="Arial"/>
              </a:rPr>
              <a:t>видимого </a:t>
            </a:r>
            <a:r>
              <a:rPr dirty="0" sz="1800">
                <a:latin typeface="Arial"/>
                <a:cs typeface="Arial"/>
              </a:rPr>
              <a:t>до </a:t>
            </a:r>
            <a:r>
              <a:rPr dirty="0" sz="1800" spc="-15">
                <a:latin typeface="Arial"/>
                <a:cs typeface="Arial"/>
              </a:rPr>
              <a:t>радиоволнового </a:t>
            </a:r>
            <a:r>
              <a:rPr dirty="0" sz="1800" spc="-10">
                <a:latin typeface="Arial"/>
                <a:cs typeface="Arial"/>
              </a:rPr>
              <a:t>излучения, что  </a:t>
            </a:r>
            <a:r>
              <a:rPr dirty="0" sz="1800" spc="-20">
                <a:latin typeface="Arial"/>
                <a:cs typeface="Arial"/>
              </a:rPr>
              <a:t>дает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возможность наблюдения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в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любое 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время </a:t>
            </a:r>
            <a:r>
              <a:rPr dirty="0" sz="1800" spc="-15" b="1" i="1">
                <a:solidFill>
                  <a:srgbClr val="FF0000"/>
                </a:solidFill>
                <a:latin typeface="Arial"/>
                <a:cs typeface="Arial"/>
              </a:rPr>
              <a:t>года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суток</a:t>
            </a:r>
            <a:r>
              <a:rPr dirty="0" sz="1800" spc="-10">
                <a:latin typeface="Arial"/>
                <a:cs typeface="Arial"/>
              </a:rPr>
              <a:t>, </a:t>
            </a:r>
            <a:r>
              <a:rPr dirty="0" sz="1800" spc="-5">
                <a:latin typeface="Arial"/>
                <a:cs typeface="Arial"/>
              </a:rPr>
              <a:t>при 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любых 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погодных условиях</a:t>
            </a:r>
            <a:r>
              <a:rPr dirty="0" sz="1800" spc="-5">
                <a:latin typeface="Arial"/>
                <a:cs typeface="Arial"/>
              </a:rPr>
              <a:t>, </a:t>
            </a:r>
            <a:r>
              <a:rPr dirty="0" sz="1800">
                <a:latin typeface="Arial"/>
                <a:cs typeface="Arial"/>
              </a:rPr>
              <a:t>а </a:t>
            </a:r>
            <a:r>
              <a:rPr dirty="0" sz="1800" spc="-10">
                <a:latin typeface="Arial"/>
                <a:cs typeface="Arial"/>
              </a:rPr>
              <a:t>также возможность изучения </a:t>
            </a:r>
            <a:r>
              <a:rPr dirty="0" sz="1800" spc="-5">
                <a:latin typeface="Arial"/>
                <a:cs typeface="Arial"/>
              </a:rPr>
              <a:t>не </a:t>
            </a:r>
            <a:r>
              <a:rPr dirty="0" sz="1800" spc="-10">
                <a:latin typeface="Arial"/>
                <a:cs typeface="Arial"/>
              </a:rPr>
              <a:t>только  земной поверхности, </a:t>
            </a:r>
            <a:r>
              <a:rPr dirty="0" sz="1800" spc="-5">
                <a:latin typeface="Arial"/>
                <a:cs typeface="Arial"/>
              </a:rPr>
              <a:t>но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объектов, </a:t>
            </a:r>
            <a:r>
              <a:rPr dirty="0" sz="1800" spc="-15">
                <a:latin typeface="Arial"/>
                <a:cs typeface="Arial"/>
              </a:rPr>
              <a:t>находящихся </a:t>
            </a:r>
            <a:r>
              <a:rPr dirty="0" sz="1800" spc="-5">
                <a:latin typeface="Arial"/>
                <a:cs typeface="Arial"/>
              </a:rPr>
              <a:t>на </a:t>
            </a:r>
            <a:r>
              <a:rPr dirty="0" sz="1800" spc="-15">
                <a:latin typeface="Arial"/>
                <a:cs typeface="Arial"/>
              </a:rPr>
              <a:t>определенной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глубине.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 marR="205104">
              <a:lnSpc>
                <a:spcPct val="100000"/>
              </a:lnSpc>
              <a:spcBef>
                <a:spcPts val="5"/>
              </a:spcBef>
            </a:pP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Одномоментность </a:t>
            </a:r>
            <a:r>
              <a:rPr dirty="0" sz="1800" spc="-5">
                <a:latin typeface="Arial"/>
                <a:cs typeface="Arial"/>
              </a:rPr>
              <a:t>аэрокосмического </a:t>
            </a:r>
            <a:r>
              <a:rPr dirty="0" sz="1800" spc="-10">
                <a:latin typeface="Arial"/>
                <a:cs typeface="Arial"/>
              </a:rPr>
              <a:t>изображения </a:t>
            </a:r>
            <a:r>
              <a:rPr dirty="0" sz="1800" spc="-20">
                <a:latin typeface="Arial"/>
                <a:cs typeface="Arial"/>
              </a:rPr>
              <a:t>открывает </a:t>
            </a:r>
            <a:r>
              <a:rPr dirty="0" sz="1800" spc="-5">
                <a:latin typeface="Arial"/>
                <a:cs typeface="Arial"/>
              </a:rPr>
              <a:t>особые  </a:t>
            </a:r>
            <a:r>
              <a:rPr dirty="0" sz="1800" spc="-15">
                <a:latin typeface="Arial"/>
                <a:cs typeface="Arial"/>
              </a:rPr>
              <a:t>возможности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25">
                <a:latin typeface="Arial"/>
                <a:cs typeface="Arial"/>
              </a:rPr>
              <a:t>тех </a:t>
            </a:r>
            <a:r>
              <a:rPr dirty="0" sz="1800" spc="-10">
                <a:latin typeface="Arial"/>
                <a:cs typeface="Arial"/>
              </a:rPr>
              <a:t>случаях, </a:t>
            </a:r>
            <a:r>
              <a:rPr dirty="0" sz="1800" spc="-15">
                <a:latin typeface="Arial"/>
                <a:cs typeface="Arial"/>
              </a:rPr>
              <a:t>когда </a:t>
            </a:r>
            <a:r>
              <a:rPr dirty="0" sz="1800" spc="-5">
                <a:latin typeface="Arial"/>
                <a:cs typeface="Arial"/>
              </a:rPr>
              <a:t>нужна сопоставимая картина </a:t>
            </a:r>
            <a:r>
              <a:rPr dirty="0" sz="1800">
                <a:latin typeface="Arial"/>
                <a:cs typeface="Arial"/>
              </a:rPr>
              <a:t>местности.  </a:t>
            </a:r>
            <a:r>
              <a:rPr dirty="0" sz="1800" spc="-5">
                <a:latin typeface="Arial"/>
                <a:cs typeface="Arial"/>
              </a:rPr>
              <a:t>На аэрокосмических </a:t>
            </a:r>
            <a:r>
              <a:rPr dirty="0" sz="1800">
                <a:latin typeface="Arial"/>
                <a:cs typeface="Arial"/>
              </a:rPr>
              <a:t>снимках </a:t>
            </a:r>
            <a:r>
              <a:rPr dirty="0" sz="1800" spc="-10">
                <a:latin typeface="Arial"/>
                <a:cs typeface="Arial"/>
              </a:rPr>
              <a:t>отражены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значительные территории </a:t>
            </a:r>
            <a:r>
              <a:rPr dirty="0" sz="1800" spc="-5">
                <a:latin typeface="Arial"/>
                <a:cs typeface="Arial"/>
              </a:rPr>
              <a:t>на  </a:t>
            </a:r>
            <a:r>
              <a:rPr dirty="0" sz="1800" spc="-10">
                <a:latin typeface="Arial"/>
                <a:cs typeface="Arial"/>
              </a:rPr>
              <a:t>едином </a:t>
            </a:r>
            <a:r>
              <a:rPr dirty="0" sz="1800">
                <a:latin typeface="Arial"/>
                <a:cs typeface="Arial"/>
              </a:rPr>
              <a:t>по </a:t>
            </a:r>
            <a:r>
              <a:rPr dirty="0" sz="1800" spc="-5">
                <a:latin typeface="Arial"/>
                <a:cs typeface="Arial"/>
              </a:rPr>
              <a:t>времени </a:t>
            </a:r>
            <a:r>
              <a:rPr dirty="0" sz="1800" spc="-15">
                <a:latin typeface="Arial"/>
                <a:cs typeface="Arial"/>
              </a:rPr>
              <a:t>уровне </a:t>
            </a:r>
            <a:r>
              <a:rPr dirty="0" sz="1800" spc="-10">
                <a:latin typeface="Arial"/>
                <a:cs typeface="Arial"/>
              </a:rPr>
              <a:t>антропогенной </a:t>
            </a:r>
            <a:r>
              <a:rPr dirty="0" sz="1800" spc="-5">
                <a:latin typeface="Arial"/>
                <a:cs typeface="Arial"/>
              </a:rPr>
              <a:t>измененности, </a:t>
            </a:r>
            <a:r>
              <a:rPr dirty="0" sz="1800" spc="-10">
                <a:latin typeface="Arial"/>
                <a:cs typeface="Arial"/>
              </a:rPr>
              <a:t>поэтому </a:t>
            </a:r>
            <a:r>
              <a:rPr dirty="0" sz="1800" spc="-5">
                <a:latin typeface="Arial"/>
                <a:cs typeface="Arial"/>
              </a:rPr>
              <a:t>они  </a:t>
            </a:r>
            <a:r>
              <a:rPr dirty="0" sz="1800" spc="-15">
                <a:latin typeface="Arial"/>
                <a:cs typeface="Arial"/>
              </a:rPr>
              <a:t>содержат вполне </a:t>
            </a:r>
            <a:r>
              <a:rPr dirty="0" sz="1800" spc="-10" b="1" i="1">
                <a:solidFill>
                  <a:srgbClr val="FF0000"/>
                </a:solidFill>
                <a:latin typeface="Arial"/>
                <a:cs typeface="Arial"/>
              </a:rPr>
              <a:t>достоверные </a:t>
            </a:r>
            <a:r>
              <a:rPr dirty="0" sz="1800" b="1" i="1">
                <a:solidFill>
                  <a:srgbClr val="FF0000"/>
                </a:solidFill>
                <a:latin typeface="Arial"/>
                <a:cs typeface="Arial"/>
              </a:rPr>
              <a:t>и </a:t>
            </a:r>
            <a:r>
              <a:rPr dirty="0" sz="1800" spc="-5" b="1" i="1">
                <a:solidFill>
                  <a:srgbClr val="FF0000"/>
                </a:solidFill>
                <a:latin typeface="Arial"/>
                <a:cs typeface="Arial"/>
              </a:rPr>
              <a:t>сопоставимые данные </a:t>
            </a:r>
            <a:r>
              <a:rPr dirty="0" sz="1800">
                <a:latin typeface="Arial"/>
                <a:cs typeface="Arial"/>
              </a:rPr>
              <a:t>для  </a:t>
            </a:r>
            <a:r>
              <a:rPr dirty="0" sz="1800" spc="-10">
                <a:latin typeface="Arial"/>
                <a:cs typeface="Arial"/>
              </a:rPr>
              <a:t>картографирования современного </a:t>
            </a:r>
            <a:r>
              <a:rPr dirty="0" sz="1800" spc="-5">
                <a:latin typeface="Arial"/>
                <a:cs typeface="Arial"/>
              </a:rPr>
              <a:t>состояния </a:t>
            </a:r>
            <a:r>
              <a:rPr dirty="0" sz="1800" spc="-10">
                <a:latin typeface="Arial"/>
                <a:cs typeface="Arial"/>
              </a:rPr>
              <a:t>природной</a:t>
            </a:r>
            <a:r>
              <a:rPr dirty="0" sz="1800" spc="55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среды.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12700" marR="29845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Непосредственное отражение </a:t>
            </a:r>
            <a:r>
              <a:rPr dirty="0" sz="1800">
                <a:latin typeface="Arial"/>
                <a:cs typeface="Arial"/>
              </a:rPr>
              <a:t>на космических снимках </a:t>
            </a:r>
            <a:r>
              <a:rPr dirty="0" sz="1800" spc="-15">
                <a:latin typeface="Arial"/>
                <a:cs typeface="Arial"/>
              </a:rPr>
              <a:t>получают </a:t>
            </a:r>
            <a:r>
              <a:rPr dirty="0" sz="1800" spc="-10">
                <a:latin typeface="Arial"/>
                <a:cs typeface="Arial"/>
              </a:rPr>
              <a:t>различные  </a:t>
            </a:r>
            <a:r>
              <a:rPr dirty="0" sz="1800" spc="-5">
                <a:latin typeface="Arial"/>
                <a:cs typeface="Arial"/>
              </a:rPr>
              <a:t>виды </a:t>
            </a:r>
            <a:r>
              <a:rPr dirty="0" sz="1800" spc="-10">
                <a:latin typeface="Arial"/>
                <a:cs typeface="Arial"/>
              </a:rPr>
              <a:t>использования </a:t>
            </a:r>
            <a:r>
              <a:rPr dirty="0" sz="1800" spc="-20">
                <a:latin typeface="Arial"/>
                <a:cs typeface="Arial"/>
              </a:rPr>
              <a:t>земель, </a:t>
            </a:r>
            <a:r>
              <a:rPr dirty="0" sz="1800" spc="-5">
                <a:latin typeface="Arial"/>
                <a:cs typeface="Arial"/>
              </a:rPr>
              <a:t>измененности </a:t>
            </a:r>
            <a:r>
              <a:rPr dirty="0" sz="1800" spc="-10">
                <a:latin typeface="Arial"/>
                <a:cs typeface="Arial"/>
              </a:rPr>
              <a:t>ландшафтной структуры,  </a:t>
            </a:r>
            <a:r>
              <a:rPr dirty="0" sz="1800" spc="-5">
                <a:latin typeface="Arial"/>
                <a:cs typeface="Arial"/>
              </a:rPr>
              <a:t>состояние </a:t>
            </a:r>
            <a:r>
              <a:rPr dirty="0" sz="1800" spc="-20">
                <a:latin typeface="Arial"/>
                <a:cs typeface="Arial"/>
              </a:rPr>
              <a:t>отдельных </a:t>
            </a:r>
            <a:r>
              <a:rPr dirty="0" sz="1800" spc="-5">
                <a:latin typeface="Arial"/>
                <a:cs typeface="Arial"/>
              </a:rPr>
              <a:t>компонентов </a:t>
            </a:r>
            <a:r>
              <a:rPr dirty="0" sz="1800" spc="-15">
                <a:latin typeface="Arial"/>
                <a:cs typeface="Arial"/>
              </a:rPr>
              <a:t>ландшафта </a:t>
            </a:r>
            <a:r>
              <a:rPr dirty="0" sz="1800" spc="-10">
                <a:latin typeface="Arial"/>
                <a:cs typeface="Arial"/>
              </a:rPr>
              <a:t>(растительности,</a:t>
            </a:r>
            <a:r>
              <a:rPr dirty="0" sz="1800" spc="65">
                <a:latin typeface="Arial"/>
                <a:cs typeface="Arial"/>
              </a:rPr>
              <a:t> </a:t>
            </a:r>
            <a:r>
              <a:rPr dirty="0" sz="1800" spc="-15">
                <a:latin typeface="Arial"/>
                <a:cs typeface="Arial"/>
              </a:rPr>
              <a:t>почв,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latin typeface="Arial"/>
                <a:cs typeface="Arial"/>
              </a:rPr>
              <a:t>поверхностных </a:t>
            </a:r>
            <a:r>
              <a:rPr dirty="0" sz="1800" spc="-15">
                <a:latin typeface="Arial"/>
                <a:cs typeface="Arial"/>
              </a:rPr>
              <a:t>вод), </a:t>
            </a:r>
            <a:r>
              <a:rPr dirty="0" sz="1800" spc="-10">
                <a:latin typeface="Arial"/>
                <a:cs typeface="Arial"/>
              </a:rPr>
              <a:t>стадии развития природных </a:t>
            </a:r>
            <a:r>
              <a:rPr dirty="0" sz="1800">
                <a:latin typeface="Arial"/>
                <a:cs typeface="Arial"/>
              </a:rPr>
              <a:t>и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антропогенных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5">
                <a:latin typeface="Arial"/>
                <a:cs typeface="Arial"/>
              </a:rPr>
              <a:t>процессов.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7217" y="1224153"/>
            <a:ext cx="8000365" cy="3043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01625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solidFill>
                  <a:srgbClr val="FF0000"/>
                </a:solidFill>
                <a:latin typeface="Arial"/>
                <a:cs typeface="Arial"/>
              </a:rPr>
              <a:t>Оперативность</a:t>
            </a:r>
            <a:r>
              <a:rPr dirty="0" sz="1800" spc="-1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dirty="0" sz="1800" spc="-10">
                <a:latin typeface="Arial"/>
                <a:cs typeface="Arial"/>
              </a:rPr>
              <a:t>быстрота получения </a:t>
            </a:r>
            <a:r>
              <a:rPr dirty="0" sz="1800" spc="-5">
                <a:latin typeface="Arial"/>
                <a:cs typeface="Arial"/>
              </a:rPr>
              <a:t>информации, </a:t>
            </a:r>
            <a:r>
              <a:rPr dirty="0" sz="1800" spc="-10">
                <a:latin typeface="Arial"/>
                <a:cs typeface="Arial"/>
              </a:rPr>
              <a:t>возможность  доставки </a:t>
            </a:r>
            <a:r>
              <a:rPr dirty="0" sz="1800" spc="-5">
                <a:latin typeface="Arial"/>
                <a:cs typeface="Arial"/>
              </a:rPr>
              <a:t>ее </a:t>
            </a:r>
            <a:r>
              <a:rPr dirty="0" sz="1800" spc="-20">
                <a:latin typeface="Arial"/>
                <a:cs typeface="Arial"/>
              </a:rPr>
              <a:t>потребителю </a:t>
            </a:r>
            <a:r>
              <a:rPr dirty="0" sz="1800" spc="-10">
                <a:latin typeface="Arial"/>
                <a:cs typeface="Arial"/>
              </a:rPr>
              <a:t>непосредственно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25">
                <a:latin typeface="Arial"/>
                <a:cs typeface="Arial"/>
              </a:rPr>
              <a:t>ходе </a:t>
            </a:r>
            <a:r>
              <a:rPr dirty="0" sz="1800" spc="-5">
                <a:latin typeface="Arial"/>
                <a:cs typeface="Arial"/>
              </a:rPr>
              <a:t>приема </a:t>
            </a:r>
            <a:r>
              <a:rPr dirty="0" sz="1800">
                <a:latin typeface="Arial"/>
                <a:cs typeface="Arial"/>
              </a:rPr>
              <a:t>с КА, а </a:t>
            </a:r>
            <a:r>
              <a:rPr dirty="0" sz="1800" spc="-10">
                <a:latin typeface="Arial"/>
                <a:cs typeface="Arial"/>
              </a:rPr>
              <a:t>также  использование компьютерных </a:t>
            </a:r>
            <a:r>
              <a:rPr dirty="0" sz="1800" spc="-15">
                <a:latin typeface="Arial"/>
                <a:cs typeface="Arial"/>
              </a:rPr>
              <a:t>технологий </a:t>
            </a:r>
            <a:r>
              <a:rPr dirty="0" sz="1800">
                <a:latin typeface="Arial"/>
                <a:cs typeface="Arial"/>
              </a:rPr>
              <a:t>для </a:t>
            </a:r>
            <a:r>
              <a:rPr dirty="0" sz="1800" spc="-5">
                <a:latin typeface="Arial"/>
                <a:cs typeface="Arial"/>
              </a:rPr>
              <a:t>ее </a:t>
            </a:r>
            <a:r>
              <a:rPr dirty="0" sz="1800" spc="-10">
                <a:latin typeface="Arial"/>
                <a:cs typeface="Arial"/>
              </a:rPr>
              <a:t>обработки </a:t>
            </a:r>
            <a:r>
              <a:rPr dirty="0" sz="1800" spc="-20">
                <a:latin typeface="Arial"/>
                <a:cs typeface="Arial"/>
              </a:rPr>
              <a:t>позволяет  </a:t>
            </a:r>
            <a:r>
              <a:rPr dirty="0" sz="1800" spc="-10">
                <a:latin typeface="Arial"/>
                <a:cs typeface="Arial"/>
              </a:rPr>
              <a:t>представить </a:t>
            </a:r>
            <a:r>
              <a:rPr dirty="0" sz="1800" spc="-5">
                <a:latin typeface="Arial"/>
                <a:cs typeface="Arial"/>
              </a:rPr>
              <a:t>информацию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0">
                <a:latin typeface="Arial"/>
                <a:cs typeface="Arial"/>
              </a:rPr>
              <a:t>разнообразных </a:t>
            </a:r>
            <a:r>
              <a:rPr dirty="0" sz="1800" spc="-5">
                <a:latin typeface="Arial"/>
                <a:cs typeface="Arial"/>
              </a:rPr>
              <a:t>формах </a:t>
            </a:r>
            <a:r>
              <a:rPr dirty="0" sz="1800">
                <a:latin typeface="Arial"/>
                <a:cs typeface="Arial"/>
              </a:rPr>
              <a:t>с</a:t>
            </a:r>
            <a:r>
              <a:rPr dirty="0" sz="1800" spc="45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высокой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наглядностью </a:t>
            </a:r>
            <a:r>
              <a:rPr dirty="0" sz="1800" spc="-35">
                <a:latin typeface="Arial"/>
                <a:cs typeface="Arial"/>
              </a:rPr>
              <a:t>результатов. </a:t>
            </a:r>
            <a:r>
              <a:rPr dirty="0" sz="1800">
                <a:latin typeface="Arial"/>
                <a:cs typeface="Arial"/>
              </a:rPr>
              <a:t>К </a:t>
            </a:r>
            <a:r>
              <a:rPr dirty="0" sz="1800" spc="-10">
                <a:latin typeface="Arial"/>
                <a:cs typeface="Arial"/>
              </a:rPr>
              <a:t>настоящему </a:t>
            </a:r>
            <a:r>
              <a:rPr dirty="0" sz="1800" spc="-5">
                <a:latin typeface="Arial"/>
                <a:cs typeface="Arial"/>
              </a:rPr>
              <a:t>времени</a:t>
            </a:r>
            <a:r>
              <a:rPr dirty="0" sz="1800" spc="105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аэрокосмические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методы </a:t>
            </a:r>
            <a:r>
              <a:rPr dirty="0" sz="1800" spc="-5">
                <a:latin typeface="Arial"/>
                <a:cs typeface="Arial"/>
              </a:rPr>
              <a:t>выросли </a:t>
            </a:r>
            <a:r>
              <a:rPr dirty="0" sz="1800">
                <a:latin typeface="Arial"/>
                <a:cs typeface="Arial"/>
              </a:rPr>
              <a:t>в </a:t>
            </a:r>
            <a:r>
              <a:rPr dirty="0" sz="1800" spc="-15">
                <a:latin typeface="Arial"/>
                <a:cs typeface="Arial"/>
              </a:rPr>
              <a:t>одно </a:t>
            </a:r>
            <a:r>
              <a:rPr dirty="0" sz="1800">
                <a:latin typeface="Arial"/>
                <a:cs typeface="Arial"/>
              </a:rPr>
              <a:t>из </a:t>
            </a:r>
            <a:r>
              <a:rPr dirty="0" sz="1800" spc="-5">
                <a:latin typeface="Arial"/>
                <a:cs typeface="Arial"/>
              </a:rPr>
              <a:t>мощных </a:t>
            </a:r>
            <a:r>
              <a:rPr dirty="0" sz="1800" spc="-10">
                <a:latin typeface="Arial"/>
                <a:cs typeface="Arial"/>
              </a:rPr>
              <a:t>средств исследования природы.</a:t>
            </a:r>
            <a:r>
              <a:rPr dirty="0" sz="1800" spc="8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Эти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25">
                <a:latin typeface="Arial"/>
                <a:cs typeface="Arial"/>
              </a:rPr>
              <a:t>методы </a:t>
            </a:r>
            <a:r>
              <a:rPr dirty="0" sz="1800" spc="-10">
                <a:latin typeface="Arial"/>
                <a:cs typeface="Arial"/>
              </a:rPr>
              <a:t>исследования природных </a:t>
            </a:r>
            <a:r>
              <a:rPr dirty="0" sz="1800">
                <a:latin typeface="Arial"/>
                <a:cs typeface="Arial"/>
              </a:rPr>
              <a:t>и </a:t>
            </a:r>
            <a:r>
              <a:rPr dirty="0" sz="1800" spc="-10">
                <a:latin typeface="Arial"/>
                <a:cs typeface="Arial"/>
              </a:rPr>
              <a:t>антропогенных объектов </a:t>
            </a:r>
            <a:r>
              <a:rPr dirty="0" sz="1800">
                <a:latin typeface="Arial"/>
                <a:cs typeface="Arial"/>
              </a:rPr>
              <a:t>и</a:t>
            </a:r>
            <a:r>
              <a:rPr dirty="0" sz="1800" spc="10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комплексов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10">
                <a:latin typeface="Arial"/>
                <a:cs typeface="Arial"/>
              </a:rPr>
              <a:t>географического </a:t>
            </a:r>
            <a:r>
              <a:rPr dirty="0" sz="1800" spc="-5">
                <a:latin typeface="Arial"/>
                <a:cs typeface="Arial"/>
              </a:rPr>
              <a:t>пространства Земли </a:t>
            </a:r>
            <a:r>
              <a:rPr dirty="0" sz="1800" spc="-10">
                <a:latin typeface="Arial"/>
                <a:cs typeface="Arial"/>
              </a:rPr>
              <a:t>имеют </a:t>
            </a:r>
            <a:r>
              <a:rPr dirty="0" sz="1800">
                <a:latin typeface="Arial"/>
                <a:cs typeface="Arial"/>
              </a:rPr>
              <a:t>для</a:t>
            </a:r>
            <a:r>
              <a:rPr dirty="0" sz="1800" spc="10">
                <a:latin typeface="Arial"/>
                <a:cs typeface="Arial"/>
              </a:rPr>
              <a:t> </a:t>
            </a:r>
            <a:r>
              <a:rPr dirty="0" sz="1800" spc="-10">
                <a:latin typeface="Arial"/>
                <a:cs typeface="Arial"/>
              </a:rPr>
              <a:t>географии</a:t>
            </a:r>
            <a:endParaRPr sz="1800">
              <a:latin typeface="Arial"/>
              <a:cs typeface="Arial"/>
            </a:endParaRPr>
          </a:p>
          <a:p>
            <a:pPr marL="12700" marR="174625">
              <a:lnSpc>
                <a:spcPct val="100000"/>
              </a:lnSpc>
            </a:pPr>
            <a:r>
              <a:rPr dirty="0" sz="1800" spc="-5">
                <a:latin typeface="Arial"/>
                <a:cs typeface="Arial"/>
              </a:rPr>
              <a:t>принципиально </a:t>
            </a:r>
            <a:r>
              <a:rPr dirty="0" sz="1800" spc="-10">
                <a:latin typeface="Arial"/>
                <a:cs typeface="Arial"/>
              </a:rPr>
              <a:t>важное значение. </a:t>
            </a:r>
            <a:r>
              <a:rPr dirty="0" sz="1800" spc="-15">
                <a:latin typeface="Arial"/>
                <a:cs typeface="Arial"/>
              </a:rPr>
              <a:t>Область </a:t>
            </a:r>
            <a:r>
              <a:rPr dirty="0" sz="1800" spc="-5">
                <a:latin typeface="Arial"/>
                <a:cs typeface="Arial"/>
              </a:rPr>
              <a:t>применения аэрокосмических  </a:t>
            </a:r>
            <a:r>
              <a:rPr dirty="0" sz="1800" spc="-20">
                <a:latin typeface="Arial"/>
                <a:cs typeface="Arial"/>
              </a:rPr>
              <a:t>методов </a:t>
            </a:r>
            <a:r>
              <a:rPr dirty="0" sz="1800">
                <a:latin typeface="Arial"/>
                <a:cs typeface="Arial"/>
              </a:rPr>
              <a:t>для </a:t>
            </a:r>
            <a:r>
              <a:rPr dirty="0" sz="1800" spc="-10">
                <a:latin typeface="Arial"/>
                <a:cs typeface="Arial"/>
              </a:rPr>
              <a:t>решения </a:t>
            </a:r>
            <a:r>
              <a:rPr dirty="0" sz="1800" spc="-15">
                <a:latin typeface="Arial"/>
                <a:cs typeface="Arial"/>
              </a:rPr>
              <a:t>народнохозяйственных задач </a:t>
            </a:r>
            <a:r>
              <a:rPr dirty="0" sz="1800" spc="-10">
                <a:latin typeface="Arial"/>
                <a:cs typeface="Arial"/>
              </a:rPr>
              <a:t>непрерывно  </a:t>
            </a:r>
            <a:r>
              <a:rPr dirty="0" sz="1800" spc="-15">
                <a:latin typeface="Arial"/>
                <a:cs typeface="Arial"/>
              </a:rPr>
              <a:t>расширяется.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9590" y="793749"/>
            <a:ext cx="8397240" cy="51473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676275">
              <a:lnSpc>
                <a:spcPct val="100000"/>
              </a:lnSpc>
              <a:spcBef>
                <a:spcPts val="95"/>
              </a:spcBef>
            </a:pPr>
            <a:r>
              <a:rPr dirty="0" sz="1600" spc="-5">
                <a:latin typeface="Arial"/>
                <a:cs typeface="Arial"/>
              </a:rPr>
              <a:t>Аэрокосмические </a:t>
            </a:r>
            <a:r>
              <a:rPr dirty="0" sz="1600" spc="-20">
                <a:latin typeface="Arial"/>
                <a:cs typeface="Arial"/>
              </a:rPr>
              <a:t>методы, </a:t>
            </a:r>
            <a:r>
              <a:rPr dirty="0" sz="1600" spc="-5">
                <a:latin typeface="Arial"/>
                <a:cs typeface="Arial"/>
              </a:rPr>
              <a:t>в </a:t>
            </a:r>
            <a:r>
              <a:rPr dirty="0" sz="1600" spc="-15">
                <a:latin typeface="Arial"/>
                <a:cs typeface="Arial"/>
              </a:rPr>
              <a:t>отличие </a:t>
            </a:r>
            <a:r>
              <a:rPr dirty="0" sz="1600" spc="-25">
                <a:latin typeface="Arial"/>
                <a:cs typeface="Arial"/>
              </a:rPr>
              <a:t>от </a:t>
            </a:r>
            <a:r>
              <a:rPr dirty="0" sz="1600" spc="-5">
                <a:latin typeface="Arial"/>
                <a:cs typeface="Arial"/>
              </a:rPr>
              <a:t>традиционных, </a:t>
            </a:r>
            <a:r>
              <a:rPr dirty="0" sz="1600" spc="-15">
                <a:latin typeface="Arial"/>
                <a:cs typeface="Arial"/>
              </a:rPr>
              <a:t>имеют </a:t>
            </a:r>
            <a:r>
              <a:rPr dirty="0" sz="1600" spc="-10">
                <a:latin typeface="Arial"/>
                <a:cs typeface="Arial"/>
              </a:rPr>
              <a:t>ряд особенностей,  </a:t>
            </a:r>
            <a:r>
              <a:rPr dirty="0" sz="1600" spc="-15">
                <a:latin typeface="Arial"/>
                <a:cs typeface="Arial"/>
              </a:rPr>
              <a:t>которые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20">
                <a:latin typeface="Arial"/>
                <a:cs typeface="Arial"/>
              </a:rPr>
              <a:t>обуславливают </a:t>
            </a:r>
            <a:r>
              <a:rPr dirty="0" sz="1600" spc="-5">
                <a:latin typeface="Arial"/>
                <a:cs typeface="Arial"/>
              </a:rPr>
              <a:t>их</a:t>
            </a:r>
            <a:r>
              <a:rPr dirty="0" sz="1600" spc="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преимущества.</a:t>
            </a:r>
            <a:endParaRPr sz="1600">
              <a:latin typeface="Arial"/>
              <a:cs typeface="Arial"/>
            </a:endParaRPr>
          </a:p>
          <a:p>
            <a:pPr marL="12700" marR="211454">
              <a:lnSpc>
                <a:spcPct val="100000"/>
              </a:lnSpc>
              <a:spcBef>
                <a:spcPts val="5"/>
              </a:spcBef>
            </a:pPr>
            <a:r>
              <a:rPr dirty="0" sz="1600" spc="-10" i="1">
                <a:solidFill>
                  <a:srgbClr val="FF0000"/>
                </a:solidFill>
                <a:latin typeface="Arial"/>
                <a:cs typeface="Arial"/>
              </a:rPr>
              <a:t>Обзорность </a:t>
            </a:r>
            <a:r>
              <a:rPr dirty="0" sz="1600" spc="-5">
                <a:latin typeface="Arial"/>
                <a:cs typeface="Arial"/>
              </a:rPr>
              <a:t>аэрокосмических снимков </a:t>
            </a:r>
            <a:r>
              <a:rPr dirty="0" sz="1600" spc="-20">
                <a:latin typeface="Arial"/>
                <a:cs typeface="Arial"/>
              </a:rPr>
              <a:t>дает </a:t>
            </a:r>
            <a:r>
              <a:rPr dirty="0" sz="1600" spc="-5">
                <a:latin typeface="Arial"/>
                <a:cs typeface="Arial"/>
              </a:rPr>
              <a:t>комплексное </a:t>
            </a:r>
            <a:r>
              <a:rPr dirty="0" sz="1600" spc="-10">
                <a:latin typeface="Arial"/>
                <a:cs typeface="Arial"/>
              </a:rPr>
              <a:t>изображение ландшафтной  структуры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20">
                <a:latin typeface="Arial"/>
                <a:cs typeface="Arial"/>
              </a:rPr>
              <a:t>позволяет </a:t>
            </a:r>
            <a:r>
              <a:rPr dirty="0" sz="1600" spc="-10">
                <a:latin typeface="Arial"/>
                <a:cs typeface="Arial"/>
              </a:rPr>
              <a:t>проследить изменения компонентов биосферы на больших  расстояниях </a:t>
            </a:r>
            <a:r>
              <a:rPr dirty="0" sz="1600" spc="-5">
                <a:latin typeface="Arial"/>
                <a:cs typeface="Arial"/>
              </a:rPr>
              <a:t>и площадях в </a:t>
            </a:r>
            <a:r>
              <a:rPr dirty="0" sz="1600" spc="-10">
                <a:latin typeface="Arial"/>
                <a:cs typeface="Arial"/>
              </a:rPr>
              <a:t>крупных региональных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10">
                <a:latin typeface="Arial"/>
                <a:cs typeface="Arial"/>
              </a:rPr>
              <a:t>глобальных размерах, </a:t>
            </a:r>
            <a:r>
              <a:rPr dirty="0" sz="1600" spc="-5">
                <a:latin typeface="Arial"/>
                <a:cs typeface="Arial"/>
              </a:rPr>
              <a:t>при </a:t>
            </a:r>
            <a:r>
              <a:rPr dirty="0" sz="1600" spc="-15">
                <a:latin typeface="Arial"/>
                <a:cs typeface="Arial"/>
              </a:rPr>
              <a:t>одних  </a:t>
            </a:r>
            <a:r>
              <a:rPr dirty="0" sz="1600" spc="-10">
                <a:latin typeface="Arial"/>
                <a:cs typeface="Arial"/>
              </a:rPr>
              <a:t>условиях </a:t>
            </a:r>
            <a:r>
              <a:rPr dirty="0" sz="1600" spc="-5">
                <a:latin typeface="Arial"/>
                <a:cs typeface="Arial"/>
              </a:rPr>
              <a:t>съемки. При </a:t>
            </a:r>
            <a:r>
              <a:rPr dirty="0" sz="1600" spc="-20">
                <a:latin typeface="Arial"/>
                <a:cs typeface="Arial"/>
              </a:rPr>
              <a:t>этом </a:t>
            </a:r>
            <a:r>
              <a:rPr dirty="0" sz="1600" spc="-25">
                <a:latin typeface="Arial"/>
                <a:cs typeface="Arial"/>
              </a:rPr>
              <a:t>удается </a:t>
            </a:r>
            <a:r>
              <a:rPr dirty="0" sz="1600" spc="-5">
                <a:latin typeface="Arial"/>
                <a:cs typeface="Arial"/>
              </a:rPr>
              <a:t>выявить </a:t>
            </a:r>
            <a:r>
              <a:rPr dirty="0" sz="1600" spc="-10">
                <a:latin typeface="Arial"/>
                <a:cs typeface="Arial"/>
              </a:rPr>
              <a:t>на </a:t>
            </a:r>
            <a:r>
              <a:rPr dirty="0" sz="1600" spc="-5">
                <a:latin typeface="Arial"/>
                <a:cs typeface="Arial"/>
              </a:rPr>
              <a:t>снимках </a:t>
            </a:r>
            <a:r>
              <a:rPr dirty="0" sz="1600" spc="-10">
                <a:latin typeface="Arial"/>
                <a:cs typeface="Arial"/>
              </a:rPr>
              <a:t>ряд неизвестных ранее  закономерностей </a:t>
            </a:r>
            <a:r>
              <a:rPr dirty="0" sz="1600" spc="-5">
                <a:latin typeface="Arial"/>
                <a:cs typeface="Arial"/>
              </a:rPr>
              <a:t>и процессов, </a:t>
            </a:r>
            <a:r>
              <a:rPr dirty="0" sz="1600" spc="-10">
                <a:latin typeface="Arial"/>
                <a:cs typeface="Arial"/>
              </a:rPr>
              <a:t>происходящих </a:t>
            </a:r>
            <a:r>
              <a:rPr dirty="0" sz="1600" spc="-5">
                <a:latin typeface="Arial"/>
                <a:cs typeface="Arial"/>
              </a:rPr>
              <a:t>в </a:t>
            </a:r>
            <a:r>
              <a:rPr dirty="0" sz="1600" spc="-10">
                <a:latin typeface="Arial"/>
                <a:cs typeface="Arial"/>
              </a:rPr>
              <a:t>географической </a:t>
            </a:r>
            <a:r>
              <a:rPr dirty="0" sz="1600" spc="-15">
                <a:latin typeface="Arial"/>
                <a:cs typeface="Arial"/>
              </a:rPr>
              <a:t>оболочке</a:t>
            </a:r>
            <a:r>
              <a:rPr dirty="0" sz="1600" spc="22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Земли.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5">
                <a:latin typeface="Arial"/>
                <a:cs typeface="Arial"/>
              </a:rPr>
              <a:t>Аэрокосмические </a:t>
            </a:r>
            <a:r>
              <a:rPr dirty="0" sz="1600" spc="-25">
                <a:latin typeface="Arial"/>
                <a:cs typeface="Arial"/>
              </a:rPr>
              <a:t>методы </a:t>
            </a:r>
            <a:r>
              <a:rPr dirty="0" sz="1600" spc="-15">
                <a:latin typeface="Arial"/>
                <a:cs typeface="Arial"/>
              </a:rPr>
              <a:t>позволяют изучать </a:t>
            </a:r>
            <a:r>
              <a:rPr dirty="0" sz="1600" spc="-10">
                <a:latin typeface="Arial"/>
                <a:cs typeface="Arial"/>
              </a:rPr>
              <a:t>районы малодоступные </a:t>
            </a:r>
            <a:r>
              <a:rPr dirty="0" sz="1600" spc="-5">
                <a:latin typeface="Arial"/>
                <a:cs typeface="Arial"/>
              </a:rPr>
              <a:t>для </a:t>
            </a:r>
            <a:r>
              <a:rPr dirty="0" sz="1600" spc="-10">
                <a:latin typeface="Arial"/>
                <a:cs typeface="Arial"/>
              </a:rPr>
              <a:t>исследования  </a:t>
            </a:r>
            <a:r>
              <a:rPr dirty="0" sz="1600" spc="-5">
                <a:latin typeface="Arial"/>
                <a:cs typeface="Arial"/>
              </a:rPr>
              <a:t>их традиционными </a:t>
            </a:r>
            <a:r>
              <a:rPr dirty="0" sz="1600" spc="-10">
                <a:latin typeface="Arial"/>
                <a:cs typeface="Arial"/>
              </a:rPr>
              <a:t>способами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10">
                <a:latin typeface="Arial"/>
                <a:cs typeface="Arial"/>
              </a:rPr>
              <a:t>средствами. малонаселенные районы, </a:t>
            </a:r>
            <a:r>
              <a:rPr dirty="0" sz="1600" spc="-15">
                <a:latin typeface="Arial"/>
                <a:cs typeface="Arial"/>
              </a:rPr>
              <a:t>горные,  заболоченные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10">
                <a:latin typeface="Arial"/>
                <a:cs typeface="Arial"/>
              </a:rPr>
              <a:t>пустынные территории, </a:t>
            </a:r>
            <a:r>
              <a:rPr dirty="0" sz="1600" spc="-15">
                <a:latin typeface="Arial"/>
                <a:cs typeface="Arial"/>
              </a:rPr>
              <a:t>удаленные акватории </a:t>
            </a:r>
            <a:r>
              <a:rPr dirty="0" sz="1600" spc="-10">
                <a:latin typeface="Arial"/>
                <a:cs typeface="Arial"/>
              </a:rPr>
              <a:t>Мирового океана,  территории </a:t>
            </a:r>
            <a:r>
              <a:rPr dirty="0" sz="1600" spc="-5">
                <a:latin typeface="Arial"/>
                <a:cs typeface="Arial"/>
              </a:rPr>
              <a:t>Арктики и </a:t>
            </a:r>
            <a:r>
              <a:rPr dirty="0" sz="1600" spc="-10">
                <a:latin typeface="Arial"/>
                <a:cs typeface="Arial"/>
              </a:rPr>
              <a:t>Антарктики одинаково успешно могут</a:t>
            </a:r>
            <a:r>
              <a:rPr dirty="0" sz="1600" spc="254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подвергаться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дистанционным </a:t>
            </a:r>
            <a:r>
              <a:rPr dirty="0" sz="1600" spc="-5">
                <a:latin typeface="Arial"/>
                <a:cs typeface="Arial"/>
              </a:rPr>
              <a:t>съемкам из</a:t>
            </a:r>
            <a:r>
              <a:rPr dirty="0" sz="1600" spc="1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космоса.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5" i="1">
                <a:solidFill>
                  <a:srgbClr val="FF0000"/>
                </a:solidFill>
                <a:latin typeface="Arial"/>
                <a:cs typeface="Arial"/>
              </a:rPr>
              <a:t>Повторяемость </a:t>
            </a:r>
            <a:r>
              <a:rPr dirty="0" sz="1600" spc="-10">
                <a:latin typeface="Arial"/>
                <a:cs typeface="Arial"/>
              </a:rPr>
              <a:t>аэрокосмических </a:t>
            </a:r>
            <a:r>
              <a:rPr dirty="0" sz="1600" spc="-5">
                <a:latin typeface="Arial"/>
                <a:cs typeface="Arial"/>
              </a:rPr>
              <a:t>съемок </a:t>
            </a:r>
            <a:r>
              <a:rPr dirty="0" sz="1600" spc="-20">
                <a:latin typeface="Arial"/>
                <a:cs typeface="Arial"/>
              </a:rPr>
              <a:t>позволяет </a:t>
            </a:r>
            <a:r>
              <a:rPr dirty="0" sz="1600" spc="-10">
                <a:latin typeface="Arial"/>
                <a:cs typeface="Arial"/>
              </a:rPr>
              <a:t>осуществлять</a:t>
            </a:r>
            <a:r>
              <a:rPr dirty="0" sz="1600" spc="1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периодичность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20">
                <a:latin typeface="Arial"/>
                <a:cs typeface="Arial"/>
              </a:rPr>
              <a:t>наблюдений </a:t>
            </a:r>
            <a:r>
              <a:rPr dirty="0" sz="1600" spc="-10">
                <a:latin typeface="Arial"/>
                <a:cs typeface="Arial"/>
              </a:rPr>
              <a:t>заданных регионов </a:t>
            </a:r>
            <a:r>
              <a:rPr dirty="0" sz="1600" spc="-5">
                <a:latin typeface="Arial"/>
                <a:cs typeface="Arial"/>
              </a:rPr>
              <a:t>с любой </a:t>
            </a:r>
            <a:r>
              <a:rPr dirty="0" sz="1600" spc="-10">
                <a:latin typeface="Arial"/>
                <a:cs typeface="Arial"/>
              </a:rPr>
              <a:t>регулярностью </a:t>
            </a:r>
            <a:r>
              <a:rPr dirty="0" sz="1600" spc="-15">
                <a:latin typeface="Arial"/>
                <a:cs typeface="Arial"/>
              </a:rPr>
              <a:t>(годы, </a:t>
            </a:r>
            <a:r>
              <a:rPr dirty="0" sz="1600" spc="-10">
                <a:latin typeface="Arial"/>
                <a:cs typeface="Arial"/>
              </a:rPr>
              <a:t>месяцы, дни,</a:t>
            </a:r>
            <a:r>
              <a:rPr dirty="0" sz="1600" spc="33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часы,</a:t>
            </a:r>
            <a:endParaRPr sz="1600">
              <a:latin typeface="Arial"/>
              <a:cs typeface="Arial"/>
            </a:endParaRPr>
          </a:p>
          <a:p>
            <a:pPr marL="12700" marR="158115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минуты), что </a:t>
            </a:r>
            <a:r>
              <a:rPr dirty="0" sz="1600" spc="-15">
                <a:latin typeface="Arial"/>
                <a:cs typeface="Arial"/>
              </a:rPr>
              <a:t>представляет </a:t>
            </a:r>
            <a:r>
              <a:rPr dirty="0" sz="1600" spc="-10">
                <a:latin typeface="Arial"/>
                <a:cs typeface="Arial"/>
              </a:rPr>
              <a:t>возможность проследить </a:t>
            </a:r>
            <a:r>
              <a:rPr dirty="0" sz="1600" spc="-5">
                <a:latin typeface="Arial"/>
                <a:cs typeface="Arial"/>
              </a:rPr>
              <a:t>динамику </a:t>
            </a:r>
            <a:r>
              <a:rPr dirty="0" sz="1600" spc="-20">
                <a:latin typeface="Arial"/>
                <a:cs typeface="Arial"/>
              </a:rPr>
              <a:t>отдельных </a:t>
            </a:r>
            <a:r>
              <a:rPr dirty="0" sz="1600" spc="-5">
                <a:latin typeface="Arial"/>
                <a:cs typeface="Arial"/>
              </a:rPr>
              <a:t>процессов и  </a:t>
            </a:r>
            <a:r>
              <a:rPr dirty="0" sz="1600" spc="-15">
                <a:latin typeface="Arial"/>
                <a:cs typeface="Arial"/>
              </a:rPr>
              <a:t>явлений </a:t>
            </a:r>
            <a:r>
              <a:rPr dirty="0" sz="1600" spc="-10">
                <a:latin typeface="Arial"/>
                <a:cs typeface="Arial"/>
              </a:rPr>
              <a:t>во времени. </a:t>
            </a:r>
            <a:r>
              <a:rPr dirty="0" sz="1600" spc="-5">
                <a:latin typeface="Arial"/>
                <a:cs typeface="Arial"/>
              </a:rPr>
              <a:t>Аэрокосмическая </a:t>
            </a:r>
            <a:r>
              <a:rPr dirty="0" sz="1600" spc="-10">
                <a:latin typeface="Arial"/>
                <a:cs typeface="Arial"/>
              </a:rPr>
              <a:t>информация </a:t>
            </a:r>
            <a:r>
              <a:rPr dirty="0" sz="1600" spc="-20">
                <a:latin typeface="Arial"/>
                <a:cs typeface="Arial"/>
              </a:rPr>
              <a:t>может </a:t>
            </a:r>
            <a:r>
              <a:rPr dirty="0" sz="1600" spc="-5">
                <a:latin typeface="Arial"/>
                <a:cs typeface="Arial"/>
              </a:rPr>
              <a:t>служить </a:t>
            </a:r>
            <a:r>
              <a:rPr dirty="0" sz="1600" spc="-10">
                <a:latin typeface="Arial"/>
                <a:cs typeface="Arial"/>
              </a:rPr>
              <a:t>также </a:t>
            </a:r>
            <a:r>
              <a:rPr dirty="0" sz="1600" spc="-15">
                <a:latin typeface="Arial"/>
                <a:cs typeface="Arial"/>
              </a:rPr>
              <a:t>исходным  материалом </a:t>
            </a:r>
            <a:r>
              <a:rPr dirty="0" sz="1600" spc="-5">
                <a:latin typeface="Arial"/>
                <a:cs typeface="Arial"/>
              </a:rPr>
              <a:t>для </a:t>
            </a:r>
            <a:r>
              <a:rPr dirty="0" sz="1600" spc="-20">
                <a:latin typeface="Arial"/>
                <a:cs typeface="Arial"/>
              </a:rPr>
              <a:t>целей </a:t>
            </a:r>
            <a:r>
              <a:rPr dirty="0" sz="1600" spc="-10">
                <a:latin typeface="Arial"/>
                <a:cs typeface="Arial"/>
              </a:rPr>
              <a:t>картографического </a:t>
            </a:r>
            <a:r>
              <a:rPr dirty="0" sz="1600" spc="-15">
                <a:latin typeface="Arial"/>
                <a:cs typeface="Arial"/>
              </a:rPr>
              <a:t>мониторинга </a:t>
            </a:r>
            <a:r>
              <a:rPr dirty="0" sz="1600" spc="-10">
                <a:latin typeface="Arial"/>
                <a:cs typeface="Arial"/>
              </a:rPr>
              <a:t>природной среды, </a:t>
            </a:r>
            <a:r>
              <a:rPr dirty="0" sz="1600" spc="-5">
                <a:latin typeface="Arial"/>
                <a:cs typeface="Arial"/>
              </a:rPr>
              <a:t>а </a:t>
            </a:r>
            <a:r>
              <a:rPr dirty="0" sz="1600" spc="-10">
                <a:latin typeface="Arial"/>
                <a:cs typeface="Arial"/>
              </a:rPr>
              <a:t>карты  </a:t>
            </a:r>
            <a:r>
              <a:rPr dirty="0" sz="1600" spc="-15">
                <a:latin typeface="Arial"/>
                <a:cs typeface="Arial"/>
              </a:rPr>
              <a:t>мониторинга </a:t>
            </a:r>
            <a:r>
              <a:rPr dirty="0" sz="1600" spc="-10">
                <a:latin typeface="Arial"/>
                <a:cs typeface="Arial"/>
              </a:rPr>
              <a:t>могут использоваться </a:t>
            </a:r>
            <a:r>
              <a:rPr dirty="0" sz="1600" spc="5">
                <a:latin typeface="Arial"/>
                <a:cs typeface="Arial"/>
              </a:rPr>
              <a:t>как </a:t>
            </a:r>
            <a:r>
              <a:rPr dirty="0" sz="1600" spc="-5">
                <a:latin typeface="Arial"/>
                <a:cs typeface="Arial"/>
              </a:rPr>
              <a:t>фактический </a:t>
            </a:r>
            <a:r>
              <a:rPr dirty="0" sz="1600" spc="-15">
                <a:latin typeface="Arial"/>
                <a:cs typeface="Arial"/>
              </a:rPr>
              <a:t>материал </a:t>
            </a:r>
            <a:r>
              <a:rPr dirty="0" sz="1600" spc="-5">
                <a:latin typeface="Arial"/>
                <a:cs typeface="Arial"/>
              </a:rPr>
              <a:t>для </a:t>
            </a:r>
            <a:r>
              <a:rPr dirty="0" sz="1600" spc="-15">
                <a:latin typeface="Arial"/>
                <a:cs typeface="Arial"/>
              </a:rPr>
              <a:t>обновления </a:t>
            </a:r>
            <a:r>
              <a:rPr dirty="0" sz="1600" spc="-10">
                <a:latin typeface="Arial"/>
                <a:cs typeface="Arial"/>
              </a:rPr>
              <a:t>ранее  составленных тематических карт </a:t>
            </a:r>
            <a:r>
              <a:rPr dirty="0" sz="1600" spc="-5">
                <a:latin typeface="Arial"/>
                <a:cs typeface="Arial"/>
              </a:rPr>
              <a:t>и </a:t>
            </a:r>
            <a:r>
              <a:rPr dirty="0" sz="1600" spc="-10">
                <a:latin typeface="Arial"/>
                <a:cs typeface="Arial"/>
              </a:rPr>
              <a:t>оперативного </a:t>
            </a:r>
            <a:r>
              <a:rPr dirty="0" sz="1600" spc="-5">
                <a:latin typeface="Arial"/>
                <a:cs typeface="Arial"/>
              </a:rPr>
              <a:t>принятия </a:t>
            </a:r>
            <a:r>
              <a:rPr dirty="0" sz="1600" spc="-10">
                <a:latin typeface="Arial"/>
                <a:cs typeface="Arial"/>
              </a:rPr>
              <a:t>решений</a:t>
            </a:r>
            <a:r>
              <a:rPr dirty="0" sz="1600" spc="24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по</a:t>
            </a:r>
            <a:endParaRPr sz="1600">
              <a:latin typeface="Arial"/>
              <a:cs typeface="Arial"/>
            </a:endParaRPr>
          </a:p>
          <a:p>
            <a:pPr marL="12700" marR="31115">
              <a:lnSpc>
                <a:spcPct val="100000"/>
              </a:lnSpc>
            </a:pPr>
            <a:r>
              <a:rPr dirty="0" sz="1600" spc="-15">
                <a:latin typeface="Arial"/>
                <a:cs typeface="Arial"/>
              </a:rPr>
              <a:t>предотвращению негативных </a:t>
            </a:r>
            <a:r>
              <a:rPr dirty="0" sz="1600" spc="-10">
                <a:latin typeface="Arial"/>
                <a:cs typeface="Arial"/>
              </a:rPr>
              <a:t>последствий хозяйственной деятельности </a:t>
            </a:r>
            <a:r>
              <a:rPr dirty="0" sz="1600" spc="-5">
                <a:latin typeface="Arial"/>
                <a:cs typeface="Arial"/>
              </a:rPr>
              <a:t>в </a:t>
            </a:r>
            <a:r>
              <a:rPr dirty="0" sz="1600" spc="-10">
                <a:latin typeface="Arial"/>
                <a:cs typeface="Arial"/>
              </a:rPr>
              <a:t>том </a:t>
            </a:r>
            <a:r>
              <a:rPr dirty="0" sz="1600" spc="-5">
                <a:latin typeface="Arial"/>
                <a:cs typeface="Arial"/>
              </a:rPr>
              <a:t>или </a:t>
            </a:r>
            <a:r>
              <a:rPr dirty="0" sz="1600" spc="-10">
                <a:latin typeface="Arial"/>
                <a:cs typeface="Arial"/>
              </a:rPr>
              <a:t>ином  регионе.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769440"/>
            <a:ext cx="7748905" cy="2990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5">
                <a:latin typeface="Georgia"/>
                <a:cs typeface="Georgia"/>
              </a:rPr>
              <a:t>Физическая основа дистанционного зондирования</a:t>
            </a:r>
            <a:r>
              <a:rPr dirty="0" sz="2400" spc="4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-</a:t>
            </a:r>
            <a:endParaRPr sz="24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функциональная зависимость</a:t>
            </a:r>
            <a:r>
              <a:rPr dirty="0" sz="2400" spc="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между</a:t>
            </a:r>
            <a:endParaRPr sz="2400">
              <a:latin typeface="Georgia"/>
              <a:cs typeface="Georgia"/>
            </a:endParaRPr>
          </a:p>
          <a:p>
            <a:pPr marL="268605" marR="283210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зарегистрированными </a:t>
            </a:r>
            <a:r>
              <a:rPr dirty="0" sz="2400">
                <a:latin typeface="Georgia"/>
                <a:cs typeface="Georgia"/>
              </a:rPr>
              <a:t>параметрами </a:t>
            </a:r>
            <a:r>
              <a:rPr dirty="0" sz="2400" spc="-5">
                <a:latin typeface="Georgia"/>
                <a:cs typeface="Georgia"/>
              </a:rPr>
              <a:t>собственного  или отраженного </a:t>
            </a:r>
            <a:r>
              <a:rPr dirty="0" sz="2400" spc="-10">
                <a:latin typeface="Georgia"/>
                <a:cs typeface="Georgia"/>
              </a:rPr>
              <a:t>излучения </a:t>
            </a:r>
            <a:r>
              <a:rPr dirty="0" sz="2400" spc="-5">
                <a:latin typeface="Georgia"/>
                <a:cs typeface="Georgia"/>
              </a:rPr>
              <a:t>объекта </a:t>
            </a:r>
            <a:r>
              <a:rPr dirty="0" sz="2400">
                <a:latin typeface="Georgia"/>
                <a:cs typeface="Georgia"/>
              </a:rPr>
              <a:t>и</a:t>
            </a:r>
            <a:r>
              <a:rPr dirty="0" sz="2400" spc="4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его</a:t>
            </a:r>
            <a:endParaRPr sz="2400">
              <a:latin typeface="Georgia"/>
              <a:cs typeface="Georgia"/>
            </a:endParaRPr>
          </a:p>
          <a:p>
            <a:pPr marL="268605" marR="155384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latin typeface="Georgia"/>
                <a:cs typeface="Georgia"/>
              </a:rPr>
              <a:t>биогеофизическими характеристиками </a:t>
            </a:r>
            <a:r>
              <a:rPr dirty="0" sz="2400">
                <a:latin typeface="Georgia"/>
                <a:cs typeface="Georgia"/>
              </a:rPr>
              <a:t>и  </a:t>
            </a:r>
            <a:r>
              <a:rPr dirty="0" sz="2400" spc="-5">
                <a:latin typeface="Georgia"/>
                <a:cs typeface="Georgia"/>
              </a:rPr>
              <a:t>пространственным</a:t>
            </a:r>
            <a:r>
              <a:rPr dirty="0" sz="2400" spc="-2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положением.</a:t>
            </a:r>
            <a:endParaRPr sz="2400">
              <a:latin typeface="Georgia"/>
              <a:cs typeface="Georgia"/>
            </a:endParaRPr>
          </a:p>
          <a:p>
            <a:pPr marL="268605" marR="952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>
                <a:latin typeface="Georgia"/>
                <a:cs typeface="Georgia"/>
              </a:rPr>
              <a:t>С помощью </a:t>
            </a:r>
            <a:r>
              <a:rPr dirty="0" sz="2400" spc="-5">
                <a:latin typeface="Georgia"/>
                <a:cs typeface="Georgia"/>
              </a:rPr>
              <a:t>дистанционного </a:t>
            </a:r>
            <a:r>
              <a:rPr dirty="0" sz="2400">
                <a:latin typeface="Georgia"/>
                <a:cs typeface="Georgia"/>
              </a:rPr>
              <a:t>зондирования </a:t>
            </a:r>
            <a:r>
              <a:rPr dirty="0" sz="2400" spc="-5">
                <a:latin typeface="Georgia"/>
                <a:cs typeface="Georgia"/>
              </a:rPr>
              <a:t>изучают  физические </a:t>
            </a:r>
            <a:r>
              <a:rPr dirty="0" sz="2400">
                <a:latin typeface="Georgia"/>
                <a:cs typeface="Georgia"/>
              </a:rPr>
              <a:t>и </a:t>
            </a:r>
            <a:r>
              <a:rPr dirty="0" sz="2400" spc="-5">
                <a:latin typeface="Georgia"/>
                <a:cs typeface="Georgia"/>
              </a:rPr>
              <a:t>химические свойства</a:t>
            </a:r>
            <a:r>
              <a:rPr dirty="0" sz="2400" spc="3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объектов.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5560" y="2514222"/>
            <a:ext cx="7112879" cy="365136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5668" y="1221105"/>
            <a:ext cx="7585709" cy="94106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000" spc="-5">
                <a:latin typeface="Georgia"/>
                <a:cs typeface="Georgia"/>
              </a:rPr>
              <a:t>Процесс сбора </a:t>
            </a:r>
            <a:r>
              <a:rPr dirty="0" sz="2000">
                <a:latin typeface="Georgia"/>
                <a:cs typeface="Georgia"/>
              </a:rPr>
              <a:t>данных </a:t>
            </a:r>
            <a:r>
              <a:rPr dirty="0" sz="2000" spc="-5">
                <a:latin typeface="Georgia"/>
                <a:cs typeface="Georgia"/>
              </a:rPr>
              <a:t>дистанционного зондирования </a:t>
            </a:r>
            <a:r>
              <a:rPr dirty="0" sz="2000">
                <a:latin typeface="Georgia"/>
                <a:cs typeface="Georgia"/>
              </a:rPr>
              <a:t>и </a:t>
            </a:r>
            <a:r>
              <a:rPr dirty="0" sz="2000" spc="-5">
                <a:latin typeface="Georgia"/>
                <a:cs typeface="Georgia"/>
              </a:rPr>
              <a:t>их  использование </a:t>
            </a:r>
            <a:r>
              <a:rPr dirty="0" sz="2000">
                <a:latin typeface="Georgia"/>
                <a:cs typeface="Georgia"/>
              </a:rPr>
              <a:t>в </a:t>
            </a:r>
            <a:r>
              <a:rPr dirty="0" sz="2000" spc="-5">
                <a:latin typeface="Georgia"/>
                <a:cs typeface="Georgia"/>
              </a:rPr>
              <a:t>географических информационных системах  </a:t>
            </a:r>
            <a:r>
              <a:rPr dirty="0" sz="2000">
                <a:latin typeface="Georgia"/>
                <a:cs typeface="Georgia"/>
              </a:rPr>
              <a:t>(ГИС).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Сбор данных</a:t>
            </a:r>
            <a:r>
              <a:rPr dirty="0" spc="-60"/>
              <a:t> </a:t>
            </a:r>
            <a:r>
              <a:rPr dirty="0"/>
              <a:t>ДЗЗ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716102"/>
            <a:ext cx="5734050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5">
                <a:latin typeface="Georgia"/>
                <a:cs typeface="Georgia"/>
              </a:rPr>
              <a:t>Процесс получения </a:t>
            </a:r>
            <a:r>
              <a:rPr dirty="0" sz="2400">
                <a:latin typeface="Georgia"/>
                <a:cs typeface="Georgia"/>
              </a:rPr>
              <a:t>и анализа</a:t>
            </a:r>
            <a:r>
              <a:rPr dirty="0" sz="2400" spc="-1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данных</a:t>
            </a:r>
            <a:endParaRPr sz="24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дистанционного</a:t>
            </a:r>
            <a:r>
              <a:rPr dirty="0" sz="2400" spc="5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зондирования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0751" y="1700872"/>
            <a:ext cx="5824009" cy="435392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4370" y="895045"/>
            <a:ext cx="183832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/>
              <a:t>Выводы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84098" y="1869186"/>
            <a:ext cx="7771130" cy="2541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69240" algn="l"/>
              </a:tabLst>
            </a:pPr>
            <a:r>
              <a:rPr dirty="0" sz="2000" b="1">
                <a:latin typeface="Georgia"/>
                <a:cs typeface="Georgia"/>
              </a:rPr>
              <a:t>Дистанционное зондирование Земли (ДЗЗ)–</a:t>
            </a:r>
            <a:r>
              <a:rPr dirty="0" sz="2000" spc="-105" b="1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получение  информации </a:t>
            </a:r>
            <a:r>
              <a:rPr dirty="0" sz="2000">
                <a:latin typeface="Georgia"/>
                <a:cs typeface="Georgia"/>
              </a:rPr>
              <a:t>о </a:t>
            </a:r>
            <a:r>
              <a:rPr dirty="0" sz="2000" spc="-5">
                <a:latin typeface="Georgia"/>
                <a:cs typeface="Georgia"/>
              </a:rPr>
              <a:t>поверхности </a:t>
            </a:r>
            <a:r>
              <a:rPr dirty="0" sz="2000">
                <a:latin typeface="Georgia"/>
                <a:cs typeface="Georgia"/>
              </a:rPr>
              <a:t>Земли и </a:t>
            </a:r>
            <a:r>
              <a:rPr dirty="0" sz="2000" spc="-5">
                <a:latin typeface="Georgia"/>
                <a:cs typeface="Georgia"/>
              </a:rPr>
              <a:t>объектах </a:t>
            </a:r>
            <a:r>
              <a:rPr dirty="0" sz="2000">
                <a:latin typeface="Georgia"/>
                <a:cs typeface="Georgia"/>
              </a:rPr>
              <a:t>на</a:t>
            </a:r>
            <a:r>
              <a:rPr dirty="0" sz="2000" spc="-10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ней,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000">
                <a:latin typeface="Georgia"/>
                <a:cs typeface="Georgia"/>
              </a:rPr>
              <a:t>бесконтактным</a:t>
            </a:r>
            <a:r>
              <a:rPr dirty="0" sz="2000" spc="-2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методом;</a:t>
            </a:r>
            <a:endParaRPr sz="2000">
              <a:latin typeface="Georgia"/>
              <a:cs typeface="Georgia"/>
            </a:endParaRPr>
          </a:p>
          <a:p>
            <a:pPr marL="268605" marR="197485" indent="-25654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69240" algn="l"/>
              </a:tabLst>
            </a:pPr>
            <a:r>
              <a:rPr dirty="0" sz="2000">
                <a:latin typeface="Georgia"/>
                <a:cs typeface="Georgia"/>
              </a:rPr>
              <a:t>С </a:t>
            </a:r>
            <a:r>
              <a:rPr dirty="0" sz="2000" spc="-5">
                <a:latin typeface="Georgia"/>
                <a:cs typeface="Georgia"/>
              </a:rPr>
              <a:t>60-х </a:t>
            </a:r>
            <a:r>
              <a:rPr dirty="0" sz="2000">
                <a:latin typeface="Georgia"/>
                <a:cs typeface="Georgia"/>
              </a:rPr>
              <a:t>годах XX </a:t>
            </a:r>
            <a:r>
              <a:rPr dirty="0" sz="2000" spc="-5">
                <a:latin typeface="Georgia"/>
                <a:cs typeface="Georgia"/>
              </a:rPr>
              <a:t>века, </a:t>
            </a:r>
            <a:r>
              <a:rPr dirty="0" sz="2000">
                <a:latin typeface="Georgia"/>
                <a:cs typeface="Georgia"/>
              </a:rPr>
              <a:t>с </a:t>
            </a:r>
            <a:r>
              <a:rPr dirty="0" sz="2000" spc="-5">
                <a:latin typeface="Georgia"/>
                <a:cs typeface="Georgia"/>
              </a:rPr>
              <a:t>появлением космических ракет </a:t>
            </a:r>
            <a:r>
              <a:rPr dirty="0" sz="2000">
                <a:latin typeface="Georgia"/>
                <a:cs typeface="Georgia"/>
              </a:rPr>
              <a:t>и  </a:t>
            </a:r>
            <a:r>
              <a:rPr dirty="0" sz="2000" spc="-5">
                <a:latin typeface="Georgia"/>
                <a:cs typeface="Georgia"/>
              </a:rPr>
              <a:t>спутников </a:t>
            </a:r>
            <a:r>
              <a:rPr dirty="0" sz="2000">
                <a:latin typeface="Georgia"/>
                <a:cs typeface="Georgia"/>
              </a:rPr>
              <a:t>началось развитие </a:t>
            </a:r>
            <a:r>
              <a:rPr dirty="0" sz="2000" spc="-5">
                <a:latin typeface="Georgia"/>
                <a:cs typeface="Georgia"/>
              </a:rPr>
              <a:t>дистанционного зондирования  Земли;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Font typeface="Wingdings"/>
              <a:buChar char=""/>
              <a:tabLst>
                <a:tab pos="269240" algn="l"/>
              </a:tabLst>
            </a:pPr>
            <a:r>
              <a:rPr dirty="0" sz="2000" spc="-5">
                <a:latin typeface="Georgia"/>
                <a:cs typeface="Georgia"/>
              </a:rPr>
              <a:t>Система </a:t>
            </a:r>
            <a:r>
              <a:rPr dirty="0" sz="2000">
                <a:latin typeface="Georgia"/>
                <a:cs typeface="Georgia"/>
              </a:rPr>
              <a:t>ДЗ: </a:t>
            </a:r>
            <a:r>
              <a:rPr dirty="0" sz="2000" spc="-5">
                <a:latin typeface="Georgia"/>
                <a:cs typeface="Georgia"/>
              </a:rPr>
              <a:t>источник освещения-отраженное</a:t>
            </a:r>
            <a:r>
              <a:rPr dirty="0" sz="2000" spc="-3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излучение</a:t>
            </a:r>
            <a:endParaRPr sz="20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000" spc="-5">
                <a:latin typeface="Georgia"/>
                <a:cs typeface="Georgia"/>
              </a:rPr>
              <a:t>(сцена)-высотный комплекс-наземный</a:t>
            </a:r>
            <a:r>
              <a:rPr dirty="0" sz="2000" spc="-4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комплекс-потребители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1375917"/>
            <a:ext cx="320230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latin typeface="Trebuchet MS"/>
                <a:cs typeface="Trebuchet MS"/>
              </a:rPr>
              <a:t>Цель </a:t>
            </a:r>
            <a:r>
              <a:rPr dirty="0" sz="3600" b="1">
                <a:latin typeface="Trebuchet MS"/>
                <a:cs typeface="Trebuchet MS"/>
              </a:rPr>
              <a:t>и</a:t>
            </a:r>
            <a:r>
              <a:rPr dirty="0" sz="3600" spc="-80" b="1">
                <a:latin typeface="Trebuchet MS"/>
                <a:cs typeface="Trebuchet MS"/>
              </a:rPr>
              <a:t> </a:t>
            </a:r>
            <a:r>
              <a:rPr dirty="0" sz="3600" b="1">
                <a:latin typeface="Trebuchet MS"/>
                <a:cs typeface="Trebuchet MS"/>
              </a:rPr>
              <a:t>задачи</a:t>
            </a:r>
            <a:endParaRPr sz="3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2165" y="2301367"/>
            <a:ext cx="3766185" cy="12458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000" spc="-5">
                <a:latin typeface="Georgia"/>
                <a:cs typeface="Georgia"/>
              </a:rPr>
              <a:t>Формировать способнность  определить роль </a:t>
            </a:r>
            <a:r>
              <a:rPr dirty="0" sz="2000">
                <a:latin typeface="Georgia"/>
                <a:cs typeface="Georgia"/>
              </a:rPr>
              <a:t>и значение  АКМ в научных и  </a:t>
            </a:r>
            <a:r>
              <a:rPr dirty="0" sz="2000" spc="-5">
                <a:latin typeface="Georgia"/>
                <a:cs typeface="Georgia"/>
              </a:rPr>
              <a:t>практических</a:t>
            </a:r>
            <a:r>
              <a:rPr dirty="0" sz="2000" spc="-5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исследованиях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73066" y="2236444"/>
            <a:ext cx="4017010" cy="10541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000">
                <a:latin typeface="Georgia"/>
                <a:cs typeface="Georgia"/>
              </a:rPr>
              <a:t>1) История развития </a:t>
            </a:r>
            <a:r>
              <a:rPr dirty="0" sz="2000" spc="-5">
                <a:latin typeface="Georgia"/>
                <a:cs typeface="Georgia"/>
              </a:rPr>
              <a:t>метода</a:t>
            </a:r>
            <a:r>
              <a:rPr dirty="0" sz="2000" spc="-10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ДЗ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000">
                <a:latin typeface="Georgia"/>
                <a:cs typeface="Georgia"/>
              </a:rPr>
              <a:t>2) </a:t>
            </a:r>
            <a:r>
              <a:rPr dirty="0" sz="2000" spc="-5">
                <a:latin typeface="Georgia"/>
                <a:cs typeface="Georgia"/>
              </a:rPr>
              <a:t>Системы</a:t>
            </a:r>
            <a:r>
              <a:rPr dirty="0" sz="2000" spc="-3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ДЗЗ</a:t>
            </a:r>
            <a:endParaRPr sz="20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000">
                <a:latin typeface="Georgia"/>
                <a:cs typeface="Georgia"/>
              </a:rPr>
              <a:t>3) </a:t>
            </a:r>
            <a:r>
              <a:rPr dirty="0" sz="2000" spc="-5">
                <a:latin typeface="Georgia"/>
                <a:cs typeface="Georgia"/>
              </a:rPr>
              <a:t>Методы</a:t>
            </a:r>
            <a:r>
              <a:rPr dirty="0" sz="2000" spc="-40">
                <a:latin typeface="Georgia"/>
                <a:cs typeface="Georgia"/>
              </a:rPr>
              <a:t> </a:t>
            </a:r>
            <a:r>
              <a:rPr dirty="0" sz="2000">
                <a:latin typeface="Georgia"/>
                <a:cs typeface="Georgia"/>
              </a:rPr>
              <a:t>ДЗЗ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8268" y="644778"/>
            <a:ext cx="7843520" cy="1550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68605" marR="76835" indent="-256540">
              <a:lnSpc>
                <a:spcPct val="100000"/>
              </a:lnSpc>
              <a:spcBef>
                <a:spcPts val="10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dirty="0" sz="2000" b="1">
                <a:solidFill>
                  <a:srgbClr val="FF0000"/>
                </a:solidFill>
                <a:latin typeface="Georgia"/>
                <a:cs typeface="Georgia"/>
              </a:rPr>
              <a:t>Дистанционное зондирование Земли (ДЗЗ)–</a:t>
            </a:r>
            <a:r>
              <a:rPr dirty="0" sz="2000" spc="-105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получение  информации </a:t>
            </a:r>
            <a:r>
              <a:rPr dirty="0" sz="2000">
                <a:latin typeface="Georgia"/>
                <a:cs typeface="Georgia"/>
              </a:rPr>
              <a:t>о </a:t>
            </a:r>
            <a:r>
              <a:rPr dirty="0" sz="2000" spc="-5">
                <a:latin typeface="Georgia"/>
                <a:cs typeface="Georgia"/>
              </a:rPr>
              <a:t>поверхности </a:t>
            </a:r>
            <a:r>
              <a:rPr dirty="0" sz="2000">
                <a:latin typeface="Georgia"/>
                <a:cs typeface="Georgia"/>
              </a:rPr>
              <a:t>Земли и </a:t>
            </a:r>
            <a:r>
              <a:rPr dirty="0" sz="2000" spc="-5">
                <a:latin typeface="Georgia"/>
                <a:cs typeface="Georgia"/>
              </a:rPr>
              <a:t>объектах </a:t>
            </a:r>
            <a:r>
              <a:rPr dirty="0" sz="2000">
                <a:latin typeface="Georgia"/>
                <a:cs typeface="Georgia"/>
              </a:rPr>
              <a:t>на</a:t>
            </a:r>
            <a:r>
              <a:rPr dirty="0" sz="2000" spc="-105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ней,</a:t>
            </a:r>
            <a:endParaRPr sz="20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dirty="0" sz="2000" spc="-5">
                <a:latin typeface="Georgia"/>
                <a:cs typeface="Georgia"/>
              </a:rPr>
              <a:t>атмосфере, океане, </a:t>
            </a:r>
            <a:r>
              <a:rPr dirty="0" sz="2000">
                <a:latin typeface="Georgia"/>
                <a:cs typeface="Georgia"/>
              </a:rPr>
              <a:t>верхнем </a:t>
            </a:r>
            <a:r>
              <a:rPr dirty="0" sz="2000" spc="-5">
                <a:latin typeface="Georgia"/>
                <a:cs typeface="Georgia"/>
              </a:rPr>
              <a:t>слое </a:t>
            </a:r>
            <a:r>
              <a:rPr dirty="0" sz="2000">
                <a:latin typeface="Georgia"/>
                <a:cs typeface="Georgia"/>
              </a:rPr>
              <a:t>земной </a:t>
            </a:r>
            <a:r>
              <a:rPr dirty="0" sz="2000" spc="-5">
                <a:latin typeface="Georgia"/>
                <a:cs typeface="Georgia"/>
              </a:rPr>
              <a:t>коры бесконтактными  методами, при которых регистрирующий прибор удален от  объекта исследований </a:t>
            </a:r>
            <a:r>
              <a:rPr dirty="0" sz="2000">
                <a:latin typeface="Georgia"/>
                <a:cs typeface="Georgia"/>
              </a:rPr>
              <a:t>на значительное</a:t>
            </a:r>
            <a:r>
              <a:rPr dirty="0" sz="2000" spc="-60">
                <a:latin typeface="Georgia"/>
                <a:cs typeface="Georgia"/>
              </a:rPr>
              <a:t> </a:t>
            </a:r>
            <a:r>
              <a:rPr dirty="0" sz="2000" spc="-5">
                <a:latin typeface="Georgia"/>
                <a:cs typeface="Georgia"/>
              </a:rPr>
              <a:t>расстояние.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8814" y="2357020"/>
            <a:ext cx="5868376" cy="387594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255261"/>
            <a:ext cx="7919084" cy="461391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5">
                <a:latin typeface="Georgia"/>
                <a:cs typeface="Georgia"/>
              </a:rPr>
              <a:t>В ДЗЗ </a:t>
            </a:r>
            <a:r>
              <a:rPr dirty="0" sz="2200" spc="-10">
                <a:latin typeface="Georgia"/>
                <a:cs typeface="Georgia"/>
              </a:rPr>
              <a:t>выделяются два взаимосвязанных</a:t>
            </a:r>
            <a:r>
              <a:rPr dirty="0" sz="2200" spc="3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направления</a:t>
            </a:r>
            <a:endParaRPr sz="2200">
              <a:latin typeface="Georgia"/>
              <a:cs typeface="Georgia"/>
            </a:endParaRPr>
          </a:p>
          <a:p>
            <a:pPr marL="559435" marR="1200785" indent="-24574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dirty="0" sz="2200" spc="-5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dirty="0" sz="2200" spc="-10" b="1" i="1">
                <a:solidFill>
                  <a:srgbClr val="FF0000"/>
                </a:solidFill>
                <a:latin typeface="Georgia"/>
                <a:cs typeface="Georgia"/>
              </a:rPr>
              <a:t>естественно-научное (дистанционные  </a:t>
            </a:r>
            <a:r>
              <a:rPr dirty="0" sz="2200" spc="-10" b="1" i="1">
                <a:solidFill>
                  <a:srgbClr val="FF0000"/>
                </a:solidFill>
                <a:latin typeface="Georgia"/>
                <a:cs typeface="Georgia"/>
              </a:rPr>
              <a:t>исследования)</a:t>
            </a:r>
            <a:endParaRPr sz="2200">
              <a:latin typeface="Georgia"/>
              <a:cs typeface="Georgia"/>
            </a:endParaRPr>
          </a:p>
          <a:p>
            <a:pPr marL="559435" marR="792480" indent="-24574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dirty="0" sz="2200" spc="-5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dirty="0" sz="2200" spc="-5" b="1" i="1">
                <a:solidFill>
                  <a:srgbClr val="FF0000"/>
                </a:solidFill>
                <a:latin typeface="Georgia"/>
                <a:cs typeface="Georgia"/>
              </a:rPr>
              <a:t>инженерно-техническое </a:t>
            </a:r>
            <a:r>
              <a:rPr dirty="0" sz="2200" spc="-10" b="1" i="1">
                <a:solidFill>
                  <a:srgbClr val="FF0000"/>
                </a:solidFill>
                <a:latin typeface="Georgia"/>
                <a:cs typeface="Georgia"/>
              </a:rPr>
              <a:t>(дистанционные  </a:t>
            </a:r>
            <a:r>
              <a:rPr dirty="0" sz="2200" spc="-10" b="1" i="1">
                <a:solidFill>
                  <a:srgbClr val="FF0000"/>
                </a:solidFill>
                <a:latin typeface="Georgia"/>
                <a:cs typeface="Georgia"/>
              </a:rPr>
              <a:t>методы)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59435" algn="l"/>
              </a:tabLst>
            </a:pPr>
            <a:r>
              <a:rPr dirty="0" sz="2200" spc="-5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dirty="0" sz="2200" spc="-5" b="1" i="1">
                <a:solidFill>
                  <a:srgbClr val="438085"/>
                </a:solidFill>
                <a:latin typeface="Georgia"/>
                <a:cs typeface="Georgia"/>
              </a:rPr>
              <a:t>remote</a:t>
            </a:r>
            <a:r>
              <a:rPr dirty="0" sz="2200" spc="10" b="1" i="1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dirty="0" sz="2200" spc="-5" b="1" i="1">
                <a:solidFill>
                  <a:srgbClr val="438085"/>
                </a:solidFill>
                <a:latin typeface="Georgia"/>
                <a:cs typeface="Georgia"/>
              </a:rPr>
              <a:t>sensing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59435" algn="l"/>
              </a:tabLst>
            </a:pPr>
            <a:r>
              <a:rPr dirty="0" sz="2200" spc="-5">
                <a:solidFill>
                  <a:srgbClr val="438085"/>
                </a:solidFill>
                <a:latin typeface="Georgia"/>
                <a:cs typeface="Georgia"/>
              </a:rPr>
              <a:t>▫	</a:t>
            </a:r>
            <a:r>
              <a:rPr dirty="0" sz="2200" spc="-5" b="1" i="1">
                <a:solidFill>
                  <a:srgbClr val="438085"/>
                </a:solidFill>
                <a:latin typeface="Georgia"/>
                <a:cs typeface="Georgia"/>
              </a:rPr>
              <a:t>remote sensing</a:t>
            </a:r>
            <a:r>
              <a:rPr dirty="0" sz="2200" spc="15" b="1" i="1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dirty="0" sz="2200" spc="-10" b="1" i="1">
                <a:solidFill>
                  <a:srgbClr val="438085"/>
                </a:solidFill>
                <a:latin typeface="Georgia"/>
                <a:cs typeface="Georgia"/>
              </a:rPr>
              <a:t>techniques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10">
                <a:latin typeface="Georgia"/>
                <a:cs typeface="Georgia"/>
              </a:rPr>
              <a:t>Предмет </a:t>
            </a:r>
            <a:r>
              <a:rPr dirty="0" sz="2200" spc="-5">
                <a:latin typeface="Georgia"/>
                <a:cs typeface="Georgia"/>
              </a:rPr>
              <a:t>ДЗЗ, как науки -</a:t>
            </a:r>
            <a:r>
              <a:rPr dirty="0" sz="220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пространственно-временные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200" spc="-10">
                <a:latin typeface="Georgia"/>
                <a:cs typeface="Georgia"/>
              </a:rPr>
              <a:t>свойства </a:t>
            </a:r>
            <a:r>
              <a:rPr dirty="0" sz="2200" spc="-5">
                <a:latin typeface="Georgia"/>
                <a:cs typeface="Georgia"/>
              </a:rPr>
              <a:t>и </a:t>
            </a:r>
            <a:r>
              <a:rPr dirty="0" sz="2200" spc="-10">
                <a:latin typeface="Georgia"/>
                <a:cs typeface="Georgia"/>
              </a:rPr>
              <a:t>отношения </a:t>
            </a:r>
            <a:r>
              <a:rPr dirty="0" sz="2200" spc="-5">
                <a:latin typeface="Georgia"/>
                <a:cs typeface="Georgia"/>
              </a:rPr>
              <a:t>природных и</a:t>
            </a:r>
            <a:r>
              <a:rPr dirty="0" sz="2200" spc="65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социально-</a:t>
            </a:r>
            <a:endParaRPr sz="22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dirty="0" sz="2200" spc="-5">
                <a:latin typeface="Georgia"/>
                <a:cs typeface="Georgia"/>
              </a:rPr>
              <a:t>экономических </a:t>
            </a:r>
            <a:r>
              <a:rPr dirty="0" sz="2200" spc="-10">
                <a:latin typeface="Georgia"/>
                <a:cs typeface="Georgia"/>
              </a:rPr>
              <a:t>объектов, проявляющиеся </a:t>
            </a:r>
            <a:r>
              <a:rPr dirty="0" sz="2200" spc="-5">
                <a:latin typeface="Georgia"/>
                <a:cs typeface="Georgia"/>
              </a:rPr>
              <a:t>прямо </a:t>
            </a:r>
            <a:r>
              <a:rPr dirty="0" sz="2200" spc="-10">
                <a:latin typeface="Georgia"/>
                <a:cs typeface="Georgia"/>
              </a:rPr>
              <a:t>или  косвенно </a:t>
            </a:r>
            <a:r>
              <a:rPr dirty="0" sz="2200" spc="-5">
                <a:latin typeface="Georgia"/>
                <a:cs typeface="Georgia"/>
              </a:rPr>
              <a:t>в </a:t>
            </a:r>
            <a:r>
              <a:rPr dirty="0" sz="2200" spc="-10">
                <a:latin typeface="Georgia"/>
                <a:cs typeface="Georgia"/>
              </a:rPr>
              <a:t>собственном или отраженном излучении,  дистанционно регистрируемом </a:t>
            </a:r>
            <a:r>
              <a:rPr dirty="0" sz="2200" spc="-5">
                <a:latin typeface="Georgia"/>
                <a:cs typeface="Georgia"/>
              </a:rPr>
              <a:t>из </a:t>
            </a:r>
            <a:r>
              <a:rPr dirty="0" sz="2200" spc="-10">
                <a:latin typeface="Georgia"/>
                <a:cs typeface="Georgia"/>
              </a:rPr>
              <a:t>космоса или </a:t>
            </a:r>
            <a:r>
              <a:rPr dirty="0" sz="2200" spc="-5">
                <a:latin typeface="Georgia"/>
                <a:cs typeface="Georgia"/>
              </a:rPr>
              <a:t>с </a:t>
            </a:r>
            <a:r>
              <a:rPr dirty="0" sz="2200" spc="-10">
                <a:latin typeface="Georgia"/>
                <a:cs typeface="Georgia"/>
              </a:rPr>
              <a:t>воздуха </a:t>
            </a:r>
            <a:r>
              <a:rPr dirty="0" sz="2200" spc="-5">
                <a:latin typeface="Georgia"/>
                <a:cs typeface="Georgia"/>
              </a:rPr>
              <a:t>в  </a:t>
            </a:r>
            <a:r>
              <a:rPr dirty="0" sz="2200" spc="-10">
                <a:latin typeface="Georgia"/>
                <a:cs typeface="Georgia"/>
              </a:rPr>
              <a:t>виде </a:t>
            </a:r>
            <a:r>
              <a:rPr dirty="0" sz="2200" spc="-5">
                <a:latin typeface="Georgia"/>
                <a:cs typeface="Georgia"/>
              </a:rPr>
              <a:t>двумерного изображения –</a:t>
            </a:r>
            <a:r>
              <a:rPr dirty="0" sz="2200" spc="35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снимка.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6770" y="602945"/>
            <a:ext cx="788987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138680" marR="5080" indent="-2126615">
              <a:lnSpc>
                <a:spcPct val="100000"/>
              </a:lnSpc>
              <a:spcBef>
                <a:spcPts val="95"/>
              </a:spcBef>
            </a:pPr>
            <a:r>
              <a:rPr dirty="0" sz="2800" spc="-5" b="1" i="1">
                <a:latin typeface="Trebuchet MS"/>
                <a:cs typeface="Trebuchet MS"/>
              </a:rPr>
              <a:t>История развития метода дистанционного  </a:t>
            </a:r>
            <a:r>
              <a:rPr dirty="0" sz="2800" spc="-5" b="1" i="1">
                <a:latin typeface="Trebuchet MS"/>
                <a:cs typeface="Trebuchet MS"/>
              </a:rPr>
              <a:t>зондирования</a:t>
            </a:r>
            <a:r>
              <a:rPr dirty="0" sz="2800" spc="-10" b="1" i="1">
                <a:latin typeface="Trebuchet MS"/>
                <a:cs typeface="Trebuchet MS"/>
              </a:rPr>
              <a:t> </a:t>
            </a:r>
            <a:r>
              <a:rPr dirty="0" sz="2800" spc="-5" b="1" i="1">
                <a:latin typeface="Trebuchet MS"/>
                <a:cs typeface="Trebuchet MS"/>
              </a:rPr>
              <a:t>Земли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3793" y="1615845"/>
            <a:ext cx="7945755" cy="431673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5">
                <a:latin typeface="Georgia"/>
                <a:cs typeface="Georgia"/>
              </a:rPr>
              <a:t>Рисованные</a:t>
            </a:r>
            <a:r>
              <a:rPr dirty="0" sz="2200" spc="1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снимки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5">
                <a:latin typeface="Georgia"/>
                <a:cs typeface="Georgia"/>
              </a:rPr>
              <a:t>Фотоснимки - наземная фототеодолитная</a:t>
            </a:r>
            <a:r>
              <a:rPr dirty="0" sz="2200" spc="8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съемка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10">
                <a:latin typeface="Georgia"/>
                <a:cs typeface="Georgia"/>
              </a:rPr>
              <a:t>Аэрофотоснимки </a:t>
            </a:r>
            <a:r>
              <a:rPr dirty="0" sz="2200" spc="-5">
                <a:latin typeface="Georgia"/>
                <a:cs typeface="Georgia"/>
              </a:rPr>
              <a:t>–</a:t>
            </a:r>
            <a:r>
              <a:rPr dirty="0" sz="2200" spc="50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аэрометоды.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10">
                <a:latin typeface="Georgia"/>
                <a:cs typeface="Georgia"/>
              </a:rPr>
              <a:t>Понятие ДЗ </a:t>
            </a:r>
            <a:r>
              <a:rPr dirty="0" sz="2200" spc="-5">
                <a:latin typeface="Georgia"/>
                <a:cs typeface="Georgia"/>
              </a:rPr>
              <a:t>появилось в </a:t>
            </a:r>
            <a:r>
              <a:rPr dirty="0" sz="2200" spc="-10">
                <a:latin typeface="Georgia"/>
                <a:cs typeface="Georgia"/>
              </a:rPr>
              <a:t>XIX</a:t>
            </a:r>
            <a:r>
              <a:rPr dirty="0" sz="2200" spc="1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веке.</a:t>
            </a:r>
            <a:endParaRPr sz="22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5">
                <a:latin typeface="Georgia"/>
                <a:cs typeface="Georgia"/>
              </a:rPr>
              <a:t>Впоследствии, </a:t>
            </a:r>
            <a:r>
              <a:rPr dirty="0" sz="2200" spc="-10">
                <a:latin typeface="Georgia"/>
                <a:cs typeface="Georgia"/>
              </a:rPr>
              <a:t>ДЗ начали </a:t>
            </a:r>
            <a:r>
              <a:rPr dirty="0" sz="2200" spc="-5">
                <a:latin typeface="Georgia"/>
                <a:cs typeface="Georgia"/>
              </a:rPr>
              <a:t>использовать в </a:t>
            </a:r>
            <a:r>
              <a:rPr dirty="0" sz="2200" spc="-10">
                <a:latin typeface="Georgia"/>
                <a:cs typeface="Georgia"/>
              </a:rPr>
              <a:t>военной</a:t>
            </a:r>
            <a:r>
              <a:rPr dirty="0" sz="2200" spc="5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области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  <a:spcBef>
                <a:spcPts val="5"/>
              </a:spcBef>
            </a:pPr>
            <a:r>
              <a:rPr dirty="0" sz="2200" spc="-10">
                <a:latin typeface="Georgia"/>
                <a:cs typeface="Georgia"/>
              </a:rPr>
              <a:t>для </a:t>
            </a:r>
            <a:r>
              <a:rPr dirty="0" sz="2200" spc="-5">
                <a:latin typeface="Georgia"/>
                <a:cs typeface="Georgia"/>
              </a:rPr>
              <a:t>сбора информации о противнике и</a:t>
            </a:r>
            <a:r>
              <a:rPr dirty="0" sz="2200" spc="5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принятия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200" spc="-10">
                <a:latin typeface="Georgia"/>
                <a:cs typeface="Georgia"/>
              </a:rPr>
              <a:t>стратегических</a:t>
            </a:r>
            <a:r>
              <a:rPr dirty="0" sz="2200" spc="4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решений.</a:t>
            </a:r>
            <a:endParaRPr sz="2200">
              <a:latin typeface="Georgia"/>
              <a:cs typeface="Georgia"/>
            </a:endParaRPr>
          </a:p>
          <a:p>
            <a:pPr marL="268605" marR="1289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10">
                <a:latin typeface="Georgia"/>
                <a:cs typeface="Georgia"/>
              </a:rPr>
              <a:t>После </a:t>
            </a:r>
            <a:r>
              <a:rPr dirty="0" sz="2200" spc="-5">
                <a:latin typeface="Georgia"/>
                <a:cs typeface="Georgia"/>
              </a:rPr>
              <a:t>Второй мировой </a:t>
            </a:r>
            <a:r>
              <a:rPr dirty="0" sz="2200" spc="-10">
                <a:latin typeface="Georgia"/>
                <a:cs typeface="Georgia"/>
              </a:rPr>
              <a:t>войны ДЗ стали </a:t>
            </a:r>
            <a:r>
              <a:rPr dirty="0" sz="2200" spc="-5">
                <a:latin typeface="Georgia"/>
                <a:cs typeface="Georgia"/>
              </a:rPr>
              <a:t>использовать для  </a:t>
            </a:r>
            <a:r>
              <a:rPr dirty="0" sz="2200" spc="-10">
                <a:latin typeface="Georgia"/>
                <a:cs typeface="Georgia"/>
              </a:rPr>
              <a:t>наблюдения </a:t>
            </a:r>
            <a:r>
              <a:rPr dirty="0" sz="2200" spc="-5">
                <a:latin typeface="Georgia"/>
                <a:cs typeface="Georgia"/>
              </a:rPr>
              <a:t>за </a:t>
            </a:r>
            <a:r>
              <a:rPr dirty="0" sz="2200" spc="-10">
                <a:latin typeface="Georgia"/>
                <a:cs typeface="Georgia"/>
              </a:rPr>
              <a:t>окружающей средой </a:t>
            </a:r>
            <a:r>
              <a:rPr dirty="0" sz="2200" spc="-5">
                <a:latin typeface="Georgia"/>
                <a:cs typeface="Georgia"/>
              </a:rPr>
              <a:t>и </a:t>
            </a:r>
            <a:r>
              <a:rPr dirty="0" sz="2200" spc="-10">
                <a:latin typeface="Georgia"/>
                <a:cs typeface="Georgia"/>
              </a:rPr>
              <a:t>оценки</a:t>
            </a:r>
            <a:r>
              <a:rPr dirty="0" sz="2200" spc="14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развития</a:t>
            </a:r>
            <a:endParaRPr sz="22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200" spc="-5">
                <a:latin typeface="Georgia"/>
                <a:cs typeface="Georgia"/>
              </a:rPr>
              <a:t>территорий, а также в гражданской</a:t>
            </a:r>
            <a:r>
              <a:rPr dirty="0" sz="2200" spc="45">
                <a:latin typeface="Georgia"/>
                <a:cs typeface="Georgia"/>
              </a:rPr>
              <a:t> </a:t>
            </a:r>
            <a:r>
              <a:rPr dirty="0" sz="2200" spc="-5">
                <a:latin typeface="Georgia"/>
                <a:cs typeface="Georgia"/>
              </a:rPr>
              <a:t>картографии.</a:t>
            </a:r>
            <a:endParaRPr sz="22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200" spc="-5">
                <a:latin typeface="Georgia"/>
                <a:cs typeface="Georgia"/>
              </a:rPr>
              <a:t>В 60-х годах </a:t>
            </a:r>
            <a:r>
              <a:rPr dirty="0" sz="2200" spc="-10">
                <a:latin typeface="Georgia"/>
                <a:cs typeface="Georgia"/>
              </a:rPr>
              <a:t>XX века, </a:t>
            </a:r>
            <a:r>
              <a:rPr dirty="0" sz="2200" spc="-5">
                <a:latin typeface="Georgia"/>
                <a:cs typeface="Georgia"/>
              </a:rPr>
              <a:t>с появлением </a:t>
            </a:r>
            <a:r>
              <a:rPr dirty="0" sz="2200" spc="-10">
                <a:latin typeface="Georgia"/>
                <a:cs typeface="Georgia"/>
              </a:rPr>
              <a:t>космических ракет </a:t>
            </a:r>
            <a:r>
              <a:rPr dirty="0" sz="2200" spc="-5">
                <a:latin typeface="Georgia"/>
                <a:cs typeface="Georgia"/>
              </a:rPr>
              <a:t>и  </a:t>
            </a:r>
            <a:r>
              <a:rPr dirty="0" sz="2200" spc="-10">
                <a:latin typeface="Georgia"/>
                <a:cs typeface="Georgia"/>
              </a:rPr>
              <a:t>спутников, дистанционное зондирование вышло </a:t>
            </a:r>
            <a:r>
              <a:rPr dirty="0" sz="2200" spc="-5">
                <a:latin typeface="Georgia"/>
                <a:cs typeface="Georgia"/>
              </a:rPr>
              <a:t>в</a:t>
            </a:r>
            <a:r>
              <a:rPr dirty="0" sz="2200" spc="190">
                <a:latin typeface="Georgia"/>
                <a:cs typeface="Georgia"/>
              </a:rPr>
              <a:t> </a:t>
            </a:r>
            <a:r>
              <a:rPr dirty="0" sz="2200" spc="-10">
                <a:latin typeface="Georgia"/>
                <a:cs typeface="Georgia"/>
              </a:rPr>
              <a:t>космос.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789178"/>
            <a:ext cx="7550150" cy="505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90170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1960 </a:t>
            </a:r>
            <a:r>
              <a:rPr dirty="0" sz="2100" b="1">
                <a:solidFill>
                  <a:srgbClr val="FF0000"/>
                </a:solidFill>
                <a:latin typeface="Georgia"/>
                <a:cs typeface="Georgia"/>
              </a:rPr>
              <a:t>год </a:t>
            </a:r>
            <a:r>
              <a:rPr dirty="0" sz="2100">
                <a:latin typeface="Georgia"/>
                <a:cs typeface="Georgia"/>
              </a:rPr>
              <a:t>- </a:t>
            </a:r>
            <a:r>
              <a:rPr dirty="0" sz="2100" spc="-5">
                <a:latin typeface="Georgia"/>
                <a:cs typeface="Georgia"/>
              </a:rPr>
              <a:t>запуск разведывательных спутников </a:t>
            </a:r>
            <a:r>
              <a:rPr dirty="0" sz="2100">
                <a:latin typeface="Georgia"/>
                <a:cs typeface="Georgia"/>
              </a:rPr>
              <a:t>в </a:t>
            </a:r>
            <a:r>
              <a:rPr dirty="0" sz="2100" spc="-5">
                <a:latin typeface="Georgia"/>
                <a:cs typeface="Georgia"/>
              </a:rPr>
              <a:t>рамках  программ CORONA, </a:t>
            </a:r>
            <a:r>
              <a:rPr dirty="0" sz="2100">
                <a:latin typeface="Georgia"/>
                <a:cs typeface="Georgia"/>
              </a:rPr>
              <a:t>ARGON и</a:t>
            </a:r>
            <a:r>
              <a:rPr dirty="0" sz="2100" spc="65">
                <a:latin typeface="Georgia"/>
                <a:cs typeface="Georgia"/>
              </a:rPr>
              <a:t> </a:t>
            </a:r>
            <a:r>
              <a:rPr dirty="0" sz="2100" spc="-5">
                <a:latin typeface="Georgia"/>
                <a:cs typeface="Georgia"/>
              </a:rPr>
              <a:t>LANYARD.</a:t>
            </a:r>
            <a:endParaRPr sz="21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Программа </a:t>
            </a:r>
            <a:r>
              <a:rPr dirty="0" sz="2100" spc="-5" i="1">
                <a:latin typeface="Georgia"/>
                <a:cs typeface="Georgia"/>
              </a:rPr>
              <a:t>Mercury </a:t>
            </a:r>
            <a:r>
              <a:rPr dirty="0" sz="2100" i="1">
                <a:latin typeface="Georgia"/>
                <a:cs typeface="Georgia"/>
              </a:rPr>
              <a:t>- </a:t>
            </a:r>
            <a:r>
              <a:rPr dirty="0" sz="2100" spc="-5">
                <a:latin typeface="Georgia"/>
                <a:cs typeface="Georgia"/>
              </a:rPr>
              <a:t>получены снимки</a:t>
            </a:r>
            <a:r>
              <a:rPr dirty="0" sz="2100" spc="80">
                <a:latin typeface="Georgia"/>
                <a:cs typeface="Georgia"/>
              </a:rPr>
              <a:t> </a:t>
            </a:r>
            <a:r>
              <a:rPr dirty="0" sz="2100" spc="-5">
                <a:latin typeface="Georgia"/>
                <a:cs typeface="Georgia"/>
              </a:rPr>
              <a:t>Земли.</a:t>
            </a:r>
            <a:endParaRPr sz="2100">
              <a:latin typeface="Georgia"/>
              <a:cs typeface="Georgia"/>
            </a:endParaRPr>
          </a:p>
          <a:p>
            <a:pPr marL="268605" marR="35877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Проект </a:t>
            </a:r>
            <a:r>
              <a:rPr dirty="0" sz="2100" spc="-5" i="1">
                <a:latin typeface="Georgia"/>
                <a:cs typeface="Georgia"/>
              </a:rPr>
              <a:t>Gemini </a:t>
            </a:r>
            <a:r>
              <a:rPr dirty="0" sz="2100" spc="-5">
                <a:latin typeface="Georgia"/>
                <a:cs typeface="Georgia"/>
              </a:rPr>
              <a:t>(</a:t>
            </a: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1965-1966 </a:t>
            </a:r>
            <a:r>
              <a:rPr dirty="0" sz="2100" b="1">
                <a:solidFill>
                  <a:srgbClr val="FF0000"/>
                </a:solidFill>
                <a:latin typeface="Georgia"/>
                <a:cs typeface="Georgia"/>
              </a:rPr>
              <a:t>гг</a:t>
            </a:r>
            <a:r>
              <a:rPr dirty="0" sz="2100">
                <a:latin typeface="Georgia"/>
                <a:cs typeface="Georgia"/>
              </a:rPr>
              <a:t>.) - </a:t>
            </a:r>
            <a:r>
              <a:rPr dirty="0" sz="2100" spc="-10">
                <a:latin typeface="Georgia"/>
                <a:cs typeface="Georgia"/>
              </a:rPr>
              <a:t>систематический </a:t>
            </a:r>
            <a:r>
              <a:rPr dirty="0" sz="2100" spc="-5">
                <a:latin typeface="Georgia"/>
                <a:cs typeface="Georgia"/>
              </a:rPr>
              <a:t>сбор  </a:t>
            </a:r>
            <a:r>
              <a:rPr dirty="0" sz="2100">
                <a:latin typeface="Georgia"/>
                <a:cs typeface="Georgia"/>
              </a:rPr>
              <a:t>данных </a:t>
            </a:r>
            <a:r>
              <a:rPr dirty="0" sz="2100" spc="-5">
                <a:latin typeface="Georgia"/>
                <a:cs typeface="Georgia"/>
              </a:rPr>
              <a:t>дистанционного</a:t>
            </a:r>
            <a:r>
              <a:rPr dirty="0" sz="2100">
                <a:latin typeface="Georgia"/>
                <a:cs typeface="Georgia"/>
              </a:rPr>
              <a:t> зондирования</a:t>
            </a:r>
            <a:endParaRPr sz="21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Программа </a:t>
            </a:r>
            <a:r>
              <a:rPr dirty="0" sz="2100" spc="-5" i="1">
                <a:latin typeface="Georgia"/>
                <a:cs typeface="Georgia"/>
              </a:rPr>
              <a:t>Apollo </a:t>
            </a:r>
            <a:r>
              <a:rPr dirty="0" sz="2100" spc="-5">
                <a:latin typeface="Georgia"/>
                <a:cs typeface="Georgia"/>
              </a:rPr>
              <a:t>(</a:t>
            </a: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1968-1975 гг</a:t>
            </a:r>
            <a:r>
              <a:rPr dirty="0" sz="2100" spc="-5">
                <a:latin typeface="Georgia"/>
                <a:cs typeface="Georgia"/>
              </a:rPr>
              <a:t>.) </a:t>
            </a:r>
            <a:r>
              <a:rPr dirty="0" sz="2100">
                <a:latin typeface="Georgia"/>
                <a:cs typeface="Georgia"/>
              </a:rPr>
              <a:t>-</a:t>
            </a:r>
            <a:r>
              <a:rPr dirty="0" sz="2100" spc="75">
                <a:latin typeface="Georgia"/>
                <a:cs typeface="Georgia"/>
              </a:rPr>
              <a:t> </a:t>
            </a:r>
            <a:r>
              <a:rPr dirty="0" sz="2100" spc="-5">
                <a:latin typeface="Georgia"/>
                <a:cs typeface="Georgia"/>
              </a:rPr>
              <a:t>дистанционное</a:t>
            </a:r>
            <a:endParaRPr sz="21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dirty="0" sz="2100">
                <a:latin typeface="Georgia"/>
                <a:cs typeface="Georgia"/>
              </a:rPr>
              <a:t>зондирование земной </a:t>
            </a:r>
            <a:r>
              <a:rPr dirty="0" sz="2100" spc="-5">
                <a:latin typeface="Georgia"/>
                <a:cs typeface="Georgia"/>
              </a:rPr>
              <a:t>поверхности </a:t>
            </a:r>
            <a:r>
              <a:rPr dirty="0" sz="2100">
                <a:latin typeface="Georgia"/>
                <a:cs typeface="Georgia"/>
              </a:rPr>
              <a:t>и </a:t>
            </a:r>
            <a:r>
              <a:rPr dirty="0" sz="2100" spc="-5">
                <a:latin typeface="Georgia"/>
                <a:cs typeface="Georgia"/>
              </a:rPr>
              <a:t>высадка человека </a:t>
            </a:r>
            <a:r>
              <a:rPr dirty="0" sz="2100">
                <a:latin typeface="Georgia"/>
                <a:cs typeface="Georgia"/>
              </a:rPr>
              <a:t>на  </a:t>
            </a:r>
            <a:r>
              <a:rPr dirty="0" sz="2100" spc="-5">
                <a:latin typeface="Georgia"/>
                <a:cs typeface="Georgia"/>
              </a:rPr>
              <a:t>Луну</a:t>
            </a:r>
            <a:endParaRPr sz="21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Запуск </a:t>
            </a:r>
            <a:r>
              <a:rPr dirty="0" sz="2100" spc="-10">
                <a:latin typeface="Georgia"/>
                <a:cs typeface="Georgia"/>
              </a:rPr>
              <a:t>космической </a:t>
            </a:r>
            <a:r>
              <a:rPr dirty="0" sz="2100" spc="-5">
                <a:latin typeface="Georgia"/>
                <a:cs typeface="Georgia"/>
              </a:rPr>
              <a:t>станции </a:t>
            </a:r>
            <a:r>
              <a:rPr dirty="0" sz="2100" spc="-5" i="1">
                <a:latin typeface="Georgia"/>
                <a:cs typeface="Georgia"/>
              </a:rPr>
              <a:t>Skylab </a:t>
            </a:r>
            <a:r>
              <a:rPr dirty="0" sz="2100" spc="-5">
                <a:latin typeface="Georgia"/>
                <a:cs typeface="Georgia"/>
              </a:rPr>
              <a:t>(</a:t>
            </a: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1973-1974 гг.),</a:t>
            </a:r>
            <a:r>
              <a:rPr dirty="0" sz="2100" spc="13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100">
                <a:latin typeface="Georgia"/>
                <a:cs typeface="Georgia"/>
              </a:rPr>
              <a:t>-</a:t>
            </a:r>
            <a:endParaRPr sz="21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100" spc="-5">
                <a:latin typeface="Georgia"/>
                <a:cs typeface="Georgia"/>
              </a:rPr>
              <a:t>исследования </a:t>
            </a:r>
            <a:r>
              <a:rPr dirty="0" sz="2100">
                <a:latin typeface="Georgia"/>
                <a:cs typeface="Georgia"/>
              </a:rPr>
              <a:t>земных</a:t>
            </a:r>
            <a:r>
              <a:rPr dirty="0" sz="2100" spc="-5">
                <a:latin typeface="Georgia"/>
                <a:cs typeface="Georgia"/>
              </a:rPr>
              <a:t> ресурсов</a:t>
            </a:r>
            <a:endParaRPr sz="2100">
              <a:latin typeface="Georgia"/>
              <a:cs typeface="Georgia"/>
            </a:endParaRPr>
          </a:p>
          <a:p>
            <a:pPr marL="268605" marR="14655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Полеты </a:t>
            </a:r>
            <a:r>
              <a:rPr dirty="0" sz="2100" spc="-10">
                <a:latin typeface="Georgia"/>
                <a:cs typeface="Georgia"/>
              </a:rPr>
              <a:t>космических </a:t>
            </a:r>
            <a:r>
              <a:rPr dirty="0" sz="2100" spc="-5">
                <a:latin typeface="Georgia"/>
                <a:cs typeface="Georgia"/>
              </a:rPr>
              <a:t>кораблей </a:t>
            </a:r>
            <a:r>
              <a:rPr dirty="0" sz="2100" spc="-10">
                <a:latin typeface="Georgia"/>
                <a:cs typeface="Georgia"/>
              </a:rPr>
              <a:t>многоразового  </a:t>
            </a:r>
            <a:r>
              <a:rPr dirty="0" sz="2100" spc="-5">
                <a:latin typeface="Georgia"/>
                <a:cs typeface="Georgia"/>
              </a:rPr>
              <a:t>использования(</a:t>
            </a: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1981</a:t>
            </a:r>
            <a:r>
              <a:rPr dirty="0" sz="2100" spc="2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100" spc="-5" b="1">
                <a:solidFill>
                  <a:srgbClr val="FF0000"/>
                </a:solidFill>
                <a:latin typeface="Georgia"/>
                <a:cs typeface="Georgia"/>
              </a:rPr>
              <a:t>г</a:t>
            </a:r>
            <a:r>
              <a:rPr dirty="0" sz="2100" spc="-5">
                <a:latin typeface="Georgia"/>
                <a:cs typeface="Georgia"/>
              </a:rPr>
              <a:t>.)</a:t>
            </a:r>
            <a:endParaRPr sz="2100">
              <a:latin typeface="Georgia"/>
              <a:cs typeface="Georgia"/>
            </a:endParaRPr>
          </a:p>
          <a:p>
            <a:pPr algn="just" marL="268605" marR="126364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9240" algn="l"/>
              </a:tabLst>
            </a:pPr>
            <a:r>
              <a:rPr dirty="0" sz="2100" spc="-5">
                <a:latin typeface="Georgia"/>
                <a:cs typeface="Georgia"/>
              </a:rPr>
              <a:t>Получение многозональных снимков </a:t>
            </a:r>
            <a:r>
              <a:rPr dirty="0" sz="2100">
                <a:latin typeface="Georgia"/>
                <a:cs typeface="Georgia"/>
              </a:rPr>
              <a:t>с </a:t>
            </a:r>
            <a:r>
              <a:rPr dirty="0" sz="2100" spc="-5">
                <a:latin typeface="Georgia"/>
                <a:cs typeface="Georgia"/>
              </a:rPr>
              <a:t>разрешением 100  метров </a:t>
            </a:r>
            <a:r>
              <a:rPr dirty="0" sz="2100">
                <a:latin typeface="Georgia"/>
                <a:cs typeface="Georgia"/>
              </a:rPr>
              <a:t>в </a:t>
            </a:r>
            <a:r>
              <a:rPr dirty="0" sz="2100" spc="-5">
                <a:latin typeface="Georgia"/>
                <a:cs typeface="Georgia"/>
              </a:rPr>
              <a:t>видимом </a:t>
            </a:r>
            <a:r>
              <a:rPr dirty="0" sz="2100">
                <a:latin typeface="Georgia"/>
                <a:cs typeface="Georgia"/>
              </a:rPr>
              <a:t>и </a:t>
            </a:r>
            <a:r>
              <a:rPr dirty="0" sz="2100" spc="-5">
                <a:latin typeface="Georgia"/>
                <a:cs typeface="Georgia"/>
              </a:rPr>
              <a:t>близком инфракрасном диапазоне </a:t>
            </a:r>
            <a:r>
              <a:rPr dirty="0" sz="2100">
                <a:latin typeface="Georgia"/>
                <a:cs typeface="Georgia"/>
              </a:rPr>
              <a:t>с  </a:t>
            </a:r>
            <a:r>
              <a:rPr dirty="0" sz="2100" spc="-5">
                <a:latin typeface="Georgia"/>
                <a:cs typeface="Georgia"/>
              </a:rPr>
              <a:t>использованием </a:t>
            </a:r>
            <a:r>
              <a:rPr dirty="0" sz="2100">
                <a:latin typeface="Georgia"/>
                <a:cs typeface="Georgia"/>
              </a:rPr>
              <a:t>девяти </a:t>
            </a:r>
            <a:r>
              <a:rPr dirty="0" sz="2100" spc="-5">
                <a:latin typeface="Georgia"/>
                <a:cs typeface="Georgia"/>
              </a:rPr>
              <a:t>спектральных</a:t>
            </a:r>
            <a:r>
              <a:rPr dirty="0" sz="2100" spc="25">
                <a:latin typeface="Georgia"/>
                <a:cs typeface="Georgia"/>
              </a:rPr>
              <a:t> </a:t>
            </a:r>
            <a:r>
              <a:rPr dirty="0" sz="2100" spc="-5">
                <a:latin typeface="Georgia"/>
                <a:cs typeface="Georgia"/>
              </a:rPr>
              <a:t>каналов.</a:t>
            </a:r>
            <a:endParaRPr sz="2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005332"/>
            <a:ext cx="7729855" cy="53378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marR="70802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5">
                <a:latin typeface="Georgia"/>
                <a:cs typeface="Georgia"/>
              </a:rPr>
              <a:t>Первый метеорологический спутник </a:t>
            </a:r>
            <a:r>
              <a:rPr dirty="0" sz="2400">
                <a:latin typeface="Georgia"/>
                <a:cs typeface="Georgia"/>
              </a:rPr>
              <a:t>– </a:t>
            </a:r>
            <a:r>
              <a:rPr dirty="0" sz="2400" spc="-5">
                <a:latin typeface="Georgia"/>
                <a:cs typeface="Georgia"/>
              </a:rPr>
              <a:t>США </a:t>
            </a:r>
            <a:r>
              <a:rPr dirty="0" sz="2400">
                <a:latin typeface="Georgia"/>
                <a:cs typeface="Georgia"/>
              </a:rPr>
              <a:t>- 1  апреля </a:t>
            </a: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1960</a:t>
            </a:r>
            <a:r>
              <a:rPr dirty="0" sz="2400" spc="-10" b="1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года.</a:t>
            </a:r>
            <a:endParaRPr sz="2400">
              <a:latin typeface="Georgia"/>
              <a:cs typeface="Georgia"/>
            </a:endParaRPr>
          </a:p>
          <a:p>
            <a:pPr marL="268605" marR="20891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5">
                <a:latin typeface="Georgia"/>
                <a:cs typeface="Georgia"/>
              </a:rPr>
              <a:t>Первый спутник </a:t>
            </a:r>
            <a:r>
              <a:rPr dirty="0" sz="2400">
                <a:latin typeface="Georgia"/>
                <a:cs typeface="Georgia"/>
              </a:rPr>
              <a:t>для </a:t>
            </a:r>
            <a:r>
              <a:rPr dirty="0" sz="2400" spc="-5">
                <a:latin typeface="Georgia"/>
                <a:cs typeface="Georgia"/>
              </a:rPr>
              <a:t>регулярной съемки больших  участков </a:t>
            </a:r>
            <a:r>
              <a:rPr dirty="0" sz="2400">
                <a:latin typeface="Georgia"/>
                <a:cs typeface="Georgia"/>
              </a:rPr>
              <a:t>земной </a:t>
            </a:r>
            <a:r>
              <a:rPr dirty="0" sz="2400" spc="-5">
                <a:latin typeface="Georgia"/>
                <a:cs typeface="Georgia"/>
              </a:rPr>
              <a:t>поверхности </a:t>
            </a:r>
            <a:r>
              <a:rPr dirty="0" sz="2400">
                <a:latin typeface="Georgia"/>
                <a:cs typeface="Georgia"/>
              </a:rPr>
              <a:t>- </a:t>
            </a:r>
            <a:r>
              <a:rPr dirty="0" sz="2400" spc="-5">
                <a:latin typeface="Georgia"/>
                <a:cs typeface="Georgia"/>
              </a:rPr>
              <a:t>TIROS-1 (</a:t>
            </a:r>
            <a:r>
              <a:rPr dirty="0" sz="2400" spc="-5" i="1">
                <a:latin typeface="Georgia"/>
                <a:cs typeface="Georgia"/>
              </a:rPr>
              <a:t>Television  </a:t>
            </a:r>
            <a:r>
              <a:rPr dirty="0" sz="2400" i="1">
                <a:latin typeface="Georgia"/>
                <a:cs typeface="Georgia"/>
              </a:rPr>
              <a:t>and Infrared </a:t>
            </a:r>
            <a:r>
              <a:rPr dirty="0" sz="2400" spc="-5" i="1">
                <a:latin typeface="Georgia"/>
                <a:cs typeface="Georgia"/>
              </a:rPr>
              <a:t>Observation</a:t>
            </a:r>
            <a:r>
              <a:rPr dirty="0" sz="2400" spc="-20" i="1">
                <a:latin typeface="Georgia"/>
                <a:cs typeface="Georgia"/>
              </a:rPr>
              <a:t> </a:t>
            </a:r>
            <a:r>
              <a:rPr dirty="0" sz="2400" spc="-5" i="1">
                <a:latin typeface="Georgia"/>
                <a:cs typeface="Georgia"/>
              </a:rPr>
              <a:t>Satellite).</a:t>
            </a:r>
            <a:endParaRPr sz="2400">
              <a:latin typeface="Georgia"/>
              <a:cs typeface="Georgia"/>
            </a:endParaRPr>
          </a:p>
          <a:p>
            <a:pPr marL="268605" marR="18097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>
                <a:latin typeface="Georgia"/>
                <a:cs typeface="Georgia"/>
              </a:rPr>
              <a:t>В </a:t>
            </a: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1972 г. </a:t>
            </a:r>
            <a:r>
              <a:rPr dirty="0" sz="2400">
                <a:latin typeface="Georgia"/>
                <a:cs typeface="Georgia"/>
              </a:rPr>
              <a:t>- первый </a:t>
            </a:r>
            <a:r>
              <a:rPr dirty="0" sz="2400" spc="-5">
                <a:latin typeface="Georgia"/>
                <a:cs typeface="Georgia"/>
              </a:rPr>
              <a:t>специализированный спутник </a:t>
            </a:r>
            <a:r>
              <a:rPr dirty="0" sz="2400">
                <a:latin typeface="Georgia"/>
                <a:cs typeface="Georgia"/>
              </a:rPr>
              <a:t>-  </a:t>
            </a:r>
            <a:r>
              <a:rPr dirty="0" sz="2400" spc="-5">
                <a:latin typeface="Georgia"/>
                <a:cs typeface="Georgia"/>
              </a:rPr>
              <a:t>ERTS-1 (</a:t>
            </a:r>
            <a:r>
              <a:rPr dirty="0" sz="2400" spc="-5" i="1">
                <a:latin typeface="Georgia"/>
                <a:cs typeface="Georgia"/>
              </a:rPr>
              <a:t>Earth Resources </a:t>
            </a:r>
            <a:r>
              <a:rPr dirty="0" sz="2400" i="1">
                <a:latin typeface="Georgia"/>
                <a:cs typeface="Georgia"/>
              </a:rPr>
              <a:t>Technology  </a:t>
            </a:r>
            <a:r>
              <a:rPr dirty="0" sz="2400" spc="-5" i="1">
                <a:latin typeface="Georgia"/>
                <a:cs typeface="Georgia"/>
              </a:rPr>
              <a:t>Satellite)(Landsat).</a:t>
            </a:r>
            <a:endParaRPr sz="2400">
              <a:latin typeface="Georgia"/>
              <a:cs typeface="Georgia"/>
            </a:endParaRPr>
          </a:p>
          <a:p>
            <a:pPr marL="268605" marR="869315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>
                <a:latin typeface="Georgia"/>
                <a:cs typeface="Georgia"/>
              </a:rPr>
              <a:t>в </a:t>
            </a: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1978 год </a:t>
            </a:r>
            <a:r>
              <a:rPr dirty="0" sz="2400">
                <a:latin typeface="Georgia"/>
                <a:cs typeface="Georgia"/>
              </a:rPr>
              <a:t>- первый </a:t>
            </a:r>
            <a:r>
              <a:rPr dirty="0" sz="2400" spc="-5">
                <a:latin typeface="Georgia"/>
                <a:cs typeface="Georgia"/>
              </a:rPr>
              <a:t>спутник со сканирующей  системой</a:t>
            </a:r>
            <a:r>
              <a:rPr dirty="0" sz="2400" spc="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SEASAT.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1985 г. </a:t>
            </a:r>
            <a:r>
              <a:rPr dirty="0" sz="2400">
                <a:latin typeface="Georgia"/>
                <a:cs typeface="Georgia"/>
              </a:rPr>
              <a:t>- </a:t>
            </a:r>
            <a:r>
              <a:rPr dirty="0" sz="2400" spc="-5">
                <a:latin typeface="Georgia"/>
                <a:cs typeface="Georgia"/>
              </a:rPr>
              <a:t>Первый </a:t>
            </a:r>
            <a:r>
              <a:rPr dirty="0" sz="2400">
                <a:latin typeface="Georgia"/>
                <a:cs typeface="Georgia"/>
              </a:rPr>
              <a:t>французский </a:t>
            </a:r>
            <a:r>
              <a:rPr dirty="0" sz="2400" spc="-5">
                <a:latin typeface="Georgia"/>
                <a:cs typeface="Georgia"/>
              </a:rPr>
              <a:t>спутник серии</a:t>
            </a:r>
            <a:r>
              <a:rPr dirty="0" sz="2400" spc="-3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SPOT</a:t>
            </a:r>
            <a:endParaRPr sz="2400">
              <a:latin typeface="Georgia"/>
              <a:cs typeface="Georgia"/>
            </a:endParaRPr>
          </a:p>
          <a:p>
            <a:pPr marL="2686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  <a:tab pos="269240" algn="l"/>
              </a:tabLst>
            </a:pP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1988 г. </a:t>
            </a:r>
            <a:r>
              <a:rPr dirty="0" sz="2400">
                <a:latin typeface="Georgia"/>
                <a:cs typeface="Georgia"/>
              </a:rPr>
              <a:t>- </a:t>
            </a:r>
            <a:r>
              <a:rPr dirty="0" sz="2400" spc="-5">
                <a:latin typeface="Georgia"/>
                <a:cs typeface="Georgia"/>
              </a:rPr>
              <a:t>Первый </a:t>
            </a:r>
            <a:r>
              <a:rPr dirty="0" sz="2400" spc="-10">
                <a:latin typeface="Georgia"/>
                <a:cs typeface="Georgia"/>
              </a:rPr>
              <a:t>индийский</a:t>
            </a:r>
            <a:r>
              <a:rPr dirty="0" sz="2400" spc="15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спутник</a:t>
            </a:r>
            <a:endParaRPr sz="2400">
              <a:latin typeface="Georgia"/>
              <a:cs typeface="Georgia"/>
            </a:endParaRPr>
          </a:p>
          <a:p>
            <a:pPr marL="268605" marR="5080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дистанционного </a:t>
            </a:r>
            <a:r>
              <a:rPr dirty="0" sz="2400">
                <a:latin typeface="Georgia"/>
                <a:cs typeface="Georgia"/>
              </a:rPr>
              <a:t>зондирования - IRS </a:t>
            </a:r>
            <a:r>
              <a:rPr dirty="0" sz="2400" i="1">
                <a:latin typeface="Georgia"/>
                <a:cs typeface="Georgia"/>
              </a:rPr>
              <a:t>(Indian </a:t>
            </a:r>
            <a:r>
              <a:rPr dirty="0" sz="2400" spc="-5" i="1">
                <a:latin typeface="Georgia"/>
                <a:cs typeface="Georgia"/>
              </a:rPr>
              <a:t>Remote  </a:t>
            </a:r>
            <a:r>
              <a:rPr dirty="0" sz="2400" spc="-5" i="1">
                <a:latin typeface="Georgia"/>
                <a:cs typeface="Georgia"/>
              </a:rPr>
              <a:t>Sensing</a:t>
            </a:r>
            <a:r>
              <a:rPr dirty="0" sz="2400" spc="-5">
                <a:latin typeface="Georgia"/>
                <a:cs typeface="Georgia"/>
              </a:rPr>
              <a:t>).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6945" y="1292428"/>
            <a:ext cx="7630159" cy="37985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8605" indent="-256540">
              <a:lnSpc>
                <a:spcPct val="100000"/>
              </a:lnSpc>
              <a:spcBef>
                <a:spcPts val="1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 spc="-5">
                <a:latin typeface="Georgia"/>
                <a:cs typeface="Georgia"/>
              </a:rPr>
              <a:t>Япония вывела </a:t>
            </a:r>
            <a:r>
              <a:rPr dirty="0" sz="2400">
                <a:latin typeface="Georgia"/>
                <a:cs typeface="Georgia"/>
              </a:rPr>
              <a:t>на </a:t>
            </a:r>
            <a:r>
              <a:rPr dirty="0" sz="2400" spc="-10">
                <a:latin typeface="Georgia"/>
                <a:cs typeface="Georgia"/>
              </a:rPr>
              <a:t>орбиту </a:t>
            </a:r>
            <a:r>
              <a:rPr dirty="0" sz="2400" spc="-5">
                <a:latin typeface="Georgia"/>
                <a:cs typeface="Georgia"/>
              </a:rPr>
              <a:t>свои спутники </a:t>
            </a:r>
            <a:r>
              <a:rPr dirty="0" sz="2400">
                <a:latin typeface="Georgia"/>
                <a:cs typeface="Georgia"/>
              </a:rPr>
              <a:t>JERS</a:t>
            </a:r>
            <a:r>
              <a:rPr dirty="0" sz="2400" spc="60">
                <a:latin typeface="Georgia"/>
                <a:cs typeface="Georgia"/>
              </a:rPr>
              <a:t> </a:t>
            </a:r>
            <a:r>
              <a:rPr dirty="0" sz="2400">
                <a:latin typeface="Georgia"/>
                <a:cs typeface="Georgia"/>
              </a:rPr>
              <a:t>и</a:t>
            </a:r>
            <a:endParaRPr sz="2400">
              <a:latin typeface="Georgia"/>
              <a:cs typeface="Georgia"/>
            </a:endParaRPr>
          </a:p>
          <a:p>
            <a:pPr marL="268605">
              <a:lnSpc>
                <a:spcPct val="100000"/>
              </a:lnSpc>
            </a:pPr>
            <a:r>
              <a:rPr dirty="0" sz="2400" spc="-5">
                <a:latin typeface="Georgia"/>
                <a:cs typeface="Georgia"/>
              </a:rPr>
              <a:t>MOS.</a:t>
            </a:r>
            <a:endParaRPr sz="2400">
              <a:latin typeface="Georgia"/>
              <a:cs typeface="Georgia"/>
            </a:endParaRPr>
          </a:p>
          <a:p>
            <a:pPr marL="268605" marR="5080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Char char="•"/>
              <a:tabLst>
                <a:tab pos="268605" algn="l"/>
                <a:tab pos="269240" algn="l"/>
              </a:tabLst>
            </a:pPr>
            <a:r>
              <a:rPr dirty="0" sz="2400">
                <a:latin typeface="Georgia"/>
                <a:cs typeface="Georgia"/>
              </a:rPr>
              <a:t>с </a:t>
            </a: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1975 года </a:t>
            </a:r>
            <a:r>
              <a:rPr dirty="0" sz="2400">
                <a:latin typeface="Georgia"/>
                <a:cs typeface="Georgia"/>
              </a:rPr>
              <a:t>- Китай </a:t>
            </a:r>
            <a:r>
              <a:rPr dirty="0" sz="2400" spc="-5">
                <a:latin typeface="Georgia"/>
                <a:cs typeface="Georgia"/>
              </a:rPr>
              <a:t>периодически </a:t>
            </a:r>
            <a:r>
              <a:rPr dirty="0" sz="2400">
                <a:latin typeface="Georgia"/>
                <a:cs typeface="Georgia"/>
              </a:rPr>
              <a:t>запускал  </a:t>
            </a:r>
            <a:r>
              <a:rPr dirty="0" sz="2400" spc="-5">
                <a:latin typeface="Georgia"/>
                <a:cs typeface="Georgia"/>
              </a:rPr>
              <a:t>собственные спутники, полученные ими </a:t>
            </a:r>
            <a:r>
              <a:rPr dirty="0" sz="2400">
                <a:latin typeface="Georgia"/>
                <a:cs typeface="Georgia"/>
              </a:rPr>
              <a:t>данные до  </a:t>
            </a:r>
            <a:r>
              <a:rPr dirty="0" sz="2400" spc="-5">
                <a:latin typeface="Georgia"/>
                <a:cs typeface="Georgia"/>
              </a:rPr>
              <a:t>сих пор </a:t>
            </a:r>
            <a:r>
              <a:rPr dirty="0" sz="2400">
                <a:latin typeface="Georgia"/>
                <a:cs typeface="Georgia"/>
              </a:rPr>
              <a:t>находятся в закрытом</a:t>
            </a:r>
            <a:r>
              <a:rPr dirty="0" sz="2400" spc="-2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доступе.</a:t>
            </a:r>
            <a:endParaRPr sz="2400">
              <a:latin typeface="Georgia"/>
              <a:cs typeface="Georgia"/>
            </a:endParaRPr>
          </a:p>
          <a:p>
            <a:pPr algn="just" marL="268605" marR="971550" indent="-256540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1991 и 1995 гг. </a:t>
            </a:r>
            <a:r>
              <a:rPr dirty="0" sz="2400">
                <a:latin typeface="Georgia"/>
                <a:cs typeface="Georgia"/>
              </a:rPr>
              <a:t>- </a:t>
            </a:r>
            <a:r>
              <a:rPr dirty="0" sz="2400" spc="-5">
                <a:latin typeface="Georgia"/>
                <a:cs typeface="Georgia"/>
              </a:rPr>
              <a:t>Европейский </a:t>
            </a:r>
            <a:r>
              <a:rPr dirty="0" sz="2400" spc="-10">
                <a:latin typeface="Georgia"/>
                <a:cs typeface="Georgia"/>
              </a:rPr>
              <a:t>космический  </a:t>
            </a:r>
            <a:r>
              <a:rPr dirty="0" sz="2400" spc="-5">
                <a:latin typeface="Georgia"/>
                <a:cs typeface="Georgia"/>
              </a:rPr>
              <a:t>консорциум </a:t>
            </a:r>
            <a:r>
              <a:rPr dirty="0" sz="2400">
                <a:latin typeface="Georgia"/>
                <a:cs typeface="Georgia"/>
              </a:rPr>
              <a:t>вывел на </a:t>
            </a:r>
            <a:r>
              <a:rPr dirty="0" sz="2400" spc="-5">
                <a:latin typeface="Georgia"/>
                <a:cs typeface="Georgia"/>
              </a:rPr>
              <a:t>орбиту свои радарные  спутники</a:t>
            </a:r>
            <a:r>
              <a:rPr dirty="0" sz="2400" spc="20">
                <a:latin typeface="Georgia"/>
                <a:cs typeface="Georgia"/>
              </a:rPr>
              <a:t> </a:t>
            </a:r>
            <a:r>
              <a:rPr dirty="0" sz="2400" spc="-5">
                <a:latin typeface="Georgia"/>
                <a:cs typeface="Georgia"/>
              </a:rPr>
              <a:t>ERS.</a:t>
            </a:r>
            <a:endParaRPr sz="2400">
              <a:latin typeface="Georgia"/>
              <a:cs typeface="Georgia"/>
            </a:endParaRPr>
          </a:p>
          <a:p>
            <a:pPr algn="just" marL="268605" marR="471805" indent="-256540">
              <a:lnSpc>
                <a:spcPct val="100000"/>
              </a:lnSpc>
              <a:spcBef>
                <a:spcPts val="300"/>
              </a:spcBef>
              <a:buClr>
                <a:srgbClr val="9F4DA2"/>
              </a:buClr>
              <a:buFont typeface="Georgia"/>
              <a:buChar char="•"/>
              <a:tabLst>
                <a:tab pos="269240" algn="l"/>
              </a:tabLst>
            </a:pPr>
            <a:r>
              <a:rPr dirty="0" sz="2400" b="1">
                <a:solidFill>
                  <a:srgbClr val="FF0000"/>
                </a:solidFill>
                <a:latin typeface="Georgia"/>
                <a:cs typeface="Georgia"/>
              </a:rPr>
              <a:t>1995 г. </a:t>
            </a:r>
            <a:r>
              <a:rPr dirty="0" sz="2400">
                <a:latin typeface="Georgia"/>
                <a:cs typeface="Georgia"/>
              </a:rPr>
              <a:t>Канада </a:t>
            </a:r>
            <a:r>
              <a:rPr dirty="0" sz="2400" spc="-5">
                <a:latin typeface="Georgia"/>
                <a:cs typeface="Georgia"/>
              </a:rPr>
              <a:t>запустила собственный спутник  RADARSAT.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5767" y="531113"/>
            <a:ext cx="5941060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43865" marR="5080" indent="-431800">
              <a:lnSpc>
                <a:spcPct val="100000"/>
              </a:lnSpc>
              <a:spcBef>
                <a:spcPts val="95"/>
              </a:spcBef>
            </a:pPr>
            <a:r>
              <a:rPr dirty="0" sz="2800" spc="-5"/>
              <a:t>Время </a:t>
            </a:r>
            <a:r>
              <a:rPr dirty="0" sz="2800" spc="-10"/>
              <a:t>работы </a:t>
            </a:r>
            <a:r>
              <a:rPr dirty="0" sz="2800" spc="-5"/>
              <a:t>различных платформ  </a:t>
            </a:r>
            <a:r>
              <a:rPr dirty="0" sz="2800" spc="-10"/>
              <a:t>дистанционного зондирования</a:t>
            </a:r>
            <a:endParaRPr sz="2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4" y="1825335"/>
            <a:ext cx="7848600" cy="46290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Воробьева Алиса Андреевна</dc:creator>
  <dc:title>Дистанционное зондирование Земли</dc:title>
  <dcterms:created xsi:type="dcterms:W3CDTF">2020-10-05T08:55:18Z</dcterms:created>
  <dcterms:modified xsi:type="dcterms:W3CDTF">2020-10-05T08:55:18Z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