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61" r:id="rId6"/>
    <p:sldId id="259" r:id="rId7"/>
    <p:sldId id="260" r:id="rId8"/>
    <p:sldId id="263" r:id="rId9"/>
    <p:sldId id="264" r:id="rId10"/>
    <p:sldId id="266" r:id="rId11"/>
    <p:sldId id="265"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80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5F6E30-29E8-4336-B90F-CF26D0AAF7F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AAC09098-722B-44AC-A74F-4E7C86E04084}">
      <dgm:prSet phldrT="[Текст]"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dirty="0"/>
            <a:t>Primary Medical Care Program</a:t>
          </a:r>
        </a:p>
        <a:p>
          <a:pPr marL="0" marR="0" lvl="0" indent="0" defTabSz="914400" eaLnBrk="1" fontAlgn="auto" latinLnBrk="0" hangingPunct="1">
            <a:lnSpc>
              <a:spcPct val="100000"/>
            </a:lnSpc>
            <a:spcBef>
              <a:spcPts val="0"/>
            </a:spcBef>
            <a:spcAft>
              <a:spcPts val="0"/>
            </a:spcAft>
            <a:buClrTx/>
            <a:buSzTx/>
            <a:buFontTx/>
            <a:buNone/>
            <a:tabLst/>
            <a:defRPr/>
          </a:pPr>
          <a:endParaRPr lang="en-US" sz="1500" dirty="0"/>
        </a:p>
        <a:p>
          <a:pPr marL="0" marR="0" lvl="0" indent="0" defTabSz="914400" eaLnBrk="1" fontAlgn="auto" latinLnBrk="0" hangingPunct="1">
            <a:lnSpc>
              <a:spcPct val="100000"/>
            </a:lnSpc>
            <a:spcBef>
              <a:spcPts val="0"/>
            </a:spcBef>
            <a:spcAft>
              <a:spcPts val="0"/>
            </a:spcAft>
            <a:buClrTx/>
            <a:buSzTx/>
            <a:buFontTx/>
            <a:buNone/>
            <a:tabLst/>
            <a:defRPr/>
          </a:pPr>
          <a:r>
            <a:rPr lang="en-US" sz="2000" dirty="0"/>
            <a:t>12 </a:t>
          </a:r>
          <a:r>
            <a:rPr lang="en-US" sz="2000" dirty="0" err="1"/>
            <a:t>credites</a:t>
          </a:r>
          <a:endParaRPr lang="ru-RU" sz="2000" dirty="0"/>
        </a:p>
        <a:p>
          <a:pPr marL="0" lvl="0" defTabSz="933450">
            <a:lnSpc>
              <a:spcPct val="90000"/>
            </a:lnSpc>
            <a:spcBef>
              <a:spcPct val="0"/>
            </a:spcBef>
            <a:spcAft>
              <a:spcPct val="35000"/>
            </a:spcAft>
            <a:buNone/>
          </a:pPr>
          <a:endParaRPr lang="ru-RU" sz="1500" dirty="0"/>
        </a:p>
      </dgm:t>
    </dgm:pt>
    <dgm:pt modelId="{0627096A-8DDD-4B8B-A1DA-F066E4D9D951}" type="parTrans" cxnId="{0F41258F-6469-4518-8EF4-C0012D0969DC}">
      <dgm:prSet/>
      <dgm:spPr/>
      <dgm:t>
        <a:bodyPr/>
        <a:lstStyle/>
        <a:p>
          <a:endParaRPr lang="ru-RU"/>
        </a:p>
      </dgm:t>
    </dgm:pt>
    <dgm:pt modelId="{43EF795D-9227-4971-BFA8-0A9653DE4068}" type="sibTrans" cxnId="{0F41258F-6469-4518-8EF4-C0012D0969DC}">
      <dgm:prSet/>
      <dgm:spPr/>
    </dgm:pt>
    <dgm:pt modelId="{16F129C9-7816-440A-AC99-26CF8FEE93A0}">
      <dgm:prSet phldrT="[Текст]"/>
      <dgm:spPr/>
      <dgm:t>
        <a:bodyPr/>
        <a:lstStyle/>
        <a:p>
          <a:pPr marL="0" lvl="0" defTabSz="400050">
            <a:lnSpc>
              <a:spcPct val="90000"/>
            </a:lnSpc>
            <a:spcBef>
              <a:spcPct val="0"/>
            </a:spcBef>
            <a:spcAft>
              <a:spcPct val="35000"/>
            </a:spcAft>
            <a:buNone/>
          </a:pPr>
          <a:endParaRPr lang="ru-RU" sz="1200" dirty="0"/>
        </a:p>
      </dgm:t>
    </dgm:pt>
    <dgm:pt modelId="{DF3FBBD1-94EA-4F4C-A84E-C0A775DE111D}" type="parTrans" cxnId="{E7E0D290-FFAA-4D30-84FA-67F189881BB3}">
      <dgm:prSet/>
      <dgm:spPr/>
      <dgm:t>
        <a:bodyPr/>
        <a:lstStyle/>
        <a:p>
          <a:endParaRPr lang="ru-RU"/>
        </a:p>
      </dgm:t>
    </dgm:pt>
    <dgm:pt modelId="{1498B170-5545-40C1-976C-30E131D21BE8}" type="sibTrans" cxnId="{E7E0D290-FFAA-4D30-84FA-67F189881BB3}">
      <dgm:prSet/>
      <dgm:spPr/>
      <dgm:t>
        <a:bodyPr/>
        <a:lstStyle/>
        <a:p>
          <a:endParaRPr lang="ru-RU"/>
        </a:p>
      </dgm:t>
    </dgm:pt>
    <dgm:pt modelId="{B00EB5ED-D720-4E9D-8D00-E7BC1A9813A7}">
      <dgm:prSet phldrT="[Текст]"/>
      <dgm:spPr/>
      <dgm:t>
        <a:bodyPr/>
        <a:lstStyle/>
        <a:p>
          <a:endParaRPr lang="ru-RU" sz="1200" dirty="0"/>
        </a:p>
      </dgm:t>
    </dgm:pt>
    <dgm:pt modelId="{BC41424C-172B-4752-AA01-5A3642FB2540}" type="parTrans" cxnId="{D4987D56-8FDB-44AC-9538-2FFFC0DA4C2A}">
      <dgm:prSet/>
      <dgm:spPr/>
      <dgm:t>
        <a:bodyPr/>
        <a:lstStyle/>
        <a:p>
          <a:endParaRPr lang="ru-RU"/>
        </a:p>
      </dgm:t>
    </dgm:pt>
    <dgm:pt modelId="{B3E90F97-DDD0-4B2E-A279-A4ED065C9417}" type="sibTrans" cxnId="{D4987D56-8FDB-44AC-9538-2FFFC0DA4C2A}">
      <dgm:prSet/>
      <dgm:spPr/>
      <dgm:t>
        <a:bodyPr/>
        <a:lstStyle/>
        <a:p>
          <a:endParaRPr lang="ru-RU"/>
        </a:p>
      </dgm:t>
    </dgm:pt>
    <dgm:pt modelId="{CE473321-F6D8-4232-81B3-5D8BA199D7B7}">
      <dgm:prSet phldrT="[Текст]"/>
      <dgm:spPr/>
      <dgm:t>
        <a:bodyPr/>
        <a:lstStyle/>
        <a:p>
          <a:endParaRPr lang="ru-RU" sz="1200" dirty="0"/>
        </a:p>
      </dgm:t>
    </dgm:pt>
    <dgm:pt modelId="{2AE813D9-9018-4108-8E22-062ED2C98927}" type="parTrans" cxnId="{E30506FF-BE0B-45BB-8674-8B2001C35BE5}">
      <dgm:prSet/>
      <dgm:spPr/>
      <dgm:t>
        <a:bodyPr/>
        <a:lstStyle/>
        <a:p>
          <a:endParaRPr lang="ru-RU"/>
        </a:p>
      </dgm:t>
    </dgm:pt>
    <dgm:pt modelId="{BD2A719D-97A2-4BAE-A82A-9493B917CD91}" type="sibTrans" cxnId="{E30506FF-BE0B-45BB-8674-8B2001C35BE5}">
      <dgm:prSet/>
      <dgm:spPr/>
      <dgm:t>
        <a:bodyPr/>
        <a:lstStyle/>
        <a:p>
          <a:endParaRPr lang="ru-RU"/>
        </a:p>
      </dgm:t>
    </dgm:pt>
    <dgm:pt modelId="{0E32082F-5D66-4F4E-A996-7CA61D28AEC3}">
      <dgm:prSe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Medical law and forensic medicine</a:t>
          </a:r>
        </a:p>
        <a:p>
          <a:pPr marL="0" marR="0" lvl="0" indent="0" defTabSz="914400" eaLnBrk="1" fontAlgn="auto" latinLnBrk="0" hangingPunct="1">
            <a:lnSpc>
              <a:spcPct val="100000"/>
            </a:lnSpc>
            <a:spcBef>
              <a:spcPts val="0"/>
            </a:spcBef>
            <a:spcAft>
              <a:spcPts val="0"/>
            </a:spcAft>
            <a:buClrTx/>
            <a:buSzTx/>
            <a:buFontTx/>
            <a:buNone/>
            <a:tabLst/>
            <a:defRPr/>
          </a:pPr>
          <a:r>
            <a:rPr lang="en-US" dirty="0"/>
            <a:t>4 </a:t>
          </a:r>
          <a:r>
            <a:rPr lang="en-US" dirty="0" err="1"/>
            <a:t>credites</a:t>
          </a:r>
          <a:endParaRPr lang="ru-RU" dirty="0"/>
        </a:p>
        <a:p>
          <a:pPr marL="0" lvl="0" defTabSz="800100">
            <a:lnSpc>
              <a:spcPct val="90000"/>
            </a:lnSpc>
            <a:spcBef>
              <a:spcPct val="0"/>
            </a:spcBef>
            <a:spcAft>
              <a:spcPct val="35000"/>
            </a:spcAft>
            <a:buNone/>
          </a:pPr>
          <a:endParaRPr lang="ru-RU" dirty="0"/>
        </a:p>
      </dgm:t>
    </dgm:pt>
    <dgm:pt modelId="{E46192F0-1CCE-4366-BF42-28811306C4CB}" type="parTrans" cxnId="{5A6C5008-2E50-4BFD-A74D-98AC7B475EEC}">
      <dgm:prSet/>
      <dgm:spPr/>
      <dgm:t>
        <a:bodyPr/>
        <a:lstStyle/>
        <a:p>
          <a:endParaRPr lang="ru-RU"/>
        </a:p>
      </dgm:t>
    </dgm:pt>
    <dgm:pt modelId="{17E2FF24-DBBB-404B-A6FD-36327EAE778A}" type="sibTrans" cxnId="{5A6C5008-2E50-4BFD-A74D-98AC7B475EEC}">
      <dgm:prSet/>
      <dgm:spPr/>
      <dgm:t>
        <a:bodyPr/>
        <a:lstStyle/>
        <a:p>
          <a:endParaRPr lang="ru-RU"/>
        </a:p>
      </dgm:t>
    </dgm:pt>
    <dgm:pt modelId="{81243C04-957C-44CB-8A7B-494737F416CF}">
      <dgm:prSe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Emergency Medicine and Critical (Intensive) Care</a:t>
          </a:r>
        </a:p>
        <a:p>
          <a:pPr marL="0" marR="0" lvl="0" indent="0" defTabSz="914400" eaLnBrk="1" fontAlgn="auto" latinLnBrk="0" hangingPunct="1">
            <a:lnSpc>
              <a:spcPct val="100000"/>
            </a:lnSpc>
            <a:spcBef>
              <a:spcPts val="0"/>
            </a:spcBef>
            <a:spcAft>
              <a:spcPts val="0"/>
            </a:spcAft>
            <a:buClrTx/>
            <a:buSzTx/>
            <a:buFontTx/>
            <a:buNone/>
            <a:tabLst/>
            <a:defRPr/>
          </a:pPr>
          <a:r>
            <a:rPr lang="en-US" dirty="0"/>
            <a:t>16 </a:t>
          </a:r>
          <a:r>
            <a:rPr lang="en-US" dirty="0" err="1"/>
            <a:t>credites</a:t>
          </a:r>
          <a:endParaRPr lang="ru-RU" dirty="0"/>
        </a:p>
        <a:p>
          <a:pPr marL="0" lvl="0" defTabSz="800100">
            <a:lnSpc>
              <a:spcPct val="90000"/>
            </a:lnSpc>
            <a:spcBef>
              <a:spcPct val="0"/>
            </a:spcBef>
            <a:spcAft>
              <a:spcPct val="35000"/>
            </a:spcAft>
            <a:buNone/>
          </a:pPr>
          <a:endParaRPr lang="ru-RU" dirty="0"/>
        </a:p>
      </dgm:t>
    </dgm:pt>
    <dgm:pt modelId="{875C4DE2-0852-4F59-B1C6-B595263A4F74}" type="parTrans" cxnId="{1CB08BF5-801A-4917-AEC8-AC360D7D8E31}">
      <dgm:prSet/>
      <dgm:spPr/>
      <dgm:t>
        <a:bodyPr/>
        <a:lstStyle/>
        <a:p>
          <a:endParaRPr lang="ru-RU"/>
        </a:p>
      </dgm:t>
    </dgm:pt>
    <dgm:pt modelId="{12F83561-6980-4127-A496-6CC5470B751E}" type="sibTrans" cxnId="{1CB08BF5-801A-4917-AEC8-AC360D7D8E31}">
      <dgm:prSet/>
      <dgm:spPr/>
      <dgm:t>
        <a:bodyPr/>
        <a:lstStyle/>
        <a:p>
          <a:endParaRPr lang="ru-RU"/>
        </a:p>
      </dgm:t>
    </dgm:pt>
    <dgm:pt modelId="{FA40CB07-069D-4088-9444-3E44D96476D4}">
      <dgm:prSet/>
      <dgm:spPr/>
      <dgm:t>
        <a:bodyPr/>
        <a:lstStyle/>
        <a:p>
          <a:r>
            <a:rPr lang="en-US" dirty="0"/>
            <a:t>Interdisciplinary Patient Management</a:t>
          </a:r>
        </a:p>
        <a:p>
          <a:r>
            <a:rPr lang="en-US" dirty="0"/>
            <a:t>14 </a:t>
          </a:r>
          <a:r>
            <a:rPr lang="en-US" dirty="0" err="1"/>
            <a:t>credites</a:t>
          </a:r>
          <a:r>
            <a:rPr lang="en-US" dirty="0"/>
            <a:t> </a:t>
          </a:r>
          <a:endParaRPr lang="ru-RU" dirty="0"/>
        </a:p>
      </dgm:t>
    </dgm:pt>
    <dgm:pt modelId="{3E5BEC1C-0DFB-47BD-B07D-212614AC6F8E}" type="parTrans" cxnId="{53CAD1A4-CDA3-4F61-B07A-7CA23D41D91B}">
      <dgm:prSet/>
      <dgm:spPr/>
      <dgm:t>
        <a:bodyPr/>
        <a:lstStyle/>
        <a:p>
          <a:endParaRPr lang="ru-RU"/>
        </a:p>
      </dgm:t>
    </dgm:pt>
    <dgm:pt modelId="{652F9345-0B5E-4651-866C-989ACFE9753F}" type="sibTrans" cxnId="{53CAD1A4-CDA3-4F61-B07A-7CA23D41D91B}">
      <dgm:prSet/>
      <dgm:spPr/>
      <dgm:t>
        <a:bodyPr/>
        <a:lstStyle/>
        <a:p>
          <a:endParaRPr lang="ru-RU"/>
        </a:p>
      </dgm:t>
    </dgm:pt>
    <dgm:pt modelId="{B3979DE1-6799-4A84-999D-37B4D4517090}" type="pres">
      <dgm:prSet presAssocID="{C85F6E30-29E8-4336-B90F-CF26D0AAF7FA}" presName="diagram" presStyleCnt="0">
        <dgm:presLayoutVars>
          <dgm:dir/>
          <dgm:resizeHandles val="exact"/>
        </dgm:presLayoutVars>
      </dgm:prSet>
      <dgm:spPr/>
    </dgm:pt>
    <dgm:pt modelId="{9727BC60-D0E4-4CCB-9E48-C2B90C751510}" type="pres">
      <dgm:prSet presAssocID="{AAC09098-722B-44AC-A74F-4E7C86E04084}" presName="node" presStyleLbl="node1" presStyleIdx="0" presStyleCnt="4" custScaleX="136245" custScaleY="120563" custLinFactNeighborX="-20707" custLinFactNeighborY="-5752">
        <dgm:presLayoutVars>
          <dgm:bulletEnabled val="1"/>
        </dgm:presLayoutVars>
      </dgm:prSet>
      <dgm:spPr/>
    </dgm:pt>
    <dgm:pt modelId="{D684E76D-4746-42C1-B74C-47ADA49266F8}" type="pres">
      <dgm:prSet presAssocID="{43EF795D-9227-4971-BFA8-0A9653DE4068}" presName="sibTrans" presStyleCnt="0"/>
      <dgm:spPr/>
    </dgm:pt>
    <dgm:pt modelId="{9AF18D90-ED9B-4B02-9FDB-EBD99556A91D}" type="pres">
      <dgm:prSet presAssocID="{FA40CB07-069D-4088-9444-3E44D96476D4}" presName="node" presStyleLbl="node1" presStyleIdx="1" presStyleCnt="4" custScaleX="135294" custScaleY="135068">
        <dgm:presLayoutVars>
          <dgm:bulletEnabled val="1"/>
        </dgm:presLayoutVars>
      </dgm:prSet>
      <dgm:spPr/>
    </dgm:pt>
    <dgm:pt modelId="{5ADBA6E5-28D3-4B8F-935D-DEB85D5A73AC}" type="pres">
      <dgm:prSet presAssocID="{652F9345-0B5E-4651-866C-989ACFE9753F}" presName="sibTrans" presStyleCnt="0"/>
      <dgm:spPr/>
    </dgm:pt>
    <dgm:pt modelId="{506443AD-C574-4A30-BB8D-9347BA53747C}" type="pres">
      <dgm:prSet presAssocID="{81243C04-957C-44CB-8A7B-494737F416CF}" presName="node" presStyleLbl="node1" presStyleIdx="2" presStyleCnt="4" custScaleX="166278" custScaleY="138972" custLinFactX="18205" custLinFactNeighborX="100000" custLinFactNeighborY="-6231">
        <dgm:presLayoutVars>
          <dgm:bulletEnabled val="1"/>
        </dgm:presLayoutVars>
      </dgm:prSet>
      <dgm:spPr/>
    </dgm:pt>
    <dgm:pt modelId="{BB0C1C81-C22B-41BB-ACC2-DAF82CB2BB4D}" type="pres">
      <dgm:prSet presAssocID="{12F83561-6980-4127-A496-6CC5470B751E}" presName="sibTrans" presStyleCnt="0"/>
      <dgm:spPr/>
    </dgm:pt>
    <dgm:pt modelId="{740CC925-FB4D-45DB-B18E-C93A74D9D5DA}" type="pres">
      <dgm:prSet presAssocID="{0E32082F-5D66-4F4E-A996-7CA61D28AEC3}" presName="node" presStyleLbl="node1" presStyleIdx="3" presStyleCnt="4" custLinFactX="-100000" custLinFactNeighborX="-107793" custLinFactNeighborY="391">
        <dgm:presLayoutVars>
          <dgm:bulletEnabled val="1"/>
        </dgm:presLayoutVars>
      </dgm:prSet>
      <dgm:spPr/>
    </dgm:pt>
  </dgm:ptLst>
  <dgm:cxnLst>
    <dgm:cxn modelId="{5A6C5008-2E50-4BFD-A74D-98AC7B475EEC}" srcId="{C85F6E30-29E8-4336-B90F-CF26D0AAF7FA}" destId="{0E32082F-5D66-4F4E-A996-7CA61D28AEC3}" srcOrd="3" destOrd="0" parTransId="{E46192F0-1CCE-4366-BF42-28811306C4CB}" sibTransId="{17E2FF24-DBBB-404B-A6FD-36327EAE778A}"/>
    <dgm:cxn modelId="{296E1219-5DE2-482D-A727-5A546B33425A}" type="presOf" srcId="{0E32082F-5D66-4F4E-A996-7CA61D28AEC3}" destId="{740CC925-FB4D-45DB-B18E-C93A74D9D5DA}" srcOrd="0" destOrd="0" presId="urn:microsoft.com/office/officeart/2005/8/layout/default"/>
    <dgm:cxn modelId="{1F3E522A-C7C5-437D-81BF-E83104CE1F09}" type="presOf" srcId="{16F129C9-7816-440A-AC99-26CF8FEE93A0}" destId="{9727BC60-D0E4-4CCB-9E48-C2B90C751510}" srcOrd="0" destOrd="1" presId="urn:microsoft.com/office/officeart/2005/8/layout/default"/>
    <dgm:cxn modelId="{8627E663-4D0B-4058-8220-D7A18BC3E023}" type="presOf" srcId="{81243C04-957C-44CB-8A7B-494737F416CF}" destId="{506443AD-C574-4A30-BB8D-9347BA53747C}" srcOrd="0" destOrd="0" presId="urn:microsoft.com/office/officeart/2005/8/layout/default"/>
    <dgm:cxn modelId="{D4987D56-8FDB-44AC-9538-2FFFC0DA4C2A}" srcId="{AAC09098-722B-44AC-A74F-4E7C86E04084}" destId="{B00EB5ED-D720-4E9D-8D00-E7BC1A9813A7}" srcOrd="1" destOrd="0" parTransId="{BC41424C-172B-4752-AA01-5A3642FB2540}" sibTransId="{B3E90F97-DDD0-4B2E-A279-A4ED065C9417}"/>
    <dgm:cxn modelId="{2E81DA80-D8E1-4FE3-9147-3FDE44674007}" type="presOf" srcId="{CE473321-F6D8-4232-81B3-5D8BA199D7B7}" destId="{9727BC60-D0E4-4CCB-9E48-C2B90C751510}" srcOrd="0" destOrd="3" presId="urn:microsoft.com/office/officeart/2005/8/layout/default"/>
    <dgm:cxn modelId="{0F41258F-6469-4518-8EF4-C0012D0969DC}" srcId="{C85F6E30-29E8-4336-B90F-CF26D0AAF7FA}" destId="{AAC09098-722B-44AC-A74F-4E7C86E04084}" srcOrd="0" destOrd="0" parTransId="{0627096A-8DDD-4B8B-A1DA-F066E4D9D951}" sibTransId="{43EF795D-9227-4971-BFA8-0A9653DE4068}"/>
    <dgm:cxn modelId="{E7E0D290-FFAA-4D30-84FA-67F189881BB3}" srcId="{AAC09098-722B-44AC-A74F-4E7C86E04084}" destId="{16F129C9-7816-440A-AC99-26CF8FEE93A0}" srcOrd="0" destOrd="0" parTransId="{DF3FBBD1-94EA-4F4C-A84E-C0A775DE111D}" sibTransId="{1498B170-5545-40C1-976C-30E131D21BE8}"/>
    <dgm:cxn modelId="{53CAD1A4-CDA3-4F61-B07A-7CA23D41D91B}" srcId="{C85F6E30-29E8-4336-B90F-CF26D0AAF7FA}" destId="{FA40CB07-069D-4088-9444-3E44D96476D4}" srcOrd="1" destOrd="0" parTransId="{3E5BEC1C-0DFB-47BD-B07D-212614AC6F8E}" sibTransId="{652F9345-0B5E-4651-866C-989ACFE9753F}"/>
    <dgm:cxn modelId="{3FB6FEC8-FF4F-4185-85C3-F2BC1E2A25B3}" type="presOf" srcId="{C85F6E30-29E8-4336-B90F-CF26D0AAF7FA}" destId="{B3979DE1-6799-4A84-999D-37B4D4517090}" srcOrd="0" destOrd="0" presId="urn:microsoft.com/office/officeart/2005/8/layout/default"/>
    <dgm:cxn modelId="{BA0620CD-5E3D-4C7E-9DE4-03FDE6CF83FF}" type="presOf" srcId="{FA40CB07-069D-4088-9444-3E44D96476D4}" destId="{9AF18D90-ED9B-4B02-9FDB-EBD99556A91D}" srcOrd="0" destOrd="0" presId="urn:microsoft.com/office/officeart/2005/8/layout/default"/>
    <dgm:cxn modelId="{E24799DE-E3A8-415A-BBA6-EA7457993EA9}" type="presOf" srcId="{AAC09098-722B-44AC-A74F-4E7C86E04084}" destId="{9727BC60-D0E4-4CCB-9E48-C2B90C751510}" srcOrd="0" destOrd="0" presId="urn:microsoft.com/office/officeart/2005/8/layout/default"/>
    <dgm:cxn modelId="{BFB00DF5-B469-44B2-B060-5B6356B63600}" type="presOf" srcId="{B00EB5ED-D720-4E9D-8D00-E7BC1A9813A7}" destId="{9727BC60-D0E4-4CCB-9E48-C2B90C751510}" srcOrd="0" destOrd="2" presId="urn:microsoft.com/office/officeart/2005/8/layout/default"/>
    <dgm:cxn modelId="{1CB08BF5-801A-4917-AEC8-AC360D7D8E31}" srcId="{C85F6E30-29E8-4336-B90F-CF26D0AAF7FA}" destId="{81243C04-957C-44CB-8A7B-494737F416CF}" srcOrd="2" destOrd="0" parTransId="{875C4DE2-0852-4F59-B1C6-B595263A4F74}" sibTransId="{12F83561-6980-4127-A496-6CC5470B751E}"/>
    <dgm:cxn modelId="{E30506FF-BE0B-45BB-8674-8B2001C35BE5}" srcId="{AAC09098-722B-44AC-A74F-4E7C86E04084}" destId="{CE473321-F6D8-4232-81B3-5D8BA199D7B7}" srcOrd="2" destOrd="0" parTransId="{2AE813D9-9018-4108-8E22-062ED2C98927}" sibTransId="{BD2A719D-97A2-4BAE-A82A-9493B917CD91}"/>
    <dgm:cxn modelId="{2BB207AA-F6EE-42CF-8751-8B5B93995CCB}" type="presParOf" srcId="{B3979DE1-6799-4A84-999D-37B4D4517090}" destId="{9727BC60-D0E4-4CCB-9E48-C2B90C751510}" srcOrd="0" destOrd="0" presId="urn:microsoft.com/office/officeart/2005/8/layout/default"/>
    <dgm:cxn modelId="{CFF2568B-723E-457F-BEC2-86C2F0C24A6E}" type="presParOf" srcId="{B3979DE1-6799-4A84-999D-37B4D4517090}" destId="{D684E76D-4746-42C1-B74C-47ADA49266F8}" srcOrd="1" destOrd="0" presId="urn:microsoft.com/office/officeart/2005/8/layout/default"/>
    <dgm:cxn modelId="{9AFB5152-9D31-4D96-AB0C-60514305D497}" type="presParOf" srcId="{B3979DE1-6799-4A84-999D-37B4D4517090}" destId="{9AF18D90-ED9B-4B02-9FDB-EBD99556A91D}" srcOrd="2" destOrd="0" presId="urn:microsoft.com/office/officeart/2005/8/layout/default"/>
    <dgm:cxn modelId="{4D0C21EE-9878-4F9A-9591-7DB8C2C0A884}" type="presParOf" srcId="{B3979DE1-6799-4A84-999D-37B4D4517090}" destId="{5ADBA6E5-28D3-4B8F-935D-DEB85D5A73AC}" srcOrd="3" destOrd="0" presId="urn:microsoft.com/office/officeart/2005/8/layout/default"/>
    <dgm:cxn modelId="{A7607D0A-903B-494F-9869-5883D1B6789B}" type="presParOf" srcId="{B3979DE1-6799-4A84-999D-37B4D4517090}" destId="{506443AD-C574-4A30-BB8D-9347BA53747C}" srcOrd="4" destOrd="0" presId="urn:microsoft.com/office/officeart/2005/8/layout/default"/>
    <dgm:cxn modelId="{99E830B4-B06D-466F-96B3-337F8AC112F8}" type="presParOf" srcId="{B3979DE1-6799-4A84-999D-37B4D4517090}" destId="{BB0C1C81-C22B-41BB-ACC2-DAF82CB2BB4D}" srcOrd="5" destOrd="0" presId="urn:microsoft.com/office/officeart/2005/8/layout/default"/>
    <dgm:cxn modelId="{D540F980-1BD6-425D-97CD-0356541EE779}" type="presParOf" srcId="{B3979DE1-6799-4A84-999D-37B4D4517090}" destId="{740CC925-FB4D-45DB-B18E-C93A74D9D5D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8A0A96-6A20-481E-9A88-A14B0028639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420F7A96-F511-4169-86D6-AE134726B44A}">
      <dgm:prSet/>
      <dgm:spPr/>
      <dgm:t>
        <a:bodyPr/>
        <a:lstStyle/>
        <a:p>
          <a:r>
            <a:rPr lang="en-US"/>
            <a:t>Public Health for general practitioner</a:t>
          </a:r>
          <a:endParaRPr lang="ru-RU"/>
        </a:p>
      </dgm:t>
    </dgm:pt>
    <dgm:pt modelId="{868C616D-0E0A-4CF3-9521-3A8073EF24E8}" type="parTrans" cxnId="{097071D5-053B-46AB-B0AE-7B1008C4C00B}">
      <dgm:prSet/>
      <dgm:spPr/>
      <dgm:t>
        <a:bodyPr/>
        <a:lstStyle/>
        <a:p>
          <a:endParaRPr lang="ru-RU"/>
        </a:p>
      </dgm:t>
    </dgm:pt>
    <dgm:pt modelId="{344C201A-7E26-4CFB-ADE7-BCB49847FD47}" type="sibTrans" cxnId="{097071D5-053B-46AB-B0AE-7B1008C4C00B}">
      <dgm:prSet/>
      <dgm:spPr/>
      <dgm:t>
        <a:bodyPr/>
        <a:lstStyle/>
        <a:p>
          <a:endParaRPr lang="ru-RU"/>
        </a:p>
      </dgm:t>
    </dgm:pt>
    <dgm:pt modelId="{7DD60347-0594-47AE-8A1B-5EDFC211E1E9}">
      <dgm:prSet/>
      <dgm:spPr/>
      <dgm:t>
        <a:bodyPr/>
        <a:lstStyle/>
        <a:p>
          <a:r>
            <a:rPr lang="en-US"/>
            <a:t>Organization of work of a general practitioner</a:t>
          </a:r>
          <a:endParaRPr lang="ru-RU"/>
        </a:p>
      </dgm:t>
    </dgm:pt>
    <dgm:pt modelId="{AC655322-0C97-4DB9-86FF-E08C8E4658C7}" type="parTrans" cxnId="{C7FA3CAA-1D76-4E31-8CB7-DB3F58366CC6}">
      <dgm:prSet/>
      <dgm:spPr/>
      <dgm:t>
        <a:bodyPr/>
        <a:lstStyle/>
        <a:p>
          <a:endParaRPr lang="ru-RU"/>
        </a:p>
      </dgm:t>
    </dgm:pt>
    <dgm:pt modelId="{EF316EA4-AAE6-4621-B097-F8DC6E772D3F}" type="sibTrans" cxnId="{C7FA3CAA-1D76-4E31-8CB7-DB3F58366CC6}">
      <dgm:prSet/>
      <dgm:spPr/>
      <dgm:t>
        <a:bodyPr/>
        <a:lstStyle/>
        <a:p>
          <a:endParaRPr lang="ru-RU"/>
        </a:p>
      </dgm:t>
    </dgm:pt>
    <dgm:pt modelId="{AB9D105D-6C79-4620-9214-64A50C6C5A71}" type="pres">
      <dgm:prSet presAssocID="{B78A0A96-6A20-481E-9A88-A14B0028639E}" presName="linear" presStyleCnt="0">
        <dgm:presLayoutVars>
          <dgm:animLvl val="lvl"/>
          <dgm:resizeHandles val="exact"/>
        </dgm:presLayoutVars>
      </dgm:prSet>
      <dgm:spPr/>
    </dgm:pt>
    <dgm:pt modelId="{97D5E03C-B0D4-4044-959F-413923395DBA}" type="pres">
      <dgm:prSet presAssocID="{420F7A96-F511-4169-86D6-AE134726B44A}" presName="parentText" presStyleLbl="node1" presStyleIdx="0" presStyleCnt="2">
        <dgm:presLayoutVars>
          <dgm:chMax val="0"/>
          <dgm:bulletEnabled val="1"/>
        </dgm:presLayoutVars>
      </dgm:prSet>
      <dgm:spPr/>
    </dgm:pt>
    <dgm:pt modelId="{B4A9A780-08E2-4CFD-90E2-63E14903626E}" type="pres">
      <dgm:prSet presAssocID="{344C201A-7E26-4CFB-ADE7-BCB49847FD47}" presName="spacer" presStyleCnt="0"/>
      <dgm:spPr/>
    </dgm:pt>
    <dgm:pt modelId="{AB5A1F9A-7FAF-49C7-A049-815B5E1782C8}" type="pres">
      <dgm:prSet presAssocID="{7DD60347-0594-47AE-8A1B-5EDFC211E1E9}" presName="parentText" presStyleLbl="node1" presStyleIdx="1" presStyleCnt="2">
        <dgm:presLayoutVars>
          <dgm:chMax val="0"/>
          <dgm:bulletEnabled val="1"/>
        </dgm:presLayoutVars>
      </dgm:prSet>
      <dgm:spPr/>
    </dgm:pt>
  </dgm:ptLst>
  <dgm:cxnLst>
    <dgm:cxn modelId="{3CE38E25-C8F4-4397-822E-85334258764B}" type="presOf" srcId="{B78A0A96-6A20-481E-9A88-A14B0028639E}" destId="{AB9D105D-6C79-4620-9214-64A50C6C5A71}" srcOrd="0" destOrd="0" presId="urn:microsoft.com/office/officeart/2005/8/layout/vList2"/>
    <dgm:cxn modelId="{DABEA18A-57D7-47D2-AAA9-A6AA10F016D9}" type="presOf" srcId="{7DD60347-0594-47AE-8A1B-5EDFC211E1E9}" destId="{AB5A1F9A-7FAF-49C7-A049-815B5E1782C8}" srcOrd="0" destOrd="0" presId="urn:microsoft.com/office/officeart/2005/8/layout/vList2"/>
    <dgm:cxn modelId="{484C5396-826D-4045-ADBD-AB33F6175BA3}" type="presOf" srcId="{420F7A96-F511-4169-86D6-AE134726B44A}" destId="{97D5E03C-B0D4-4044-959F-413923395DBA}" srcOrd="0" destOrd="0" presId="urn:microsoft.com/office/officeart/2005/8/layout/vList2"/>
    <dgm:cxn modelId="{C7FA3CAA-1D76-4E31-8CB7-DB3F58366CC6}" srcId="{B78A0A96-6A20-481E-9A88-A14B0028639E}" destId="{7DD60347-0594-47AE-8A1B-5EDFC211E1E9}" srcOrd="1" destOrd="0" parTransId="{AC655322-0C97-4DB9-86FF-E08C8E4658C7}" sibTransId="{EF316EA4-AAE6-4621-B097-F8DC6E772D3F}"/>
    <dgm:cxn modelId="{097071D5-053B-46AB-B0AE-7B1008C4C00B}" srcId="{B78A0A96-6A20-481E-9A88-A14B0028639E}" destId="{420F7A96-F511-4169-86D6-AE134726B44A}" srcOrd="0" destOrd="0" parTransId="{868C616D-0E0A-4CF3-9521-3A8073EF24E8}" sibTransId="{344C201A-7E26-4CFB-ADE7-BCB49847FD47}"/>
    <dgm:cxn modelId="{5FA579A4-84B9-4E1A-B496-15C9AB2F2FD4}" type="presParOf" srcId="{AB9D105D-6C79-4620-9214-64A50C6C5A71}" destId="{97D5E03C-B0D4-4044-959F-413923395DBA}" srcOrd="0" destOrd="0" presId="urn:microsoft.com/office/officeart/2005/8/layout/vList2"/>
    <dgm:cxn modelId="{4CB5B1E9-9DF9-4EDD-A717-6E801DE6DB26}" type="presParOf" srcId="{AB9D105D-6C79-4620-9214-64A50C6C5A71}" destId="{B4A9A780-08E2-4CFD-90E2-63E14903626E}" srcOrd="1" destOrd="0" presId="urn:microsoft.com/office/officeart/2005/8/layout/vList2"/>
    <dgm:cxn modelId="{02E87EB2-D142-4945-BA2F-9AC21077A5FC}" type="presParOf" srcId="{AB9D105D-6C79-4620-9214-64A50C6C5A71}" destId="{AB5A1F9A-7FAF-49C7-A049-815B5E1782C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6CC7CD-184A-4F59-97B5-8F5B05B8B7A7}"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F07AFA57-18DB-4557-8A64-B28A652FAC15}">
      <dgm:prSet phldrT="[Текст]" custT="1"/>
      <dgm:spPr>
        <a:noFill/>
      </dgm:spPr>
      <dgm:t>
        <a:bodyPr/>
        <a:lstStyle/>
        <a:p>
          <a:r>
            <a:rPr lang="en-US" sz="3600" dirty="0">
              <a:solidFill>
                <a:schemeClr val="tx1"/>
              </a:solidFill>
            </a:rPr>
            <a:t>Clinical electives</a:t>
          </a:r>
          <a:endParaRPr lang="ru-RU" sz="3600" dirty="0">
            <a:solidFill>
              <a:schemeClr val="tx1"/>
            </a:solidFill>
          </a:endParaRPr>
        </a:p>
      </dgm:t>
    </dgm:pt>
    <dgm:pt modelId="{893C2756-2911-43B0-9ADE-9BE204014221}" type="parTrans" cxnId="{F27A8024-4478-47FE-9449-2BDBFBE711C0}">
      <dgm:prSet/>
      <dgm:spPr/>
      <dgm:t>
        <a:bodyPr/>
        <a:lstStyle/>
        <a:p>
          <a:endParaRPr lang="ru-RU">
            <a:solidFill>
              <a:schemeClr val="tx1"/>
            </a:solidFill>
          </a:endParaRPr>
        </a:p>
      </dgm:t>
    </dgm:pt>
    <dgm:pt modelId="{2FA6FE2A-D815-42D9-B6BA-09E7A70231A0}" type="sibTrans" cxnId="{F27A8024-4478-47FE-9449-2BDBFBE711C0}">
      <dgm:prSet/>
      <dgm:spPr/>
      <dgm:t>
        <a:bodyPr/>
        <a:lstStyle/>
        <a:p>
          <a:endParaRPr lang="ru-RU">
            <a:solidFill>
              <a:schemeClr val="tx1"/>
            </a:solidFill>
          </a:endParaRPr>
        </a:p>
      </dgm:t>
    </dgm:pt>
    <dgm:pt modelId="{B947AEAC-6838-47E1-B447-79E6CADB43F8}">
      <dgm:prSet phldrT="[Текст]" custT="1"/>
      <dgm:spPr>
        <a:noFill/>
      </dgm:spPr>
      <dgm:t>
        <a:bodyPr/>
        <a:lstStyle/>
        <a:p>
          <a:r>
            <a:rPr lang="en-US" sz="2400" dirty="0">
              <a:solidFill>
                <a:schemeClr val="tx1"/>
              </a:solidFill>
            </a:rPr>
            <a:t>Elderly patient –system integrated approach</a:t>
          </a:r>
        </a:p>
        <a:p>
          <a:r>
            <a:rPr lang="kk-KZ" sz="1800" dirty="0">
              <a:solidFill>
                <a:schemeClr val="tx1"/>
              </a:solidFill>
            </a:rPr>
            <a:t>Aging as a medical and social problem. Multinosologicity, polymorbidity, modification of chronic diseases course against the background of involution. Personalized approach to pharmacotherapy. Combination of hypertension and diabetes, hypertension and CHD, hypertension and gastrointestinal pathology, hypertension and joint diseases, hypertension and COPD, hypertension and CHF. Errors in providing medical care</a:t>
          </a:r>
          <a:endParaRPr lang="en-US" sz="1800" dirty="0">
            <a:solidFill>
              <a:schemeClr val="tx1"/>
            </a:solidFill>
          </a:endParaRPr>
        </a:p>
        <a:p>
          <a:endParaRPr lang="en-US" sz="2400" dirty="0">
            <a:solidFill>
              <a:schemeClr val="tx1"/>
            </a:solidFill>
          </a:endParaRPr>
        </a:p>
        <a:p>
          <a:endParaRPr lang="ru-RU" sz="2400" dirty="0">
            <a:solidFill>
              <a:schemeClr val="tx1"/>
            </a:solidFill>
          </a:endParaRPr>
        </a:p>
      </dgm:t>
    </dgm:pt>
    <dgm:pt modelId="{AD616F6A-35DB-4A18-B4D8-EC086810FEC7}" type="parTrans" cxnId="{1DB3A779-B279-43DD-89FC-62FC3147450C}">
      <dgm:prSet/>
      <dgm:spPr/>
      <dgm:t>
        <a:bodyPr/>
        <a:lstStyle/>
        <a:p>
          <a:endParaRPr lang="ru-RU">
            <a:solidFill>
              <a:schemeClr val="tx1"/>
            </a:solidFill>
          </a:endParaRPr>
        </a:p>
      </dgm:t>
    </dgm:pt>
    <dgm:pt modelId="{2A9A595F-8061-4D73-AD36-F73B5E4201BF}" type="sibTrans" cxnId="{1DB3A779-B279-43DD-89FC-62FC3147450C}">
      <dgm:prSet/>
      <dgm:spPr/>
      <dgm:t>
        <a:bodyPr/>
        <a:lstStyle/>
        <a:p>
          <a:endParaRPr lang="ru-RU">
            <a:solidFill>
              <a:schemeClr val="tx1"/>
            </a:solidFill>
          </a:endParaRPr>
        </a:p>
      </dgm:t>
    </dgm:pt>
    <dgm:pt modelId="{A23F8EDC-E34D-4365-93F0-36C3DFF22D02}">
      <dgm:prSet phldrT="[Текст]" custT="1"/>
      <dgm:spPr>
        <a:noFill/>
      </dgm:spPr>
      <dgm:t>
        <a:bodyPr/>
        <a:lstStyle/>
        <a:p>
          <a:r>
            <a:rPr lang="en-US" sz="2400" dirty="0">
              <a:solidFill>
                <a:schemeClr val="tx1"/>
              </a:solidFill>
            </a:rPr>
            <a:t>Adolescent </a:t>
          </a:r>
          <a:r>
            <a:rPr lang="en-US" sz="2000" dirty="0">
              <a:solidFill>
                <a:schemeClr val="tx1"/>
              </a:solidFill>
            </a:rPr>
            <a:t>medicine</a:t>
          </a:r>
          <a:endParaRPr lang="en-US" sz="1600" dirty="0">
            <a:solidFill>
              <a:schemeClr val="tx1"/>
            </a:solidFill>
          </a:endParaRPr>
        </a:p>
        <a:p>
          <a:endParaRPr lang="en-US" sz="1800" dirty="0">
            <a:solidFill>
              <a:schemeClr val="tx1"/>
            </a:solidFill>
          </a:endParaRPr>
        </a:p>
        <a:p>
          <a:r>
            <a:rPr lang="en-US" sz="1800" dirty="0" err="1">
              <a:solidFill>
                <a:schemeClr val="tx1"/>
              </a:solidFill>
            </a:rPr>
            <a:t>Gebology</a:t>
          </a:r>
          <a:r>
            <a:rPr lang="en-US" sz="1800" dirty="0">
              <a:solidFill>
                <a:schemeClr val="tx1"/>
              </a:solidFill>
            </a:rPr>
            <a:t>/</a:t>
          </a:r>
          <a:r>
            <a:rPr lang="en-US" sz="1800" dirty="0" err="1">
              <a:solidFill>
                <a:schemeClr val="tx1"/>
              </a:solidFill>
            </a:rPr>
            <a:t>gebiatry</a:t>
          </a:r>
          <a:r>
            <a:rPr lang="en-US" sz="1800" dirty="0">
              <a:solidFill>
                <a:schemeClr val="tx1"/>
              </a:solidFill>
            </a:rPr>
            <a:t>: features of adolescent’s body</a:t>
          </a:r>
          <a:r>
            <a:rPr lang="en-US" sz="1800" dirty="0"/>
            <a:t>, </a:t>
          </a:r>
          <a:r>
            <a:rPr lang="en-US" sz="1800" dirty="0">
              <a:solidFill>
                <a:schemeClr val="tx1"/>
              </a:solidFill>
            </a:rPr>
            <a:t>puberty processes, maturation, growth, teenager body’s development, as well as specific diseases of adolescent life period. Features of clinical manifestations of somatic diseases in adolescents are associated with specifics of pubertal maturation, pronounced growth, maturation of all organs and systems, active individual socialization of individual.</a:t>
          </a:r>
          <a:endParaRPr lang="ru-RU" sz="1800" dirty="0">
            <a:solidFill>
              <a:schemeClr val="tx1"/>
            </a:solidFill>
          </a:endParaRPr>
        </a:p>
      </dgm:t>
    </dgm:pt>
    <dgm:pt modelId="{B35F6FEA-16F0-4701-A747-64DAC47B2F60}" type="parTrans" cxnId="{5A68A4C2-285F-4E56-8DFE-98EFD150A1BA}">
      <dgm:prSet/>
      <dgm:spPr/>
      <dgm:t>
        <a:bodyPr/>
        <a:lstStyle/>
        <a:p>
          <a:endParaRPr lang="ru-RU">
            <a:solidFill>
              <a:schemeClr val="tx1"/>
            </a:solidFill>
          </a:endParaRPr>
        </a:p>
      </dgm:t>
    </dgm:pt>
    <dgm:pt modelId="{645ADED8-CC6A-4CDF-9AC2-659459E996A5}" type="sibTrans" cxnId="{5A68A4C2-285F-4E56-8DFE-98EFD150A1BA}">
      <dgm:prSet/>
      <dgm:spPr/>
      <dgm:t>
        <a:bodyPr/>
        <a:lstStyle/>
        <a:p>
          <a:endParaRPr lang="ru-RU">
            <a:solidFill>
              <a:schemeClr val="tx1"/>
            </a:solidFill>
          </a:endParaRPr>
        </a:p>
      </dgm:t>
    </dgm:pt>
    <dgm:pt modelId="{03323632-A6E7-4B75-BF38-E4C707D54787}">
      <dgm:prSet phldrT="[Текст]" custT="1"/>
      <dgm:spPr>
        <a:noFill/>
      </dgm:spPr>
      <dgm:t>
        <a:bodyPr/>
        <a:lstStyle/>
        <a:p>
          <a:r>
            <a:rPr lang="en-US" sz="2400" dirty="0">
              <a:solidFill>
                <a:schemeClr val="tx1"/>
              </a:solidFill>
            </a:rPr>
            <a:t>Pathology associated with pregnancy</a:t>
          </a:r>
        </a:p>
        <a:p>
          <a:r>
            <a:rPr lang="en-US" sz="1600" dirty="0">
              <a:solidFill>
                <a:schemeClr val="tx1"/>
              </a:solidFill>
            </a:rPr>
            <a:t>Extragenital pathology and </a:t>
          </a:r>
          <a:r>
            <a:rPr lang="kk-KZ" sz="1600" dirty="0">
              <a:solidFill>
                <a:schemeClr val="tx1"/>
              </a:solidFill>
            </a:rPr>
            <a:t>arising during pregnancy and the postpartum period. Gestational liver pathology (cholestasis, AFLP, HELLP), viral hepatitis in pregnant</a:t>
          </a:r>
          <a:r>
            <a:rPr lang="en-US" sz="1600" dirty="0">
              <a:solidFill>
                <a:schemeClr val="tx1"/>
              </a:solidFill>
            </a:rPr>
            <a:t> women; gestational pathology of the CVS (AH, cardiomyopathies, myocarditis); lungs and pregnancy (pregnancy with asthma and COPD); infection and pregnancy (ARVI, influenza, COVID-19, pneumonia, sepsis); kidneys and pregnancy, gestational diabetes. </a:t>
          </a:r>
          <a:endParaRPr lang="ru-RU" sz="1600" dirty="0">
            <a:solidFill>
              <a:schemeClr val="tx1"/>
            </a:solidFill>
          </a:endParaRPr>
        </a:p>
      </dgm:t>
    </dgm:pt>
    <dgm:pt modelId="{2369A983-4222-49B7-A4F5-3E03C0D14595}" type="parTrans" cxnId="{21113B5C-4552-4A81-A433-103E0DD048B7}">
      <dgm:prSet/>
      <dgm:spPr/>
      <dgm:t>
        <a:bodyPr/>
        <a:lstStyle/>
        <a:p>
          <a:endParaRPr lang="ru-RU">
            <a:solidFill>
              <a:schemeClr val="tx1"/>
            </a:solidFill>
          </a:endParaRPr>
        </a:p>
      </dgm:t>
    </dgm:pt>
    <dgm:pt modelId="{FB4C3C93-1637-4B9F-B951-DB8B220B135E}" type="sibTrans" cxnId="{21113B5C-4552-4A81-A433-103E0DD048B7}">
      <dgm:prSet/>
      <dgm:spPr/>
      <dgm:t>
        <a:bodyPr/>
        <a:lstStyle/>
        <a:p>
          <a:endParaRPr lang="ru-RU">
            <a:solidFill>
              <a:schemeClr val="tx1"/>
            </a:solidFill>
          </a:endParaRPr>
        </a:p>
      </dgm:t>
    </dgm:pt>
    <dgm:pt modelId="{2D5D6D0E-DDEE-4799-B520-179BD4FFE827}" type="pres">
      <dgm:prSet presAssocID="{416CC7CD-184A-4F59-97B5-8F5B05B8B7A7}" presName="composite" presStyleCnt="0">
        <dgm:presLayoutVars>
          <dgm:chMax val="1"/>
          <dgm:dir/>
          <dgm:resizeHandles val="exact"/>
        </dgm:presLayoutVars>
      </dgm:prSet>
      <dgm:spPr/>
    </dgm:pt>
    <dgm:pt modelId="{A8EB319C-A472-488A-8197-A3625C6A39FB}" type="pres">
      <dgm:prSet presAssocID="{F07AFA57-18DB-4557-8A64-B28A652FAC15}" presName="roof" presStyleLbl="dkBgShp" presStyleIdx="0" presStyleCnt="2" custScaleY="43541" custLinFactNeighborX="-91" custLinFactNeighborY="-16481"/>
      <dgm:spPr/>
    </dgm:pt>
    <dgm:pt modelId="{85788BF6-CA2C-4DAC-9894-6658C3EFA540}" type="pres">
      <dgm:prSet presAssocID="{F07AFA57-18DB-4557-8A64-B28A652FAC15}" presName="pillars" presStyleCnt="0"/>
      <dgm:spPr/>
    </dgm:pt>
    <dgm:pt modelId="{4E68311C-D2FD-4CE8-B11F-A71315A5CB95}" type="pres">
      <dgm:prSet presAssocID="{F07AFA57-18DB-4557-8A64-B28A652FAC15}" presName="pillar1" presStyleLbl="node1" presStyleIdx="0" presStyleCnt="3">
        <dgm:presLayoutVars>
          <dgm:bulletEnabled val="1"/>
        </dgm:presLayoutVars>
      </dgm:prSet>
      <dgm:spPr/>
    </dgm:pt>
    <dgm:pt modelId="{EFD2DE50-E06D-42B2-806B-BE578E1F9EEC}" type="pres">
      <dgm:prSet presAssocID="{A23F8EDC-E34D-4365-93F0-36C3DFF22D02}" presName="pillarX" presStyleLbl="node1" presStyleIdx="1" presStyleCnt="3">
        <dgm:presLayoutVars>
          <dgm:bulletEnabled val="1"/>
        </dgm:presLayoutVars>
      </dgm:prSet>
      <dgm:spPr/>
    </dgm:pt>
    <dgm:pt modelId="{B7A99BE5-C56C-4A59-900B-4AB2E0C0A1A3}" type="pres">
      <dgm:prSet presAssocID="{03323632-A6E7-4B75-BF38-E4C707D54787}" presName="pillarX" presStyleLbl="node1" presStyleIdx="2" presStyleCnt="3">
        <dgm:presLayoutVars>
          <dgm:bulletEnabled val="1"/>
        </dgm:presLayoutVars>
      </dgm:prSet>
      <dgm:spPr/>
    </dgm:pt>
    <dgm:pt modelId="{AB4E9A87-8C24-4DF1-800E-C9C61A5E857F}" type="pres">
      <dgm:prSet presAssocID="{F07AFA57-18DB-4557-8A64-B28A652FAC15}" presName="base" presStyleLbl="dkBgShp" presStyleIdx="1" presStyleCnt="2"/>
      <dgm:spPr/>
    </dgm:pt>
  </dgm:ptLst>
  <dgm:cxnLst>
    <dgm:cxn modelId="{F27A8024-4478-47FE-9449-2BDBFBE711C0}" srcId="{416CC7CD-184A-4F59-97B5-8F5B05B8B7A7}" destId="{F07AFA57-18DB-4557-8A64-B28A652FAC15}" srcOrd="0" destOrd="0" parTransId="{893C2756-2911-43B0-9ADE-9BE204014221}" sibTransId="{2FA6FE2A-D815-42D9-B6BA-09E7A70231A0}"/>
    <dgm:cxn modelId="{7E197E32-33FE-4CC3-A8D3-AB93982954B3}" type="presOf" srcId="{03323632-A6E7-4B75-BF38-E4C707D54787}" destId="{B7A99BE5-C56C-4A59-900B-4AB2E0C0A1A3}" srcOrd="0" destOrd="0" presId="urn:microsoft.com/office/officeart/2005/8/layout/hList3"/>
    <dgm:cxn modelId="{502E323F-9EBF-475D-B628-C805F846F1DF}" type="presOf" srcId="{416CC7CD-184A-4F59-97B5-8F5B05B8B7A7}" destId="{2D5D6D0E-DDEE-4799-B520-179BD4FFE827}" srcOrd="0" destOrd="0" presId="urn:microsoft.com/office/officeart/2005/8/layout/hList3"/>
    <dgm:cxn modelId="{21113B5C-4552-4A81-A433-103E0DD048B7}" srcId="{F07AFA57-18DB-4557-8A64-B28A652FAC15}" destId="{03323632-A6E7-4B75-BF38-E4C707D54787}" srcOrd="2" destOrd="0" parTransId="{2369A983-4222-49B7-A4F5-3E03C0D14595}" sibTransId="{FB4C3C93-1637-4B9F-B951-DB8B220B135E}"/>
    <dgm:cxn modelId="{1DB3A779-B279-43DD-89FC-62FC3147450C}" srcId="{F07AFA57-18DB-4557-8A64-B28A652FAC15}" destId="{B947AEAC-6838-47E1-B447-79E6CADB43F8}" srcOrd="0" destOrd="0" parTransId="{AD616F6A-35DB-4A18-B4D8-EC086810FEC7}" sibTransId="{2A9A595F-8061-4D73-AD36-F73B5E4201BF}"/>
    <dgm:cxn modelId="{98717790-FF3A-44EE-89D9-15C11FFAE67D}" type="presOf" srcId="{A23F8EDC-E34D-4365-93F0-36C3DFF22D02}" destId="{EFD2DE50-E06D-42B2-806B-BE578E1F9EEC}" srcOrd="0" destOrd="0" presId="urn:microsoft.com/office/officeart/2005/8/layout/hList3"/>
    <dgm:cxn modelId="{00A141BB-F688-49BB-8002-A4270A595AC9}" type="presOf" srcId="{B947AEAC-6838-47E1-B447-79E6CADB43F8}" destId="{4E68311C-D2FD-4CE8-B11F-A71315A5CB95}" srcOrd="0" destOrd="0" presId="urn:microsoft.com/office/officeart/2005/8/layout/hList3"/>
    <dgm:cxn modelId="{D3D04EC1-C1F4-4F62-8213-B40EC153F5F2}" type="presOf" srcId="{F07AFA57-18DB-4557-8A64-B28A652FAC15}" destId="{A8EB319C-A472-488A-8197-A3625C6A39FB}" srcOrd="0" destOrd="0" presId="urn:microsoft.com/office/officeart/2005/8/layout/hList3"/>
    <dgm:cxn modelId="{5A68A4C2-285F-4E56-8DFE-98EFD150A1BA}" srcId="{F07AFA57-18DB-4557-8A64-B28A652FAC15}" destId="{A23F8EDC-E34D-4365-93F0-36C3DFF22D02}" srcOrd="1" destOrd="0" parTransId="{B35F6FEA-16F0-4701-A747-64DAC47B2F60}" sibTransId="{645ADED8-CC6A-4CDF-9AC2-659459E996A5}"/>
    <dgm:cxn modelId="{5018AF8F-3506-4231-A1DD-E7DA94FBEC39}" type="presParOf" srcId="{2D5D6D0E-DDEE-4799-B520-179BD4FFE827}" destId="{A8EB319C-A472-488A-8197-A3625C6A39FB}" srcOrd="0" destOrd="0" presId="urn:microsoft.com/office/officeart/2005/8/layout/hList3"/>
    <dgm:cxn modelId="{3C13279A-BAC5-4DD9-8D65-DCDF28A56AA0}" type="presParOf" srcId="{2D5D6D0E-DDEE-4799-B520-179BD4FFE827}" destId="{85788BF6-CA2C-4DAC-9894-6658C3EFA540}" srcOrd="1" destOrd="0" presId="urn:microsoft.com/office/officeart/2005/8/layout/hList3"/>
    <dgm:cxn modelId="{65C0D37D-C3E7-43FA-B4ED-880BC8D0FCD9}" type="presParOf" srcId="{85788BF6-CA2C-4DAC-9894-6658C3EFA540}" destId="{4E68311C-D2FD-4CE8-B11F-A71315A5CB95}" srcOrd="0" destOrd="0" presId="urn:microsoft.com/office/officeart/2005/8/layout/hList3"/>
    <dgm:cxn modelId="{7251D9DD-48E9-4684-8487-D12AF00F2B90}" type="presParOf" srcId="{85788BF6-CA2C-4DAC-9894-6658C3EFA540}" destId="{EFD2DE50-E06D-42B2-806B-BE578E1F9EEC}" srcOrd="1" destOrd="0" presId="urn:microsoft.com/office/officeart/2005/8/layout/hList3"/>
    <dgm:cxn modelId="{EEB4B3F6-EE7A-4D9D-A63B-8EE85A1AB232}" type="presParOf" srcId="{85788BF6-CA2C-4DAC-9894-6658C3EFA540}" destId="{B7A99BE5-C56C-4A59-900B-4AB2E0C0A1A3}" srcOrd="2" destOrd="0" presId="urn:microsoft.com/office/officeart/2005/8/layout/hList3"/>
    <dgm:cxn modelId="{7300D522-FA13-43BC-9149-54391C840C9C}" type="presParOf" srcId="{2D5D6D0E-DDEE-4799-B520-179BD4FFE827}" destId="{AB4E9A87-8C24-4DF1-800E-C9C61A5E857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27BC60-D0E4-4CCB-9E48-C2B90C751510}">
      <dsp:nvSpPr>
        <dsp:cNvPr id="0" name=""/>
        <dsp:cNvSpPr/>
      </dsp:nvSpPr>
      <dsp:spPr>
        <a:xfrm>
          <a:off x="707318" y="24135"/>
          <a:ext cx="3510262" cy="186373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2400" kern="1200" dirty="0"/>
            <a:t>Primary Medical Care Program</a:t>
          </a:r>
        </a:p>
        <a:p>
          <a:pPr marL="0" marR="0" lvl="0" indent="0" algn="l" defTabSz="914400" eaLnBrk="1" fontAlgn="auto" latinLnBrk="0" hangingPunct="1">
            <a:lnSpc>
              <a:spcPct val="100000"/>
            </a:lnSpc>
            <a:spcBef>
              <a:spcPct val="0"/>
            </a:spcBef>
            <a:spcAft>
              <a:spcPts val="0"/>
            </a:spcAft>
            <a:buClrTx/>
            <a:buSzTx/>
            <a:buFontTx/>
            <a:buNone/>
            <a:tabLst/>
            <a:defRPr/>
          </a:pPr>
          <a:endParaRPr lang="en-US" sz="1500" kern="1200" dirty="0"/>
        </a:p>
        <a:p>
          <a:pPr marL="0" marR="0" lvl="0" indent="0" algn="l" defTabSz="914400" eaLnBrk="1" fontAlgn="auto" latinLnBrk="0" hangingPunct="1">
            <a:lnSpc>
              <a:spcPct val="100000"/>
            </a:lnSpc>
            <a:spcBef>
              <a:spcPct val="0"/>
            </a:spcBef>
            <a:spcAft>
              <a:spcPts val="0"/>
            </a:spcAft>
            <a:buClrTx/>
            <a:buSzTx/>
            <a:buFontTx/>
            <a:buNone/>
            <a:tabLst/>
            <a:defRPr/>
          </a:pPr>
          <a:r>
            <a:rPr lang="en-US" sz="2000" kern="1200" dirty="0"/>
            <a:t>12 </a:t>
          </a:r>
          <a:r>
            <a:rPr lang="en-US" sz="2000" kern="1200" dirty="0" err="1"/>
            <a:t>credites</a:t>
          </a:r>
          <a:endParaRPr lang="ru-RU" sz="2000" kern="1200" dirty="0"/>
        </a:p>
        <a:p>
          <a:pPr marL="0" lvl="0" algn="l" defTabSz="933450">
            <a:lnSpc>
              <a:spcPct val="90000"/>
            </a:lnSpc>
            <a:spcBef>
              <a:spcPct val="0"/>
            </a:spcBef>
            <a:spcAft>
              <a:spcPct val="35000"/>
            </a:spcAft>
            <a:buNone/>
          </a:pPr>
          <a:endParaRPr lang="ru-RU" sz="1500" kern="1200" dirty="0"/>
        </a:p>
        <a:p>
          <a:pPr marL="0" lvl="0" indent="-114300" algn="l" defTabSz="400050">
            <a:lnSpc>
              <a:spcPct val="90000"/>
            </a:lnSpc>
            <a:spcBef>
              <a:spcPct val="0"/>
            </a:spcBef>
            <a:spcAft>
              <a:spcPct val="35000"/>
            </a:spcAft>
            <a:buNone/>
          </a:pPr>
          <a:endParaRPr lang="ru-RU" sz="1200" kern="1200" dirty="0"/>
        </a:p>
        <a:p>
          <a:pPr marL="114300" lvl="1" indent="-114300" algn="l" defTabSz="533400">
            <a:lnSpc>
              <a:spcPct val="90000"/>
            </a:lnSpc>
            <a:spcBef>
              <a:spcPct val="0"/>
            </a:spcBef>
            <a:spcAft>
              <a:spcPct val="15000"/>
            </a:spcAft>
            <a:buChar char="•"/>
          </a:pPr>
          <a:endParaRPr lang="ru-RU" sz="1200" kern="1200" dirty="0"/>
        </a:p>
        <a:p>
          <a:pPr marL="114300" lvl="1" indent="-114300" algn="l" defTabSz="533400">
            <a:lnSpc>
              <a:spcPct val="90000"/>
            </a:lnSpc>
            <a:spcBef>
              <a:spcPct val="0"/>
            </a:spcBef>
            <a:spcAft>
              <a:spcPct val="15000"/>
            </a:spcAft>
            <a:buChar char="•"/>
          </a:pPr>
          <a:endParaRPr lang="ru-RU" sz="1200" kern="1200" dirty="0"/>
        </a:p>
      </dsp:txBody>
      <dsp:txXfrm>
        <a:off x="707318" y="24135"/>
        <a:ext cx="3510262" cy="1863735"/>
      </dsp:txXfrm>
    </dsp:sp>
    <dsp:sp modelId="{9AF18D90-ED9B-4B02-9FDB-EBD99556A91D}">
      <dsp:nvSpPr>
        <dsp:cNvPr id="0" name=""/>
        <dsp:cNvSpPr/>
      </dsp:nvSpPr>
      <dsp:spPr>
        <a:xfrm>
          <a:off x="5008727" y="940"/>
          <a:ext cx="3485761" cy="208796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Interdisciplinary Patient Management</a:t>
          </a:r>
        </a:p>
        <a:p>
          <a:pPr marL="0" lvl="0" indent="0" algn="ctr" defTabSz="933450">
            <a:lnSpc>
              <a:spcPct val="90000"/>
            </a:lnSpc>
            <a:spcBef>
              <a:spcPct val="0"/>
            </a:spcBef>
            <a:spcAft>
              <a:spcPct val="35000"/>
            </a:spcAft>
            <a:buNone/>
          </a:pPr>
          <a:r>
            <a:rPr lang="en-US" sz="2100" kern="1200" dirty="0"/>
            <a:t>14 </a:t>
          </a:r>
          <a:r>
            <a:rPr lang="en-US" sz="2100" kern="1200" dirty="0" err="1"/>
            <a:t>credites</a:t>
          </a:r>
          <a:r>
            <a:rPr lang="en-US" sz="2100" kern="1200" dirty="0"/>
            <a:t> </a:t>
          </a:r>
          <a:endParaRPr lang="ru-RU" sz="2100" kern="1200" dirty="0"/>
        </a:p>
      </dsp:txBody>
      <dsp:txXfrm>
        <a:off x="5008727" y="940"/>
        <a:ext cx="3485761" cy="2087962"/>
      </dsp:txXfrm>
    </dsp:sp>
    <dsp:sp modelId="{506443AD-C574-4A30-BB8D-9347BA53747C}">
      <dsp:nvSpPr>
        <dsp:cNvPr id="0" name=""/>
        <dsp:cNvSpPr/>
      </dsp:nvSpPr>
      <dsp:spPr>
        <a:xfrm>
          <a:off x="4354068" y="2250223"/>
          <a:ext cx="4284043" cy="2148313"/>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100" kern="1200" dirty="0"/>
            <a:t>Emergency Medicine and Critical (Intensive) Care</a:t>
          </a:r>
        </a:p>
        <a:p>
          <a:pPr marL="0" marR="0" lvl="0" indent="0" algn="ctr" defTabSz="914400" eaLnBrk="1" fontAlgn="auto" latinLnBrk="0" hangingPunct="1">
            <a:lnSpc>
              <a:spcPct val="100000"/>
            </a:lnSpc>
            <a:spcBef>
              <a:spcPct val="0"/>
            </a:spcBef>
            <a:spcAft>
              <a:spcPts val="0"/>
            </a:spcAft>
            <a:buClrTx/>
            <a:buSzTx/>
            <a:buFontTx/>
            <a:buNone/>
            <a:tabLst/>
            <a:defRPr/>
          </a:pPr>
          <a:r>
            <a:rPr lang="en-US" sz="2100" kern="1200" dirty="0"/>
            <a:t>16 </a:t>
          </a:r>
          <a:r>
            <a:rPr lang="en-US" sz="2100" kern="1200" dirty="0" err="1"/>
            <a:t>credites</a:t>
          </a:r>
          <a:endParaRPr lang="ru-RU" sz="2100" kern="1200" dirty="0"/>
        </a:p>
        <a:p>
          <a:pPr marL="0" lvl="0" algn="ctr" defTabSz="800100">
            <a:lnSpc>
              <a:spcPct val="90000"/>
            </a:lnSpc>
            <a:spcBef>
              <a:spcPct val="0"/>
            </a:spcBef>
            <a:spcAft>
              <a:spcPct val="35000"/>
            </a:spcAft>
            <a:buNone/>
          </a:pPr>
          <a:endParaRPr lang="ru-RU" sz="2100" kern="1200" dirty="0"/>
        </a:p>
      </dsp:txBody>
      <dsp:txXfrm>
        <a:off x="4354068" y="2250223"/>
        <a:ext cx="4284043" cy="2148313"/>
      </dsp:txXfrm>
    </dsp:sp>
    <dsp:sp modelId="{740CC925-FB4D-45DB-B18E-C93A74D9D5DA}">
      <dsp:nvSpPr>
        <dsp:cNvPr id="0" name=""/>
        <dsp:cNvSpPr/>
      </dsp:nvSpPr>
      <dsp:spPr>
        <a:xfrm>
          <a:off x="496630" y="2653817"/>
          <a:ext cx="2576434" cy="154586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100" kern="1200" dirty="0"/>
            <a:t>Medical law and forensic medicine</a:t>
          </a:r>
        </a:p>
        <a:p>
          <a:pPr marL="0" marR="0" lvl="0" indent="0" algn="ctr" defTabSz="914400" eaLnBrk="1" fontAlgn="auto" latinLnBrk="0" hangingPunct="1">
            <a:lnSpc>
              <a:spcPct val="100000"/>
            </a:lnSpc>
            <a:spcBef>
              <a:spcPct val="0"/>
            </a:spcBef>
            <a:spcAft>
              <a:spcPts val="0"/>
            </a:spcAft>
            <a:buClrTx/>
            <a:buSzTx/>
            <a:buFontTx/>
            <a:buNone/>
            <a:tabLst/>
            <a:defRPr/>
          </a:pPr>
          <a:r>
            <a:rPr lang="en-US" sz="2100" kern="1200" dirty="0"/>
            <a:t>4 </a:t>
          </a:r>
          <a:r>
            <a:rPr lang="en-US" sz="2100" kern="1200" dirty="0" err="1"/>
            <a:t>credites</a:t>
          </a:r>
          <a:endParaRPr lang="ru-RU" sz="2100" kern="1200" dirty="0"/>
        </a:p>
        <a:p>
          <a:pPr marL="0" lvl="0" algn="ctr" defTabSz="800100">
            <a:lnSpc>
              <a:spcPct val="90000"/>
            </a:lnSpc>
            <a:spcBef>
              <a:spcPct val="0"/>
            </a:spcBef>
            <a:spcAft>
              <a:spcPct val="35000"/>
            </a:spcAft>
            <a:buNone/>
          </a:pPr>
          <a:endParaRPr lang="ru-RU" sz="2100" kern="1200" dirty="0"/>
        </a:p>
      </dsp:txBody>
      <dsp:txXfrm>
        <a:off x="496630" y="2653817"/>
        <a:ext cx="2576434" cy="15458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D5E03C-B0D4-4044-959F-413923395DBA}">
      <dsp:nvSpPr>
        <dsp:cNvPr id="0" name=""/>
        <dsp:cNvSpPr/>
      </dsp:nvSpPr>
      <dsp:spPr>
        <a:xfrm>
          <a:off x="0" y="52944"/>
          <a:ext cx="4313237" cy="17901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Public Health for general practitioner</a:t>
          </a:r>
          <a:endParaRPr lang="ru-RU" sz="3200" kern="1200"/>
        </a:p>
      </dsp:txBody>
      <dsp:txXfrm>
        <a:off x="87385" y="140329"/>
        <a:ext cx="4138467" cy="1615330"/>
      </dsp:txXfrm>
    </dsp:sp>
    <dsp:sp modelId="{AB5A1F9A-7FAF-49C7-A049-815B5E1782C8}">
      <dsp:nvSpPr>
        <dsp:cNvPr id="0" name=""/>
        <dsp:cNvSpPr/>
      </dsp:nvSpPr>
      <dsp:spPr>
        <a:xfrm>
          <a:off x="0" y="1935205"/>
          <a:ext cx="4313237" cy="17901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Organization of work of a general practitioner</a:t>
          </a:r>
          <a:endParaRPr lang="ru-RU" sz="3200" kern="1200"/>
        </a:p>
      </dsp:txBody>
      <dsp:txXfrm>
        <a:off x="87385" y="2022590"/>
        <a:ext cx="4138467" cy="16153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EB319C-A472-488A-8197-A3625C6A39FB}">
      <dsp:nvSpPr>
        <dsp:cNvPr id="0" name=""/>
        <dsp:cNvSpPr/>
      </dsp:nvSpPr>
      <dsp:spPr>
        <a:xfrm>
          <a:off x="0" y="0"/>
          <a:ext cx="10962861" cy="814020"/>
        </a:xfrm>
        <a:prstGeom prst="rect">
          <a:avLst/>
        </a:prstGeom>
        <a:no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solidFill>
                <a:schemeClr val="tx1"/>
              </a:solidFill>
            </a:rPr>
            <a:t>Clinical electives</a:t>
          </a:r>
          <a:endParaRPr lang="ru-RU" sz="3600" kern="1200" dirty="0">
            <a:solidFill>
              <a:schemeClr val="tx1"/>
            </a:solidFill>
          </a:endParaRPr>
        </a:p>
      </dsp:txBody>
      <dsp:txXfrm>
        <a:off x="0" y="0"/>
        <a:ext cx="10962861" cy="814020"/>
      </dsp:txXfrm>
    </dsp:sp>
    <dsp:sp modelId="{4E68311C-D2FD-4CE8-B11F-A71315A5CB95}">
      <dsp:nvSpPr>
        <dsp:cNvPr id="0" name=""/>
        <dsp:cNvSpPr/>
      </dsp:nvSpPr>
      <dsp:spPr>
        <a:xfrm>
          <a:off x="5352" y="1605667"/>
          <a:ext cx="3650718" cy="3926055"/>
        </a:xfrm>
        <a:prstGeom prst="rect">
          <a:avLst/>
        </a:prstGeom>
        <a:no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Elderly patient –system integrated approach</a:t>
          </a:r>
        </a:p>
        <a:p>
          <a:pPr marL="0" lvl="0" indent="0" algn="ctr" defTabSz="1066800">
            <a:lnSpc>
              <a:spcPct val="90000"/>
            </a:lnSpc>
            <a:spcBef>
              <a:spcPct val="0"/>
            </a:spcBef>
            <a:spcAft>
              <a:spcPct val="35000"/>
            </a:spcAft>
            <a:buNone/>
          </a:pPr>
          <a:r>
            <a:rPr lang="kk-KZ" sz="1800" kern="1200" dirty="0">
              <a:solidFill>
                <a:schemeClr val="tx1"/>
              </a:solidFill>
            </a:rPr>
            <a:t>Aging as a medical and social problem. Multinosologicity, polymorbidity, modification of chronic diseases course against the background of involution. Personalized approach to pharmacotherapy. Combination of hypertension and diabetes, hypertension and CHD, hypertension and gastrointestinal pathology, hypertension and joint diseases, hypertension and COPD, hypertension and CHF. Errors in providing medical care</a:t>
          </a:r>
          <a:endParaRPr lang="en-US" sz="1800" kern="1200" dirty="0">
            <a:solidFill>
              <a:schemeClr val="tx1"/>
            </a:solidFill>
          </a:endParaRPr>
        </a:p>
        <a:p>
          <a:pPr marL="0" lvl="0" indent="0" algn="ctr" defTabSz="1066800">
            <a:lnSpc>
              <a:spcPct val="90000"/>
            </a:lnSpc>
            <a:spcBef>
              <a:spcPct val="0"/>
            </a:spcBef>
            <a:spcAft>
              <a:spcPct val="35000"/>
            </a:spcAft>
            <a:buNone/>
          </a:pPr>
          <a:endParaRPr lang="en-US" sz="2400" kern="1200" dirty="0">
            <a:solidFill>
              <a:schemeClr val="tx1"/>
            </a:solidFill>
          </a:endParaRPr>
        </a:p>
        <a:p>
          <a:pPr marL="0" lvl="0" indent="0" algn="ctr" defTabSz="1066800">
            <a:lnSpc>
              <a:spcPct val="90000"/>
            </a:lnSpc>
            <a:spcBef>
              <a:spcPct val="0"/>
            </a:spcBef>
            <a:spcAft>
              <a:spcPct val="35000"/>
            </a:spcAft>
            <a:buNone/>
          </a:pPr>
          <a:endParaRPr lang="ru-RU" sz="2400" kern="1200" dirty="0">
            <a:solidFill>
              <a:schemeClr val="tx1"/>
            </a:solidFill>
          </a:endParaRPr>
        </a:p>
      </dsp:txBody>
      <dsp:txXfrm>
        <a:off x="5352" y="1605667"/>
        <a:ext cx="3650718" cy="3926055"/>
      </dsp:txXfrm>
    </dsp:sp>
    <dsp:sp modelId="{EFD2DE50-E06D-42B2-806B-BE578E1F9EEC}">
      <dsp:nvSpPr>
        <dsp:cNvPr id="0" name=""/>
        <dsp:cNvSpPr/>
      </dsp:nvSpPr>
      <dsp:spPr>
        <a:xfrm>
          <a:off x="3656071" y="1605667"/>
          <a:ext cx="3650718" cy="3926055"/>
        </a:xfrm>
        <a:prstGeom prst="rect">
          <a:avLst/>
        </a:prstGeom>
        <a:no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Adolescent </a:t>
          </a:r>
          <a:r>
            <a:rPr lang="en-US" sz="2000" kern="1200" dirty="0">
              <a:solidFill>
                <a:schemeClr val="tx1"/>
              </a:solidFill>
            </a:rPr>
            <a:t>medicine</a:t>
          </a:r>
          <a:endParaRPr lang="en-US" sz="1600" kern="1200" dirty="0">
            <a:solidFill>
              <a:schemeClr val="tx1"/>
            </a:solidFill>
          </a:endParaRPr>
        </a:p>
        <a:p>
          <a:pPr marL="0" lvl="0" indent="0" algn="ctr" defTabSz="1066800">
            <a:lnSpc>
              <a:spcPct val="90000"/>
            </a:lnSpc>
            <a:spcBef>
              <a:spcPct val="0"/>
            </a:spcBef>
            <a:spcAft>
              <a:spcPct val="35000"/>
            </a:spcAft>
            <a:buNone/>
          </a:pPr>
          <a:endParaRPr lang="en-US" sz="1800" kern="1200" dirty="0">
            <a:solidFill>
              <a:schemeClr val="tx1"/>
            </a:solidFill>
          </a:endParaRPr>
        </a:p>
        <a:p>
          <a:pPr marL="0" lvl="0" indent="0" algn="ctr" defTabSz="1066800">
            <a:lnSpc>
              <a:spcPct val="90000"/>
            </a:lnSpc>
            <a:spcBef>
              <a:spcPct val="0"/>
            </a:spcBef>
            <a:spcAft>
              <a:spcPct val="35000"/>
            </a:spcAft>
            <a:buNone/>
          </a:pPr>
          <a:r>
            <a:rPr lang="en-US" sz="1800" kern="1200" dirty="0" err="1">
              <a:solidFill>
                <a:schemeClr val="tx1"/>
              </a:solidFill>
            </a:rPr>
            <a:t>Gebology</a:t>
          </a:r>
          <a:r>
            <a:rPr lang="en-US" sz="1800" kern="1200" dirty="0">
              <a:solidFill>
                <a:schemeClr val="tx1"/>
              </a:solidFill>
            </a:rPr>
            <a:t>/</a:t>
          </a:r>
          <a:r>
            <a:rPr lang="en-US" sz="1800" kern="1200" dirty="0" err="1">
              <a:solidFill>
                <a:schemeClr val="tx1"/>
              </a:solidFill>
            </a:rPr>
            <a:t>gebiatry</a:t>
          </a:r>
          <a:r>
            <a:rPr lang="en-US" sz="1800" kern="1200" dirty="0">
              <a:solidFill>
                <a:schemeClr val="tx1"/>
              </a:solidFill>
            </a:rPr>
            <a:t>: features of adolescent’s body</a:t>
          </a:r>
          <a:r>
            <a:rPr lang="en-US" sz="1800" kern="1200" dirty="0"/>
            <a:t>, </a:t>
          </a:r>
          <a:r>
            <a:rPr lang="en-US" sz="1800" kern="1200" dirty="0">
              <a:solidFill>
                <a:schemeClr val="tx1"/>
              </a:solidFill>
            </a:rPr>
            <a:t>puberty processes, maturation, growth, teenager body’s development, as well as specific diseases of adolescent life period. Features of clinical manifestations of somatic diseases in adolescents are associated with specifics of pubertal maturation, pronounced growth, maturation of all organs and systems, active individual socialization of individual.</a:t>
          </a:r>
          <a:endParaRPr lang="ru-RU" sz="1800" kern="1200" dirty="0">
            <a:solidFill>
              <a:schemeClr val="tx1"/>
            </a:solidFill>
          </a:endParaRPr>
        </a:p>
      </dsp:txBody>
      <dsp:txXfrm>
        <a:off x="3656071" y="1605667"/>
        <a:ext cx="3650718" cy="3926055"/>
      </dsp:txXfrm>
    </dsp:sp>
    <dsp:sp modelId="{B7A99BE5-C56C-4A59-900B-4AB2E0C0A1A3}">
      <dsp:nvSpPr>
        <dsp:cNvPr id="0" name=""/>
        <dsp:cNvSpPr/>
      </dsp:nvSpPr>
      <dsp:spPr>
        <a:xfrm>
          <a:off x="7306789" y="1605667"/>
          <a:ext cx="3650718" cy="3926055"/>
        </a:xfrm>
        <a:prstGeom prst="rect">
          <a:avLst/>
        </a:prstGeom>
        <a:no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Pathology associated with pregnancy</a:t>
          </a:r>
        </a:p>
        <a:p>
          <a:pPr marL="0" lvl="0" indent="0" algn="ctr" defTabSz="1066800">
            <a:lnSpc>
              <a:spcPct val="90000"/>
            </a:lnSpc>
            <a:spcBef>
              <a:spcPct val="0"/>
            </a:spcBef>
            <a:spcAft>
              <a:spcPct val="35000"/>
            </a:spcAft>
            <a:buNone/>
          </a:pPr>
          <a:r>
            <a:rPr lang="en-US" sz="1600" kern="1200" dirty="0">
              <a:solidFill>
                <a:schemeClr val="tx1"/>
              </a:solidFill>
            </a:rPr>
            <a:t>Extragenital pathology and </a:t>
          </a:r>
          <a:r>
            <a:rPr lang="kk-KZ" sz="1600" kern="1200" dirty="0">
              <a:solidFill>
                <a:schemeClr val="tx1"/>
              </a:solidFill>
            </a:rPr>
            <a:t>arising during pregnancy and the postpartum period. Gestational liver pathology (cholestasis, AFLP, HELLP), viral hepatitis in pregnant</a:t>
          </a:r>
          <a:r>
            <a:rPr lang="en-US" sz="1600" kern="1200" dirty="0">
              <a:solidFill>
                <a:schemeClr val="tx1"/>
              </a:solidFill>
            </a:rPr>
            <a:t> women; gestational pathology of the CVS (AH, cardiomyopathies, myocarditis); lungs and pregnancy (pregnancy with asthma and COPD); infection and pregnancy (ARVI, influenza, COVID-19, pneumonia, sepsis); kidneys and pregnancy, gestational diabetes. </a:t>
          </a:r>
          <a:endParaRPr lang="ru-RU" sz="1600" kern="1200" dirty="0">
            <a:solidFill>
              <a:schemeClr val="tx1"/>
            </a:solidFill>
          </a:endParaRPr>
        </a:p>
      </dsp:txBody>
      <dsp:txXfrm>
        <a:off x="7306789" y="1605667"/>
        <a:ext cx="3650718" cy="3926055"/>
      </dsp:txXfrm>
    </dsp:sp>
    <dsp:sp modelId="{AB4E9A87-8C24-4DF1-800E-C9C61A5E857F}">
      <dsp:nvSpPr>
        <dsp:cNvPr id="0" name=""/>
        <dsp:cNvSpPr/>
      </dsp:nvSpPr>
      <dsp:spPr>
        <a:xfrm>
          <a:off x="0" y="5531723"/>
          <a:ext cx="10962861" cy="43622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19CD54C-D067-4ED3-9D4C-7C39690A35BA}" type="datetimeFigureOut">
              <a:rPr lang="ru-RU" smtClean="0"/>
              <a:t>17.11.2023</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136595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9CD54C-D067-4ED3-9D4C-7C39690A35BA}" type="datetimeFigureOut">
              <a:rPr lang="ru-RU" smtClean="0"/>
              <a:t>17.11.2023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2972107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9CD54C-D067-4ED3-9D4C-7C39690A35BA}" type="datetimeFigureOut">
              <a:rPr lang="ru-RU" smtClean="0"/>
              <a:t>17.11.2023</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EE74E24-A578-4EF8-8199-CD333943057A}"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12852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19CD54C-D067-4ED3-9D4C-7C39690A35BA}" type="datetimeFigureOut">
              <a:rPr lang="ru-RU" smtClean="0"/>
              <a:t>17.11.2023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17993677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19CD54C-D067-4ED3-9D4C-7C39690A35BA}" type="datetimeFigureOut">
              <a:rPr lang="ru-RU" smtClean="0"/>
              <a:t>17.11.2023</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E74E24-A578-4EF8-8199-CD333943057A}"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60267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19CD54C-D067-4ED3-9D4C-7C39690A35BA}" type="datetimeFigureOut">
              <a:rPr lang="ru-RU" smtClean="0"/>
              <a:t>17.11.2023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7282888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9CD54C-D067-4ED3-9D4C-7C39690A35BA}" type="datetimeFigureOut">
              <a:rPr lang="ru-RU" smtClean="0"/>
              <a:t>17.11.2023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19787699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9CD54C-D067-4ED3-9D4C-7C39690A35BA}" type="datetimeFigureOut">
              <a:rPr lang="ru-RU" smtClean="0"/>
              <a:t>17.11.2023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4184794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9CD54C-D067-4ED3-9D4C-7C39690A35BA}" type="datetimeFigureOut">
              <a:rPr lang="ru-RU" smtClean="0"/>
              <a:t>17.11.2023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3109704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9CD54C-D067-4ED3-9D4C-7C39690A35BA}" type="datetimeFigureOut">
              <a:rPr lang="ru-RU" smtClean="0"/>
              <a:t>17.11.2023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3061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19CD54C-D067-4ED3-9D4C-7C39690A35BA}" type="datetimeFigureOut">
              <a:rPr lang="ru-RU" smtClean="0"/>
              <a:t>17.11.2023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2468934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19CD54C-D067-4ED3-9D4C-7C39690A35BA}" type="datetimeFigureOut">
              <a:rPr lang="ru-RU" smtClean="0"/>
              <a:t>17.11.2023</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1701338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19CD54C-D067-4ED3-9D4C-7C39690A35BA}" type="datetimeFigureOut">
              <a:rPr lang="ru-RU" smtClean="0"/>
              <a:t>17.11.2023</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1370799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CD54C-D067-4ED3-9D4C-7C39690A35BA}" type="datetimeFigureOut">
              <a:rPr lang="ru-RU" smtClean="0"/>
              <a:t>17.11.2023</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1831341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19CD54C-D067-4ED3-9D4C-7C39690A35BA}" type="datetimeFigureOut">
              <a:rPr lang="ru-RU" smtClean="0"/>
              <a:t>17.11.2023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682709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19CD54C-D067-4ED3-9D4C-7C39690A35BA}" type="datetimeFigureOut">
              <a:rPr lang="ru-RU" smtClean="0"/>
              <a:t>17.11.2023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E74E24-A578-4EF8-8199-CD333943057A}" type="slidenum">
              <a:rPr lang="ru-RU" smtClean="0"/>
              <a:t>‹#›</a:t>
            </a:fld>
            <a:endParaRPr lang="ru-RU"/>
          </a:p>
        </p:txBody>
      </p:sp>
    </p:spTree>
    <p:extLst>
      <p:ext uri="{BB962C8B-B14F-4D97-AF65-F5344CB8AC3E}">
        <p14:creationId xmlns:p14="http://schemas.microsoft.com/office/powerpoint/2010/main" val="315810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19CD54C-D067-4ED3-9D4C-7C39690A35BA}" type="datetimeFigureOut">
              <a:rPr lang="ru-RU" smtClean="0"/>
              <a:t>17.11.2023</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EE74E24-A578-4EF8-8199-CD333943057A}" type="slidenum">
              <a:rPr lang="ru-RU" smtClean="0"/>
              <a:t>‹#›</a:t>
            </a:fld>
            <a:endParaRPr lang="ru-RU"/>
          </a:p>
        </p:txBody>
      </p:sp>
    </p:spTree>
    <p:extLst>
      <p:ext uri="{BB962C8B-B14F-4D97-AF65-F5344CB8AC3E}">
        <p14:creationId xmlns:p14="http://schemas.microsoft.com/office/powerpoint/2010/main" val="32574987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8E8005-EE8A-A50E-9A3F-5814BD63AC0B}"/>
              </a:ext>
            </a:extLst>
          </p:cNvPr>
          <p:cNvSpPr>
            <a:spLocks noGrp="1"/>
          </p:cNvSpPr>
          <p:nvPr>
            <p:ph type="ctrTitle"/>
          </p:nvPr>
        </p:nvSpPr>
        <p:spPr>
          <a:xfrm>
            <a:off x="2589212" y="1381539"/>
            <a:ext cx="8915399" cy="2262781"/>
          </a:xfrm>
        </p:spPr>
        <p:txBody>
          <a:bodyPr>
            <a:normAutofit/>
          </a:bodyPr>
          <a:lstStyle/>
          <a:p>
            <a:pPr>
              <a:lnSpc>
                <a:spcPct val="115000"/>
              </a:lnSpc>
              <a:spcAft>
                <a:spcPts val="1000"/>
              </a:spcAft>
            </a:pPr>
            <a:r>
              <a:rPr lang="en-US" sz="2800" b="1" dirty="0">
                <a:effectLst/>
                <a:latin typeface="Times New Roman" panose="02020603050405020304" pitchFamily="18" charset="0"/>
                <a:ea typeface="Calibri" panose="020F0502020204030204" pitchFamily="34" charset="0"/>
                <a:cs typeface="Calibri" panose="020F0502020204030204" pitchFamily="34" charset="0"/>
              </a:rPr>
              <a:t>CURRICULUM </a:t>
            </a:r>
            <a:br>
              <a:rPr lang="ru-RU" sz="2800" dirty="0">
                <a:effectLst/>
                <a:latin typeface="Calibri" panose="020F0502020204030204" pitchFamily="34" charset="0"/>
                <a:ea typeface="Calibri" panose="020F0502020204030204" pitchFamily="34" charset="0"/>
              </a:rPr>
            </a:br>
            <a:r>
              <a:rPr lang="en-US" sz="2800" b="1" dirty="0">
                <a:effectLst/>
                <a:latin typeface="Times New Roman" panose="02020603050405020304" pitchFamily="18" charset="0"/>
                <a:ea typeface="Calibri" panose="020F0502020204030204" pitchFamily="34" charset="0"/>
                <a:cs typeface="Calibri" panose="020F0502020204030204" pitchFamily="34" charset="0"/>
              </a:rPr>
              <a:t>ON EDUCATIONAL PROGRAM  </a:t>
            </a:r>
            <a:br>
              <a:rPr lang="ru-RU" sz="2800" dirty="0">
                <a:effectLst/>
                <a:latin typeface="Calibri" panose="020F0502020204030204" pitchFamily="34" charset="0"/>
                <a:ea typeface="Calibri" panose="020F0502020204030204" pitchFamily="34" charset="0"/>
              </a:rPr>
            </a:br>
            <a:r>
              <a:rPr lang="en-US" sz="2800" b="1" dirty="0">
                <a:effectLst/>
                <a:latin typeface="Times New Roman" panose="02020603050405020304" pitchFamily="18" charset="0"/>
                <a:ea typeface="Calibri" panose="020F0502020204030204" pitchFamily="34" charset="0"/>
                <a:cs typeface="Calibri" panose="020F0502020204030204" pitchFamily="34" charset="0"/>
              </a:rPr>
              <a:t>6B10109</a:t>
            </a:r>
            <a:br>
              <a:rPr lang="ru-RU" sz="2800" dirty="0">
                <a:effectLst/>
                <a:latin typeface="Calibri" panose="020F0502020204030204" pitchFamily="34" charset="0"/>
                <a:ea typeface="Calibri" panose="020F0502020204030204" pitchFamily="34" charset="0"/>
              </a:rPr>
            </a:br>
            <a:r>
              <a:rPr lang="en-US" sz="2800" b="1" dirty="0">
                <a:effectLst/>
                <a:latin typeface="Times New Roman" panose="02020603050405020304" pitchFamily="18" charset="0"/>
                <a:ea typeface="Calibri" panose="020F0502020204030204" pitchFamily="34" charset="0"/>
                <a:cs typeface="Calibri" panose="020F0502020204030204" pitchFamily="34" charset="0"/>
              </a:rPr>
              <a:t>GENERAL MEDICINE INTERNSHIP</a:t>
            </a:r>
            <a:endParaRPr lang="ru-RU" sz="7200" dirty="0"/>
          </a:p>
        </p:txBody>
      </p:sp>
      <p:sp>
        <p:nvSpPr>
          <p:cNvPr id="3" name="Подзаголовок 2">
            <a:extLst>
              <a:ext uri="{FF2B5EF4-FFF2-40B4-BE49-F238E27FC236}">
                <a16:creationId xmlns:a16="http://schemas.microsoft.com/office/drawing/2014/main" id="{599B6002-A0E7-816C-7017-8FA0787BF6EB}"/>
              </a:ext>
            </a:extLst>
          </p:cNvPr>
          <p:cNvSpPr>
            <a:spLocks noGrp="1"/>
          </p:cNvSpPr>
          <p:nvPr>
            <p:ph type="subTitle" idx="1"/>
          </p:nvPr>
        </p:nvSpPr>
        <p:spPr/>
        <p:txBody>
          <a:bodyPr>
            <a:normAutofit/>
          </a:bodyPr>
          <a:lstStyle/>
          <a:p>
            <a:r>
              <a:rPr lang="en-US" sz="2800" b="1" dirty="0">
                <a:latin typeface="Times New Roman" panose="02020603050405020304" pitchFamily="18" charset="0"/>
                <a:ea typeface="Calibri" panose="020F0502020204030204" pitchFamily="34" charset="0"/>
                <a:cs typeface="Calibri" panose="020F0502020204030204" pitchFamily="34" charset="0"/>
              </a:rPr>
              <a:t>«General practice»</a:t>
            </a:r>
            <a:br>
              <a:rPr lang="ru-RU" sz="2800" dirty="0">
                <a:latin typeface="Calibri" panose="020F0502020204030204" pitchFamily="34" charset="0"/>
                <a:ea typeface="Calibri" panose="020F0502020204030204" pitchFamily="34" charset="0"/>
              </a:rPr>
            </a:br>
            <a:r>
              <a:rPr lang="en-US" sz="2800" b="1" dirty="0">
                <a:latin typeface="Times New Roman" panose="02020603050405020304" pitchFamily="18" charset="0"/>
                <a:ea typeface="Calibri" panose="020F0502020204030204" pitchFamily="34" charset="0"/>
                <a:cs typeface="Calibri" panose="020F0502020204030204" pitchFamily="34" charset="0"/>
              </a:rPr>
              <a:t>direction</a:t>
            </a:r>
            <a:endParaRPr lang="ru-RU" sz="2800" dirty="0"/>
          </a:p>
        </p:txBody>
      </p:sp>
    </p:spTree>
    <p:extLst>
      <p:ext uri="{BB962C8B-B14F-4D97-AF65-F5344CB8AC3E}">
        <p14:creationId xmlns:p14="http://schemas.microsoft.com/office/powerpoint/2010/main" val="2756526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A7FE06-55D7-9AC3-60DF-ADD697F0E606}"/>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Calibri" panose="020F0502020204030204" pitchFamily="34" charset="0"/>
              </a:rPr>
              <a:t>Clinical pharmacology</a:t>
            </a:r>
            <a:endParaRPr lang="ru-RU" sz="4800" b="1" dirty="0"/>
          </a:p>
        </p:txBody>
      </p:sp>
      <p:sp>
        <p:nvSpPr>
          <p:cNvPr id="7" name="Объект 6">
            <a:extLst>
              <a:ext uri="{FF2B5EF4-FFF2-40B4-BE49-F238E27FC236}">
                <a16:creationId xmlns:a16="http://schemas.microsoft.com/office/drawing/2014/main" id="{29AE5149-129E-D3BE-3D69-4918489ECD2F}"/>
              </a:ext>
            </a:extLst>
          </p:cNvPr>
          <p:cNvSpPr>
            <a:spLocks noGrp="1"/>
          </p:cNvSpPr>
          <p:nvPr>
            <p:ph idx="1"/>
          </p:nvPr>
        </p:nvSpPr>
        <p:spPr/>
        <p:txBody>
          <a:bodyPr/>
          <a:lstStyle/>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Apply knowledge of pharmacodynamics, pharmacokinetics, interactions, side effects of drugs to provide an individual approach to treatment of a particular patient, learn to make professional decisions based on analysis of rationality of diagnosis and principles of evidence-based medicine, especially in emergency situations.</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Times New Roman" panose="02020603050405020304" pitchFamily="18" charset="0"/>
                <a:ea typeface="Calibri" panose="020F0502020204030204" pitchFamily="34" charset="0"/>
              </a:rPr>
              <a:t>Expansion and deepening of knowledge on new drugs.</a:t>
            </a:r>
            <a:endParaRPr lang="ru-RU" dirty="0"/>
          </a:p>
        </p:txBody>
      </p:sp>
    </p:spTree>
    <p:extLst>
      <p:ext uri="{BB962C8B-B14F-4D97-AF65-F5344CB8AC3E}">
        <p14:creationId xmlns:p14="http://schemas.microsoft.com/office/powerpoint/2010/main" val="4168724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Объект 8">
            <a:extLst>
              <a:ext uri="{FF2B5EF4-FFF2-40B4-BE49-F238E27FC236}">
                <a16:creationId xmlns:a16="http://schemas.microsoft.com/office/drawing/2014/main" id="{0221E211-F8C3-1938-F981-FFE03601A635}"/>
              </a:ext>
            </a:extLst>
          </p:cNvPr>
          <p:cNvGraphicFramePr>
            <a:graphicFrameLocks noGrp="1"/>
          </p:cNvGraphicFramePr>
          <p:nvPr>
            <p:ph idx="1"/>
            <p:extLst>
              <p:ext uri="{D42A27DB-BD31-4B8C-83A1-F6EECF244321}">
                <p14:modId xmlns:p14="http://schemas.microsoft.com/office/powerpoint/2010/main" val="1989971633"/>
              </p:ext>
            </p:extLst>
          </p:nvPr>
        </p:nvGraphicFramePr>
        <p:xfrm>
          <a:off x="864704" y="715618"/>
          <a:ext cx="10962861" cy="6231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676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9FEED8-89AD-2740-E26C-BE0BA6988021}"/>
              </a:ext>
            </a:extLst>
          </p:cNvPr>
          <p:cNvSpPr>
            <a:spLocks noGrp="1"/>
          </p:cNvSpPr>
          <p:nvPr>
            <p:ph type="title"/>
          </p:nvPr>
        </p:nvSpPr>
        <p:spPr/>
        <p:txBody>
          <a:bodyPr/>
          <a:lstStyle/>
          <a:p>
            <a:r>
              <a:rPr lang="en-US" dirty="0"/>
              <a:t>Final state certification</a:t>
            </a:r>
            <a:endParaRPr lang="ru-RU" dirty="0"/>
          </a:p>
        </p:txBody>
      </p:sp>
      <p:sp>
        <p:nvSpPr>
          <p:cNvPr id="3" name="Объект 2">
            <a:extLst>
              <a:ext uri="{FF2B5EF4-FFF2-40B4-BE49-F238E27FC236}">
                <a16:creationId xmlns:a16="http://schemas.microsoft.com/office/drawing/2014/main" id="{E3A43B65-A342-C3B4-9C4E-1928FF491492}"/>
              </a:ext>
            </a:extLst>
          </p:cNvPr>
          <p:cNvSpPr>
            <a:spLocks noGrp="1"/>
          </p:cNvSpPr>
          <p:nvPr>
            <p:ph idx="1"/>
          </p:nvPr>
        </p:nvSpPr>
        <p:spPr>
          <a:xfrm>
            <a:off x="1948070" y="1639957"/>
            <a:ext cx="9471991" cy="4593933"/>
          </a:xfrm>
        </p:spPr>
        <p:txBody>
          <a:bodyPr>
            <a:normAutofit/>
          </a:bodyPr>
          <a:lstStyle/>
          <a:p>
            <a:r>
              <a:rPr lang="en-US" dirty="0"/>
              <a:t>two-stage exam</a:t>
            </a:r>
          </a:p>
          <a:p>
            <a:r>
              <a:rPr lang="en-US" dirty="0"/>
              <a:t>Stage 1 - tests</a:t>
            </a:r>
          </a:p>
          <a:p>
            <a:r>
              <a:rPr lang="en-US" dirty="0"/>
              <a:t>Stage 2 OSCE</a:t>
            </a:r>
            <a:endParaRPr lang="ru-RU" dirty="0"/>
          </a:p>
          <a:p>
            <a:endParaRPr lang="ru-RU" dirty="0"/>
          </a:p>
          <a:p>
            <a:r>
              <a:rPr lang="en-US" dirty="0"/>
              <a:t>The exam is conducted by the National Center for Independent Examinations</a:t>
            </a:r>
            <a:endParaRPr lang="ru-RU" dirty="0"/>
          </a:p>
          <a:p>
            <a:endParaRPr lang="ru-RU" dirty="0"/>
          </a:p>
          <a:p>
            <a:pPr marL="0" indent="0">
              <a:buNone/>
            </a:pPr>
            <a:r>
              <a:rPr lang="en-US" dirty="0"/>
              <a:t>Upon successful passing of the exam, the intern receives </a:t>
            </a:r>
          </a:p>
          <a:p>
            <a:r>
              <a:rPr lang="en-US" dirty="0"/>
              <a:t>a certificate of completion of the internship</a:t>
            </a:r>
          </a:p>
          <a:p>
            <a:r>
              <a:rPr lang="en-US" dirty="0"/>
              <a:t>a certificate for the right to work as a doctor </a:t>
            </a:r>
            <a:r>
              <a:rPr lang="ru-RU" dirty="0"/>
              <a:t>  </a:t>
            </a:r>
            <a:r>
              <a:rPr lang="en-US" dirty="0"/>
              <a:t>-</a:t>
            </a:r>
            <a:r>
              <a:rPr lang="ru-RU" dirty="0"/>
              <a:t>   </a:t>
            </a:r>
            <a:r>
              <a:rPr lang="en-US" dirty="0"/>
              <a:t>admission to medical practice in Kazakhstan</a:t>
            </a:r>
            <a:endParaRPr lang="ru-RU" dirty="0"/>
          </a:p>
        </p:txBody>
      </p:sp>
    </p:spTree>
    <p:extLst>
      <p:ext uri="{BB962C8B-B14F-4D97-AF65-F5344CB8AC3E}">
        <p14:creationId xmlns:p14="http://schemas.microsoft.com/office/powerpoint/2010/main" val="2132028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B30587-F929-61B8-22CD-5337A283C8E1}"/>
              </a:ext>
            </a:extLst>
          </p:cNvPr>
          <p:cNvSpPr>
            <a:spLocks noGrp="1"/>
          </p:cNvSpPr>
          <p:nvPr>
            <p:ph type="title"/>
          </p:nvPr>
        </p:nvSpPr>
        <p:spPr>
          <a:xfrm>
            <a:off x="2592925" y="624110"/>
            <a:ext cx="8911687" cy="608342"/>
          </a:xfrm>
        </p:spPr>
        <p:txBody>
          <a:bodyPr/>
          <a:lstStyle/>
          <a:p>
            <a:r>
              <a:rPr lang="ru-RU" sz="1800" b="1" dirty="0">
                <a:effectLst/>
                <a:latin typeface="Times New Roman" panose="02020603050405020304" pitchFamily="18" charset="0"/>
                <a:ea typeface="Times New Roman" panose="02020603050405020304" pitchFamily="18" charset="0"/>
              </a:rPr>
              <a:t>MAJOR DISCIPLINES </a:t>
            </a:r>
            <a:endParaRPr lang="ru-RU" dirty="0"/>
          </a:p>
        </p:txBody>
      </p:sp>
      <p:graphicFrame>
        <p:nvGraphicFramePr>
          <p:cNvPr id="4" name="Объект 3">
            <a:extLst>
              <a:ext uri="{FF2B5EF4-FFF2-40B4-BE49-F238E27FC236}">
                <a16:creationId xmlns:a16="http://schemas.microsoft.com/office/drawing/2014/main" id="{5B94D6ED-D416-095F-3A80-AC72741C83B8}"/>
              </a:ext>
            </a:extLst>
          </p:cNvPr>
          <p:cNvGraphicFramePr>
            <a:graphicFrameLocks noGrp="1"/>
          </p:cNvGraphicFramePr>
          <p:nvPr>
            <p:ph idx="1"/>
            <p:extLst>
              <p:ext uri="{D42A27DB-BD31-4B8C-83A1-F6EECF244321}">
                <p14:modId xmlns:p14="http://schemas.microsoft.com/office/powerpoint/2010/main" val="3943449559"/>
              </p:ext>
            </p:extLst>
          </p:nvPr>
        </p:nvGraphicFramePr>
        <p:xfrm>
          <a:off x="2002803" y="2034209"/>
          <a:ext cx="9735309"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3195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938852-DB48-37B7-C57D-F8177BBA7AB5}"/>
              </a:ext>
            </a:extLst>
          </p:cNvPr>
          <p:cNvSpPr>
            <a:spLocks noGrp="1"/>
          </p:cNvSpPr>
          <p:nvPr>
            <p:ph type="title"/>
          </p:nvPr>
        </p:nvSpPr>
        <p:spPr/>
        <p:txBody>
          <a:bodyPr/>
          <a:lstStyle/>
          <a:p>
            <a:r>
              <a:rPr lang="en-US" dirty="0"/>
              <a:t>Electives</a:t>
            </a:r>
            <a:endParaRPr lang="ru-RU" dirty="0"/>
          </a:p>
        </p:txBody>
      </p:sp>
      <p:graphicFrame>
        <p:nvGraphicFramePr>
          <p:cNvPr id="6" name="Объект 5">
            <a:extLst>
              <a:ext uri="{FF2B5EF4-FFF2-40B4-BE49-F238E27FC236}">
                <a16:creationId xmlns:a16="http://schemas.microsoft.com/office/drawing/2014/main" id="{84DF1893-4BE8-1271-E71F-47454655135B}"/>
              </a:ext>
            </a:extLst>
          </p:cNvPr>
          <p:cNvGraphicFramePr>
            <a:graphicFrameLocks noGrp="1"/>
          </p:cNvGraphicFramePr>
          <p:nvPr>
            <p:ph sz="half" idx="1"/>
            <p:extLst>
              <p:ext uri="{D42A27DB-BD31-4B8C-83A1-F6EECF244321}">
                <p14:modId xmlns:p14="http://schemas.microsoft.com/office/powerpoint/2010/main" val="3210970377"/>
              </p:ext>
            </p:extLst>
          </p:nvPr>
        </p:nvGraphicFramePr>
        <p:xfrm>
          <a:off x="2589213" y="2133600"/>
          <a:ext cx="4313237"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Объект 4">
            <a:extLst>
              <a:ext uri="{FF2B5EF4-FFF2-40B4-BE49-F238E27FC236}">
                <a16:creationId xmlns:a16="http://schemas.microsoft.com/office/drawing/2014/main" id="{2BA85264-2D8F-8B5D-8E40-FC293024240C}"/>
              </a:ext>
            </a:extLst>
          </p:cNvPr>
          <p:cNvSpPr>
            <a:spLocks noGrp="1"/>
          </p:cNvSpPr>
          <p:nvPr>
            <p:ph sz="half" idx="2"/>
          </p:nvPr>
        </p:nvSpPr>
        <p:spPr/>
        <p:txBody>
          <a:bodyPr>
            <a:normAutofit fontScale="92500" lnSpcReduction="10000"/>
          </a:bodyPr>
          <a:lstStyle/>
          <a:p>
            <a:r>
              <a:rPr lang="ru-RU" sz="2400" b="1" dirty="0" err="1">
                <a:effectLst/>
                <a:latin typeface="Times New Roman" panose="02020603050405020304" pitchFamily="18" charset="0"/>
                <a:ea typeface="Times New Roman" panose="02020603050405020304" pitchFamily="18" charset="0"/>
              </a:rPr>
              <a:t>Clinical</a:t>
            </a:r>
            <a:r>
              <a:rPr lang="ru-RU" sz="2400" b="1" dirty="0">
                <a:effectLst/>
                <a:latin typeface="Times New Roman" panose="02020603050405020304" pitchFamily="18" charset="0"/>
                <a:ea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rPr>
              <a:t>pharmacology</a:t>
            </a:r>
            <a:endParaRPr lang="en-US" sz="2400" b="1" dirty="0">
              <a:effectLst/>
              <a:latin typeface="Times New Roman" panose="02020603050405020304" pitchFamily="18" charset="0"/>
              <a:ea typeface="Times New Roman" panose="02020603050405020304" pitchFamily="18" charset="0"/>
            </a:endParaRPr>
          </a:p>
          <a:p>
            <a:endParaRPr lang="en-US" sz="2400" b="1" dirty="0">
              <a:latin typeface="Times New Roman" panose="02020603050405020304" pitchFamily="18" charset="0"/>
            </a:endParaRPr>
          </a:p>
          <a:p>
            <a:r>
              <a:rPr lang="ru-RU" sz="2400" b="1" dirty="0" err="1">
                <a:effectLst/>
                <a:latin typeface="Times New Roman" panose="02020603050405020304" pitchFamily="18" charset="0"/>
                <a:ea typeface="Times New Roman" panose="02020603050405020304" pitchFamily="18" charset="0"/>
              </a:rPr>
              <a:t>Elderly</a:t>
            </a:r>
            <a:r>
              <a:rPr lang="ru-RU" sz="2400" b="1" dirty="0">
                <a:effectLst/>
                <a:latin typeface="Times New Roman" panose="02020603050405020304" pitchFamily="18" charset="0"/>
                <a:ea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rPr>
              <a:t>patient-system</a:t>
            </a:r>
            <a:r>
              <a:rPr lang="ru-RU" sz="2400" b="1" dirty="0">
                <a:effectLst/>
                <a:latin typeface="Times New Roman" panose="02020603050405020304" pitchFamily="18" charset="0"/>
                <a:ea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rPr>
              <a:t>integrated</a:t>
            </a:r>
            <a:r>
              <a:rPr lang="ru-RU" sz="2400" b="1" dirty="0">
                <a:effectLst/>
                <a:latin typeface="Times New Roman" panose="02020603050405020304" pitchFamily="18" charset="0"/>
                <a:ea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rPr>
              <a:t>approach</a:t>
            </a:r>
            <a:endParaRPr lang="en-US" sz="2400" b="1" dirty="0">
              <a:effectLst/>
              <a:latin typeface="Times New Roman" panose="02020603050405020304" pitchFamily="18" charset="0"/>
              <a:ea typeface="Times New Roman" panose="02020603050405020304" pitchFamily="18" charset="0"/>
            </a:endParaRPr>
          </a:p>
          <a:p>
            <a:endParaRPr lang="en-US" sz="2400" b="1" dirty="0">
              <a:latin typeface="Times New Roman" panose="02020603050405020304" pitchFamily="18" charset="0"/>
            </a:endParaRPr>
          </a:p>
          <a:p>
            <a:r>
              <a:rPr lang="ru-RU" sz="2400" b="1" dirty="0" err="1">
                <a:effectLst/>
                <a:latin typeface="Times New Roman" panose="02020603050405020304" pitchFamily="18" charset="0"/>
                <a:ea typeface="Times New Roman" panose="02020603050405020304" pitchFamily="18" charset="0"/>
              </a:rPr>
              <a:t>Adolescent</a:t>
            </a:r>
            <a:r>
              <a:rPr lang="ru-RU" sz="2400" b="1" dirty="0">
                <a:effectLst/>
                <a:latin typeface="Times New Roman" panose="02020603050405020304" pitchFamily="18" charset="0"/>
                <a:ea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rPr>
              <a:t>medicine</a:t>
            </a:r>
            <a:endParaRPr lang="en-US" sz="2400" b="1" dirty="0">
              <a:effectLst/>
              <a:latin typeface="Times New Roman" panose="02020603050405020304" pitchFamily="18" charset="0"/>
              <a:ea typeface="Times New Roman" panose="02020603050405020304" pitchFamily="18" charset="0"/>
            </a:endParaRPr>
          </a:p>
          <a:p>
            <a:endParaRPr lang="en-US" sz="2400" b="1" dirty="0">
              <a:latin typeface="Times New Roman" panose="02020603050405020304" pitchFamily="18" charset="0"/>
            </a:endParaRPr>
          </a:p>
          <a:p>
            <a:r>
              <a:rPr lang="ru-RU" sz="2400" b="1" dirty="0" err="1">
                <a:effectLst/>
                <a:latin typeface="Times New Roman" panose="02020603050405020304" pitchFamily="18" charset="0"/>
                <a:ea typeface="Times New Roman" panose="02020603050405020304" pitchFamily="18" charset="0"/>
              </a:rPr>
              <a:t>Pathology</a:t>
            </a:r>
            <a:r>
              <a:rPr lang="ru-RU" sz="2400" b="1" dirty="0">
                <a:effectLst/>
                <a:latin typeface="Times New Roman" panose="02020603050405020304" pitchFamily="18" charset="0"/>
                <a:ea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rPr>
              <a:t>associated</a:t>
            </a:r>
            <a:r>
              <a:rPr lang="ru-RU" sz="2400" b="1" dirty="0">
                <a:effectLst/>
                <a:latin typeface="Times New Roman" panose="02020603050405020304" pitchFamily="18" charset="0"/>
                <a:ea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rPr>
              <a:t>with</a:t>
            </a:r>
            <a:r>
              <a:rPr lang="ru-RU" sz="2400" b="1" dirty="0">
                <a:effectLst/>
                <a:latin typeface="Times New Roman" panose="02020603050405020304" pitchFamily="18" charset="0"/>
                <a:ea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rPr>
              <a:t>pregnancy</a:t>
            </a:r>
            <a:endParaRPr lang="ru-RU" sz="2400" b="1" dirty="0"/>
          </a:p>
        </p:txBody>
      </p:sp>
    </p:spTree>
    <p:extLst>
      <p:ext uri="{BB962C8B-B14F-4D97-AF65-F5344CB8AC3E}">
        <p14:creationId xmlns:p14="http://schemas.microsoft.com/office/powerpoint/2010/main" val="1457300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CC458D46-890D-F4C7-73C3-CCF564F9B961}"/>
              </a:ext>
            </a:extLst>
          </p:cNvPr>
          <p:cNvSpPr>
            <a:spLocks noGrp="1"/>
          </p:cNvSpPr>
          <p:nvPr>
            <p:ph type="title"/>
          </p:nvPr>
        </p:nvSpPr>
        <p:spPr/>
        <p:txBody>
          <a:bodyPr/>
          <a:lstStyle/>
          <a:p>
            <a:r>
              <a:rPr lang="en-US" b="1" kern="100" dirty="0">
                <a:solidFill>
                  <a:srgbClr val="FF0000"/>
                </a:solidFill>
                <a:latin typeface="Times New Roman" panose="02020603050405020304" pitchFamily="18" charset="0"/>
                <a:ea typeface="Calibri" panose="020F0502020204030204" pitchFamily="34" charset="0"/>
                <a:cs typeface="Arial" panose="020B0604020202020204" pitchFamily="34" charset="0"/>
              </a:rPr>
              <a:t>A student in accordance with an internship plan</a:t>
            </a:r>
            <a:endParaRPr lang="ru-RU" dirty="0"/>
          </a:p>
        </p:txBody>
      </p:sp>
      <p:sp>
        <p:nvSpPr>
          <p:cNvPr id="6" name="Объект 5">
            <a:extLst>
              <a:ext uri="{FF2B5EF4-FFF2-40B4-BE49-F238E27FC236}">
                <a16:creationId xmlns:a16="http://schemas.microsoft.com/office/drawing/2014/main" id="{FC8CF692-DAF1-5BF0-AFCC-C3CDC2A8B5A0}"/>
              </a:ext>
            </a:extLst>
          </p:cNvPr>
          <p:cNvSpPr>
            <a:spLocks noGrp="1"/>
          </p:cNvSpPr>
          <p:nvPr>
            <p:ph sz="half" idx="1"/>
          </p:nvPr>
        </p:nvSpPr>
        <p:spPr>
          <a:xfrm>
            <a:off x="1071838" y="1905000"/>
            <a:ext cx="5024162" cy="4495800"/>
          </a:xfrm>
        </p:spPr>
        <p:txBody>
          <a:bodyPr>
            <a:normAutofit fontScale="32500" lnSpcReduction="20000"/>
          </a:bodyPr>
          <a:lstStyle/>
          <a:p>
            <a:pPr marR="88900">
              <a:lnSpc>
                <a:spcPct val="107000"/>
              </a:lnSpc>
              <a:spcAft>
                <a:spcPts val="800"/>
              </a:spcAft>
            </a:pPr>
            <a:r>
              <a:rPr lang="en-US" sz="5500" b="1" kern="1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1) </a:t>
            </a:r>
            <a:r>
              <a:rPr lang="en-US" sz="5500" kern="1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provide primary care, emergency medical care, specialized medical care (including high-tech), primary health care, palliative care and medical rehabilitation;</a:t>
            </a:r>
            <a:endParaRPr lang="ru-RU" sz="55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R="88900">
              <a:lnSpc>
                <a:spcPct val="107000"/>
              </a:lnSpc>
              <a:spcAft>
                <a:spcPts val="800"/>
              </a:spcAft>
            </a:pPr>
            <a:r>
              <a:rPr lang="en-US" sz="5500" kern="1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2) participates in the appointment and implementation of diagnostic, therapeutic and preventive measures;</a:t>
            </a:r>
            <a:endParaRPr lang="ru-RU" sz="55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R="88900">
              <a:lnSpc>
                <a:spcPct val="107000"/>
              </a:lnSpc>
              <a:spcAft>
                <a:spcPts val="800"/>
              </a:spcAft>
            </a:pPr>
            <a:r>
              <a:rPr lang="en-US" sz="5500" kern="1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3) conducts documentation and sanitary and educational work among the population;</a:t>
            </a:r>
            <a:endParaRPr lang="ru-RU" sz="55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R="88900">
              <a:lnSpc>
                <a:spcPct val="107000"/>
              </a:lnSpc>
              <a:spcAft>
                <a:spcPts val="800"/>
              </a:spcAft>
            </a:pPr>
            <a:r>
              <a:rPr lang="en-US" sz="5500" kern="1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4) participates in the preparation of reports and reviews </a:t>
            </a:r>
          </a:p>
          <a:p>
            <a:pPr marR="88900">
              <a:lnSpc>
                <a:spcPct val="107000"/>
              </a:lnSpc>
              <a:spcAft>
                <a:spcPts val="800"/>
              </a:spcAft>
            </a:pPr>
            <a:r>
              <a:rPr lang="en-US" sz="5500" kern="100" dirty="0">
                <a:solidFill>
                  <a:schemeClr val="tx1"/>
                </a:solidFill>
                <a:latin typeface="Times New Roman" panose="02020603050405020304" pitchFamily="18" charset="0"/>
                <a:ea typeface="Calibri" panose="020F0502020204030204" pitchFamily="34" charset="0"/>
                <a:cs typeface="Arial" panose="020B0604020202020204" pitchFamily="34" charset="0"/>
              </a:rPr>
              <a:t>5) participates in all kinds of medical examinations and consultations;</a:t>
            </a:r>
            <a:endParaRPr lang="ru-RU" sz="5500" kern="1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R="88900">
              <a:lnSpc>
                <a:spcPct val="107000"/>
              </a:lnSpc>
              <a:spcAft>
                <a:spcPts val="800"/>
              </a:spcAft>
            </a:pPr>
            <a:endParaRPr lang="ru-RU" sz="3200" kern="100" dirty="0">
              <a:effectLst/>
              <a:latin typeface="Calibri" panose="020F0502020204030204" pitchFamily="34" charset="0"/>
              <a:ea typeface="Calibri" panose="020F0502020204030204" pitchFamily="34" charset="0"/>
              <a:cs typeface="Arial" panose="020B0604020202020204" pitchFamily="34" charset="0"/>
            </a:endParaRPr>
          </a:p>
          <a:p>
            <a:endParaRPr lang="ru-RU" dirty="0"/>
          </a:p>
        </p:txBody>
      </p:sp>
      <p:sp>
        <p:nvSpPr>
          <p:cNvPr id="7" name="Объект 6">
            <a:extLst>
              <a:ext uri="{FF2B5EF4-FFF2-40B4-BE49-F238E27FC236}">
                <a16:creationId xmlns:a16="http://schemas.microsoft.com/office/drawing/2014/main" id="{7EC0E28D-6AFA-ABE6-CD0E-0DB4C236CF43}"/>
              </a:ext>
            </a:extLst>
          </p:cNvPr>
          <p:cNvSpPr>
            <a:spLocks noGrp="1"/>
          </p:cNvSpPr>
          <p:nvPr>
            <p:ph sz="half" idx="2"/>
          </p:nvPr>
        </p:nvSpPr>
        <p:spPr>
          <a:xfrm>
            <a:off x="6410739" y="1254385"/>
            <a:ext cx="5595731" cy="4979505"/>
          </a:xfrm>
        </p:spPr>
        <p:txBody>
          <a:bodyPr>
            <a:noAutofit/>
          </a:bodyPr>
          <a:lstStyle/>
          <a:p>
            <a:pPr marR="88900">
              <a:lnSpc>
                <a:spcPct val="107000"/>
              </a:lnSpc>
              <a:spcAft>
                <a:spcPts val="800"/>
              </a:spcAft>
            </a:pPr>
            <a:r>
              <a:rPr lang="en-US" kern="100" dirty="0">
                <a:solidFill>
                  <a:schemeClr val="tx1"/>
                </a:solidFill>
                <a:latin typeface="Times New Roman" panose="02020603050405020304" pitchFamily="18" charset="0"/>
                <a:ea typeface="Calibri" panose="020F0502020204030204" pitchFamily="34" charset="0"/>
                <a:cs typeface="Arial" panose="020B0604020202020204" pitchFamily="34" charset="0"/>
              </a:rPr>
              <a:t>6) participates in the work of professional medical societies;</a:t>
            </a:r>
            <a:endParaRPr lang="ru-RU" kern="1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R="88900">
              <a:lnSpc>
                <a:spcPct val="107000"/>
              </a:lnSpc>
              <a:spcAft>
                <a:spcPts val="800"/>
              </a:spcAft>
            </a:pPr>
            <a:r>
              <a:rPr lang="en-US" kern="100" dirty="0">
                <a:solidFill>
                  <a:schemeClr val="tx1"/>
                </a:solidFill>
                <a:latin typeface="Times New Roman" panose="02020603050405020304" pitchFamily="18" charset="0"/>
                <a:ea typeface="Calibri" panose="020F0502020204030204" pitchFamily="34" charset="0"/>
                <a:cs typeface="Arial" panose="020B0604020202020204" pitchFamily="34" charset="0"/>
              </a:rPr>
              <a:t>7) participates in clinical rounds, clinical reviews;</a:t>
            </a:r>
            <a:endParaRPr lang="ru-RU" kern="1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R="88900">
              <a:lnSpc>
                <a:spcPct val="107000"/>
              </a:lnSpc>
              <a:spcAft>
                <a:spcPts val="800"/>
              </a:spcAft>
            </a:pPr>
            <a:r>
              <a:rPr lang="en-US" kern="100" dirty="0">
                <a:solidFill>
                  <a:schemeClr val="tx1"/>
                </a:solidFill>
                <a:latin typeface="Times New Roman" panose="02020603050405020304" pitchFamily="18" charset="0"/>
                <a:ea typeface="Calibri" panose="020F0502020204030204" pitchFamily="34" charset="0"/>
                <a:cs typeface="Arial" panose="020B0604020202020204" pitchFamily="34" charset="0"/>
              </a:rPr>
              <a:t>8) take shifts at least four times a month in medical organizations (shifts is not taken into account when calculating the workload of an internship student);</a:t>
            </a:r>
            <a:endParaRPr lang="ru-RU" kern="1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R="88900">
              <a:lnSpc>
                <a:spcPct val="107000"/>
              </a:lnSpc>
              <a:spcAft>
                <a:spcPts val="800"/>
              </a:spcAft>
            </a:pPr>
            <a:r>
              <a:rPr lang="en-US" kern="100" dirty="0">
                <a:solidFill>
                  <a:schemeClr val="tx1"/>
                </a:solidFill>
                <a:latin typeface="Times New Roman" panose="02020603050405020304" pitchFamily="18" charset="0"/>
                <a:ea typeface="Calibri" panose="020F0502020204030204" pitchFamily="34" charset="0"/>
                <a:cs typeface="Arial" panose="020B0604020202020204" pitchFamily="34" charset="0"/>
              </a:rPr>
              <a:t>9) participates in clinical and clinical-anatomical conferences;</a:t>
            </a:r>
            <a:endParaRPr lang="ru-RU" kern="1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R="88900">
              <a:lnSpc>
                <a:spcPct val="107000"/>
              </a:lnSpc>
              <a:spcAft>
                <a:spcPts val="800"/>
              </a:spcAft>
            </a:pPr>
            <a:r>
              <a:rPr lang="en-US" kern="100" dirty="0">
                <a:solidFill>
                  <a:schemeClr val="tx1"/>
                </a:solidFill>
                <a:latin typeface="Times New Roman" panose="02020603050405020304" pitchFamily="18" charset="0"/>
                <a:ea typeface="Calibri" panose="020F0502020204030204" pitchFamily="34" charset="0"/>
                <a:cs typeface="Arial" panose="020B0604020202020204" pitchFamily="34" charset="0"/>
              </a:rPr>
              <a:t>10) is present at pathoanatomical autopsies, participates in the research of autopsy, biopsy and surgical materials;</a:t>
            </a:r>
            <a:endParaRPr lang="ru-RU" kern="1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R="88900">
              <a:lnSpc>
                <a:spcPct val="107000"/>
              </a:lnSpc>
              <a:spcAft>
                <a:spcPts val="800"/>
              </a:spcAft>
            </a:pPr>
            <a:r>
              <a:rPr lang="en-US" kern="100" dirty="0">
                <a:solidFill>
                  <a:schemeClr val="tx1"/>
                </a:solidFill>
                <a:latin typeface="Times New Roman" panose="02020603050405020304" pitchFamily="18" charset="0"/>
                <a:ea typeface="Calibri" panose="020F0502020204030204" pitchFamily="34" charset="0"/>
                <a:cs typeface="Arial" panose="020B0604020202020204" pitchFamily="34" charset="0"/>
              </a:rPr>
              <a:t>11) under the supervision of a scientific supervisor, collects material and analyzes data for a scientific project.</a:t>
            </a:r>
            <a:endParaRPr lang="ru-RU" dirty="0"/>
          </a:p>
        </p:txBody>
      </p:sp>
    </p:spTree>
    <p:extLst>
      <p:ext uri="{BB962C8B-B14F-4D97-AF65-F5344CB8AC3E}">
        <p14:creationId xmlns:p14="http://schemas.microsoft.com/office/powerpoint/2010/main" val="1008344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25A14286-A6FA-E13C-7106-2A7C04D8B0CC}"/>
              </a:ext>
            </a:extLst>
          </p:cNvPr>
          <p:cNvSpPr>
            <a:spLocks noGrp="1"/>
          </p:cNvSpPr>
          <p:nvPr>
            <p:ph type="title"/>
          </p:nvPr>
        </p:nvSpPr>
        <p:spPr/>
        <p:txBody>
          <a:bodyPr>
            <a:normAutofit/>
          </a:bodyPr>
          <a:lstStyle/>
          <a:p>
            <a:r>
              <a:rPr lang="kk-KZ" sz="2800" b="1" dirty="0">
                <a:effectLst/>
                <a:latin typeface="Times New Roman" panose="02020603050405020304" pitchFamily="18" charset="0"/>
                <a:ea typeface="Calibri" panose="020F0502020204030204" pitchFamily="34" charset="0"/>
              </a:rPr>
              <a:t>Primary </a:t>
            </a:r>
            <a:r>
              <a:rPr lang="en-US" sz="2800" b="1" dirty="0">
                <a:effectLst/>
                <a:latin typeface="Times New Roman" panose="02020603050405020304" pitchFamily="18" charset="0"/>
                <a:ea typeface="Calibri" panose="020F0502020204030204" pitchFamily="34" charset="0"/>
              </a:rPr>
              <a:t>Medical </a:t>
            </a:r>
            <a:r>
              <a:rPr lang="kk-KZ" sz="2800" b="1" dirty="0">
                <a:effectLst/>
                <a:latin typeface="Times New Roman" panose="02020603050405020304" pitchFamily="18" charset="0"/>
                <a:ea typeface="Calibri" panose="020F0502020204030204" pitchFamily="34" charset="0"/>
              </a:rPr>
              <a:t>Care Program</a:t>
            </a:r>
            <a:endParaRPr lang="ru-RU" sz="4800" b="1" dirty="0"/>
          </a:p>
        </p:txBody>
      </p:sp>
      <p:sp>
        <p:nvSpPr>
          <p:cNvPr id="6" name="Объект 5">
            <a:extLst>
              <a:ext uri="{FF2B5EF4-FFF2-40B4-BE49-F238E27FC236}">
                <a16:creationId xmlns:a16="http://schemas.microsoft.com/office/drawing/2014/main" id="{84A7E5D0-BB64-6C86-68DE-32E9D75825B0}"/>
              </a:ext>
            </a:extLst>
          </p:cNvPr>
          <p:cNvSpPr>
            <a:spLocks noGrp="1"/>
          </p:cNvSpPr>
          <p:nvPr>
            <p:ph sz="half" idx="1"/>
          </p:nvPr>
        </p:nvSpPr>
        <p:spPr>
          <a:xfrm>
            <a:off x="687389" y="1467678"/>
            <a:ext cx="3675889" cy="4684644"/>
          </a:xfrm>
        </p:spPr>
        <p:txBody>
          <a:bodyPr>
            <a:normAutofit fontScale="85000" lnSpcReduction="10000"/>
          </a:bodyPr>
          <a:lstStyle/>
          <a:p>
            <a:r>
              <a:rPr lang="en-US" sz="1800" dirty="0">
                <a:effectLst/>
                <a:latin typeface="Times New Roman" panose="02020603050405020304" pitchFamily="18" charset="0"/>
                <a:ea typeface="Calibri" panose="020F0502020204030204" pitchFamily="34" charset="0"/>
              </a:rPr>
              <a:t>Effective work within PCM system, with attention to quality, safety in providing care to patients based on integration of acquired medical knowledge and skills, relying on evidence-based practice to solve patient problems, implement treatment, diagnostic, preventive, rehabilitation measures. Dynamic observation of any age patients with most common diseases; patient education.</a:t>
            </a:r>
          </a:p>
          <a:p>
            <a:endParaRPr lang="en-US" dirty="0">
              <a:latin typeface="Times New Roman" panose="02020603050405020304" pitchFamily="18" charset="0"/>
              <a:ea typeface="Calibri" panose="020F0502020204030204" pitchFamily="34" charset="0"/>
            </a:endParaRPr>
          </a:p>
          <a:p>
            <a:endParaRPr lang="en-US" dirty="0">
              <a:latin typeface="Times New Roman" panose="02020603050405020304" pitchFamily="18" charset="0"/>
              <a:ea typeface="Calibri" panose="020F0502020204030204" pitchFamily="34" charset="0"/>
            </a:endParaRPr>
          </a:p>
          <a:p>
            <a:endParaRPr lang="ru-RU" dirty="0"/>
          </a:p>
        </p:txBody>
      </p:sp>
      <p:sp>
        <p:nvSpPr>
          <p:cNvPr id="7" name="Объект 6">
            <a:extLst>
              <a:ext uri="{FF2B5EF4-FFF2-40B4-BE49-F238E27FC236}">
                <a16:creationId xmlns:a16="http://schemas.microsoft.com/office/drawing/2014/main" id="{6153C785-6837-7C18-5E08-0C1C2BEC635A}"/>
              </a:ext>
            </a:extLst>
          </p:cNvPr>
          <p:cNvSpPr>
            <a:spLocks noGrp="1"/>
          </p:cNvSpPr>
          <p:nvPr>
            <p:ph sz="half" idx="2"/>
          </p:nvPr>
        </p:nvSpPr>
        <p:spPr>
          <a:xfrm>
            <a:off x="5327374" y="1550504"/>
            <a:ext cx="6321287" cy="5009322"/>
          </a:xfrm>
        </p:spPr>
        <p:txBody>
          <a:bodyPr>
            <a:normAutofit fontScale="85000" lnSpcReduction="10000"/>
          </a:bodyPr>
          <a:lstStyle/>
          <a:p>
            <a:r>
              <a:rPr lang="en-US" sz="1800" dirty="0">
                <a:effectLst/>
                <a:latin typeface="Times New Roman" panose="02020603050405020304" pitchFamily="18" charset="0"/>
                <a:ea typeface="Malgun Gothic" panose="020B0503020000020004" pitchFamily="34" charset="-127"/>
                <a:cs typeface="Arial" panose="020B0604020202020204" pitchFamily="34" charset="0"/>
              </a:rPr>
              <a:t>Interpret, analyze, evaluate and prioritize relevant data for developing a plan for the diagnosis and management of the disease, including the initiation of appropriate interventions</a:t>
            </a:r>
          </a:p>
          <a:p>
            <a:r>
              <a:rPr lang="en-US" sz="1800" dirty="0">
                <a:effectLst/>
                <a:latin typeface="Times New Roman" panose="02020603050405020304" pitchFamily="18" charset="0"/>
                <a:ea typeface="Malgun Gothic" panose="020B0503020000020004" pitchFamily="34" charset="-127"/>
                <a:cs typeface="Arial" panose="020B0604020202020204" pitchFamily="34" charset="0"/>
              </a:rPr>
              <a:t>Apply skills and knowledge in medical practice to solve patient problems in primary health care based on evidence-based medical practice</a:t>
            </a:r>
          </a:p>
          <a:p>
            <a:r>
              <a:rPr lang="en-US" sz="1800" dirty="0">
                <a:effectLst/>
                <a:latin typeface="Times New Roman" panose="02020603050405020304" pitchFamily="18" charset="0"/>
                <a:ea typeface="Malgun Gothic" panose="020B0503020000020004" pitchFamily="34" charset="-127"/>
                <a:cs typeface="Arial" panose="020B0604020202020204" pitchFamily="34" charset="0"/>
              </a:rPr>
              <a:t>Conduct dynamic observation of patients of any age, taking into account their characteristics with the most common diseases in the context of primary health care; train and advise patients and their families</a:t>
            </a:r>
          </a:p>
          <a:p>
            <a:r>
              <a:rPr lang="en-US" sz="1800" dirty="0">
                <a:effectLst/>
                <a:latin typeface="Times New Roman" panose="02020603050405020304" pitchFamily="18" charset="0"/>
                <a:ea typeface="Malgun Gothic" panose="020B0503020000020004" pitchFamily="34" charset="-127"/>
                <a:cs typeface="Arial" panose="020B0604020202020204" pitchFamily="34" charset="0"/>
              </a:rPr>
              <a:t>Work effectively as a member of a multidisciplinary team in university and accredited polyclinics of the university under the guidance of a mentor</a:t>
            </a:r>
          </a:p>
          <a:p>
            <a:r>
              <a:rPr lang="en-US" sz="1800" dirty="0">
                <a:effectLst/>
                <a:latin typeface="Times New Roman" panose="02020603050405020304" pitchFamily="18" charset="0"/>
                <a:ea typeface="Malgun Gothic" panose="020B0503020000020004" pitchFamily="34" charset="-127"/>
                <a:cs typeface="Arial" panose="020B0604020202020204" pitchFamily="34" charset="0"/>
              </a:rPr>
              <a:t>Demonstrate the ability to work effectively within the framework of the primary health care system, paying attention to the quality and safety of patient care; effectively use knowledge to maintain accounting records, including electronic, in primary health care organizations</a:t>
            </a:r>
          </a:p>
          <a:p>
            <a:r>
              <a:rPr lang="en-US" sz="1800" dirty="0">
                <a:effectLst/>
                <a:latin typeface="Times New Roman" panose="02020603050405020304" pitchFamily="18" charset="0"/>
                <a:ea typeface="Malgun Gothic" panose="020B0503020000020004" pitchFamily="34" charset="-127"/>
                <a:cs typeface="Arial" panose="020B0604020202020204" pitchFamily="34" charset="0"/>
              </a:rPr>
              <a:t>Carry out effective prevention in primary health care; vaccine prevention, screening for chronic noncommunicable diseases (regulatory framework, organization, implementation and monitoring of screening programs)</a:t>
            </a:r>
            <a:r>
              <a:rPr lang="en-US" sz="1800" kern="100" dirty="0">
                <a:effectLst/>
                <a:latin typeface="Times New Roman" panose="02020603050405020304" pitchFamily="18" charset="0"/>
                <a:ea typeface="Malgun Gothic" panose="020B0503020000020004" pitchFamily="34" charset="-127"/>
                <a:cs typeface="Arial" panose="020B0604020202020204" pitchFamily="34" charset="0"/>
              </a:rPr>
              <a:t> Develop and participate in research projects using methods of forecasting, designing and modeling processes and phenomena in the field of health care.</a:t>
            </a:r>
            <a:endParaRPr lang="ru-RU" sz="1800" kern="100" dirty="0">
              <a:effectLst/>
              <a:latin typeface="Calibri" panose="020F0502020204030204" pitchFamily="34" charset="0"/>
              <a:ea typeface="Calibri" panose="020F0502020204030204" pitchFamily="34" charset="0"/>
              <a:cs typeface="Arial" panose="020B0604020202020204" pitchFamily="34" charset="0"/>
            </a:endParaRPr>
          </a:p>
          <a:p>
            <a:endParaRPr lang="ru-RU" dirty="0"/>
          </a:p>
        </p:txBody>
      </p:sp>
    </p:spTree>
    <p:extLst>
      <p:ext uri="{BB962C8B-B14F-4D97-AF65-F5344CB8AC3E}">
        <p14:creationId xmlns:p14="http://schemas.microsoft.com/office/powerpoint/2010/main" val="3119316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005B2A-9369-075E-7AC6-F2B3CEB122DF}"/>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Times New Roman" panose="02020603050405020304" pitchFamily="18" charset="0"/>
              </a:rPr>
              <a:t>Interdisciplinary Patient Management </a:t>
            </a:r>
            <a:endParaRPr lang="ru-RU" sz="4800" b="1" dirty="0"/>
          </a:p>
        </p:txBody>
      </p:sp>
      <p:sp>
        <p:nvSpPr>
          <p:cNvPr id="3" name="Объект 2">
            <a:extLst>
              <a:ext uri="{FF2B5EF4-FFF2-40B4-BE49-F238E27FC236}">
                <a16:creationId xmlns:a16="http://schemas.microsoft.com/office/drawing/2014/main" id="{B98CB7E9-CC92-2560-D002-810595AAC70B}"/>
              </a:ext>
            </a:extLst>
          </p:cNvPr>
          <p:cNvSpPr>
            <a:spLocks noGrp="1"/>
          </p:cNvSpPr>
          <p:nvPr>
            <p:ph idx="1"/>
          </p:nvPr>
        </p:nvSpPr>
        <p:spPr/>
        <p:txBody>
          <a:bodyPr>
            <a:normAutofit/>
          </a:bodyPr>
          <a:lstStyle/>
          <a:p>
            <a:r>
              <a:rPr lang="en-US" sz="1800" dirty="0">
                <a:effectLst/>
                <a:latin typeface="Times New Roman" panose="02020603050405020304" pitchFamily="18" charset="0"/>
                <a:ea typeface="Calibri" panose="020F0502020204030204" pitchFamily="34" charset="0"/>
              </a:rPr>
              <a:t>Comprehensive interdisciplinary approach to human health issues: </a:t>
            </a:r>
          </a:p>
          <a:p>
            <a:r>
              <a:rPr lang="en-US" sz="1800" dirty="0">
                <a:effectLst/>
                <a:latin typeface="Times New Roman" panose="02020603050405020304" pitchFamily="18" charset="0"/>
                <a:ea typeface="Calibri" panose="020F0502020204030204" pitchFamily="34" charset="0"/>
              </a:rPr>
              <a:t>sexual and reproductive health, </a:t>
            </a:r>
          </a:p>
          <a:p>
            <a:r>
              <a:rPr lang="en-US" sz="1800" dirty="0">
                <a:effectLst/>
                <a:latin typeface="Times New Roman" panose="02020603050405020304" pitchFamily="18" charset="0"/>
                <a:ea typeface="Calibri" panose="020F0502020204030204" pitchFamily="34" charset="0"/>
              </a:rPr>
              <a:t>family planning, </a:t>
            </a:r>
          </a:p>
          <a:p>
            <a:r>
              <a:rPr lang="en-US" sz="1800" dirty="0">
                <a:effectLst/>
                <a:latin typeface="Times New Roman" panose="02020603050405020304" pitchFamily="18" charset="0"/>
                <a:ea typeface="Calibri" panose="020F0502020204030204" pitchFamily="34" charset="0"/>
              </a:rPr>
              <a:t>mental health - Mental Health GAP (WHO); </a:t>
            </a:r>
          </a:p>
          <a:p>
            <a:r>
              <a:rPr lang="en-US" sz="1800" dirty="0">
                <a:effectLst/>
                <a:latin typeface="Times New Roman" panose="02020603050405020304" pitchFamily="18" charset="0"/>
                <a:ea typeface="Calibri" panose="020F0502020204030204" pitchFamily="34" charset="0"/>
              </a:rPr>
              <a:t>neurological pathology and issues of neurorehabilitation, </a:t>
            </a:r>
          </a:p>
          <a:p>
            <a:r>
              <a:rPr lang="en-US" sz="1800" dirty="0">
                <a:effectLst/>
                <a:latin typeface="Times New Roman" panose="02020603050405020304" pitchFamily="18" charset="0"/>
                <a:ea typeface="Calibri" panose="020F0502020204030204" pitchFamily="34" charset="0"/>
              </a:rPr>
              <a:t>diagnostics, prevention, anti-epidemic measures, rehabilitation for infectious diseases (including tuberculosis, travel medicine) and skin diseases.</a:t>
            </a:r>
            <a:endParaRPr lang="ru-RU" dirty="0"/>
          </a:p>
        </p:txBody>
      </p:sp>
    </p:spTree>
    <p:extLst>
      <p:ext uri="{BB962C8B-B14F-4D97-AF65-F5344CB8AC3E}">
        <p14:creationId xmlns:p14="http://schemas.microsoft.com/office/powerpoint/2010/main" val="1535269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E5519F-B6FC-69DC-BDCC-CE661D0D3880}"/>
              </a:ext>
            </a:extLst>
          </p:cNvPr>
          <p:cNvSpPr>
            <a:spLocks noGrp="1"/>
          </p:cNvSpPr>
          <p:nvPr>
            <p:ph type="title"/>
          </p:nvPr>
        </p:nvSpPr>
        <p:spPr/>
        <p:txBody>
          <a:bodyPr>
            <a:normAutofit/>
          </a:bodyPr>
          <a:lstStyle/>
          <a:p>
            <a:r>
              <a:rPr lang="kk-KZ" sz="2800" b="1" dirty="0">
                <a:effectLst/>
                <a:latin typeface="Times New Roman" panose="02020603050405020304" pitchFamily="18" charset="0"/>
                <a:ea typeface="Calibri" panose="020F0502020204030204" pitchFamily="34" charset="0"/>
              </a:rPr>
              <a:t>Emergency Medicine and Critical (Intensive) Care</a:t>
            </a:r>
            <a:endParaRPr lang="ru-RU" sz="4800" b="1" dirty="0"/>
          </a:p>
        </p:txBody>
      </p:sp>
      <p:sp>
        <p:nvSpPr>
          <p:cNvPr id="5" name="Объект 4">
            <a:extLst>
              <a:ext uri="{FF2B5EF4-FFF2-40B4-BE49-F238E27FC236}">
                <a16:creationId xmlns:a16="http://schemas.microsoft.com/office/drawing/2014/main" id="{2F229752-B7DE-ABFF-3F82-3CEF5E4797DA}"/>
              </a:ext>
            </a:extLst>
          </p:cNvPr>
          <p:cNvSpPr>
            <a:spLocks noGrp="1"/>
          </p:cNvSpPr>
          <p:nvPr>
            <p:ph idx="1"/>
          </p:nvPr>
        </p:nvSpPr>
        <p:spPr/>
        <p:txBody>
          <a:bodyPr>
            <a:normAutofit fontScale="92500" lnSpcReduction="10000"/>
          </a:bodyPr>
          <a:lstStyle/>
          <a:p>
            <a:r>
              <a:rPr lang="en-US" sz="1800" dirty="0">
                <a:effectLst/>
                <a:latin typeface="Times New Roman" panose="02020603050405020304" pitchFamily="18" charset="0"/>
                <a:ea typeface="Calibri" panose="020F0502020204030204" pitchFamily="34" charset="0"/>
              </a:rPr>
              <a:t>Providing medical care in situations/conditions requiring urgent medical intervention to prevent harm to health or eliminate threat to life in case of acute diseases, injuries, sharp deterioration in health, exacerbation of diseases, critical, catastrophic situations, epidemics, natural disasters, paying attention to quality, safety in providing care to patients, including children</a:t>
            </a:r>
          </a:p>
          <a:p>
            <a:endParaRPr lang="en-US" dirty="0">
              <a:latin typeface="Times New Roman" panose="02020603050405020304" pitchFamily="18" charset="0"/>
              <a:ea typeface="Calibri" panose="020F0502020204030204" pitchFamily="34" charset="0"/>
            </a:endParaRPr>
          </a:p>
          <a:p>
            <a:r>
              <a:rPr lang="en-US" sz="1800" b="1" dirty="0">
                <a:effectLst/>
                <a:latin typeface="Times New Roman" panose="02020603050405020304" pitchFamily="18" charset="0"/>
                <a:ea typeface="Calibri" panose="020F0502020204030204" pitchFamily="34" charset="0"/>
              </a:rPr>
              <a:t>Emergency conditions in internal diseases</a:t>
            </a:r>
          </a:p>
          <a:p>
            <a:r>
              <a:rPr lang="en-US" sz="1800" b="1" dirty="0">
                <a:effectLst/>
                <a:latin typeface="Times New Roman" panose="02020603050405020304" pitchFamily="18" charset="0"/>
                <a:ea typeface="Calibri" panose="020F0502020204030204" pitchFamily="34" charset="0"/>
              </a:rPr>
              <a:t>Emergency conditions in traumatology and surgery</a:t>
            </a:r>
          </a:p>
          <a:p>
            <a:r>
              <a:rPr lang="en-US" sz="1800" b="1" dirty="0">
                <a:effectLst/>
                <a:latin typeface="Times New Roman" panose="02020603050405020304" pitchFamily="18" charset="0"/>
                <a:ea typeface="Calibri" panose="020F0502020204030204" pitchFamily="34" charset="0"/>
              </a:rPr>
              <a:t>Emergency conditions in obstetrics and gynecology</a:t>
            </a:r>
          </a:p>
          <a:p>
            <a:r>
              <a:rPr lang="en-US" sz="1800" b="1" dirty="0">
                <a:effectLst/>
                <a:latin typeface="Times New Roman" panose="02020603050405020304" pitchFamily="18" charset="0"/>
                <a:ea typeface="Calibri" panose="020F0502020204030204" pitchFamily="34" charset="0"/>
              </a:rPr>
              <a:t>Emergency conditions in neurology</a:t>
            </a:r>
          </a:p>
          <a:p>
            <a:r>
              <a:rPr lang="en-US" sz="1800" b="1" dirty="0">
                <a:effectLst/>
                <a:latin typeface="Times New Roman" panose="02020603050405020304" pitchFamily="18" charset="0"/>
                <a:ea typeface="Calibri" panose="020F0502020204030204" pitchFamily="34" charset="0"/>
              </a:rPr>
              <a:t>Emergency conditions in pediatric practice</a:t>
            </a:r>
          </a:p>
          <a:p>
            <a:r>
              <a:rPr lang="en-US" sz="1800" b="1" dirty="0">
                <a:effectLst/>
                <a:latin typeface="Times New Roman" panose="02020603050405020304" pitchFamily="18" charset="0"/>
                <a:ea typeface="Calibri" panose="020F0502020204030204" pitchFamily="34" charset="0"/>
              </a:rPr>
              <a:t>Disaster Medicine</a:t>
            </a:r>
            <a:endParaRPr lang="ru-RU" dirty="0"/>
          </a:p>
        </p:txBody>
      </p:sp>
    </p:spTree>
    <p:extLst>
      <p:ext uri="{BB962C8B-B14F-4D97-AF65-F5344CB8AC3E}">
        <p14:creationId xmlns:p14="http://schemas.microsoft.com/office/powerpoint/2010/main" val="11092954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D2EAE2-8B59-5204-6AB9-174984286911}"/>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Calibri" panose="020F0502020204030204" pitchFamily="34" charset="0"/>
              </a:rPr>
              <a:t>Medical law and </a:t>
            </a:r>
            <a:r>
              <a:rPr lang="en-US" sz="2800" b="1" dirty="0">
                <a:effectLst/>
                <a:latin typeface="Times New Roman" panose="02020603050405020304" pitchFamily="18" charset="0"/>
                <a:ea typeface="Times New Roman" panose="02020603050405020304" pitchFamily="18" charset="0"/>
              </a:rPr>
              <a:t>forensic medicine</a:t>
            </a:r>
            <a:endParaRPr lang="ru-RU" sz="4800" b="1" dirty="0"/>
          </a:p>
        </p:txBody>
      </p:sp>
      <p:sp>
        <p:nvSpPr>
          <p:cNvPr id="3" name="Объект 2">
            <a:extLst>
              <a:ext uri="{FF2B5EF4-FFF2-40B4-BE49-F238E27FC236}">
                <a16:creationId xmlns:a16="http://schemas.microsoft.com/office/drawing/2014/main" id="{D402D74D-F2EA-7F76-2B8F-B4E65BE30018}"/>
              </a:ext>
            </a:extLst>
          </p:cNvPr>
          <p:cNvSpPr>
            <a:spLocks noGrp="1"/>
          </p:cNvSpPr>
          <p:nvPr>
            <p:ph idx="1"/>
          </p:nvPr>
        </p:nvSpPr>
        <p:spPr/>
        <p:txBody>
          <a:bodyPr>
            <a:normAutofit/>
          </a:bodyPr>
          <a:lstStyle/>
          <a:p>
            <a:r>
              <a:rPr lang="en-US" sz="2000" dirty="0">
                <a:effectLst/>
                <a:latin typeface="Times New Roman" panose="02020603050405020304" pitchFamily="18" charset="0"/>
                <a:ea typeface="Calibri" panose="020F0502020204030204" pitchFamily="34" charset="0"/>
                <a:cs typeface="Times New Roman" panose="02020603050405020304" pitchFamily="18" charset="0"/>
              </a:rPr>
              <a:t>Law rules in medical practice, key problems of modern healthcare legislation; regulatory/legal framework for doctor’s work in healthcare system.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000" dirty="0">
                <a:latin typeface="Times New Roman" panose="02020603050405020304" pitchFamily="18" charset="0"/>
                <a:ea typeface="Calibri" panose="020F0502020204030204" pitchFamily="34" charset="0"/>
                <a:cs typeface="Times New Roman" panose="02020603050405020304" pitchFamily="18" charset="0"/>
              </a:rPr>
              <a:t>Patient’s safety</a:t>
            </a:r>
          </a:p>
          <a:p>
            <a:r>
              <a:rPr lang="en-US" sz="2000" dirty="0">
                <a:effectLst/>
                <a:latin typeface="Times New Roman" panose="02020603050405020304" pitchFamily="18" charset="0"/>
                <a:ea typeface="Calibri" panose="020F0502020204030204" pitchFamily="34" charset="0"/>
                <a:cs typeface="Times New Roman" panose="02020603050405020304" pitchFamily="18" charset="0"/>
              </a:rPr>
              <a:t>Medical errors</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000" dirty="0">
                <a:effectLst/>
                <a:latin typeface="Times New Roman" panose="02020603050405020304" pitchFamily="18" charset="0"/>
                <a:ea typeface="Calibri" panose="020F0502020204030204" pitchFamily="34" charset="0"/>
                <a:cs typeface="Times New Roman" panose="02020603050405020304" pitchFamily="18" charset="0"/>
              </a:rPr>
              <a:t>Doctor’s role in identifying cases of domestic violence and child abuse.</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000" dirty="0">
                <a:effectLst/>
                <a:latin typeface="Times New Roman" panose="02020603050405020304" pitchFamily="18" charset="0"/>
                <a:ea typeface="Calibri" panose="020F0502020204030204" pitchFamily="34" charset="0"/>
              </a:rPr>
              <a:t>Principles, reasons, procedure for appointment and production of forensic-medical examination. </a:t>
            </a:r>
            <a:endParaRPr lang="ru-RU" sz="2000" dirty="0">
              <a:effectLst/>
              <a:latin typeface="Times New Roman" panose="02020603050405020304" pitchFamily="18" charset="0"/>
              <a:ea typeface="Calibri" panose="020F0502020204030204" pitchFamily="34" charset="0"/>
            </a:endParaRPr>
          </a:p>
          <a:p>
            <a:r>
              <a:rPr lang="en-US" sz="2000" dirty="0">
                <a:effectLst/>
                <a:latin typeface="Times New Roman" panose="02020603050405020304" pitchFamily="18" charset="0"/>
                <a:ea typeface="Calibri" panose="020F0502020204030204" pitchFamily="34" charset="0"/>
              </a:rPr>
              <a:t>Description and assessment of injuries in victims, accused</a:t>
            </a:r>
            <a:endParaRPr lang="ru-RU" sz="2000" dirty="0"/>
          </a:p>
        </p:txBody>
      </p:sp>
    </p:spTree>
    <p:extLst>
      <p:ext uri="{BB962C8B-B14F-4D97-AF65-F5344CB8AC3E}">
        <p14:creationId xmlns:p14="http://schemas.microsoft.com/office/powerpoint/2010/main" val="1845819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F4CD3D92-B475-55C5-60D4-E85A085EF3FD}"/>
              </a:ext>
            </a:extLst>
          </p:cNvPr>
          <p:cNvSpPr>
            <a:spLocks noGrp="1"/>
          </p:cNvSpPr>
          <p:nvPr>
            <p:ph type="title"/>
          </p:nvPr>
        </p:nvSpPr>
        <p:spPr>
          <a:xfrm>
            <a:off x="2592924" y="624110"/>
            <a:ext cx="8911687" cy="576262"/>
          </a:xfrm>
        </p:spPr>
        <p:txBody>
          <a:bodyPr>
            <a:normAutofit fontScale="90000"/>
          </a:bodyPr>
          <a:lstStyle/>
          <a:p>
            <a:r>
              <a:rPr lang="en-US" dirty="0"/>
              <a:t>Electives </a:t>
            </a:r>
            <a:endParaRPr lang="ru-RU" dirty="0"/>
          </a:p>
        </p:txBody>
      </p:sp>
      <p:sp>
        <p:nvSpPr>
          <p:cNvPr id="5" name="Текст 4">
            <a:extLst>
              <a:ext uri="{FF2B5EF4-FFF2-40B4-BE49-F238E27FC236}">
                <a16:creationId xmlns:a16="http://schemas.microsoft.com/office/drawing/2014/main" id="{46F62D3B-D857-186F-10A3-532E2F50EE3F}"/>
              </a:ext>
            </a:extLst>
          </p:cNvPr>
          <p:cNvSpPr>
            <a:spLocks noGrp="1"/>
          </p:cNvSpPr>
          <p:nvPr>
            <p:ph type="body" idx="1"/>
          </p:nvPr>
        </p:nvSpPr>
        <p:spPr>
          <a:xfrm>
            <a:off x="2412599" y="1584924"/>
            <a:ext cx="3992732" cy="576262"/>
          </a:xfrm>
        </p:spPr>
        <p:txBody>
          <a:bodyPr/>
          <a:lstStyle/>
          <a:p>
            <a:r>
              <a:rPr lang="en-US" b="1" dirty="0">
                <a:solidFill>
                  <a:srgbClr val="FF0000"/>
                </a:solidFill>
                <a:effectLst/>
                <a:latin typeface="Times New Roman" panose="02020603050405020304" pitchFamily="18" charset="0"/>
                <a:ea typeface="Times New Roman" panose="02020603050405020304" pitchFamily="18" charset="0"/>
              </a:rPr>
              <a:t>Public Health for general practitioner</a:t>
            </a:r>
            <a:endParaRPr lang="ru-RU" sz="3200" b="1" dirty="0"/>
          </a:p>
        </p:txBody>
      </p:sp>
      <p:sp>
        <p:nvSpPr>
          <p:cNvPr id="6" name="Объект 5">
            <a:extLst>
              <a:ext uri="{FF2B5EF4-FFF2-40B4-BE49-F238E27FC236}">
                <a16:creationId xmlns:a16="http://schemas.microsoft.com/office/drawing/2014/main" id="{E981FB40-FC72-02F4-9A74-E207FEC945E2}"/>
              </a:ext>
            </a:extLst>
          </p:cNvPr>
          <p:cNvSpPr>
            <a:spLocks noGrp="1"/>
          </p:cNvSpPr>
          <p:nvPr>
            <p:ph sz="half" idx="2"/>
          </p:nvPr>
        </p:nvSpPr>
        <p:spPr>
          <a:xfrm>
            <a:off x="1657189" y="2270670"/>
            <a:ext cx="4515011" cy="3782259"/>
          </a:xfrm>
        </p:spPr>
        <p:txBody>
          <a:bodyPr/>
          <a:lstStyle/>
          <a:p>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Assess and interpret indicators of health and morbidity to solve problems of patient, patient groups, and population.</a:t>
            </a:r>
            <a:endParaRPr lang="ru-RU"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solidFill>
                  <a:schemeClr val="tx1"/>
                </a:solidFill>
                <a:effectLst/>
                <a:latin typeface="Times New Roman" panose="02020603050405020304" pitchFamily="18" charset="0"/>
                <a:ea typeface="Calibri" panose="020F0502020204030204" pitchFamily="34" charset="0"/>
              </a:rPr>
              <a:t>Participation in development of measures aimed at preventing diseases and improving provision of medical care with attention to its quality and safety. Biostatistics, evidence-based medicine, organization of scientific research, use of IT technologies.</a:t>
            </a:r>
            <a:endParaRPr lang="ru-RU" dirty="0">
              <a:solidFill>
                <a:schemeClr val="tx1"/>
              </a:solidFill>
            </a:endParaRPr>
          </a:p>
        </p:txBody>
      </p:sp>
      <p:sp>
        <p:nvSpPr>
          <p:cNvPr id="7" name="Текст 6">
            <a:extLst>
              <a:ext uri="{FF2B5EF4-FFF2-40B4-BE49-F238E27FC236}">
                <a16:creationId xmlns:a16="http://schemas.microsoft.com/office/drawing/2014/main" id="{A3B8407D-30BE-97CF-8F85-E202ADAEBCD7}"/>
              </a:ext>
            </a:extLst>
          </p:cNvPr>
          <p:cNvSpPr>
            <a:spLocks noGrp="1"/>
          </p:cNvSpPr>
          <p:nvPr>
            <p:ph type="body" sz="quarter" idx="3"/>
          </p:nvPr>
        </p:nvSpPr>
        <p:spPr>
          <a:xfrm>
            <a:off x="7166957" y="1341783"/>
            <a:ext cx="4337654" cy="928887"/>
          </a:xfrm>
        </p:spPr>
        <p:txBody>
          <a:bodyPr/>
          <a:lstStyle/>
          <a:p>
            <a:r>
              <a:rPr lang="en-US" b="1" dirty="0">
                <a:solidFill>
                  <a:srgbClr val="FF0000"/>
                </a:solidFill>
                <a:effectLst/>
                <a:latin typeface="Times New Roman" panose="02020603050405020304" pitchFamily="18" charset="0"/>
                <a:ea typeface="Times New Roman" panose="02020603050405020304" pitchFamily="18" charset="0"/>
              </a:rPr>
              <a:t>Organization of work of a general practitioner</a:t>
            </a:r>
            <a:endParaRPr lang="ru-RU" sz="3200" b="1" dirty="0">
              <a:solidFill>
                <a:srgbClr val="FF0000"/>
              </a:solidFill>
            </a:endParaRPr>
          </a:p>
        </p:txBody>
      </p:sp>
      <p:sp>
        <p:nvSpPr>
          <p:cNvPr id="8" name="Объект 7">
            <a:extLst>
              <a:ext uri="{FF2B5EF4-FFF2-40B4-BE49-F238E27FC236}">
                <a16:creationId xmlns:a16="http://schemas.microsoft.com/office/drawing/2014/main" id="{0DC59A6A-6143-6D78-8632-F05D33404954}"/>
              </a:ext>
            </a:extLst>
          </p:cNvPr>
          <p:cNvSpPr>
            <a:spLocks noGrp="1"/>
          </p:cNvSpPr>
          <p:nvPr>
            <p:ph sz="quarter" idx="4"/>
          </p:nvPr>
        </p:nvSpPr>
        <p:spPr>
          <a:xfrm>
            <a:off x="6990620" y="2412081"/>
            <a:ext cx="4515011" cy="3487717"/>
          </a:xfrm>
        </p:spPr>
        <p:txBody>
          <a:bodyPr/>
          <a:lstStyle/>
          <a:p>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Effective work within the healthcare system, as well as contribute to its improvement, paying attention to quality, safety in providing care to patients of various population groups based on the use of knowledge of the latest </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digital</a:t>
            </a:r>
            <a:r>
              <a:rPr lang="en-US"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technologies in healthcare, legal support for the treatment and diagnostic process; to form the skills of professional development and deepening of professional knowledge</a:t>
            </a:r>
            <a:r>
              <a:rPr lang="ru-RU" sz="1800" dirty="0">
                <a:solidFill>
                  <a:srgbClr val="000000"/>
                </a:solidFill>
                <a:effectLst/>
                <a:latin typeface="Helvetica Neue"/>
                <a:ea typeface="Times New Roman" panose="02020603050405020304" pitchFamily="18" charset="0"/>
                <a:cs typeface="Courier New" panose="02070309020205020404" pitchFamily="49"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20998997"/>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1204</TotalTime>
  <Words>1206</Words>
  <Application>Microsoft Office PowerPoint</Application>
  <PresentationFormat>Широкоэкранный</PresentationFormat>
  <Paragraphs>94</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Calibri</vt:lpstr>
      <vt:lpstr>Century Gothic</vt:lpstr>
      <vt:lpstr>Helvetica Neue</vt:lpstr>
      <vt:lpstr>Times New Roman</vt:lpstr>
      <vt:lpstr>Wingdings 3</vt:lpstr>
      <vt:lpstr>Легкий дым</vt:lpstr>
      <vt:lpstr>CURRICULUM  ON EDUCATIONAL PROGRAM   6B10109 GENERAL MEDICINE INTERNSHIP</vt:lpstr>
      <vt:lpstr>MAJOR DISCIPLINES </vt:lpstr>
      <vt:lpstr>Electives</vt:lpstr>
      <vt:lpstr>A student in accordance with an internship plan</vt:lpstr>
      <vt:lpstr>Primary Medical Care Program</vt:lpstr>
      <vt:lpstr>Interdisciplinary Patient Management </vt:lpstr>
      <vt:lpstr>Emergency Medicine and Critical (Intensive) Care</vt:lpstr>
      <vt:lpstr>Medical law and forensic medicine</vt:lpstr>
      <vt:lpstr>Electives </vt:lpstr>
      <vt:lpstr>Clinical pharmacology</vt:lpstr>
      <vt:lpstr>Презентация PowerPoint</vt:lpstr>
      <vt:lpstr>Final state certification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CURRICULUM  ON EDUCATIONAL PROGRAM   6B10109 GENERAL MEDICINE INTERNSHIP</dc:title>
  <dc:creator>Гаухар Курманова</dc:creator>
  <cp:lastModifiedBy>Гаухар Курманова</cp:lastModifiedBy>
  <cp:revision>6</cp:revision>
  <dcterms:created xsi:type="dcterms:W3CDTF">2023-11-15T10:51:38Z</dcterms:created>
  <dcterms:modified xsi:type="dcterms:W3CDTF">2023-11-17T08:02:31Z</dcterms:modified>
</cp:coreProperties>
</file>