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7" r:id="rId3"/>
    <p:sldId id="290" r:id="rId4"/>
    <p:sldId id="275" r:id="rId5"/>
    <p:sldId id="258" r:id="rId6"/>
    <p:sldId id="267" r:id="rId7"/>
    <p:sldId id="268" r:id="rId8"/>
    <p:sldId id="265" r:id="rId9"/>
    <p:sldId id="272" r:id="rId10"/>
    <p:sldId id="276" r:id="rId11"/>
    <p:sldId id="279" r:id="rId12"/>
    <p:sldId id="28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41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F2E919-AD81-4872-B437-16B8665720C8}" v="15" dt="2020-11-04T15:00:12.431"/>
    <p1510:client id="{55009493-4A68-4860-9184-EF781DACBB7D}" v="20" dt="2021-09-29T14:07:07.523"/>
    <p1510:client id="{5771D217-94DE-4F6C-8BE7-FF44DAFCC944}" v="84" dt="2022-11-04T15:34:29.268"/>
    <p1510:client id="{74F8CAD2-7EEF-48C1-9A1C-9C8016B9834D}" v="407" dt="2022-11-07T08:50:41.795"/>
    <p1510:client id="{796264B7-737F-489A-B3CE-941DC16811CF}" v="126" dt="2022-11-04T16:42:01.643"/>
    <p1510:client id="{A2B9AC5B-3AC8-4126-A239-C179516515F6}" v="620" dt="2020-10-03T15:50:58.905"/>
    <p1510:client id="{B63A0772-568D-462B-ACC5-86E0091B7AA3}" v="377" dt="2020-10-03T13:44:11.092"/>
    <p1510:client id="{CEBA5008-1F09-44B6-BEAA-B00F6A5D03BD}" v="69" dt="2022-11-04T15:02:48.277"/>
    <p1510:client id="{F1C91E57-8CA7-4C63-8E71-25EE2AD9298F}" v="62" dt="2022-11-04T16:19:38.2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AB08-F647-40A4-B4E5-8AD7CBCD225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FF5B-6F63-4C69-B48E-FB0BD160F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80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AB08-F647-40A4-B4E5-8AD7CBCD225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FF5B-6F63-4C69-B48E-FB0BD160F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929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AB08-F647-40A4-B4E5-8AD7CBCD225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FF5B-6F63-4C69-B48E-FB0BD160F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03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AB08-F647-40A4-B4E5-8AD7CBCD225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FF5B-6F63-4C69-B48E-FB0BD160F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302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AB08-F647-40A4-B4E5-8AD7CBCD225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FF5B-6F63-4C69-B48E-FB0BD160F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963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AB08-F647-40A4-B4E5-8AD7CBCD225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FF5B-6F63-4C69-B48E-FB0BD160F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574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AB08-F647-40A4-B4E5-8AD7CBCD225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FF5B-6F63-4C69-B48E-FB0BD160F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39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AB08-F647-40A4-B4E5-8AD7CBCD225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FF5B-6F63-4C69-B48E-FB0BD160F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5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AB08-F647-40A4-B4E5-8AD7CBCD225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FF5B-6F63-4C69-B48E-FB0BD160F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485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AB08-F647-40A4-B4E5-8AD7CBCD225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FF5B-6F63-4C69-B48E-FB0BD160F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862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AB08-F647-40A4-B4E5-8AD7CBCD225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FF5B-6F63-4C69-B48E-FB0BD160F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97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EAB08-F647-40A4-B4E5-8AD7CBCD225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9FF5B-6F63-4C69-B48E-FB0BD160F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62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5029" y="2492896"/>
            <a:ext cx="10507320" cy="1997414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6"/>
                </a:solidFill>
                <a:latin typeface="Times New Roman"/>
                <a:ea typeface="+mj-lt"/>
                <a:cs typeface="Times New Roman"/>
              </a:rPr>
              <a:t>Бизнес-процессы логистики</a:t>
            </a:r>
            <a:endParaRPr lang="ru-RU" sz="3200" dirty="0">
              <a:solidFill>
                <a:schemeClr val="accent6"/>
              </a:solidFill>
              <a:cs typeface="Calibri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11589" y="5166236"/>
            <a:ext cx="3884452" cy="76966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ru-RU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Подготовили: </a:t>
            </a:r>
            <a:r>
              <a:rPr lang="ru-RU" sz="1800" dirty="0">
                <a:solidFill>
                  <a:schemeClr val="tx1"/>
                </a:solidFill>
                <a:latin typeface="Times New Roman"/>
                <a:cs typeface="Times New Roman"/>
              </a:rPr>
              <a:t>Казбеков Б.К.,</a:t>
            </a:r>
            <a:endParaRPr lang="ru-RU" sz="1800" dirty="0">
              <a:solidFill>
                <a:schemeClr val="tx1"/>
              </a:solidFill>
              <a:ea typeface="+mn-lt"/>
              <a:cs typeface="+mn-lt"/>
            </a:endParaRPr>
          </a:p>
          <a:p>
            <a:pPr algn="l"/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Даузов</a:t>
            </a:r>
            <a:r>
              <a:rPr lang="ru-RU" sz="1800" dirty="0">
                <a:solidFill>
                  <a:schemeClr val="tx1"/>
                </a:solidFill>
                <a:latin typeface="Times New Roman"/>
                <a:cs typeface="Times New Roman"/>
              </a:rPr>
              <a:t> Р.Х., Ким Е.А.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специальность «Логистика»  1 курс маг р/о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43672" y="585216"/>
            <a:ext cx="6264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Республики Казахстан</a:t>
            </a:r>
          </a:p>
          <a:p>
            <a:pPr algn="ctr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Национальный Университет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им. Аль-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Фараби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Кафедра: Бизнес технологий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45077" y="6314426"/>
            <a:ext cx="1461886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1600" dirty="0">
                <a:latin typeface="Times New Roman"/>
                <a:cs typeface="Times New Roman"/>
              </a:rPr>
              <a:t>Алматы 2023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569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7" descr="Изображение выглядит как трава, внешний, скамейка, парк&#10;&#10;Автоматически созданное описание">
            <a:extLst>
              <a:ext uri="{FF2B5EF4-FFF2-40B4-BE49-F238E27FC236}">
                <a16:creationId xmlns:a16="http://schemas.microsoft.com/office/drawing/2014/main" id="{2036EFF0-7865-916E-B2F9-F51D3F46F2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D321546-E143-410F-86CD-25C504537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753" y="662952"/>
            <a:ext cx="10916652" cy="58749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FFFFFF"/>
                </a:solidFill>
                <a:ea typeface="+mn-lt"/>
                <a:cs typeface="+mn-lt"/>
              </a:rPr>
              <a:t>Электронная торговля соединила покупателя с продавцом напрямую: посредники зачастую становятся не нужны, а заказчик начинает понимать, как сложна и дорога ЛС фирмы, и делает свой выбор, учитывая новые факторы. Компании между тем должны научиться осуществлять прямые поставки товаров для гораздо более обширной аудитории клиентов, поскольку во многих случаях выход в Интернет означает переход от продажи оптом к торговле в розницу и от массового обслуживания к индивидуальному сервису. При этом продавцы должны не только уметь организовать доставку, но и сделать каждое взаимодействие с клиентом как можно более удобным и простым. Электронный бизнес обладает уникальными технологическими возможностями персонального обслуживания. Способность управлять поставками огромного количества мелких партий плюс индивидуализация отношений с заказчиками — вот современные критерии успеха электронной коммерции и логистики. Появляется новая бизнес-стратегия. Теперь эффективные способы взаимодействия с клиентом, позволяющие ему самому стать звеном логистической цепочки и вовлекающие его во внутренние бизнес-процессы, разрабатываются с помощью единой логистической стратегии, которая позволяет управлять взаимоотношениями с клиентами (</a:t>
            </a:r>
            <a:r>
              <a:rPr lang="ru-RU" sz="2400" dirty="0" err="1">
                <a:solidFill>
                  <a:srgbClr val="FFFFFF"/>
                </a:solidFill>
                <a:ea typeface="+mn-lt"/>
                <a:cs typeface="+mn-lt"/>
              </a:rPr>
              <a:t>Customer</a:t>
            </a:r>
            <a:r>
              <a:rPr lang="ru-RU" sz="24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2400" dirty="0" err="1">
                <a:solidFill>
                  <a:srgbClr val="FFFFFF"/>
                </a:solidFill>
                <a:ea typeface="+mn-lt"/>
                <a:cs typeface="+mn-lt"/>
              </a:rPr>
              <a:t>Relationships</a:t>
            </a:r>
            <a:r>
              <a:rPr lang="ru-RU" sz="24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2400" dirty="0" err="1">
                <a:solidFill>
                  <a:srgbClr val="FFFFFF"/>
                </a:solidFill>
                <a:ea typeface="+mn-lt"/>
                <a:cs typeface="+mn-lt"/>
              </a:rPr>
              <a:t>Management</a:t>
            </a:r>
            <a:r>
              <a:rPr lang="ru-RU" sz="2400" dirty="0">
                <a:solidFill>
                  <a:srgbClr val="FFFFFF"/>
                </a:solidFill>
                <a:ea typeface="+mn-lt"/>
                <a:cs typeface="+mn-lt"/>
              </a:rPr>
              <a:t>, CRM) и SCM.</a:t>
            </a:r>
            <a:endParaRPr lang="ru-RU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5935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820C22-0358-46AB-B0E6-9C0BA0A74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/>
                </a:solidFill>
                <a:cs typeface="Calibri Light"/>
              </a:rPr>
              <a:t>Список источников 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E1FE72-6966-4E90-9B8D-2FD59E591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911" y="2846909"/>
            <a:ext cx="10625889" cy="333005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buNone/>
            </a:pPr>
            <a:r>
              <a:rPr lang="ru-RU" sz="2400" dirty="0">
                <a:ea typeface="+mn-lt"/>
                <a:cs typeface="+mn-lt"/>
              </a:rPr>
              <a:t>1. </a:t>
            </a:r>
            <a:r>
              <a:rPr lang="ru-RU" sz="2400" dirty="0" err="1">
                <a:ea typeface="+mn-lt"/>
                <a:cs typeface="+mn-lt"/>
              </a:rPr>
              <a:t>Ардадова</a:t>
            </a:r>
            <a:r>
              <a:rPr lang="ru-RU" sz="2400" dirty="0">
                <a:ea typeface="+mn-lt"/>
                <a:cs typeface="+mn-lt"/>
              </a:rPr>
              <a:t> М.М., Логистика в вопросах и ответах. - М.: ТК </a:t>
            </a:r>
            <a:r>
              <a:rPr lang="ru-RU" sz="2400" dirty="0" err="1">
                <a:ea typeface="+mn-lt"/>
                <a:cs typeface="+mn-lt"/>
              </a:rPr>
              <a:t>Велби</a:t>
            </a:r>
            <a:r>
              <a:rPr lang="ru-RU" sz="2400" dirty="0">
                <a:ea typeface="+mn-lt"/>
                <a:cs typeface="+mn-lt"/>
              </a:rPr>
              <a:t>, изд. Проспект, 2011</a:t>
            </a:r>
            <a:endParaRPr lang="ru-RU" dirty="0">
              <a:ea typeface="+mn-lt"/>
              <a:cs typeface="+mn-lt"/>
            </a:endParaRPr>
          </a:p>
          <a:p>
            <a:pPr algn="just">
              <a:buNone/>
            </a:pPr>
            <a:r>
              <a:rPr lang="ru-RU" sz="2400" dirty="0">
                <a:ea typeface="+mn-lt"/>
                <a:cs typeface="+mn-lt"/>
              </a:rPr>
              <a:t>2. </a:t>
            </a:r>
            <a:r>
              <a:rPr lang="ru-RU" sz="2400" dirty="0" err="1">
                <a:ea typeface="+mn-lt"/>
                <a:cs typeface="+mn-lt"/>
              </a:rPr>
              <a:t>Гаджинский</a:t>
            </a:r>
            <a:r>
              <a:rPr lang="ru-RU" sz="2400" dirty="0">
                <a:ea typeface="+mn-lt"/>
                <a:cs typeface="+mn-lt"/>
              </a:rPr>
              <a:t> А.М. Логистика: Учебник для высших и средних специальных учебных заведений.- 2-е изд. - М.: Информационно- </a:t>
            </a:r>
            <a:r>
              <a:rPr lang="ru-RU" sz="2400" dirty="0" err="1">
                <a:ea typeface="+mn-lt"/>
                <a:cs typeface="+mn-lt"/>
              </a:rPr>
              <a:t>внедрический</a:t>
            </a:r>
            <a:r>
              <a:rPr lang="ru-RU" sz="2400" dirty="0">
                <a:ea typeface="+mn-lt"/>
                <a:cs typeface="+mn-lt"/>
              </a:rPr>
              <a:t> центр "Маркетинг", 2010.</a:t>
            </a:r>
            <a:endParaRPr lang="ru-RU" dirty="0">
              <a:ea typeface="+mn-lt"/>
              <a:cs typeface="+mn-lt"/>
            </a:endParaRPr>
          </a:p>
          <a:p>
            <a:pPr algn="just">
              <a:buNone/>
            </a:pPr>
            <a:r>
              <a:rPr lang="ru-RU" sz="2400" dirty="0">
                <a:ea typeface="+mn-lt"/>
                <a:cs typeface="+mn-lt"/>
              </a:rPr>
              <a:t>3. Логистика: Учебное пособие / Под ред. Б.А. Аникина. - М.: ИНФРА-М, 2005.</a:t>
            </a:r>
            <a:endParaRPr lang="ru-RU" dirty="0"/>
          </a:p>
          <a:p>
            <a:pPr algn="just">
              <a:buNone/>
            </a:pPr>
            <a:r>
              <a:rPr lang="ru-RU" sz="2400" dirty="0">
                <a:ea typeface="+mn-lt"/>
                <a:cs typeface="+mn-lt"/>
              </a:rPr>
              <a:t>4. Логистика: учеб. - 4-е изд., </a:t>
            </a:r>
            <a:r>
              <a:rPr lang="ru-RU" sz="2400" dirty="0" err="1">
                <a:ea typeface="+mn-lt"/>
                <a:cs typeface="+mn-lt"/>
              </a:rPr>
              <a:t>перераб</a:t>
            </a:r>
            <a:r>
              <a:rPr lang="ru-RU" sz="2400" dirty="0">
                <a:ea typeface="+mn-lt"/>
                <a:cs typeface="+mn-lt"/>
              </a:rPr>
              <a:t>. и доп. - М.: Т.К. </a:t>
            </a:r>
            <a:r>
              <a:rPr lang="ru-RU" sz="2400" dirty="0" err="1">
                <a:ea typeface="+mn-lt"/>
                <a:cs typeface="+mn-lt"/>
              </a:rPr>
              <a:t>Велби</a:t>
            </a:r>
            <a:r>
              <a:rPr lang="ru-RU" sz="2400" dirty="0">
                <a:ea typeface="+mn-lt"/>
                <a:cs typeface="+mn-lt"/>
              </a:rPr>
              <a:t>, Изд-во Проспект, 2008.</a:t>
            </a:r>
            <a:endParaRPr lang="ru-RU" dirty="0"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ru-RU" sz="2400" dirty="0">
                <a:ea typeface="+mn-lt"/>
                <a:cs typeface="+mn-lt"/>
              </a:rPr>
              <a:t>5. </a:t>
            </a:r>
            <a:r>
              <a:rPr lang="ru-RU" sz="2400" dirty="0" err="1">
                <a:ea typeface="+mn-lt"/>
                <a:cs typeface="+mn-lt"/>
              </a:rPr>
              <a:t>Неруш</a:t>
            </a:r>
            <a:r>
              <a:rPr lang="ru-RU" sz="2400" dirty="0">
                <a:ea typeface="+mn-lt"/>
                <a:cs typeface="+mn-lt"/>
              </a:rPr>
              <a:t> Ю.М. Коммерческая логистика. Учебник для вузов. - М: ЮНИТИ, 2005.</a:t>
            </a:r>
            <a:endParaRPr lang="ru-RU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723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74F10-F3E1-4D88-2928-78235572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34" y="365125"/>
            <a:ext cx="10918166" cy="1339940"/>
          </a:xfrm>
        </p:spPr>
        <p:txBody>
          <a:bodyPr/>
          <a:lstStyle/>
          <a:p>
            <a:r>
              <a:rPr lang="ru-RU" dirty="0">
                <a:solidFill>
                  <a:schemeClr val="accent6"/>
                </a:solidFill>
                <a:cs typeface="Calibri Light"/>
              </a:rPr>
              <a:t>Цель и 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E02C64-3FDD-77F9-0A07-7EAC1C59C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861" y="4872446"/>
            <a:ext cx="11752052" cy="13045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cs typeface="Calibri"/>
              </a:rPr>
              <a:t>Рассмотреть </a:t>
            </a:r>
            <a:r>
              <a:rPr lang="ru-RU" dirty="0">
                <a:ea typeface="+mn-lt"/>
                <a:cs typeface="+mn-lt"/>
              </a:rPr>
              <a:t>ключевые бизнес процессы в цепи поставок</a:t>
            </a:r>
          </a:p>
          <a:p>
            <a:r>
              <a:rPr lang="ru-RU" dirty="0">
                <a:cs typeface="Calibri"/>
              </a:rPr>
              <a:t>Сформировать теоретические знания в области </a:t>
            </a:r>
            <a:r>
              <a:rPr lang="en-US" dirty="0">
                <a:cs typeface="Calibri"/>
              </a:rPr>
              <a:t>SCM</a:t>
            </a:r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2106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3" descr="Изображение выглядит как текст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9CD1603C-0FDD-D790-7248-E9F9A80693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4" r="20423" b="1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FFDD2DA-5DD7-4826-B536-2B78466CE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4" y="1280160"/>
            <a:ext cx="4491512" cy="53165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800" dirty="0">
                <a:ea typeface="+mn-lt"/>
                <a:cs typeface="+mn-lt"/>
              </a:rPr>
              <a:t>Одно из наиболее распространенных определений цепи поставок, основанное на обобщении мнений многих ведущих зарубежных специалистов, звучит следующим образом: цепь поставок — три или более экономических единиц (юридические или физические лица), напрямую участвующих во внешних и внутренних потоках продукции, услуг, финансов и/или информации от источника до потребителя.</a:t>
            </a:r>
          </a:p>
          <a:p>
            <a:pPr marL="0" indent="0">
              <a:buNone/>
            </a:pPr>
            <a:r>
              <a:rPr lang="ru-RU" sz="1800" dirty="0">
                <a:ea typeface="+mn-lt"/>
                <a:cs typeface="+mn-lt"/>
              </a:rPr>
              <a:t>Исходя из этого определения можно сделать вывод, что цепи поставок бывают трех уровней сложности: прямая цепь поставок, расширенная цепь поставок и максимальная цепь поставок. Прямая цепь поставок состоит из компании, поставщика и потребителя, участвующего во внешнем и/или внутреннем потоке продукции, услуг, потока финансов и/или информации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242135" y="535258"/>
            <a:ext cx="4569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Ключевые бизнес процессы в цепи поставок</a:t>
            </a:r>
          </a:p>
        </p:txBody>
      </p:sp>
    </p:spTree>
    <p:extLst>
      <p:ext uri="{BB962C8B-B14F-4D97-AF65-F5344CB8AC3E}">
        <p14:creationId xmlns:p14="http://schemas.microsoft.com/office/powerpoint/2010/main" val="228226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9164AF-1B5A-45D8-862B-EFCC91478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057" y="1177012"/>
            <a:ext cx="10605836" cy="455764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indent="0" algn="just">
              <a:buNone/>
            </a:pPr>
            <a:r>
              <a:rPr lang="ru-RU" dirty="0">
                <a:ea typeface="+mn-lt"/>
                <a:cs typeface="+mn-lt"/>
              </a:rPr>
              <a:t>С конца 1980-х годов и вплоть до настоящего времени среди специалистов по логистике и менеджменту нет единого мнения по поводу определения и содержания понятия «управление цепями поставок». Многие применяют этот термин как синоним «логистики» или «интегрированной логистики». Однако сейчас акцент в толковании этой концепции все больше смещается в сторону расширенного понимания </a:t>
            </a:r>
            <a:r>
              <a:rPr lang="ru-RU" dirty="0" err="1">
                <a:ea typeface="+mn-lt"/>
                <a:cs typeface="+mn-lt"/>
              </a:rPr>
              <a:t>Supply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Chain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Management</a:t>
            </a:r>
            <a:r>
              <a:rPr lang="ru-RU" dirty="0">
                <a:ea typeface="+mn-lt"/>
                <a:cs typeface="+mn-lt"/>
              </a:rPr>
              <a:t> — как новой концепции бизнеса.</a:t>
            </a:r>
          </a:p>
          <a:p>
            <a:pPr indent="0" algn="just">
              <a:buNone/>
            </a:pPr>
            <a:r>
              <a:rPr lang="ru-RU" dirty="0">
                <a:ea typeface="+mn-lt"/>
                <a:cs typeface="+mn-lt"/>
              </a:rPr>
              <a:t>Признанные американские ученые в области </a:t>
            </a:r>
            <a:r>
              <a:rPr lang="ru-RU" dirty="0" err="1">
                <a:ea typeface="+mn-lt"/>
                <a:cs typeface="+mn-lt"/>
              </a:rPr>
              <a:t>Supply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Chain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Management</a:t>
            </a:r>
            <a:r>
              <a:rPr lang="ru-RU" dirty="0">
                <a:ea typeface="+mn-lt"/>
                <a:cs typeface="+mn-lt"/>
              </a:rPr>
              <a:t> Д. Ламберт и Дж. Сток так определяют это понятие: управление цепями поставок — интегрирование ключевых бизнес-процессов, начинающихся от конечного пользователя и охватывающих всех поставщиков товаров, услуг и информации, добавляющих ценность для потребителей и других заинтересованных лиц. </a:t>
            </a:r>
            <a:endParaRPr lang="ru-RU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3838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3" descr="Изображение выглядит как текст, человек, зеленый&#10;&#10;Автоматически созданное описание">
            <a:extLst>
              <a:ext uri="{FF2B5EF4-FFF2-40B4-BE49-F238E27FC236}">
                <a16:creationId xmlns:a16="http://schemas.microsoft.com/office/drawing/2014/main" id="{D442EC2A-69BE-2C7E-1E32-B6654E18EA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03" r="15720" b="-1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039C39C-7137-4159-9D5A-AAC4D6DE1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8263" y="444136"/>
            <a:ext cx="4344229" cy="61656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0">
              <a:buNone/>
            </a:pPr>
            <a:r>
              <a:rPr lang="ru-RU" sz="1800" dirty="0">
                <a:ea typeface="+mn-lt"/>
                <a:cs typeface="+mn-lt"/>
              </a:rPr>
              <a:t>Раскрывая это определение, они указывают, что управление цепями поставок — это интеграция восьми ключевых бизнес-процессов, а именно:</a:t>
            </a:r>
          </a:p>
          <a:p>
            <a:pPr indent="0">
              <a:buNone/>
            </a:pPr>
            <a:endParaRPr lang="ru-RU" sz="1800" dirty="0">
              <a:ea typeface="+mn-lt"/>
              <a:cs typeface="+mn-lt"/>
            </a:endParaRPr>
          </a:p>
          <a:p>
            <a:pPr indent="0">
              <a:buNone/>
            </a:pPr>
            <a:r>
              <a:rPr lang="ru-RU" sz="1800" dirty="0">
                <a:ea typeface="+mn-lt"/>
                <a:cs typeface="+mn-lt"/>
              </a:rPr>
              <a:t>1. управления взаимоотношениями с потребителями;</a:t>
            </a:r>
          </a:p>
          <a:p>
            <a:pPr indent="0">
              <a:buNone/>
            </a:pPr>
            <a:r>
              <a:rPr lang="ru-RU" sz="1800" dirty="0">
                <a:ea typeface="+mn-lt"/>
                <a:cs typeface="+mn-lt"/>
              </a:rPr>
              <a:t>2. обслуживания потребителей;</a:t>
            </a:r>
          </a:p>
          <a:p>
            <a:pPr indent="0">
              <a:buNone/>
            </a:pPr>
            <a:r>
              <a:rPr lang="ru-RU" sz="1800" dirty="0">
                <a:ea typeface="+mn-lt"/>
                <a:cs typeface="+mn-lt"/>
              </a:rPr>
              <a:t>3. управления спросом;</a:t>
            </a:r>
          </a:p>
          <a:p>
            <a:pPr indent="0">
              <a:buNone/>
            </a:pPr>
            <a:r>
              <a:rPr lang="ru-RU" sz="1800" dirty="0">
                <a:ea typeface="+mn-lt"/>
                <a:cs typeface="+mn-lt"/>
              </a:rPr>
              <a:t>4. управления выполнением заказов;</a:t>
            </a:r>
          </a:p>
          <a:p>
            <a:pPr indent="0">
              <a:buNone/>
            </a:pPr>
            <a:r>
              <a:rPr lang="ru-RU" sz="1800" dirty="0">
                <a:ea typeface="+mn-lt"/>
                <a:cs typeface="+mn-lt"/>
              </a:rPr>
              <a:t>5. поддержки производственных процессов;</a:t>
            </a:r>
          </a:p>
          <a:p>
            <a:pPr indent="0">
              <a:buNone/>
            </a:pPr>
            <a:r>
              <a:rPr lang="ru-RU" sz="1800" dirty="0">
                <a:ea typeface="+mn-lt"/>
                <a:cs typeface="+mn-lt"/>
              </a:rPr>
              <a:t>6. управления снабжением;</a:t>
            </a:r>
          </a:p>
          <a:p>
            <a:pPr indent="0">
              <a:buNone/>
            </a:pPr>
            <a:r>
              <a:rPr lang="ru-RU" sz="1800" dirty="0">
                <a:ea typeface="+mn-lt"/>
                <a:cs typeface="+mn-lt"/>
              </a:rPr>
              <a:t>7. управления разработкой продукции и ее доведением до коммерческого использования;</a:t>
            </a:r>
          </a:p>
          <a:p>
            <a:pPr indent="0">
              <a:buNone/>
            </a:pPr>
            <a:r>
              <a:rPr lang="ru-RU" sz="1800" dirty="0">
                <a:ea typeface="+mn-lt"/>
                <a:cs typeface="+mn-lt"/>
              </a:rPr>
              <a:t>8. управления возвратными материальными потоками.</a:t>
            </a:r>
            <a:endParaRPr lang="ru-RU" sz="1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1730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3" descr="Изображение выглядит как текс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8A199FFA-7AE4-8F9A-C77A-09AB0DBA01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4162"/>
          <a:stretch/>
        </p:blipFill>
        <p:spPr>
          <a:xfrm>
            <a:off x="603671" y="-1"/>
            <a:ext cx="11588329" cy="685799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480632-C534-41B3-9BC6-36E8C590A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121" y="522514"/>
            <a:ext cx="6556210" cy="60438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0">
              <a:buNone/>
            </a:pPr>
            <a:r>
              <a:rPr lang="ru-RU" sz="1800" dirty="0">
                <a:solidFill>
                  <a:schemeClr val="bg1"/>
                </a:solidFill>
                <a:ea typeface="+mn-lt"/>
                <a:cs typeface="+mn-lt"/>
              </a:rPr>
              <a:t>До недавнего времени концепция SCM фактически рассматривалась как синоним «интегрированной логистики», осуществляемой за пределами центральной компании и включающей потребителей и поставщиков. Как указывают Д. Ламберт и Дж. Сток, основное расхождение происходит из-за того, что логистика часто понимается двояко: как узкое функциональное направление деятельности компании и как более крупная бизнес-концепция, связанная с управлением потоками продукции и информации по всем цепочкам поставок. Толкование SCM логистики похоже на некоторые рассуждения по поводу понятия «маркетинг», когда он понимается и как концепция, и как функциональная область деятельности. В связи с этим можно привести слова одного директора-распорядителя крупной американской компании: «Маркетинг — слишком важная вещь, чтобы полностью отдать его в руки отдела маркетинга». В компании каждый работник должен исходить из запросов потребителей. Поскольку удовлетворение запросов потребителей — это ответственность всех и каждого, маркетинговая концепция применяется не только в отделе маркетинга.</a:t>
            </a:r>
            <a:endParaRPr lang="ru-RU" sz="18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5853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3" descr="Изображение выглядит как текс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E8FA7762-1672-8DA0-6072-9D6CD3744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5" r="1" b="10987"/>
          <a:stretch/>
        </p:blipFill>
        <p:spPr>
          <a:xfrm>
            <a:off x="603671" y="-1"/>
            <a:ext cx="11588329" cy="685799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99C82C-E7D5-4789-A650-6C7976260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876" y="1122734"/>
            <a:ext cx="4018458" cy="54436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0">
              <a:buNone/>
            </a:pPr>
            <a:r>
              <a:rPr lang="ru-RU" sz="2000" dirty="0">
                <a:solidFill>
                  <a:schemeClr val="bg1"/>
                </a:solidFill>
                <a:ea typeface="+mn-lt"/>
                <a:cs typeface="+mn-lt"/>
              </a:rPr>
              <a:t>По определению ELA «</a:t>
            </a:r>
            <a:r>
              <a:rPr lang="ru-RU" sz="2000" dirty="0" err="1">
                <a:solidFill>
                  <a:schemeClr val="bg1"/>
                </a:solidFill>
                <a:ea typeface="+mn-lt"/>
                <a:cs typeface="+mn-lt"/>
              </a:rPr>
              <a:t>Supply</a:t>
            </a:r>
            <a:r>
              <a:rPr lang="ru-RU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+mn-lt"/>
                <a:cs typeface="+mn-lt"/>
              </a:rPr>
              <a:t>Chain</a:t>
            </a:r>
            <a:r>
              <a:rPr lang="ru-RU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+mn-lt"/>
                <a:cs typeface="+mn-lt"/>
              </a:rPr>
              <a:t>Management</a:t>
            </a:r>
            <a:r>
              <a:rPr lang="ru-RU" sz="2000" dirty="0">
                <a:solidFill>
                  <a:schemeClr val="bg1"/>
                </a:solidFill>
                <a:ea typeface="+mn-lt"/>
                <a:cs typeface="+mn-lt"/>
              </a:rPr>
              <a:t> — это интегральный подход к бизнесу, раскрывающий фундаментальные принципы управления в логистической цепи, такие, как формирование функциональных стратегий, организационной структуры, методов принятия решений, управления ресурсами, поддерживающих функций, систем и процедур».</a:t>
            </a:r>
          </a:p>
        </p:txBody>
      </p:sp>
    </p:spTree>
    <p:extLst>
      <p:ext uri="{BB962C8B-B14F-4D97-AF65-F5344CB8AC3E}">
        <p14:creationId xmlns:p14="http://schemas.microsoft.com/office/powerpoint/2010/main" val="3780373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E0F901BB-7A9C-4782-8C5A-6C8718133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13BD32-1832-419B-B375-14DAB288B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5266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9912494-7BC7-402C-9245-C3098A8FC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732636"/>
            <a:ext cx="242107" cy="1340860"/>
            <a:chOff x="56167" y="899960"/>
            <a:chExt cx="242107" cy="1340860"/>
          </a:xfrm>
        </p:grpSpPr>
        <p:sp>
          <p:nvSpPr>
            <p:cNvPr id="36" name="Rectangle 2">
              <a:extLst>
                <a:ext uri="{FF2B5EF4-FFF2-40B4-BE49-F238E27FC236}">
                  <a16:creationId xmlns:a16="http://schemas.microsoft.com/office/drawing/2014/main" id="{BF78B339-FF07-4B0D-BA25-B728E1881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4697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59">
              <a:extLst>
                <a:ext uri="{FF2B5EF4-FFF2-40B4-BE49-F238E27FC236}">
                  <a16:creationId xmlns:a16="http://schemas.microsoft.com/office/drawing/2014/main" id="{26CE00DF-724E-48C0-ACAE-34CB57787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4697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2">
              <a:extLst>
                <a:ext uri="{FF2B5EF4-FFF2-40B4-BE49-F238E27FC236}">
                  <a16:creationId xmlns:a16="http://schemas.microsoft.com/office/drawing/2014/main" id="{DFF56495-6419-44B1-8154-F8BBB1ED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3276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59">
              <a:extLst>
                <a:ext uri="{FF2B5EF4-FFF2-40B4-BE49-F238E27FC236}">
                  <a16:creationId xmlns:a16="http://schemas.microsoft.com/office/drawing/2014/main" id="{41475C45-8C51-4757-B9ED-A2541AFFF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3276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2">
              <a:extLst>
                <a:ext uri="{FF2B5EF4-FFF2-40B4-BE49-F238E27FC236}">
                  <a16:creationId xmlns:a16="http://schemas.microsoft.com/office/drawing/2014/main" id="{A15F30F9-90F8-47DB-9B43-16013C4FBB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1854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59">
              <a:extLst>
                <a:ext uri="{FF2B5EF4-FFF2-40B4-BE49-F238E27FC236}">
                  <a16:creationId xmlns:a16="http://schemas.microsoft.com/office/drawing/2014/main" id="{23827C60-2B1F-428A-BC13-73BDDE639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1854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2">
              <a:extLst>
                <a:ext uri="{FF2B5EF4-FFF2-40B4-BE49-F238E27FC236}">
                  <a16:creationId xmlns:a16="http://schemas.microsoft.com/office/drawing/2014/main" id="{48A4634D-2E90-4CBF-9142-EAF5AF66B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0433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59">
              <a:extLst>
                <a:ext uri="{FF2B5EF4-FFF2-40B4-BE49-F238E27FC236}">
                  <a16:creationId xmlns:a16="http://schemas.microsoft.com/office/drawing/2014/main" id="{7962AAC4-2047-491A-BE5C-50226310F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0433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9676287D-82FA-4C17-B918-492BF072A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9012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E080747D-8AE0-4168-A9CA-A4DF23E70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9012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2">
              <a:extLst>
                <a:ext uri="{FF2B5EF4-FFF2-40B4-BE49-F238E27FC236}">
                  <a16:creationId xmlns:a16="http://schemas.microsoft.com/office/drawing/2014/main" id="{F617FABE-A23E-4EAF-8C4F-A4DCDABD1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1802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59">
              <a:extLst>
                <a:ext uri="{FF2B5EF4-FFF2-40B4-BE49-F238E27FC236}">
                  <a16:creationId xmlns:a16="http://schemas.microsoft.com/office/drawing/2014/main" id="{4A559A7A-7F66-40A3-A767-D419C5EFE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802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2">
              <a:extLst>
                <a:ext uri="{FF2B5EF4-FFF2-40B4-BE49-F238E27FC236}">
                  <a16:creationId xmlns:a16="http://schemas.microsoft.com/office/drawing/2014/main" id="{F2F13394-716E-4A1C-8B29-5F09A2A291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0381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59">
              <a:extLst>
                <a:ext uri="{FF2B5EF4-FFF2-40B4-BE49-F238E27FC236}">
                  <a16:creationId xmlns:a16="http://schemas.microsoft.com/office/drawing/2014/main" id="{66BE6732-EA3C-4165-8339-E1834A63F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381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2">
              <a:extLst>
                <a:ext uri="{FF2B5EF4-FFF2-40B4-BE49-F238E27FC236}">
                  <a16:creationId xmlns:a16="http://schemas.microsoft.com/office/drawing/2014/main" id="{F5F0A5BB-5C36-4791-89D8-22BA5EBD90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8960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9">
              <a:extLst>
                <a:ext uri="{FF2B5EF4-FFF2-40B4-BE49-F238E27FC236}">
                  <a16:creationId xmlns:a16="http://schemas.microsoft.com/office/drawing/2014/main" id="{231C410B-044F-4762-B092-73EC5E18E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8960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2">
              <a:extLst>
                <a:ext uri="{FF2B5EF4-FFF2-40B4-BE49-F238E27FC236}">
                  <a16:creationId xmlns:a16="http://schemas.microsoft.com/office/drawing/2014/main" id="{4BF7E5F7-749C-409E-BB7D-4FD21358EA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7539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CC06F27A-EC19-4C4F-9F59-C779BBBEC9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7539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2">
              <a:extLst>
                <a:ext uri="{FF2B5EF4-FFF2-40B4-BE49-F238E27FC236}">
                  <a16:creationId xmlns:a16="http://schemas.microsoft.com/office/drawing/2014/main" id="{9C22C39B-7BC9-417F-A9DA-E9A66C76B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6118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9">
              <a:extLst>
                <a:ext uri="{FF2B5EF4-FFF2-40B4-BE49-F238E27FC236}">
                  <a16:creationId xmlns:a16="http://schemas.microsoft.com/office/drawing/2014/main" id="{DEE3C291-61CE-4E37-8C05-0FD9CE87E6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6118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E3F19D-133F-4F0C-BFBF-B4F725CC2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351076"/>
            <a:ext cx="5266944" cy="5866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ru-RU" sz="1800" dirty="0">
                <a:cs typeface="Calibri"/>
              </a:rPr>
              <a:t>Концепция SCM позволяет решать задачи интегрированного управления функциональными областями логистики и координации логистического процесса фирмы с «тремя сторонами» в логистике в зависимости от бизнес-платформы (В2В или В2С). Модуль SCM присутствует в составе наиболее продвинутых интегрированных корпоративных систем управления, в частности систем ERPII/CSRP. Опыт показывает, что системы ERP с модулем SCM позволяют увеличить скорость прохождения заказа в 6 раз и в 2 раза повысить удовлетворенность клиентов параметрами логистического сервиса.</a:t>
            </a:r>
          </a:p>
          <a:p>
            <a:pPr marL="0" indent="0">
              <a:buNone/>
            </a:pPr>
            <a:endParaRPr lang="ru-RU" sz="1800" dirty="0">
              <a:cs typeface="Calibri"/>
            </a:endParaRPr>
          </a:p>
          <a:p>
            <a:pPr marL="0" indent="0">
              <a:buNone/>
            </a:pPr>
            <a:r>
              <a:rPr lang="ru-RU" sz="1800" dirty="0">
                <a:cs typeface="Calibri"/>
              </a:rPr>
              <a:t>Некоторые отечественные исследователи рассматривают SCM как логистическую координацию. В частности, А.Н. Родников указывает, что SCM— упорядочение различных логистических операций и правил их выполнения.</a:t>
            </a:r>
            <a:endParaRPr lang="en-US" sz="1800" dirty="0">
              <a:cs typeface="Calibri"/>
            </a:endParaRPr>
          </a:p>
        </p:txBody>
      </p:sp>
      <p:pic>
        <p:nvPicPr>
          <p:cNvPr id="2" name="Рисунок 4" descr="Изображение выглядит как платформа, сцен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2A719ED4-82E2-F4E4-F7FA-C324223829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48" r="27200" b="-1"/>
          <a:stretch/>
        </p:blipFill>
        <p:spPr>
          <a:xfrm>
            <a:off x="6419088" y="576072"/>
            <a:ext cx="5175504" cy="5522976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4E6624E0-4F60-48BC-A7A3-E9E39558C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80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505223-E53B-45BB-B22E-FDD2C3CAC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634" y="470263"/>
            <a:ext cx="4593526" cy="611341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indent="0">
              <a:buNone/>
            </a:pPr>
            <a:r>
              <a:rPr lang="ru-RU" sz="1900" dirty="0">
                <a:ea typeface="+mn-lt"/>
                <a:cs typeface="+mn-lt"/>
              </a:rPr>
              <a:t>Проблема координации является важнейшей, но не единственной в SCM подходе. Другой проблемой интегрированного управления цепями поставок является оптимизация ресурсов компании и ее логистических партнеров при выполнении основных функций ЛС.</a:t>
            </a:r>
          </a:p>
          <a:p>
            <a:pPr indent="0">
              <a:buNone/>
            </a:pPr>
            <a:r>
              <a:rPr lang="ru-RU" sz="1900" dirty="0">
                <a:ea typeface="+mn-lt"/>
                <a:cs typeface="+mn-lt"/>
              </a:rPr>
              <a:t>Задача эффективного управления цепями поставок стояла перед предприятиями всегда — независимо от их профиля, национальной или территориальной принадлежности и действующей экономической модели. Современная практика управления цепями поставок неразрывно связана с внутрифирменным планированием и оптимизацией ресурсов, поэтому SCM — это концепция, поддерживающая корпоративную стратегию фирмы и составляющая в информационно-технологическом аспекте часть систем ERP; причем интегрированный логистический менеджмент поставок — не самоцель, а один из важнейших элементов оптимизации бизнес-процессов компании.</a:t>
            </a:r>
            <a:endParaRPr lang="ru-RU" dirty="0"/>
          </a:p>
        </p:txBody>
      </p:sp>
      <p:pic>
        <p:nvPicPr>
          <p:cNvPr id="2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C0F4DA5-EE28-C63C-1E38-FDAA2E67CE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07" r="10173" b="1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74208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1101</Words>
  <Application>Microsoft Office PowerPoint</Application>
  <PresentationFormat>Широкоэкранный</PresentationFormat>
  <Paragraphs>42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Тема Office</vt:lpstr>
      <vt:lpstr>Бизнес-процессы логистики</vt:lpstr>
      <vt:lpstr>Цель и 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источников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Казбеков Бекет</cp:lastModifiedBy>
  <cp:revision>747</cp:revision>
  <dcterms:created xsi:type="dcterms:W3CDTF">2020-10-03T12:27:31Z</dcterms:created>
  <dcterms:modified xsi:type="dcterms:W3CDTF">2023-02-10T04:17:22Z</dcterms:modified>
</cp:coreProperties>
</file>