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3" r:id="rId1"/>
  </p:sldMasterIdLst>
  <p:notesMasterIdLst>
    <p:notesMasterId r:id="rId15"/>
  </p:notesMasterIdLst>
  <p:sldIdLst>
    <p:sldId id="256" r:id="rId2"/>
    <p:sldId id="458" r:id="rId3"/>
    <p:sldId id="486" r:id="rId4"/>
    <p:sldId id="495" r:id="rId5"/>
    <p:sldId id="494" r:id="rId6"/>
    <p:sldId id="487" r:id="rId7"/>
    <p:sldId id="498" r:id="rId8"/>
    <p:sldId id="497" r:id="rId9"/>
    <p:sldId id="488" r:id="rId10"/>
    <p:sldId id="489" r:id="rId11"/>
    <p:sldId id="496" r:id="rId12"/>
    <p:sldId id="499" r:id="rId13"/>
    <p:sldId id="390" r:id="rId14"/>
  </p:sldIdLst>
  <p:sldSz cx="12192000" cy="6858000"/>
  <p:notesSz cx="6794500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74" autoAdjust="0"/>
    <p:restoredTop sz="97471" autoAdjust="0"/>
  </p:normalViewPr>
  <p:slideViewPr>
    <p:cSldViewPr>
      <p:cViewPr varScale="1">
        <p:scale>
          <a:sx n="77" d="100"/>
          <a:sy n="77" d="100"/>
        </p:scale>
        <p:origin x="60" y="27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8B78BD-4126-414C-A7E0-EE759F32E8AE}" type="doc">
      <dgm:prSet loTypeId="urn:microsoft.com/office/officeart/2008/layout/VerticalCurvedList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4EEAC3-BF5B-400F-A907-516287DE9963}">
      <dgm:prSet phldrT="[Текст]" custT="1"/>
      <dgm:spPr>
        <a:solidFill>
          <a:schemeClr val="bg1">
            <a:lumMod val="95000"/>
          </a:schemeClr>
        </a:solidFill>
        <a:ln>
          <a:solidFill>
            <a:srgbClr val="0070C0"/>
          </a:solidFill>
        </a:ln>
      </dgm:spPr>
      <dgm:t>
        <a:bodyPr/>
        <a:lstStyle/>
        <a:p>
          <a:pPr algn="l"/>
          <a:endParaRPr lang="ru-RU" sz="2000" b="1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/>
          <a:r>
            <a:rPr lang="ru-RU" sz="24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Лица, поступающие в магистратуру, сдают комплексное тестирование.</a:t>
          </a:r>
        </a:p>
        <a:p>
          <a:pPr algn="l"/>
          <a:endParaRPr lang="ru-RU" sz="2000" b="1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CCEE47-44F5-4DDC-9C84-E2A4706D0F69}" type="parTrans" cxnId="{860DFEB6-400C-49F1-9B20-273BF6440422}">
      <dgm:prSet/>
      <dgm:spPr/>
      <dgm:t>
        <a:bodyPr/>
        <a:lstStyle/>
        <a:p>
          <a:endParaRPr lang="ru-RU" sz="2000" b="1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8FDD21-7D94-4F16-BA26-4977D3A1D48E}" type="sibTrans" cxnId="{860DFEB6-400C-49F1-9B20-273BF6440422}">
      <dgm:prSet/>
      <dgm:spPr/>
      <dgm:t>
        <a:bodyPr/>
        <a:lstStyle/>
        <a:p>
          <a:endParaRPr lang="ru-RU" sz="2000" b="1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376396-91BC-4112-9DE3-2CFDA53863B7}">
      <dgm:prSet phldrT="[Текст]" custT="1"/>
      <dgm:spPr>
        <a:solidFill>
          <a:schemeClr val="bg1">
            <a:lumMod val="95000"/>
          </a:schemeClr>
        </a:solidFill>
        <a:ln>
          <a:solidFill>
            <a:srgbClr val="0070C0"/>
          </a:solidFill>
        </a:ln>
      </dgm:spPr>
      <dgm:t>
        <a:bodyPr/>
        <a:lstStyle/>
        <a:p>
          <a:pPr algn="l"/>
          <a:endParaRPr lang="ru-RU" sz="2000" b="1" dirty="0" smtClean="0">
            <a:solidFill>
              <a:schemeClr val="accent1"/>
            </a:solidFill>
          </a:endParaRPr>
        </a:p>
        <a:p>
          <a:pPr algn="l"/>
          <a:endParaRPr lang="ru-RU" sz="2000" b="1" dirty="0" smtClean="0">
            <a:solidFill>
              <a:schemeClr val="accent1"/>
            </a:solidFill>
          </a:endParaRPr>
        </a:p>
        <a:p>
          <a:pPr algn="l"/>
          <a:endParaRPr lang="ru-RU" sz="2000" b="1" dirty="0" smtClean="0">
            <a:solidFill>
              <a:schemeClr val="accent1"/>
            </a:solidFill>
          </a:endParaRPr>
        </a:p>
        <a:p>
          <a:pPr algn="just"/>
          <a:r>
            <a:rPr lang="ru-RU" sz="24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Поступающие в магистратуру в заявлении указывают одну группу образовательных программ и 3 (три) ВУЗа</a:t>
          </a:r>
          <a:r>
            <a:rPr lang="ru-RU" sz="2000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400" b="1" dirty="0" smtClean="0">
            <a:solidFill>
              <a:srgbClr val="FF0000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endParaRPr lang="ru-RU" sz="2000" b="1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endParaRPr lang="ru-RU" sz="2000" b="1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endParaRPr lang="ru-RU" sz="2000" b="1" dirty="0" smtClean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AE8FA9-5436-4208-8D22-5BD3229F4D18}" type="parTrans" cxnId="{66537BA1-A282-43EE-88CC-2A895920B03B}">
      <dgm:prSet/>
      <dgm:spPr/>
      <dgm:t>
        <a:bodyPr/>
        <a:lstStyle/>
        <a:p>
          <a:endParaRPr lang="ru-RU" sz="2000" b="1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A80A30-8979-45A4-B372-5C66BECE785B}" type="sibTrans" cxnId="{66537BA1-A282-43EE-88CC-2A895920B03B}">
      <dgm:prSet/>
      <dgm:spPr/>
      <dgm:t>
        <a:bodyPr/>
        <a:lstStyle/>
        <a:p>
          <a:endParaRPr lang="ru-RU" sz="2000" b="1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27EC90-218D-47B2-BA50-D3716D677B19}">
      <dgm:prSet phldrT="[Текст]" custT="1"/>
      <dgm:spPr>
        <a:solidFill>
          <a:schemeClr val="bg1">
            <a:lumMod val="95000"/>
          </a:schemeClr>
        </a:solidFill>
        <a:ln>
          <a:solidFill>
            <a:srgbClr val="0070C0"/>
          </a:solidFill>
        </a:ln>
      </dgm:spPr>
      <dgm:t>
        <a:bodyPr/>
        <a:lstStyle/>
        <a:p>
          <a:pPr algn="just"/>
          <a:r>
            <a:rPr lang="ru-RU" sz="24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Творческие экзамены по группам ОП</a:t>
          </a:r>
          <a:r>
            <a:rPr lang="ru-RU" sz="2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  <a:p>
          <a:pPr algn="just"/>
          <a:r>
            <a:rPr lang="kk-KZ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Прием иностранцев в магистратуру, докторантуру осуществляется на платнгой основеи по результатам собеседования.</a:t>
          </a:r>
          <a:endParaRPr lang="ru-RU" sz="2000" b="1" dirty="0" smtClean="0">
            <a:solidFill>
              <a:schemeClr val="accent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81D0AE-0AE8-4B12-92AA-89591D7E8EF8}" type="parTrans" cxnId="{028AD80F-90B4-4AE0-976E-35137893A8AC}">
      <dgm:prSet/>
      <dgm:spPr/>
      <dgm:t>
        <a:bodyPr/>
        <a:lstStyle/>
        <a:p>
          <a:endParaRPr lang="ru-RU" sz="2000" b="1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FE97B6-C6E8-45AF-900A-DE55339D8525}" type="sibTrans" cxnId="{028AD80F-90B4-4AE0-976E-35137893A8AC}">
      <dgm:prSet/>
      <dgm:spPr/>
      <dgm:t>
        <a:bodyPr/>
        <a:lstStyle/>
        <a:p>
          <a:endParaRPr lang="ru-RU" sz="2000" b="1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972372-5E3C-4E49-A69F-1CB8EB85A402}">
      <dgm:prSet phldrT="[Текст]" custT="1"/>
      <dgm:spPr>
        <a:solidFill>
          <a:schemeClr val="bg1">
            <a:lumMod val="95000"/>
          </a:schemeClr>
        </a:solidFill>
        <a:ln>
          <a:solidFill>
            <a:srgbClr val="0070C0"/>
          </a:solidFill>
        </a:ln>
      </dgm:spPr>
      <dgm:t>
        <a:bodyPr/>
        <a:lstStyle/>
        <a:p>
          <a:pPr algn="just"/>
          <a:r>
            <a:rPr lang="ru-RU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Предварительный отбор поступающих в магистратуру и докторантуру медицинских ВУЗов, резидентуру ВУЗов и научных организаций проводится до начала вступительных экзаменов с 1 февраля по 31 мая календарного года. </a:t>
          </a:r>
          <a:endParaRPr lang="ru-RU" sz="2000" b="1" dirty="0">
            <a:solidFill>
              <a:schemeClr val="accent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305F65-42DE-465C-9BF2-758D1A20902C}" type="parTrans" cxnId="{26E77CA7-A82C-4873-9B37-6320F4810303}">
      <dgm:prSet/>
      <dgm:spPr/>
      <dgm:t>
        <a:bodyPr/>
        <a:lstStyle/>
        <a:p>
          <a:endParaRPr lang="ru-RU" sz="2000" b="1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9F775D-6E72-45E5-BDF0-40183CE95B73}" type="sibTrans" cxnId="{26E77CA7-A82C-4873-9B37-6320F4810303}">
      <dgm:prSet/>
      <dgm:spPr/>
      <dgm:t>
        <a:bodyPr/>
        <a:lstStyle/>
        <a:p>
          <a:endParaRPr lang="ru-RU" sz="2000" b="1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622034-D8BB-407D-B8E8-7495393FAC7D}" type="pres">
      <dgm:prSet presAssocID="{F98B78BD-4126-414C-A7E0-EE759F32E8A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4360F63-DC78-4BED-809B-FA6049297748}" type="pres">
      <dgm:prSet presAssocID="{F98B78BD-4126-414C-A7E0-EE759F32E8AE}" presName="Name1" presStyleCnt="0"/>
      <dgm:spPr/>
    </dgm:pt>
    <dgm:pt modelId="{143E1D6A-83A6-4214-BDD6-0AE3201688E7}" type="pres">
      <dgm:prSet presAssocID="{F98B78BD-4126-414C-A7E0-EE759F32E8AE}" presName="cycle" presStyleCnt="0"/>
      <dgm:spPr/>
    </dgm:pt>
    <dgm:pt modelId="{610DBE3B-E06F-497B-AB60-ECC77A529127}" type="pres">
      <dgm:prSet presAssocID="{F98B78BD-4126-414C-A7E0-EE759F32E8AE}" presName="srcNode" presStyleLbl="node1" presStyleIdx="0" presStyleCnt="4"/>
      <dgm:spPr/>
    </dgm:pt>
    <dgm:pt modelId="{DFD81D0E-5577-492C-B9EE-A8B107BC65CA}" type="pres">
      <dgm:prSet presAssocID="{F98B78BD-4126-414C-A7E0-EE759F32E8AE}" presName="conn" presStyleLbl="parChTrans1D2" presStyleIdx="0" presStyleCnt="1"/>
      <dgm:spPr/>
      <dgm:t>
        <a:bodyPr/>
        <a:lstStyle/>
        <a:p>
          <a:endParaRPr lang="ru-RU"/>
        </a:p>
      </dgm:t>
    </dgm:pt>
    <dgm:pt modelId="{E9E03F9C-B842-4BE5-8E5C-A3033624E3A4}" type="pres">
      <dgm:prSet presAssocID="{F98B78BD-4126-414C-A7E0-EE759F32E8AE}" presName="extraNode" presStyleLbl="node1" presStyleIdx="0" presStyleCnt="4"/>
      <dgm:spPr/>
    </dgm:pt>
    <dgm:pt modelId="{418622AD-8BD9-490A-8874-78B88206A904}" type="pres">
      <dgm:prSet presAssocID="{F98B78BD-4126-414C-A7E0-EE759F32E8AE}" presName="dstNode" presStyleLbl="node1" presStyleIdx="0" presStyleCnt="4"/>
      <dgm:spPr/>
    </dgm:pt>
    <dgm:pt modelId="{733F6756-57EB-45DB-B087-E21EA3FA42A3}" type="pres">
      <dgm:prSet presAssocID="{454EEAC3-BF5B-400F-A907-516287DE9963}" presName="text_1" presStyleLbl="node1" presStyleIdx="0" presStyleCnt="4" custScaleY="103281" custLinFactNeighborX="-429" custLinFactNeighborY="-2626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476FA10A-320A-4531-B739-5D805A4E192F}" type="pres">
      <dgm:prSet presAssocID="{454EEAC3-BF5B-400F-A907-516287DE9963}" presName="accent_1" presStyleCnt="0"/>
      <dgm:spPr/>
    </dgm:pt>
    <dgm:pt modelId="{D20F4798-46D7-4715-9975-66FE659A8511}" type="pres">
      <dgm:prSet presAssocID="{454EEAC3-BF5B-400F-A907-516287DE9963}" presName="accentRepeatNode" presStyleLbl="solidFgAcc1" presStyleIdx="0" presStyleCnt="4" custLinFactNeighborX="3914" custLinFactNeighborY="-17836"/>
      <dgm:spPr>
        <a:solidFill>
          <a:schemeClr val="bg1">
            <a:lumMod val="95000"/>
          </a:schemeClr>
        </a:solidFill>
        <a:ln>
          <a:solidFill>
            <a:srgbClr val="0070C0"/>
          </a:solidFill>
        </a:ln>
      </dgm:spPr>
      <dgm:t>
        <a:bodyPr/>
        <a:lstStyle/>
        <a:p>
          <a:endParaRPr lang="ru-RU"/>
        </a:p>
      </dgm:t>
    </dgm:pt>
    <dgm:pt modelId="{AE84DB0A-35D7-4859-B73B-3F29CB84F27A}" type="pres">
      <dgm:prSet presAssocID="{4C376396-91BC-4112-9DE3-2CFDA53863B7}" presName="text_2" presStyleLbl="node1" presStyleIdx="1" presStyleCnt="4" custScaleY="108594" custLinFactNeighborY="-4616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EB424BC5-20F9-4CC3-BECB-B24CDA5DB251}" type="pres">
      <dgm:prSet presAssocID="{4C376396-91BC-4112-9DE3-2CFDA53863B7}" presName="accent_2" presStyleCnt="0"/>
      <dgm:spPr/>
    </dgm:pt>
    <dgm:pt modelId="{450DFE7B-7485-4189-A673-00995C67F9C2}" type="pres">
      <dgm:prSet presAssocID="{4C376396-91BC-4112-9DE3-2CFDA53863B7}" presName="accentRepeatNode" presStyleLbl="solidFgAcc1" presStyleIdx="1" presStyleCnt="4" custLinFactNeighborY="-35672"/>
      <dgm:spPr>
        <a:solidFill>
          <a:schemeClr val="bg1">
            <a:lumMod val="95000"/>
          </a:schemeClr>
        </a:solidFill>
        <a:ln>
          <a:solidFill>
            <a:srgbClr val="0070C0"/>
          </a:solidFill>
        </a:ln>
      </dgm:spPr>
      <dgm:t>
        <a:bodyPr/>
        <a:lstStyle/>
        <a:p>
          <a:endParaRPr lang="ru-RU"/>
        </a:p>
      </dgm:t>
    </dgm:pt>
    <dgm:pt modelId="{2B382819-AFFE-4415-BC28-5CA8F6DE2076}" type="pres">
      <dgm:prSet presAssocID="{8227EC90-218D-47B2-BA50-D3716D677B19}" presName="text_3" presStyleLbl="node1" presStyleIdx="2" presStyleCnt="4" custScaleX="100790" custScaleY="202162" custLinFactNeighborX="173" custLinFactNeighborY="-2060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4EBCAD31-43B7-4477-92C8-3401560388AB}" type="pres">
      <dgm:prSet presAssocID="{8227EC90-218D-47B2-BA50-D3716D677B19}" presName="accent_3" presStyleCnt="0"/>
      <dgm:spPr/>
    </dgm:pt>
    <dgm:pt modelId="{C4215D0D-1B1A-4797-A211-FB1F07B646B2}" type="pres">
      <dgm:prSet presAssocID="{8227EC90-218D-47B2-BA50-D3716D677B19}" presName="accentRepeatNode" presStyleLbl="solidFgAcc1" presStyleIdx="2" presStyleCnt="4" custScaleY="149144" custLinFactNeighborY="-15288"/>
      <dgm:spPr>
        <a:solidFill>
          <a:schemeClr val="bg1">
            <a:lumMod val="95000"/>
          </a:schemeClr>
        </a:solidFill>
        <a:ln>
          <a:solidFill>
            <a:srgbClr val="0070C0"/>
          </a:solidFill>
        </a:ln>
      </dgm:spPr>
      <dgm:t>
        <a:bodyPr/>
        <a:lstStyle/>
        <a:p>
          <a:endParaRPr lang="ru-RU"/>
        </a:p>
      </dgm:t>
    </dgm:pt>
    <dgm:pt modelId="{88846712-262E-446A-9B22-B32D0EA540E2}" type="pres">
      <dgm:prSet presAssocID="{20972372-5E3C-4E49-A69F-1CB8EB85A402}" presName="text_4" presStyleLbl="node1" presStyleIdx="3" presStyleCnt="4" custScaleY="131588" custLinFactNeighborY="1432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62F4391-409B-46B6-A8BC-95DE27EFC56E}" type="pres">
      <dgm:prSet presAssocID="{20972372-5E3C-4E49-A69F-1CB8EB85A402}" presName="accent_4" presStyleCnt="0"/>
      <dgm:spPr/>
    </dgm:pt>
    <dgm:pt modelId="{3010CE47-ECD8-4E0C-B01F-AF110D2B30B3}" type="pres">
      <dgm:prSet presAssocID="{20972372-5E3C-4E49-A69F-1CB8EB85A402}" presName="accentRepeatNode" presStyleLbl="solidFgAcc1" presStyleIdx="3" presStyleCnt="4" custLinFactNeighborY="-2548"/>
      <dgm:spPr>
        <a:solidFill>
          <a:schemeClr val="bg1">
            <a:lumMod val="95000"/>
          </a:schemeClr>
        </a:solidFill>
        <a:ln>
          <a:solidFill>
            <a:srgbClr val="0070C0"/>
          </a:solidFill>
        </a:ln>
      </dgm:spPr>
      <dgm:t>
        <a:bodyPr/>
        <a:lstStyle/>
        <a:p>
          <a:endParaRPr lang="ru-RU"/>
        </a:p>
      </dgm:t>
    </dgm:pt>
  </dgm:ptLst>
  <dgm:cxnLst>
    <dgm:cxn modelId="{299821E0-A1C1-4BF8-BAD2-F8B09D82136D}" type="presOf" srcId="{4C376396-91BC-4112-9DE3-2CFDA53863B7}" destId="{AE84DB0A-35D7-4859-B73B-3F29CB84F27A}" srcOrd="0" destOrd="0" presId="urn:microsoft.com/office/officeart/2008/layout/VerticalCurvedList"/>
    <dgm:cxn modelId="{124B5B22-30A7-4E34-AB0E-85A242E5ED06}" type="presOf" srcId="{454EEAC3-BF5B-400F-A907-516287DE9963}" destId="{733F6756-57EB-45DB-B087-E21EA3FA42A3}" srcOrd="0" destOrd="0" presId="urn:microsoft.com/office/officeart/2008/layout/VerticalCurvedList"/>
    <dgm:cxn modelId="{26E77CA7-A82C-4873-9B37-6320F4810303}" srcId="{F98B78BD-4126-414C-A7E0-EE759F32E8AE}" destId="{20972372-5E3C-4E49-A69F-1CB8EB85A402}" srcOrd="3" destOrd="0" parTransId="{A5305F65-42DE-465C-9BF2-758D1A20902C}" sibTransId="{9F9F775D-6E72-45E5-BDF0-40183CE95B73}"/>
    <dgm:cxn modelId="{A0687E19-4850-4605-9777-A334BE0FEAC6}" type="presOf" srcId="{20972372-5E3C-4E49-A69F-1CB8EB85A402}" destId="{88846712-262E-446A-9B22-B32D0EA540E2}" srcOrd="0" destOrd="0" presId="urn:microsoft.com/office/officeart/2008/layout/VerticalCurvedList"/>
    <dgm:cxn modelId="{860DFEB6-400C-49F1-9B20-273BF6440422}" srcId="{F98B78BD-4126-414C-A7E0-EE759F32E8AE}" destId="{454EEAC3-BF5B-400F-A907-516287DE9963}" srcOrd="0" destOrd="0" parTransId="{50CCEE47-44F5-4DDC-9C84-E2A4706D0F69}" sibTransId="{2C8FDD21-7D94-4F16-BA26-4977D3A1D48E}"/>
    <dgm:cxn modelId="{66537BA1-A282-43EE-88CC-2A895920B03B}" srcId="{F98B78BD-4126-414C-A7E0-EE759F32E8AE}" destId="{4C376396-91BC-4112-9DE3-2CFDA53863B7}" srcOrd="1" destOrd="0" parTransId="{3BAE8FA9-5436-4208-8D22-5BD3229F4D18}" sibTransId="{30A80A30-8979-45A4-B372-5C66BECE785B}"/>
    <dgm:cxn modelId="{028AD80F-90B4-4AE0-976E-35137893A8AC}" srcId="{F98B78BD-4126-414C-A7E0-EE759F32E8AE}" destId="{8227EC90-218D-47B2-BA50-D3716D677B19}" srcOrd="2" destOrd="0" parTransId="{3681D0AE-0AE8-4B12-92AA-89591D7E8EF8}" sibTransId="{CDFE97B6-C6E8-45AF-900A-DE55339D8525}"/>
    <dgm:cxn modelId="{C79E25D1-E386-4F2D-9EFA-C94D46A13B26}" type="presOf" srcId="{8227EC90-218D-47B2-BA50-D3716D677B19}" destId="{2B382819-AFFE-4415-BC28-5CA8F6DE2076}" srcOrd="0" destOrd="0" presId="urn:microsoft.com/office/officeart/2008/layout/VerticalCurvedList"/>
    <dgm:cxn modelId="{93DC414D-DE8F-4FA1-8E18-B031CE87CEDA}" type="presOf" srcId="{2C8FDD21-7D94-4F16-BA26-4977D3A1D48E}" destId="{DFD81D0E-5577-492C-B9EE-A8B107BC65CA}" srcOrd="0" destOrd="0" presId="urn:microsoft.com/office/officeart/2008/layout/VerticalCurvedList"/>
    <dgm:cxn modelId="{2B494E78-B05C-408C-A83B-8C7440138187}" type="presOf" srcId="{F98B78BD-4126-414C-A7E0-EE759F32E8AE}" destId="{4D622034-D8BB-407D-B8E8-7495393FAC7D}" srcOrd="0" destOrd="0" presId="urn:microsoft.com/office/officeart/2008/layout/VerticalCurvedList"/>
    <dgm:cxn modelId="{4BE84903-BE69-4B5C-B7D6-A20E9BD90404}" type="presParOf" srcId="{4D622034-D8BB-407D-B8E8-7495393FAC7D}" destId="{24360F63-DC78-4BED-809B-FA6049297748}" srcOrd="0" destOrd="0" presId="urn:microsoft.com/office/officeart/2008/layout/VerticalCurvedList"/>
    <dgm:cxn modelId="{D75DEA68-4E06-4185-9301-47A392DC4157}" type="presParOf" srcId="{24360F63-DC78-4BED-809B-FA6049297748}" destId="{143E1D6A-83A6-4214-BDD6-0AE3201688E7}" srcOrd="0" destOrd="0" presId="urn:microsoft.com/office/officeart/2008/layout/VerticalCurvedList"/>
    <dgm:cxn modelId="{1A5AAECC-474B-4A61-8617-8B75062D0EB0}" type="presParOf" srcId="{143E1D6A-83A6-4214-BDD6-0AE3201688E7}" destId="{610DBE3B-E06F-497B-AB60-ECC77A529127}" srcOrd="0" destOrd="0" presId="urn:microsoft.com/office/officeart/2008/layout/VerticalCurvedList"/>
    <dgm:cxn modelId="{4840CC04-C301-4055-85A8-EB237665B787}" type="presParOf" srcId="{143E1D6A-83A6-4214-BDD6-0AE3201688E7}" destId="{DFD81D0E-5577-492C-B9EE-A8B107BC65CA}" srcOrd="1" destOrd="0" presId="urn:microsoft.com/office/officeart/2008/layout/VerticalCurvedList"/>
    <dgm:cxn modelId="{FC46F4E8-8445-4964-B649-AB3D06B3D874}" type="presParOf" srcId="{143E1D6A-83A6-4214-BDD6-0AE3201688E7}" destId="{E9E03F9C-B842-4BE5-8E5C-A3033624E3A4}" srcOrd="2" destOrd="0" presId="urn:microsoft.com/office/officeart/2008/layout/VerticalCurvedList"/>
    <dgm:cxn modelId="{3F85DF74-3720-415B-8C2C-04251DD5FF8F}" type="presParOf" srcId="{143E1D6A-83A6-4214-BDD6-0AE3201688E7}" destId="{418622AD-8BD9-490A-8874-78B88206A904}" srcOrd="3" destOrd="0" presId="urn:microsoft.com/office/officeart/2008/layout/VerticalCurvedList"/>
    <dgm:cxn modelId="{4E4D418F-1D5A-4152-918C-409F21131186}" type="presParOf" srcId="{24360F63-DC78-4BED-809B-FA6049297748}" destId="{733F6756-57EB-45DB-B087-E21EA3FA42A3}" srcOrd="1" destOrd="0" presId="urn:microsoft.com/office/officeart/2008/layout/VerticalCurvedList"/>
    <dgm:cxn modelId="{63A86503-768C-4EC4-90CE-63C55BEAFBD3}" type="presParOf" srcId="{24360F63-DC78-4BED-809B-FA6049297748}" destId="{476FA10A-320A-4531-B739-5D805A4E192F}" srcOrd="2" destOrd="0" presId="urn:microsoft.com/office/officeart/2008/layout/VerticalCurvedList"/>
    <dgm:cxn modelId="{D0EA56C2-33C3-402E-9CF8-0C401D7C4686}" type="presParOf" srcId="{476FA10A-320A-4531-B739-5D805A4E192F}" destId="{D20F4798-46D7-4715-9975-66FE659A8511}" srcOrd="0" destOrd="0" presId="urn:microsoft.com/office/officeart/2008/layout/VerticalCurvedList"/>
    <dgm:cxn modelId="{5A2CE71D-BC7F-432E-8C7D-5121E54C82C4}" type="presParOf" srcId="{24360F63-DC78-4BED-809B-FA6049297748}" destId="{AE84DB0A-35D7-4859-B73B-3F29CB84F27A}" srcOrd="3" destOrd="0" presId="urn:microsoft.com/office/officeart/2008/layout/VerticalCurvedList"/>
    <dgm:cxn modelId="{B9A86FA1-F639-492B-83BC-A89EB3F09CCB}" type="presParOf" srcId="{24360F63-DC78-4BED-809B-FA6049297748}" destId="{EB424BC5-20F9-4CC3-BECB-B24CDA5DB251}" srcOrd="4" destOrd="0" presId="urn:microsoft.com/office/officeart/2008/layout/VerticalCurvedList"/>
    <dgm:cxn modelId="{07A7AA99-40EC-480C-A8F5-659E9F82960D}" type="presParOf" srcId="{EB424BC5-20F9-4CC3-BECB-B24CDA5DB251}" destId="{450DFE7B-7485-4189-A673-00995C67F9C2}" srcOrd="0" destOrd="0" presId="urn:microsoft.com/office/officeart/2008/layout/VerticalCurvedList"/>
    <dgm:cxn modelId="{68AF83DE-CB84-4472-927C-B23D4906F78E}" type="presParOf" srcId="{24360F63-DC78-4BED-809B-FA6049297748}" destId="{2B382819-AFFE-4415-BC28-5CA8F6DE2076}" srcOrd="5" destOrd="0" presId="urn:microsoft.com/office/officeart/2008/layout/VerticalCurvedList"/>
    <dgm:cxn modelId="{A727B857-B64C-4BA6-B076-EA3029B7E3E0}" type="presParOf" srcId="{24360F63-DC78-4BED-809B-FA6049297748}" destId="{4EBCAD31-43B7-4477-92C8-3401560388AB}" srcOrd="6" destOrd="0" presId="urn:microsoft.com/office/officeart/2008/layout/VerticalCurvedList"/>
    <dgm:cxn modelId="{18DB4084-15AF-4791-83B8-68C7CB584527}" type="presParOf" srcId="{4EBCAD31-43B7-4477-92C8-3401560388AB}" destId="{C4215D0D-1B1A-4797-A211-FB1F07B646B2}" srcOrd="0" destOrd="0" presId="urn:microsoft.com/office/officeart/2008/layout/VerticalCurvedList"/>
    <dgm:cxn modelId="{71BDFE9A-FB0D-4D4E-9F58-EE539BF5AD42}" type="presParOf" srcId="{24360F63-DC78-4BED-809B-FA6049297748}" destId="{88846712-262E-446A-9B22-B32D0EA540E2}" srcOrd="7" destOrd="0" presId="urn:microsoft.com/office/officeart/2008/layout/VerticalCurvedList"/>
    <dgm:cxn modelId="{967FAF66-ACCE-4FC8-BC81-1A1C5BA2A9EA}" type="presParOf" srcId="{24360F63-DC78-4BED-809B-FA6049297748}" destId="{A62F4391-409B-46B6-A8BC-95DE27EFC56E}" srcOrd="8" destOrd="0" presId="urn:microsoft.com/office/officeart/2008/layout/VerticalCurvedList"/>
    <dgm:cxn modelId="{8B068A4A-CE67-4977-AC7D-B802733FBCA1}" type="presParOf" srcId="{A62F4391-409B-46B6-A8BC-95DE27EFC56E}" destId="{3010CE47-ECD8-4E0C-B01F-AF110D2B30B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2F59A-36D0-45D3-8722-01A179B6B32C}" type="datetimeFigureOut">
              <a:rPr lang="ru-RU" smtClean="0"/>
              <a:pPr/>
              <a:t>03.07.2019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" y="742950"/>
            <a:ext cx="6604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005E9-7ED9-4922-817F-C82C4EA74C3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724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005E9-7ED9-4922-817F-C82C4EA74C3F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484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005E9-7ED9-4922-817F-C82C4EA74C3F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3647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226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50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94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43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06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94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28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39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62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75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55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4CD97-00D8-4233-A6B8-22BD3532E4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03.07.2019</a:t>
            </a:fld>
            <a:endParaRPr lang="ru-RU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34413-A9FF-4FEA-A5F8-5758E3C0FCD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77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7488" y="1988843"/>
            <a:ext cx="9649072" cy="1222375"/>
          </a:xfrm>
        </p:spPr>
        <p:txBody>
          <a:bodyPr>
            <a:noAutofit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>«</a:t>
            </a:r>
            <a:r>
              <a:rPr lang="ru-RU" sz="4000" dirty="0"/>
              <a:t>Приемная компания – 2019»</a:t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                                                        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738" y="125017"/>
            <a:ext cx="119044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Комплексное тестирование в магистратуру с английским языком обучения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5637" y="5381587"/>
            <a:ext cx="118523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99425" algn="just"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На обучение по образовательному </a:t>
            </a: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гранту</a:t>
            </a:r>
            <a:r>
              <a:rPr lang="kk-KZ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на конкурсной основе</a:t>
            </a: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зачисляются лица, набравшие наивысшие баллы по комплексному тестированию в сумме не менее </a:t>
            </a:r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60 </a:t>
            </a: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баллов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16926" y="704391"/>
          <a:ext cx="11430574" cy="441477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27755"/>
                <a:gridCol w="2430533"/>
                <a:gridCol w="1652763"/>
                <a:gridCol w="1458320"/>
                <a:gridCol w="803140"/>
                <a:gridCol w="1238507"/>
                <a:gridCol w="1319556"/>
              </a:tblGrid>
              <a:tr h="788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теста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заданий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сдачи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тестов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Пороговый балл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проведения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708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определение готовности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правильного ответа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 / Русский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5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50 минут</a:t>
                      </a:r>
                    </a:p>
                  </a:txBody>
                  <a:tcPr marL="0" marR="0" marT="0" marB="0"/>
                </a:tc>
              </a:tr>
              <a:tr h="78807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дисциплинам </a:t>
                      </a: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образовательных программ   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 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выбором одного правильного ответа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Русский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5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 минут</a:t>
                      </a:r>
                    </a:p>
                  </a:txBody>
                  <a:tcPr marL="0" marR="0" marT="0" marB="0"/>
                </a:tc>
              </a:tr>
              <a:tr h="1045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 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выбором одного или нескольких правильных ответов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Русский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5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 минут</a:t>
                      </a:r>
                    </a:p>
                  </a:txBody>
                  <a:tcPr marL="0" marR="0" marT="0" marB="0"/>
                </a:tc>
              </a:tr>
              <a:tr h="106205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endParaRPr lang="ru-RU" sz="15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5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 мин 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 часа 40 мин)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70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975255"/>
              </p:ext>
            </p:extLst>
          </p:nvPr>
        </p:nvGraphicFramePr>
        <p:xfrm>
          <a:off x="218480" y="482600"/>
          <a:ext cx="11638160" cy="506729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689820"/>
                <a:gridCol w="2286000"/>
                <a:gridCol w="2247900"/>
                <a:gridCol w="1219200"/>
                <a:gridCol w="762000"/>
                <a:gridCol w="1168400"/>
                <a:gridCol w="1264840"/>
              </a:tblGrid>
              <a:tr h="8089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теста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заданий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сдачи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тестов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Пороговый балл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проведения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695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7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знание иностранного языка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правильного ответа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 / немецкий 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французский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 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минут</a:t>
                      </a:r>
                    </a:p>
                  </a:txBody>
                  <a:tcPr marL="0" marR="0" marT="0" marB="0"/>
                </a:tc>
              </a:tr>
              <a:tr h="928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8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определение 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готовности (критическое и аналитическое мышление)</a:t>
                      </a:r>
                      <a:endParaRPr lang="ru-RU" sz="15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правильного ответа</a:t>
                      </a:r>
                      <a:endParaRPr lang="ru-RU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 / Русский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 минут</a:t>
                      </a:r>
                    </a:p>
                  </a:txBody>
                  <a:tcPr marL="0" marR="0" marT="0" marB="0"/>
                </a:tc>
              </a:tr>
              <a:tr h="78807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8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Творческие экзамены по группам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образовательных программ   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Творческие экзамены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Русский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045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kk-KZ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</a:t>
                      </a:r>
                      <a:r>
                        <a:rPr lang="kk-KZ" sz="15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реферата</a:t>
                      </a:r>
                      <a:endParaRPr lang="ru-RU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Русский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5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80501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endParaRPr lang="ru-RU" sz="15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125 минут</a:t>
                      </a:r>
                      <a:r>
                        <a:rPr lang="ru-RU" sz="15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часа 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минут)</a:t>
                      </a:r>
                      <a:endParaRPr lang="ru-RU" sz="15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1"/>
            <a:ext cx="12192000" cy="78989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133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Комплексное тестирование в </a:t>
            </a:r>
            <a:r>
              <a:rPr lang="ru-RU" sz="2133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магистратуру (Творческие  экзамены)</a:t>
            </a:r>
            <a:endParaRPr lang="ru-RU" sz="2133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innerShdw blurRad="63500" dist="50800">
                  <a:prstClr val="black">
                    <a:alpha val="50000"/>
                  </a:prstClr>
                </a:innerShdw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757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673932" y="2108420"/>
            <a:ext cx="2323309" cy="232869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of English as a Foreign Language Institutional Testing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Инглиш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Форин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Лангудж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Инститьюшнал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Тестинг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Internet-based Test (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бейзид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(TOEFL IBT (ТОЙФЛ АЙБИТИ), 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пороговый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</a:t>
            </a:r>
            <a:r>
              <a:rPr lang="en-US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32 </a:t>
            </a:r>
            <a:r>
              <a:rPr lang="en-US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73932" y="4581128"/>
            <a:ext cx="2520280" cy="165618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Paper-delivered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(TOEFL PDT (Тест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Инглиш аз а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Форин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Лангудж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пэйпер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деливерэд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тэстинг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 – пороговый балл – не менее 47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21496" y="2108420"/>
            <a:ext cx="2092478" cy="303972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(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Интернашнал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Инглиш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Лангудж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(IELTS (АЙЛТС), пороговый балл – не менее 4.5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9612" y="111968"/>
            <a:ext cx="12022123" cy="6387554"/>
            <a:chOff x="49612" y="111968"/>
            <a:chExt cx="12022123" cy="6387554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119336" y="111968"/>
              <a:ext cx="11737304" cy="1156794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Поступающие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докторантуру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предоставляют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международные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сертификаты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подтверждающие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владение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иностранным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языком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соответствии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общеевропейскими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компетенциями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стандартами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владения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иностранным</a:t>
              </a:r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языком</a:t>
              </a:r>
              <a:r>
                <a:rPr lang="en-US" sz="200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49612" y="1282588"/>
              <a:ext cx="12022123" cy="5216934"/>
              <a:chOff x="50540" y="1978372"/>
              <a:chExt cx="12022123" cy="5216934"/>
            </a:xfrm>
            <a:solidFill>
              <a:schemeClr val="accent5">
                <a:lumMod val="60000"/>
                <a:lumOff val="40000"/>
              </a:schemeClr>
            </a:solidFill>
          </p:grpSpPr>
          <p:sp>
            <p:nvSpPr>
              <p:cNvPr id="4" name="Скругленный прямоугольник 3"/>
              <p:cNvSpPr/>
              <p:nvPr/>
            </p:nvSpPr>
            <p:spPr>
              <a:xfrm>
                <a:off x="119673" y="5367402"/>
                <a:ext cx="2592289" cy="1827904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 of English as a Foreign Language Paper-based testing (TOEFL PBT (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ов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Инглиш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аз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Форин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Лангудж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пэйпер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бэйсед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тэстинг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))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пороговый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балл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менее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400</a:t>
                </a:r>
                <a:endParaRPr lang="ru-RU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Скругленный прямоугольник 6"/>
              <p:cNvSpPr/>
              <p:nvPr/>
            </p:nvSpPr>
            <p:spPr>
              <a:xfrm>
                <a:off x="50540" y="2790356"/>
                <a:ext cx="2605270" cy="2441123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</a:rPr>
                  <a:t>Test of English as a Foreign Language Institutional Testing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Programm</a:t>
                </a:r>
                <a:r>
                  <a:rPr lang="en-US" sz="1400" dirty="0">
                    <a:solidFill>
                      <a:schemeClr val="tx1"/>
                    </a:solidFill>
                  </a:rPr>
                  <a:t> -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Тест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ов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Инглиш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аз</a:t>
                </a:r>
                <a:r>
                  <a:rPr lang="en-US" sz="1400" dirty="0">
                    <a:solidFill>
                      <a:schemeClr val="tx1"/>
                    </a:solidFill>
                  </a:rPr>
                  <a:t> а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Форин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Лангудж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Инститьюшнал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Тестинг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программ</a:t>
                </a:r>
                <a:r>
                  <a:rPr lang="en-US" sz="1400" dirty="0">
                    <a:solidFill>
                      <a:schemeClr val="tx1"/>
                    </a:solidFill>
                  </a:rPr>
                  <a:t> (TOEFL ITP (ТОЙФЛ АЙТИПИ) –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не</a:t>
                </a:r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менее</a:t>
                </a:r>
                <a:r>
                  <a:rPr lang="en-US" sz="1400" dirty="0">
                    <a:solidFill>
                      <a:schemeClr val="tx1"/>
                    </a:solidFill>
                  </a:rPr>
                  <a:t> 138 </a:t>
                </a:r>
                <a:r>
                  <a:rPr lang="en-US" sz="1400" dirty="0" err="1">
                    <a:solidFill>
                      <a:schemeClr val="tx1"/>
                    </a:solidFill>
                  </a:rPr>
                  <a:t>баллов</a:t>
                </a:r>
                <a:r>
                  <a:rPr lang="en-US" sz="1400" dirty="0">
                    <a:solidFill>
                      <a:schemeClr val="tx1"/>
                    </a:solidFill>
                  </a:rPr>
                  <a:t>), </a:t>
                </a:r>
                <a:endParaRPr lang="ru-RU" sz="1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Скругленный прямоугольник 7"/>
              <p:cNvSpPr/>
              <p:nvPr/>
            </p:nvSpPr>
            <p:spPr>
              <a:xfrm>
                <a:off x="7421218" y="2502010"/>
                <a:ext cx="1931630" cy="4679676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немецкий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язык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Deutsche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Sprachpruеfung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fuеr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den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Hochschulzugang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дойче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щпрахпрюфун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фюр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дейн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хохшулцуган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(DSH,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Niveau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В2/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уровень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В2), 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TestDaF-Prufung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тестдаф-прюфун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Niveau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В2/</a:t>
                </a:r>
                <a:r>
                  <a:rPr lang="en-US" sz="16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уровень</a:t>
                </a:r>
                <a:r>
                  <a: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В2)</a:t>
                </a:r>
                <a:endParaRPr lang="ru-RU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9486448" y="2497751"/>
                <a:ext cx="2586215" cy="4683935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французский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язык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Test de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Franзais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International™ -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Интернасиональ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(TFI (ТФИ) –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ниже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уровня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В1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секциям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чтения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 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аудирования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Diplome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d’Etudes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Langue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franзaise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Диплом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дэтюд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франсэз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(DELF (ДЭЛФ),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уровень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B2),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Diplome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Approfondi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 Langue 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franзaise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Диплом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Аппрофонди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Франсэз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(DALF (ДАЛФ),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уровень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C1), Test de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connaissance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franзais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коннэссанс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(TCF  (ТСФ) – 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менее</a:t>
                </a:r>
                <a:r>
                  <a:rPr lang="kk-KZ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400 баллов</a:t>
                </a:r>
                <a:endParaRPr lang="ru-RU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Стрелка вниз 11"/>
              <p:cNvSpPr/>
              <p:nvPr/>
            </p:nvSpPr>
            <p:spPr>
              <a:xfrm>
                <a:off x="10057368" y="1978373"/>
                <a:ext cx="1184884" cy="501934"/>
              </a:xfrm>
              <a:prstGeom prst="down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Стрелка вниз 12"/>
              <p:cNvSpPr/>
              <p:nvPr/>
            </p:nvSpPr>
            <p:spPr>
              <a:xfrm>
                <a:off x="7799468" y="1978372"/>
                <a:ext cx="1080120" cy="502449"/>
              </a:xfrm>
              <a:prstGeom prst="down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" name="Стрелка вниз 14"/>
            <p:cNvSpPr/>
            <p:nvPr/>
          </p:nvSpPr>
          <p:spPr>
            <a:xfrm>
              <a:off x="5666386" y="1287861"/>
              <a:ext cx="1097444" cy="793244"/>
            </a:xfrm>
            <a:prstGeom prst="downArrow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3332546" y="1272525"/>
              <a:ext cx="1006079" cy="808580"/>
            </a:xfrm>
            <a:prstGeom prst="downArrow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849207" y="1284301"/>
              <a:ext cx="1006079" cy="808580"/>
            </a:xfrm>
            <a:prstGeom prst="downArrow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47203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7419" y="2382838"/>
            <a:ext cx="6142567" cy="1433512"/>
          </a:xfrm>
          <a:ln w="19050"/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БЛАГОДАРЮ ЗА ВНИМАНИЕ!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12700" y="-3365"/>
            <a:ext cx="12192000" cy="953406"/>
          </a:xfrm>
          <a:prstGeom prst="rect">
            <a:avLst/>
          </a:prstGeom>
          <a:solidFill>
            <a:srgbClr val="50B4C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>
              <a:latin typeface="Palatino Linotype" panose="020405020505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400" y="80923"/>
            <a:ext cx="121666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50" b="1" dirty="0" smtClean="0">
                <a:solidFill>
                  <a:schemeClr val="bg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Нормативно-правовые документы регламентирующие</a:t>
            </a:r>
          </a:p>
          <a:p>
            <a:pPr algn="ctr"/>
            <a:r>
              <a:rPr lang="ru-RU" sz="2250" b="1" dirty="0" smtClean="0">
                <a:solidFill>
                  <a:schemeClr val="bg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ru-RU" sz="2250" b="1" dirty="0">
                <a:solidFill>
                  <a:schemeClr val="bg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КТ и Конкурс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400" y="1186162"/>
            <a:ext cx="12166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200" b="1" i="1" dirty="0">
              <a:solidFill>
                <a:srgbClr val="C0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60422" y="1034330"/>
            <a:ext cx="11678652" cy="556134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8572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3800" dirty="0" smtClean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Закон Республики Казахстан «Об образовании» </a:t>
            </a:r>
            <a:r>
              <a:rPr lang="ru-RU" sz="2900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ЗРК от 27.07.2007 г.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endParaRPr lang="ru-RU" sz="3800" dirty="0" smtClean="0">
              <a:solidFill>
                <a:schemeClr val="tx1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351450" indent="-8572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44448"/>
              </a:buClr>
              <a:buFont typeface="Wingdings" panose="05000000000000000000" pitchFamily="2" charset="2"/>
              <a:buChar char="Ø"/>
            </a:pPr>
            <a:r>
              <a:rPr lang="ru-RU" sz="3800" dirty="0" smtClean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Типовые правила приема на обучение в организации образования,  реализующие образовательные программы послевузовского образования</a:t>
            </a:r>
            <a:r>
              <a:rPr lang="ru-RU" sz="38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                                                        </a:t>
            </a:r>
          </a:p>
          <a:p>
            <a:pPr algn="r">
              <a:buClr>
                <a:srgbClr val="244448"/>
              </a:buClr>
            </a:pP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Утвержден Приказом Министра МОН РК</a:t>
            </a:r>
          </a:p>
          <a:p>
            <a:pPr algn="r">
              <a:buClr>
                <a:srgbClr val="244448"/>
              </a:buClr>
            </a:pP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от 31.10.2018 г. № 600</a:t>
            </a:r>
          </a:p>
          <a:p>
            <a:pPr marL="351450" indent="-85725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44448"/>
              </a:buClr>
              <a:buFont typeface="Wingdings" panose="05000000000000000000" pitchFamily="2" charset="2"/>
              <a:buChar char="Ø"/>
            </a:pPr>
            <a:r>
              <a:rPr lang="kk-KZ" sz="3800" dirty="0" smtClean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Правила проведения комплексного тестирования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44448"/>
              </a:buClr>
            </a:pPr>
            <a:r>
              <a:rPr lang="kk-KZ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 Утвержден </a:t>
            </a:r>
            <a:r>
              <a:rPr lang="kk-KZ" sz="2900" i="1" dirty="0">
                <a:latin typeface="Palatino Linotype" panose="02040502050505030304" pitchFamily="18" charset="0"/>
                <a:cs typeface="Arial" panose="020B0604020202020204" pitchFamily="34" charset="0"/>
              </a:rPr>
              <a:t>приказом МОН РК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44448"/>
              </a:buClr>
            </a:pPr>
            <a:r>
              <a:rPr lang="kk-KZ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                 от 08.05.2019 г. </a:t>
            </a:r>
            <a:r>
              <a:rPr lang="kk-KZ" sz="2900" i="1" dirty="0">
                <a:latin typeface="Palatino Linotype" panose="02040502050505030304" pitchFamily="18" charset="0"/>
                <a:cs typeface="Arial" panose="020B0604020202020204" pitchFamily="34" charset="0"/>
              </a:rPr>
              <a:t>№ </a:t>
            </a:r>
            <a:r>
              <a:rPr lang="kk-KZ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190 </a:t>
            </a:r>
            <a:endParaRPr lang="kk-KZ" sz="2900" i="1" dirty="0"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351450" indent="-857250" algn="just">
              <a:buClr>
                <a:srgbClr val="244448"/>
              </a:buClr>
              <a:buFont typeface="Wingdings" panose="05000000000000000000" pitchFamily="2" charset="2"/>
              <a:buChar char="Ø"/>
            </a:pPr>
            <a:endParaRPr lang="ru-RU" sz="3800" dirty="0" smtClean="0">
              <a:solidFill>
                <a:schemeClr val="tx1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marL="351450" indent="-857250" algn="just">
              <a:buClr>
                <a:srgbClr val="244448"/>
              </a:buClr>
              <a:buFont typeface="Wingdings" panose="05000000000000000000" pitchFamily="2" charset="2"/>
              <a:buChar char="Ø"/>
            </a:pPr>
            <a:r>
              <a:rPr lang="ru-RU" sz="3800" dirty="0" smtClean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Правила </a:t>
            </a:r>
            <a:r>
              <a:rPr lang="ru-RU" sz="3800" dirty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присуждения образовательного гранта для оплаты  высшего </a:t>
            </a:r>
            <a:r>
              <a:rPr lang="ru-RU" sz="3800" dirty="0" smtClean="0">
                <a:solidFill>
                  <a:schemeClr val="tx1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образования</a:t>
            </a:r>
          </a:p>
          <a:p>
            <a:pPr algn="r">
              <a:buClr>
                <a:srgbClr val="244448"/>
              </a:buClr>
            </a:pP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   Утвержден </a:t>
            </a:r>
            <a:r>
              <a:rPr lang="ru-RU" sz="2900" i="1" dirty="0">
                <a:latin typeface="Palatino Linotype" panose="02040502050505030304" pitchFamily="18" charset="0"/>
                <a:cs typeface="Arial" panose="020B0604020202020204" pitchFamily="34" charset="0"/>
              </a:rPr>
              <a:t>постановлением Правительства </a:t>
            </a: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РК</a:t>
            </a:r>
          </a:p>
          <a:p>
            <a:pPr algn="r">
              <a:buClr>
                <a:srgbClr val="244448"/>
              </a:buClr>
            </a:pP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 от </a:t>
            </a:r>
            <a:r>
              <a:rPr lang="ru-RU" sz="2900" i="1" dirty="0">
                <a:latin typeface="Palatino Linotype" panose="02040502050505030304" pitchFamily="18" charset="0"/>
                <a:cs typeface="Arial" panose="020B0604020202020204" pitchFamily="34" charset="0"/>
              </a:rPr>
              <a:t>23 января 2008 года № </a:t>
            </a:r>
            <a:r>
              <a:rPr lang="ru-RU" sz="2900" i="1" dirty="0" smtClean="0">
                <a:latin typeface="Palatino Linotype" panose="02040502050505030304" pitchFamily="18" charset="0"/>
                <a:cs typeface="Arial" panose="020B0604020202020204" pitchFamily="34" charset="0"/>
              </a:rPr>
              <a:t>58</a:t>
            </a:r>
            <a:endParaRPr lang="en-US" sz="2900" i="1" dirty="0" smtClean="0"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algn="just">
              <a:buClr>
                <a:srgbClr val="244448"/>
              </a:buClr>
            </a:pPr>
            <a:endParaRPr lang="ru-RU" sz="2900" i="1" dirty="0"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2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5319"/>
            <a:ext cx="12192000" cy="70844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900" tIns="51951" rIns="103900" bIns="51951" rtlCol="0" anchor="ctr"/>
          <a:lstStyle/>
          <a:p>
            <a:pPr algn="ctr"/>
            <a:endParaRPr lang="ru-RU" sz="240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8500" y="24742"/>
            <a:ext cx="10537763" cy="679369"/>
          </a:xfrm>
          <a:prstGeom prst="rect">
            <a:avLst/>
          </a:prstGeom>
        </p:spPr>
        <p:txBody>
          <a:bodyPr wrap="square" lIns="103900" tIns="51951" rIns="103900" bIns="51951">
            <a:spAutoFit/>
          </a:bodyPr>
          <a:lstStyle/>
          <a:p>
            <a:pPr algn="ctr">
              <a:defRPr/>
            </a:pPr>
            <a:r>
              <a:rPr lang="ru-RU" sz="37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Прием </a:t>
            </a:r>
            <a:r>
              <a:rPr lang="ru-RU" sz="3733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ОВПО</a:t>
            </a:r>
            <a:endParaRPr lang="ru-RU" sz="3733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31504" y="1484784"/>
            <a:ext cx="3490912" cy="1628477"/>
          </a:xfrm>
          <a:prstGeom prst="rect">
            <a:avLst/>
          </a:prstGeom>
          <a:noFill/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3900" tIns="51951" rIns="103900" bIns="51951"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МАГИСТРАТУРА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807202" y="1465162"/>
            <a:ext cx="4978399" cy="1788376"/>
          </a:xfrm>
          <a:prstGeom prst="rect">
            <a:avLst/>
          </a:prstGeom>
          <a:ln w="22225">
            <a:solidFill>
              <a:schemeClr val="accent5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103900" tIns="51951" rIns="103900" bIns="51951"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КОМПЛЕКСНОЕ ТЕСТИРОВАНИЕ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631504" y="4077072"/>
            <a:ext cx="3490912" cy="1628477"/>
          </a:xfrm>
          <a:prstGeom prst="rect">
            <a:avLst/>
          </a:prstGeom>
          <a:noFill/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3900" tIns="51951" rIns="103900" bIns="51951"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ДОКТОРАНТУРА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780089" y="4077072"/>
            <a:ext cx="4978397" cy="1628477"/>
          </a:xfrm>
          <a:prstGeom prst="rect">
            <a:avLst/>
          </a:prstGeom>
          <a:ln w="22225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03900" tIns="51951" rIns="103900" bIns="51951"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ЭКЗАМЕН 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(межд.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сертиф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+ </a:t>
            </a: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специальный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экзамен 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 группе образовательных программ)</a:t>
            </a:r>
          </a:p>
        </p:txBody>
      </p:sp>
      <p:sp>
        <p:nvSpPr>
          <p:cNvPr id="18" name="Стрелка вправо 17"/>
          <p:cNvSpPr/>
          <p:nvPr/>
        </p:nvSpPr>
        <p:spPr>
          <a:xfrm>
            <a:off x="5461431" y="1908252"/>
            <a:ext cx="1143448" cy="902196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900" tIns="51951" rIns="103900" bIns="51951" rtlCol="0" anchor="ctr"/>
          <a:lstStyle/>
          <a:p>
            <a:pPr algn="ctr"/>
            <a:endParaRPr lang="ru-RU" sz="2400"/>
          </a:p>
        </p:txBody>
      </p:sp>
      <p:sp>
        <p:nvSpPr>
          <p:cNvPr id="19" name="Стрелка вправо 18"/>
          <p:cNvSpPr/>
          <p:nvPr/>
        </p:nvSpPr>
        <p:spPr>
          <a:xfrm>
            <a:off x="5524276" y="4509120"/>
            <a:ext cx="1143448" cy="902196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900" tIns="51951" rIns="103900" bIns="51951" rtlCol="0" anchor="ctr"/>
          <a:lstStyle/>
          <a:p>
            <a:pPr algn="ctr"/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357205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7867" y="1862138"/>
            <a:ext cx="3913717" cy="1015663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С 16.08.-20.08.2019г.</a:t>
            </a:r>
          </a:p>
          <a:p>
            <a:pPr algn="ctr">
              <a:defRPr/>
            </a:pPr>
            <a:r>
              <a:rPr lang="ru-RU" sz="2000" b="1" kern="0" dirty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Прием заявлении на участие в </a:t>
            </a: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конкурсе РБ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536952" y="476251"/>
            <a:ext cx="5200649" cy="707886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Календарь приема документов</a:t>
            </a:r>
          </a:p>
          <a:p>
            <a:pPr algn="ctr">
              <a:defRPr/>
            </a:pPr>
            <a:r>
              <a:rPr lang="ru-RU" sz="2000" b="1" kern="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с 03.0.-25.07.2019г.</a:t>
            </a:r>
            <a:endParaRPr lang="ru-RU" sz="2000" b="1" kern="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8351" y="1852613"/>
            <a:ext cx="3562349" cy="830997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С 01.02.-31.05.2019г</a:t>
            </a: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. </a:t>
            </a:r>
            <a:endParaRPr lang="ru-RU" sz="2000" b="1" kern="0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ru-RU" sz="14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Предварительный отбор в области здравоохранения (доктор.)</a:t>
            </a:r>
            <a:endParaRPr lang="ru-RU" sz="1400" b="1" kern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525933" y="1831975"/>
            <a:ext cx="3564467" cy="1015663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С 24.08.-25.08.2019г.</a:t>
            </a:r>
          </a:p>
          <a:p>
            <a:pPr algn="ctr">
              <a:defRPr/>
            </a:pP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Прием заявлении на участие в конкурсе МИО</a:t>
            </a:r>
          </a:p>
        </p:txBody>
      </p:sp>
      <p:sp>
        <p:nvSpPr>
          <p:cNvPr id="11" name="Стрелка вниз 10"/>
          <p:cNvSpPr/>
          <p:nvPr/>
        </p:nvSpPr>
        <p:spPr>
          <a:xfrm rot="2088747">
            <a:off x="2976034" y="1303338"/>
            <a:ext cx="709084" cy="514350"/>
          </a:xfrm>
          <a:prstGeom prst="downArrow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8334996">
            <a:off x="8758238" y="1203326"/>
            <a:ext cx="530225" cy="685800"/>
          </a:xfrm>
          <a:prstGeom prst="downArrow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6004984" y="1304925"/>
            <a:ext cx="709083" cy="514350"/>
          </a:xfrm>
          <a:prstGeom prst="downArrow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402667" y="3225801"/>
            <a:ext cx="3805767" cy="707886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Дата зачисления</a:t>
            </a:r>
          </a:p>
          <a:p>
            <a:pPr algn="ctr">
              <a:defRPr/>
            </a:pPr>
            <a:r>
              <a:rPr lang="ru-RU" sz="2000" b="1" kern="0" dirty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д</a:t>
            </a: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о 28 августа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8350251" y="3225800"/>
            <a:ext cx="3740149" cy="707886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Дата </a:t>
            </a:r>
            <a:r>
              <a:rPr lang="ru-RU" sz="2000" b="1" kern="0" dirty="0" err="1" smtClean="0">
                <a:solidFill>
                  <a:srgbClr val="7030A0"/>
                </a:solidFill>
                <a:latin typeface="Century Gothic" panose="020B0502020202020204" pitchFamily="34" charset="0"/>
              </a:rPr>
              <a:t>пров-я</a:t>
            </a:r>
            <a:r>
              <a:rPr lang="ru-RU" sz="2000" b="1" kern="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 конкурса</a:t>
            </a:r>
          </a:p>
          <a:p>
            <a:pPr algn="ctr">
              <a:defRPr/>
            </a:pP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с 24.08.-25.08.2019г.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35360" y="4221088"/>
            <a:ext cx="11737304" cy="2520280"/>
          </a:xfrm>
          <a:prstGeom prst="round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ru-RU" sz="1400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just">
              <a:defRPr/>
            </a:pPr>
            <a:r>
              <a:rPr lang="ru-RU" sz="1600" dirty="0"/>
              <a:t>Зачисление лиц в магистратуру осуществляется по итогам КТ в соответствии со Шкалой 150-балльной системы оценок для КТ в магистратуру с казахским или русским языком </a:t>
            </a:r>
            <a:r>
              <a:rPr lang="ru-RU" sz="1600" dirty="0" smtClean="0"/>
              <a:t>обучения: </a:t>
            </a:r>
            <a:r>
              <a:rPr lang="ru-RU" sz="1600" dirty="0"/>
              <a:t>не менее 75 баллов, в том числе по иностранному языку – не менее 25 баллов, по профилю группы образовательных программ: с выбором одного правильного ответа – не менее 15 баллов, с выбором одного или нескольких правильных ответов – не менее 20 баллов, по тесту на определение готовности к обучению – не менее 15 баллов</a:t>
            </a:r>
            <a:r>
              <a:rPr lang="ru-RU" sz="1600" dirty="0" smtClean="0"/>
              <a:t>.</a:t>
            </a:r>
          </a:p>
          <a:p>
            <a:pPr algn="just">
              <a:defRPr/>
            </a:pPr>
            <a:r>
              <a:rPr lang="ru-RU" sz="1600" dirty="0"/>
              <a:t>Зачисление лиц в магистратуру с английским языком обучения осуществляется по итогам КТ в соответствии со Шкалой 100-балльной системы оценок для КТ в магистратуру с английским языком обучения согласно </a:t>
            </a:r>
            <a:r>
              <a:rPr lang="ru-RU" sz="1600" dirty="0" smtClean="0"/>
              <a:t>: </a:t>
            </a:r>
            <a:r>
              <a:rPr lang="ru-RU" sz="1600" dirty="0"/>
              <a:t>не менее 25 баллов, в том группы образовательных программ: с выбором одного правильного ответа – не менее числе по тесту на определение готовности к обучению – не менее 7 баллов, по профилю 8 баллов, с выбором одного или нескольких правильных ответов – не менее 10 </a:t>
            </a:r>
            <a:r>
              <a:rPr lang="ru-RU" sz="1600" dirty="0" smtClean="0"/>
              <a:t>баллов</a:t>
            </a:r>
            <a:r>
              <a:rPr lang="ru-RU" dirty="0" smtClean="0"/>
              <a:t>.</a:t>
            </a:r>
            <a:endParaRPr lang="ru-RU" dirty="0"/>
          </a:p>
          <a:p>
            <a:pPr algn="just">
              <a:defRPr/>
            </a:pPr>
            <a:endParaRPr lang="ru-RU" kern="0" dirty="0">
              <a:solidFill>
                <a:srgbClr val="4472C4">
                  <a:lumMod val="75000"/>
                </a:srgbClr>
              </a:solidFill>
              <a:latin typeface="Century Gothic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5360" y="3212976"/>
            <a:ext cx="3913717" cy="707886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Дата проведения конкурса </a:t>
            </a:r>
            <a:r>
              <a:rPr lang="ru-RU" sz="2000" b="1" kern="0" dirty="0" smtClean="0">
                <a:solidFill>
                  <a:srgbClr val="ED7D31">
                    <a:lumMod val="50000"/>
                  </a:srgbClr>
                </a:solidFill>
                <a:latin typeface="Century Gothic" panose="020B0502020202020204" pitchFamily="34" charset="0"/>
              </a:rPr>
              <a:t>с 21.08.-23.08.2019г.</a:t>
            </a:r>
          </a:p>
        </p:txBody>
      </p:sp>
    </p:spTree>
    <p:extLst>
      <p:ext uri="{BB962C8B-B14F-4D97-AF65-F5344CB8AC3E}">
        <p14:creationId xmlns:p14="http://schemas.microsoft.com/office/powerpoint/2010/main" val="171036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Прямоугольник 6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ru-RU" sz="2400"/>
          </a:p>
        </p:txBody>
      </p:sp>
      <p:sp>
        <p:nvSpPr>
          <p:cNvPr id="34" name="Прямоугольник 33"/>
          <p:cNvSpPr/>
          <p:nvPr/>
        </p:nvSpPr>
        <p:spPr>
          <a:xfrm>
            <a:off x="0" y="0"/>
            <a:ext cx="12192000" cy="105273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ru-RU" sz="2400">
              <a:solidFill>
                <a:srgbClr val="0070C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39349" y="215936"/>
            <a:ext cx="9601067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7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Новшества </a:t>
            </a:r>
            <a:r>
              <a:rPr lang="ru-RU" sz="3733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магистратура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5" name="Схема 34"/>
          <p:cNvGraphicFramePr/>
          <p:nvPr>
            <p:extLst>
              <p:ext uri="{D42A27DB-BD31-4B8C-83A1-F6EECF244321}">
                <p14:modId xmlns:p14="http://schemas.microsoft.com/office/powerpoint/2010/main" val="3138479809"/>
              </p:ext>
            </p:extLst>
          </p:nvPr>
        </p:nvGraphicFramePr>
        <p:xfrm>
          <a:off x="225288" y="1196752"/>
          <a:ext cx="11823377" cy="5184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183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9349" y="188641"/>
            <a:ext cx="11329259" cy="676076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99425" algn="just"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Лица, поступающие в магистратуру и докторантуру сдают:</a:t>
            </a:r>
          </a:p>
          <a:p>
            <a:pPr indent="599425" algn="just">
              <a:defRPr/>
            </a:pPr>
            <a:endParaRPr lang="ru-RU" sz="2133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80990" indent="-380990" algn="just">
              <a:buFont typeface="Wingdings" panose="05000000000000000000" pitchFamily="2" charset="2"/>
              <a:buChar char="Ø"/>
              <a:defRPr/>
            </a:pPr>
            <a:r>
              <a:rPr lang="ru-RU" sz="2000" b="1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в магистратуру </a:t>
            </a:r>
            <a:r>
              <a:rPr lang="ru-RU" sz="20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– комплексное тестирование состоящее из теста по иностранному языку </a:t>
            </a:r>
            <a:r>
              <a:rPr lang="ru-RU" sz="2000" dirty="0"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(английский, французский, немецкий)</a:t>
            </a:r>
            <a:r>
              <a:rPr lang="ru-RU" sz="20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, теста по  профилю группы образовательных программ, теста на определение готовности к обучению;</a:t>
            </a:r>
          </a:p>
          <a:p>
            <a:pPr marL="380990" indent="-380990" algn="just">
              <a:buFont typeface="Wingdings" panose="05000000000000000000" pitchFamily="2" charset="2"/>
              <a:buChar char="Ø"/>
              <a:defRPr/>
            </a:pPr>
            <a:endParaRPr lang="ru-RU" sz="2000" dirty="0"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380990" indent="-380990" algn="just">
              <a:buFont typeface="Wingdings" panose="05000000000000000000" pitchFamily="2" charset="2"/>
              <a:buChar char="Ø"/>
              <a:defRPr/>
            </a:pPr>
            <a:r>
              <a:rPr lang="ru-RU" sz="2000" b="1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в магистратуру  с английским языком обучения</a:t>
            </a:r>
            <a:r>
              <a:rPr lang="ru-RU" sz="20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 - комплексное тестирование, состоящее из теста по профилю группы образовательных программ на английском языке и теста на определение готовности к обучению на казахском или русском языках (по выбору);</a:t>
            </a:r>
          </a:p>
          <a:p>
            <a:pPr marL="380990" indent="-380990" algn="just">
              <a:buFont typeface="Wingdings" panose="05000000000000000000" pitchFamily="2" charset="2"/>
              <a:buChar char="Ø"/>
              <a:defRPr/>
            </a:pPr>
            <a:endParaRPr lang="ru-RU" sz="2400" dirty="0"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380990" indent="-380990" algn="just">
              <a:buFont typeface="Wingdings" panose="05000000000000000000" pitchFamily="2" charset="2"/>
              <a:buChar char="Ø"/>
              <a:defRPr/>
            </a:pPr>
            <a:r>
              <a:rPr lang="ru-RU" sz="2000" b="1" dirty="0"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в магистратуру по направлению здравоохранение и социальное обеспечение (медицина) медицина, резидентуру</a:t>
            </a:r>
            <a:r>
              <a:rPr lang="ru-RU" sz="2000" dirty="0"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:</a:t>
            </a:r>
          </a:p>
          <a:p>
            <a:pPr indent="599425" algn="just">
              <a:defRPr/>
            </a:pPr>
            <a:r>
              <a:rPr lang="ru-RU" sz="2000" dirty="0"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1) вступительный экзамен по одному из иностранных языков по выбору (английский, французский, немецкий); </a:t>
            </a:r>
          </a:p>
          <a:p>
            <a:pPr indent="599425" algn="just">
              <a:defRPr/>
            </a:pPr>
            <a:r>
              <a:rPr lang="ru-RU" sz="2000" dirty="0"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2) по специальности</a:t>
            </a:r>
            <a:r>
              <a:rPr lang="ru-RU" sz="2000" dirty="0" smtClean="0"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.</a:t>
            </a:r>
          </a:p>
          <a:p>
            <a:pPr indent="599425" algn="just">
              <a:defRPr/>
            </a:pPr>
            <a:endParaRPr lang="ru-RU" sz="2400" dirty="0" smtClean="0"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380990" indent="-380990" algn="just">
              <a:buFont typeface="Wingdings" panose="05000000000000000000" pitchFamily="2" charset="2"/>
              <a:buChar char="Ø"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докторантуру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предоставляют международные сертификаты,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подтверждающие владение иностранным языком в соответствии с общеевропейскими компетенциями (стандартами) владения иностранным языком и сдают вступительный экзамен по группам образовательных программ докторантуры в ВУЗе.</a:t>
            </a:r>
          </a:p>
        </p:txBody>
      </p:sp>
    </p:spTree>
    <p:extLst>
      <p:ext uri="{BB962C8B-B14F-4D97-AF65-F5344CB8AC3E}">
        <p14:creationId xmlns:p14="http://schemas.microsoft.com/office/powerpoint/2010/main" val="368534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49612" y="0"/>
            <a:ext cx="12022123" cy="6499522"/>
            <a:chOff x="49612" y="0"/>
            <a:chExt cx="12022123" cy="6499522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119336" y="0"/>
              <a:ext cx="11737304" cy="1268761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Лица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имеющие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международные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сертификаты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подтверждающие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владение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иностранным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языком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соответствии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с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общеевропейскими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компетенциями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стандартами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владения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иностранным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языком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освобождаются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kk-KZ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от теста по иностранному языку КТ в магистратуру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по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следующим</a:t>
              </a:r>
              <a:r>
                <a:rPr lang="en-US" sz="20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языкам</a:t>
              </a:r>
              <a:r>
                <a:rPr lang="en-US" sz="20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kk-KZ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6" name="Группа 15"/>
            <p:cNvGrpSpPr/>
            <p:nvPr/>
          </p:nvGrpSpPr>
          <p:grpSpPr>
            <a:xfrm>
              <a:off x="49612" y="1282588"/>
              <a:ext cx="12022123" cy="5216934"/>
              <a:chOff x="50540" y="1978372"/>
              <a:chExt cx="12022123" cy="5216934"/>
            </a:xfrm>
          </p:grpSpPr>
          <p:sp>
            <p:nvSpPr>
              <p:cNvPr id="4" name="Скругленный прямоугольник 3"/>
              <p:cNvSpPr/>
              <p:nvPr/>
            </p:nvSpPr>
            <p:spPr>
              <a:xfrm>
                <a:off x="119673" y="5367402"/>
                <a:ext cx="2592289" cy="182790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 of English as a Foreign Language Institutional Testing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Programm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 (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ов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Инглиш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аз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Форин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Лангудж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Инститьюшнал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Тестинг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программ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(TOEFL ITP (ТОЙФЛ АЙТИПИ) –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менее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163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баллов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ru-RU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Скругленный прямоугольник 6"/>
              <p:cNvSpPr/>
              <p:nvPr/>
            </p:nvSpPr>
            <p:spPr>
              <a:xfrm>
                <a:off x="50540" y="2790356"/>
                <a:ext cx="2605270" cy="24411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 of English as a Foreign Language Institutional Testing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Programm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(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ов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Инглиш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аз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Форин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Лангудж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Инститьюшнал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Тестинг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програм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 Internet-based Test (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Интернет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бейзид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(TOEFL IBT (ТОЙФЛ АЙБИТИ), 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пороговый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балл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менее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46)</a:t>
                </a:r>
                <a:endParaRPr lang="ru-RU" sz="1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Скругленный прямоугольник 7"/>
              <p:cNvSpPr/>
              <p:nvPr/>
            </p:nvSpPr>
            <p:spPr>
              <a:xfrm>
                <a:off x="7421218" y="2502010"/>
                <a:ext cx="1931630" cy="467967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немецкий язык: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Deutsche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Sprachpruеfung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fuеr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den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Hochschulzugang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дойче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щпрахпрюфун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фюр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дейн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хохшулцуган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(DSH,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Niveau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С1/уровень C1),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TestDaF-Prufung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тестдаф-прюфун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Niveau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C1/уровень C1</a:t>
                </a:r>
                <a:r>
                  <a:rPr lang="ru-RU" sz="1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9486448" y="2497751"/>
                <a:ext cx="2586215" cy="468393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французский язык: 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Test de Fran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ais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International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™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-Тест де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Интернасиональ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(TFI (ТФИ) – не ниже уровня В1 по секциям чтения и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аудирования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Diplome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d’Etudes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Langue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franзaise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Диплом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дэтюд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ан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франсэз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DELF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(ДЭЛФ), уровень 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2),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Diplome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Approfondi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 Langue 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aise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Диплом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Аппрофонди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Ланг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Франсэз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DALF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(ДАЛФ), уровень 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1),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Test de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connaissance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 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fran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</a:t>
                </a:r>
                <a:r>
                  <a:rPr lang="en-US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ais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Тест де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коннэссанс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дю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франсэ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TCF 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(ТСФ) – не менее 400 баллов).</a:t>
                </a:r>
              </a:p>
            </p:txBody>
          </p:sp>
          <p:sp>
            <p:nvSpPr>
              <p:cNvPr id="12" name="Стрелка вниз 11"/>
              <p:cNvSpPr/>
              <p:nvPr/>
            </p:nvSpPr>
            <p:spPr>
              <a:xfrm>
                <a:off x="10057368" y="1978373"/>
                <a:ext cx="1184884" cy="501934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Стрелка вниз 12"/>
              <p:cNvSpPr/>
              <p:nvPr/>
            </p:nvSpPr>
            <p:spPr>
              <a:xfrm>
                <a:off x="7799468" y="1978372"/>
                <a:ext cx="1080120" cy="502449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" name="Скругленный прямоугольник 1"/>
            <p:cNvSpPr/>
            <p:nvPr/>
          </p:nvSpPr>
          <p:spPr>
            <a:xfrm>
              <a:off x="2673932" y="2108421"/>
              <a:ext cx="2323309" cy="220618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Test of English as a Foreign Language Paper-based testing (TOEFL PBT (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Тест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ов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Инглиш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аз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Форин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Лангудж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пэйпер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бэйсед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тэстинг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))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пороговый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балл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менее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453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5666386" y="1287861"/>
              <a:ext cx="1097444" cy="79324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673932" y="4581128"/>
              <a:ext cx="2520280" cy="16561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Test of English as a Foreign Language Paper-delivered testing (TOEFL PDT (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Тест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ов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Инглиш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аз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Форин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Лангудж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пэйпер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деливерэд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тэстинг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)) –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пороговый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балл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менее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65)</a:t>
              </a:r>
              <a:endParaRPr lang="ru-RU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5194212" y="2089738"/>
              <a:ext cx="2092478" cy="303972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International English Language Tests System  (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Интернашнал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Инглиш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Лангудж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Тестс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Систем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(IELTS (АЙЛТС),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пороговый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балл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менее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5.5)</a:t>
              </a:r>
              <a:endParaRPr lang="ru-RU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3332546" y="1272525"/>
              <a:ext cx="1006079" cy="80858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849207" y="1284301"/>
              <a:ext cx="1006079" cy="80858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38705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30579" y="123136"/>
            <a:ext cx="11214323" cy="843023"/>
          </a:xfrm>
          <a:prstGeom prst="roundRect">
            <a:avLst/>
          </a:prstGeom>
          <a:solidFill>
            <a:srgbClr val="5B9BD5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anchor="ctr"/>
          <a:lstStyle/>
          <a:p>
            <a:pPr algn="ctr">
              <a:defRPr/>
            </a:pPr>
            <a:r>
              <a:rPr lang="ru-RU" sz="3200" b="1" dirty="0" smtClean="0"/>
              <a:t>Формы проведения творческих экзаменов</a:t>
            </a:r>
            <a:endParaRPr lang="ru-RU" sz="3200" kern="0" dirty="0">
              <a:solidFill>
                <a:srgbClr val="44546A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695400" y="1988840"/>
          <a:ext cx="10945217" cy="946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3815"/>
                <a:gridCol w="2786449"/>
                <a:gridCol w="2871923"/>
                <a:gridCol w="278303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effectLst/>
                          <a:latin typeface="Century Gothic" panose="020B0502020202020204" pitchFamily="34" charset="0"/>
                        </a:rPr>
                        <a:t>M</a:t>
                      </a:r>
                      <a:r>
                        <a:rPr lang="ru-RU" sz="1800" b="0" dirty="0" smtClean="0">
                          <a:effectLst/>
                          <a:latin typeface="Century Gothic" panose="020B0502020202020204" pitchFamily="34" charset="0"/>
                        </a:rPr>
                        <a:t>039</a:t>
                      </a:r>
                      <a:endParaRPr lang="ru-RU" sz="1800" b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Century Gothic" panose="020B0502020202020204" pitchFamily="34" charset="0"/>
                        </a:rPr>
                        <a:t>Аудиовизуальные средства и медиа производство</a:t>
                      </a:r>
                      <a:endParaRPr lang="ru-RU" sz="1800" b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 smtClean="0">
                          <a:effectLst/>
                          <a:latin typeface="Century Gothic" panose="020B0502020202020204" pitchFamily="34" charset="0"/>
                        </a:rPr>
                        <a:t>Творческий</a:t>
                      </a:r>
                      <a:r>
                        <a:rPr lang="kk-KZ" sz="1800" b="0" baseline="0" dirty="0" smtClean="0">
                          <a:effectLst/>
                          <a:latin typeface="Century Gothic" panose="020B0502020202020204" pitchFamily="34" charset="0"/>
                        </a:rPr>
                        <a:t> экзамен</a:t>
                      </a:r>
                      <a:r>
                        <a:rPr lang="ru-RU" sz="1800" b="0" dirty="0">
                          <a:effectLst/>
                          <a:latin typeface="Century Gothic" panose="020B0502020202020204" pitchFamily="34" charset="0"/>
                        </a:rPr>
                        <a:t>	</a:t>
                      </a:r>
                      <a:endParaRPr lang="ru-RU" sz="1800" b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 smtClean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Защита</a:t>
                      </a:r>
                      <a:r>
                        <a:rPr lang="kk-KZ" sz="1800" b="0" baseline="0" dirty="0" smtClean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 реферата</a:t>
                      </a:r>
                      <a:endParaRPr lang="ru-RU" sz="1800" b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/>
          </p:nvPr>
        </p:nvGraphicFramePr>
        <p:xfrm>
          <a:off x="695400" y="3212976"/>
          <a:ext cx="10945217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3815"/>
                <a:gridCol w="2786449"/>
                <a:gridCol w="2871923"/>
                <a:gridCol w="278303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effectLst/>
                          <a:latin typeface="Century Gothic" panose="020B0502020202020204" pitchFamily="34" charset="0"/>
                        </a:rPr>
                        <a:t>М044</a:t>
                      </a:r>
                      <a:endParaRPr lang="ru-RU" sz="1800" b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Century Gothic" panose="020B0502020202020204" pitchFamily="34" charset="0"/>
                        </a:rPr>
                        <a:t>Мода, дизайн интерьера и промышленный дизайн</a:t>
                      </a:r>
                      <a:endParaRPr lang="ru-RU" sz="1800" b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 smtClean="0">
                          <a:effectLst/>
                          <a:latin typeface="Century Gothic" panose="020B0502020202020204" pitchFamily="34" charset="0"/>
                        </a:rPr>
                        <a:t>Творческий</a:t>
                      </a:r>
                      <a:r>
                        <a:rPr lang="kk-KZ" sz="1800" b="0" baseline="0" dirty="0" smtClean="0">
                          <a:effectLst/>
                          <a:latin typeface="Century Gothic" panose="020B0502020202020204" pitchFamily="34" charset="0"/>
                        </a:rPr>
                        <a:t> экзамен</a:t>
                      </a:r>
                      <a:endParaRPr lang="ru-RU" sz="1800" b="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Century Gothic" panose="020B0502020202020204" pitchFamily="34" charset="0"/>
                        </a:rPr>
                        <a:t>	</a:t>
                      </a:r>
                      <a:endParaRPr lang="ru-RU" sz="1800" b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 smtClean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Защита</a:t>
                      </a:r>
                      <a:r>
                        <a:rPr lang="kk-KZ" sz="1800" b="0" baseline="0" dirty="0" smtClean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 экзамена</a:t>
                      </a:r>
                      <a:endParaRPr lang="ru-RU" sz="1800" b="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823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218480" y="482600"/>
          <a:ext cx="11638160" cy="509972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689820"/>
                <a:gridCol w="2286000"/>
                <a:gridCol w="2247900"/>
                <a:gridCol w="1219200"/>
                <a:gridCol w="762000"/>
                <a:gridCol w="1168400"/>
                <a:gridCol w="1264840"/>
              </a:tblGrid>
              <a:tr h="8089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теста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заданий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Язык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сдачи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тестов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Пороговый балл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проведения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695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7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знание иностранного языка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правильного ответа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 / немецкий 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французский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 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минут</a:t>
                      </a:r>
                    </a:p>
                  </a:txBody>
                  <a:tcPr marL="0" marR="0" marT="0" marB="0"/>
                </a:tc>
              </a:tr>
              <a:tr h="928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8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определение 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готовности (критическое и аналитическое мышление)</a:t>
                      </a:r>
                      <a:endParaRPr lang="ru-RU" sz="15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одного правильного ответа</a:t>
                      </a:r>
                      <a:endParaRPr lang="ru-RU" sz="15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 / Русский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 минут</a:t>
                      </a:r>
                    </a:p>
                  </a:txBody>
                  <a:tcPr marL="0" marR="0" marT="0" marB="0"/>
                </a:tc>
              </a:tr>
              <a:tr h="78807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8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дисциплинам </a:t>
                      </a: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образовательных программ   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 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выбором одного правильного ответа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Русский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 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минут</a:t>
                      </a:r>
                    </a:p>
                  </a:txBody>
                  <a:tcPr marL="0" marR="0" marT="0" marB="0"/>
                </a:tc>
              </a:tr>
              <a:tr h="1045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Дисциплина 2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выбором одного или нескольких правильных ответов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Казахский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Русский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 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минут</a:t>
                      </a:r>
                    </a:p>
                  </a:txBody>
                  <a:tcPr marL="0" marR="0" marT="0" marB="0"/>
                </a:tc>
              </a:tr>
              <a:tr h="80501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endParaRPr lang="ru-RU" sz="15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5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28" marR="914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235 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минут</a:t>
                      </a:r>
                      <a:r>
                        <a:rPr lang="ru-RU" sz="15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часа 55 </a:t>
                      </a:r>
                      <a:r>
                        <a:rPr lang="ru-RU" sz="15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минут)</a:t>
                      </a:r>
                      <a:endParaRPr lang="ru-RU" sz="15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1"/>
            <a:ext cx="12192000" cy="78989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133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Комплексное тестирование в магистратуру </a:t>
            </a:r>
          </a:p>
          <a:p>
            <a:pPr algn="ctr" eaLnBrk="1" hangingPunct="1"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9818" y="5877272"/>
            <a:ext cx="1185236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99425" algn="just">
              <a:defRPr/>
            </a:pP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На обучение по образовательному 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гранту</a:t>
            </a:r>
            <a:r>
              <a:rPr lang="kk-K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на конкурсной основе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зачисляются лица, набравшие наивысшие баллы по комплексному тестированию в сумме не менее 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100 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баллов</a:t>
            </a:r>
          </a:p>
        </p:txBody>
      </p:sp>
    </p:spTree>
    <p:extLst>
      <p:ext uri="{BB962C8B-B14F-4D97-AF65-F5344CB8AC3E}">
        <p14:creationId xmlns:p14="http://schemas.microsoft.com/office/powerpoint/2010/main" val="124487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20759</TotalTime>
  <Words>1201</Words>
  <Application>Microsoft Office PowerPoint</Application>
  <PresentationFormat>Широкоэкранный</PresentationFormat>
  <Paragraphs>285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Gothic</vt:lpstr>
      <vt:lpstr>Georgia</vt:lpstr>
      <vt:lpstr>Palatino Linotype</vt:lpstr>
      <vt:lpstr>Times New Roman</vt:lpstr>
      <vt:lpstr>Wingdings</vt:lpstr>
      <vt:lpstr>Тема Office</vt:lpstr>
      <vt:lpstr>     «Приемная компания – 2019»                                   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ПРОФЕССИОНАЛЬНОЙ ПРАКТИКИ ОБУЧАЮЩИХСЯ</dc:title>
  <dc:creator>talent</dc:creator>
  <cp:lastModifiedBy>Abitura</cp:lastModifiedBy>
  <cp:revision>460</cp:revision>
  <cp:lastPrinted>2017-06-23T07:47:56Z</cp:lastPrinted>
  <dcterms:created xsi:type="dcterms:W3CDTF">2015-07-10T07:11:15Z</dcterms:created>
  <dcterms:modified xsi:type="dcterms:W3CDTF">2019-07-03T10:03:37Z</dcterms:modified>
</cp:coreProperties>
</file>