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3" r:id="rId1"/>
  </p:sldMasterIdLst>
  <p:notesMasterIdLst>
    <p:notesMasterId r:id="rId9"/>
  </p:notesMasterIdLst>
  <p:sldIdLst>
    <p:sldId id="256" r:id="rId2"/>
    <p:sldId id="458" r:id="rId3"/>
    <p:sldId id="486" r:id="rId4"/>
    <p:sldId id="495" r:id="rId5"/>
    <p:sldId id="487" r:id="rId6"/>
    <p:sldId id="498" r:id="rId7"/>
    <p:sldId id="499" r:id="rId8"/>
  </p:sldIdLst>
  <p:sldSz cx="12192000" cy="6858000"/>
  <p:notesSz cx="67945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4" autoAdjust="0"/>
    <p:restoredTop sz="97471" autoAdjust="0"/>
  </p:normalViewPr>
  <p:slideViewPr>
    <p:cSldViewPr>
      <p:cViewPr varScale="1">
        <p:scale>
          <a:sx n="53" d="100"/>
          <a:sy n="53" d="100"/>
        </p:scale>
        <p:origin x="102" y="5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2F59A-36D0-45D3-8722-01A179B6B32C}" type="datetimeFigureOut">
              <a:rPr lang="ru-RU" smtClean="0"/>
              <a:pPr/>
              <a:t>08.07.2019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005E9-7ED9-4922-817F-C82C4EA74C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72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005E9-7ED9-4922-817F-C82C4EA74C3F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48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2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0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4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3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06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9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8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3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2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75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5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4CD97-00D8-4233-A6B8-22BD3532E4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08.07.2019</a:t>
            </a:fld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34413-A9FF-4FEA-A5F8-5758E3C0FCD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77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7488" y="1988843"/>
            <a:ext cx="9649072" cy="1222375"/>
          </a:xfrm>
        </p:spPr>
        <p:txBody>
          <a:bodyPr>
            <a:noAutofit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«</a:t>
            </a:r>
            <a:r>
              <a:rPr lang="ru-RU" sz="4000" dirty="0"/>
              <a:t>Приемная компания – 2019»</a:t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                                                  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2700" y="-3365"/>
            <a:ext cx="12192000" cy="953406"/>
          </a:xfrm>
          <a:prstGeom prst="rect">
            <a:avLst/>
          </a:prstGeom>
          <a:solidFill>
            <a:srgbClr val="50B4C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latin typeface="Palatino Linotype" panose="020405020505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00" y="80923"/>
            <a:ext cx="121666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50" b="1" dirty="0" smtClean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Нормативно-правовые документы регламентирующие</a:t>
            </a:r>
          </a:p>
          <a:p>
            <a:pPr algn="ctr"/>
            <a:r>
              <a:rPr lang="ru-RU" sz="2250" b="1" dirty="0" smtClean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ru-RU" sz="2250" b="1" dirty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КТ и Конкурс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400" y="1186162"/>
            <a:ext cx="1216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200" b="1" i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60422" y="1034330"/>
            <a:ext cx="11678652" cy="5561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Закон Республики Казахстан «Об образовании» </a:t>
            </a:r>
            <a:r>
              <a:rPr lang="ru-RU" sz="29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ЗРК от 27.07.2007 г.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endParaRPr lang="ru-RU" sz="3800" dirty="0" smtClean="0">
              <a:solidFill>
                <a:schemeClr val="tx1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Типовые правила приема на обучение в организации образования,  реализующие образовательные программы послевузовского образования</a:t>
            </a:r>
            <a:r>
              <a:rPr lang="ru-RU" sz="38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Утвержден Приказом Министра МОН РК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от 31.10.2018 г. № 600</a:t>
            </a:r>
          </a:p>
          <a:p>
            <a:pPr marL="35145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kk-KZ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Правила проведения комплексного тестирования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</a:pP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Утвержден </a:t>
            </a:r>
            <a:r>
              <a:rPr lang="kk-KZ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приказом МОН РК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</a:pP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от 08.05.2019 г. </a:t>
            </a:r>
            <a:r>
              <a:rPr lang="kk-KZ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№ </a:t>
            </a: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190 </a:t>
            </a:r>
            <a:endParaRPr lang="kk-KZ" sz="2900" i="1" dirty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buClr>
                <a:srgbClr val="244448"/>
              </a:buClr>
              <a:buFont typeface="Wingdings" panose="05000000000000000000" pitchFamily="2" charset="2"/>
              <a:buChar char="Ø"/>
            </a:pPr>
            <a:endParaRPr lang="ru-RU" sz="3800" dirty="0" smtClean="0">
              <a:solidFill>
                <a:schemeClr val="tx1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Правила </a:t>
            </a:r>
            <a:r>
              <a:rPr lang="ru-RU" sz="3800" dirty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присуждения образовательного гранта для оплаты  высшего </a:t>
            </a: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образования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Утвержден </a:t>
            </a:r>
            <a:r>
              <a:rPr lang="ru-RU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постановлением Правительства </a:t>
            </a: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РК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от </a:t>
            </a:r>
            <a:r>
              <a:rPr lang="ru-RU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23 января 2008 года № </a:t>
            </a: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58</a:t>
            </a:r>
            <a:endParaRPr lang="en-US" sz="2900" i="1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just">
              <a:buClr>
                <a:srgbClr val="244448"/>
              </a:buClr>
            </a:pPr>
            <a:endParaRPr lang="ru-RU" sz="2900" i="1" dirty="0"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319"/>
            <a:ext cx="12192000" cy="70844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8500" y="24742"/>
            <a:ext cx="10537763" cy="679369"/>
          </a:xfrm>
          <a:prstGeom prst="rect">
            <a:avLst/>
          </a:prstGeom>
        </p:spPr>
        <p:txBody>
          <a:bodyPr wrap="square" lIns="103900" tIns="51951" rIns="103900" bIns="51951">
            <a:spAutoFit/>
          </a:bodyPr>
          <a:lstStyle/>
          <a:p>
            <a:pPr algn="ctr">
              <a:defRPr/>
            </a:pPr>
            <a:r>
              <a:rPr lang="ru-RU" sz="37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Прием </a:t>
            </a:r>
            <a:r>
              <a:rPr lang="ru-RU" sz="3733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ОВПО</a:t>
            </a:r>
            <a:endParaRPr lang="ru-RU" sz="3733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31504" y="1484784"/>
            <a:ext cx="3490912" cy="1628477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МАГИСТРАТУРА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807202" y="1465162"/>
            <a:ext cx="4978399" cy="1788376"/>
          </a:xfrm>
          <a:prstGeom prst="rect">
            <a:avLst/>
          </a:prstGeom>
          <a:ln w="22225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КОМПЛЕКСНОЕ ТЕСТИРОВАНИЕ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631504" y="4077072"/>
            <a:ext cx="3490912" cy="1628477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ДОКТОРАНТУРА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780089" y="4077072"/>
            <a:ext cx="4978397" cy="1628477"/>
          </a:xfrm>
          <a:prstGeom prst="rect">
            <a:avLst/>
          </a:prstGeom>
          <a:ln w="22225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ЭКЗАМЕН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(межд.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сертиф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+ </a:t>
            </a: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специальный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экзамен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группе образовательных программ)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5461431" y="1908252"/>
            <a:ext cx="1143448" cy="902196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/>
          </a:p>
        </p:txBody>
      </p:sp>
      <p:sp>
        <p:nvSpPr>
          <p:cNvPr id="19" name="Стрелка вправо 18"/>
          <p:cNvSpPr/>
          <p:nvPr/>
        </p:nvSpPr>
        <p:spPr>
          <a:xfrm>
            <a:off x="5524276" y="4509120"/>
            <a:ext cx="1143448" cy="902196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572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7867" y="1862138"/>
            <a:ext cx="3913717" cy="1015663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 16.08.-20.08.2019г.</a:t>
            </a:r>
          </a:p>
          <a:p>
            <a:pPr algn="ctr">
              <a:defRPr/>
            </a:pPr>
            <a:r>
              <a:rPr lang="ru-RU" sz="2000" b="1" kern="0" dirty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Прием заявлении на участие в 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конкурсе РБ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36952" y="476251"/>
            <a:ext cx="5200649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Календарь приема документов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с 03.0.-25.07.2019г.</a:t>
            </a:r>
            <a:endParaRPr lang="ru-RU" sz="2000" b="1" kern="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8351" y="1852613"/>
            <a:ext cx="3562349" cy="830997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С 01.02.-31.05.2019г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. </a:t>
            </a:r>
            <a:endParaRPr lang="ru-RU" sz="2000" b="1" kern="0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Предварительный отбор в области здравоохранения (доктор.)</a:t>
            </a:r>
            <a:endParaRPr lang="ru-RU" sz="1400" b="1" kern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25933" y="1831975"/>
            <a:ext cx="3564467" cy="1015663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 24.08.-25.08.2019г.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Прием заявлении на участие в конкурсе МИО</a:t>
            </a:r>
          </a:p>
        </p:txBody>
      </p:sp>
      <p:sp>
        <p:nvSpPr>
          <p:cNvPr id="11" name="Стрелка вниз 10"/>
          <p:cNvSpPr/>
          <p:nvPr/>
        </p:nvSpPr>
        <p:spPr>
          <a:xfrm rot="2088747">
            <a:off x="2976034" y="1303338"/>
            <a:ext cx="709084" cy="5143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8334996">
            <a:off x="8758238" y="1203326"/>
            <a:ext cx="530225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004984" y="1304925"/>
            <a:ext cx="709083" cy="5143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02667" y="3225801"/>
            <a:ext cx="3805767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Дата зачисления</a:t>
            </a:r>
          </a:p>
          <a:p>
            <a:pPr algn="ctr">
              <a:defRPr/>
            </a:pPr>
            <a:r>
              <a:rPr lang="ru-RU" sz="2000" b="1" kern="0" dirty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о 28 августа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350251" y="3225800"/>
            <a:ext cx="3740149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Дата </a:t>
            </a:r>
            <a:r>
              <a:rPr lang="ru-RU" sz="2000" b="1" kern="0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пров-я</a:t>
            </a: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конкурса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с 24.08.-25.08.2019г.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5360" y="4221088"/>
            <a:ext cx="11737304" cy="2520280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ru-RU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defRPr/>
            </a:pPr>
            <a:r>
              <a:rPr lang="ru-RU" sz="1600" dirty="0"/>
              <a:t>Зачисление лиц в магистратуру осуществляется по итогам КТ в соответствии со Шкалой 150-балльной системы оценок для КТ в магистратуру с казахским или русским языком </a:t>
            </a:r>
            <a:r>
              <a:rPr lang="ru-RU" sz="1600" dirty="0" smtClean="0"/>
              <a:t>обучения: </a:t>
            </a:r>
            <a:r>
              <a:rPr lang="ru-RU" sz="1600" dirty="0"/>
              <a:t>не менее 75 баллов, в том числе по иностранному языку – не менее 25 баллов, по профилю группы образовательных программ: с выбором одного правильного ответа – не менее 15 баллов, с выбором одного или нескольких правильных ответов – не менее 20 баллов, по тесту на определение готовности к обучению – не менее 15 баллов</a:t>
            </a:r>
            <a:r>
              <a:rPr lang="ru-RU" sz="1600" dirty="0" smtClean="0"/>
              <a:t>.</a:t>
            </a:r>
          </a:p>
          <a:p>
            <a:pPr algn="just">
              <a:defRPr/>
            </a:pPr>
            <a:r>
              <a:rPr lang="ru-RU" sz="1600" dirty="0"/>
              <a:t>Зачисление лиц в магистратуру с английским языком обучения осуществляется по итогам КТ в соответствии со Шкалой 100-балльной системы оценок для КТ в магистратуру с английским языком обучения согласно </a:t>
            </a:r>
            <a:r>
              <a:rPr lang="ru-RU" sz="1600" dirty="0" smtClean="0"/>
              <a:t>: </a:t>
            </a:r>
            <a:r>
              <a:rPr lang="ru-RU" sz="1600" dirty="0"/>
              <a:t>не менее 25 баллов, в том группы образовательных программ: с выбором одного правильного ответа – не менее числе по тесту на определение готовности к обучению – не менее 7 баллов, по профилю 8 баллов, с выбором одного или нескольких правильных ответов – не менее 10 </a:t>
            </a:r>
            <a:r>
              <a:rPr lang="ru-RU" sz="1600" dirty="0" smtClean="0"/>
              <a:t>баллов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defRPr/>
            </a:pPr>
            <a:endParaRPr lang="ru-RU" kern="0" dirty="0">
              <a:solidFill>
                <a:srgbClr val="4472C4">
                  <a:lumMod val="75000"/>
                </a:srgbClr>
              </a:solidFill>
              <a:latin typeface="Century Gothic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5360" y="3212976"/>
            <a:ext cx="3913717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Дата проведения конкурса 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с 21.08.-23.08.2019г.</a:t>
            </a:r>
          </a:p>
        </p:txBody>
      </p:sp>
    </p:spTree>
    <p:extLst>
      <p:ext uri="{BB962C8B-B14F-4D97-AF65-F5344CB8AC3E}">
        <p14:creationId xmlns:p14="http://schemas.microsoft.com/office/powerpoint/2010/main" val="171036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349" y="188641"/>
            <a:ext cx="11329259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99425" algn="just"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Лица, поступающие в магистратуру и докторантуру сдают:</a:t>
            </a:r>
          </a:p>
          <a:p>
            <a:pPr indent="599425" algn="just">
              <a:defRPr/>
            </a:pPr>
            <a:endParaRPr lang="ru-RU" sz="2400" dirty="0" smtClean="0"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докторантуру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предоставляют международные сертификаты,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подтверждающие владение иностранным языком в соответствии с общеевропейскими компетенциями (стандартами) владения иностранным языком и сдают вступительный экзамен по группам образовательных программ докторантуры в ВУЗе.</a:t>
            </a:r>
          </a:p>
        </p:txBody>
      </p:sp>
    </p:spTree>
    <p:extLst>
      <p:ext uri="{BB962C8B-B14F-4D97-AF65-F5344CB8AC3E}">
        <p14:creationId xmlns:p14="http://schemas.microsoft.com/office/powerpoint/2010/main" val="36853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49612" y="0"/>
            <a:ext cx="12022123" cy="6499522"/>
            <a:chOff x="49612" y="0"/>
            <a:chExt cx="12022123" cy="6499522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19336" y="0"/>
              <a:ext cx="11737304" cy="1268761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Лица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имеющие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международные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сертификаты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подтверждающие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владение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соответствии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с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общеевропейскими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компетенциями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стандартами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владения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освобождаются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 теста по иностранному языку КТ в магистратуру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следующим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языкам</a:t>
              </a:r>
              <a:r>
                <a:rPr lang="en-US" sz="20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kk-KZ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49612" y="1282588"/>
              <a:ext cx="12022123" cy="5216934"/>
              <a:chOff x="50540" y="1978372"/>
              <a:chExt cx="12022123" cy="5216934"/>
            </a:xfrm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119673" y="5367402"/>
                <a:ext cx="2592289" cy="182790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Institutional Testing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Programm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 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Инститьюшнал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Тестинг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программ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(TOEFL ITP (ТОЙФЛ АЙТИПИ) –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163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50540" y="2790356"/>
                <a:ext cx="2605270" cy="24411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Institutional Testing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Programm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Инститьюшнал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Тестинг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програм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 Internet-based Test 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Интернет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бейзид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(TOEFL IBT (ТОЙФЛ АЙБИТИ), 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пороговый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46)</a:t>
                </a:r>
                <a:endParaRPr lang="ru-RU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7421218" y="2502010"/>
                <a:ext cx="1931630" cy="467967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немецкий язык: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Deutsche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Sprachpruеfung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fuеr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Hochschulzugang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дойче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щпрахпрюфун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фюр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дейн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хохшулцуган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(DSH,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С1/уровень C1),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TestDaF-Prufung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тестдаф-прюфун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C1/уровень C1</a:t>
                </a:r>
                <a:r>
                  <a:rPr lang="ru-RU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9486448" y="2497751"/>
                <a:ext cx="2586215" cy="468393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французский язык: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de 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International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™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-Тест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Интернасиональ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(TFI (ТФИ) – не ниже уровня В1 по секциям чтения и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аудирования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d’Etudes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Langue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Диплом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дэтюд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ан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DELF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(ДЭЛФ), уровень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2),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Approfondi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Langue 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Диплом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Аппрофонди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DALF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(ДАЛФ), уровень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1),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Test de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connaissance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Тест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коннэссанс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TCF 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(ТСФ) – не менее 400 баллов).</a:t>
                </a:r>
              </a:p>
            </p:txBody>
          </p:sp>
          <p:sp>
            <p:nvSpPr>
              <p:cNvPr id="12" name="Стрелка вниз 11"/>
              <p:cNvSpPr/>
              <p:nvPr/>
            </p:nvSpPr>
            <p:spPr>
              <a:xfrm>
                <a:off x="10057368" y="1978373"/>
                <a:ext cx="1184884" cy="50193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Стрелка вниз 12"/>
              <p:cNvSpPr/>
              <p:nvPr/>
            </p:nvSpPr>
            <p:spPr>
              <a:xfrm>
                <a:off x="7799468" y="1978372"/>
                <a:ext cx="1080120" cy="502449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" name="Скругленный прямоугольник 1"/>
            <p:cNvSpPr/>
            <p:nvPr/>
          </p:nvSpPr>
          <p:spPr>
            <a:xfrm>
              <a:off x="2673932" y="2108421"/>
              <a:ext cx="2323309" cy="22061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Test of English as a Foreign Language Paper-based testing (TOEFL PBT (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ов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Форин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пэйпер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бэйсед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тэстинг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))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453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666386" y="1287861"/>
              <a:ext cx="1097444" cy="79324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673932" y="4581128"/>
              <a:ext cx="2520280" cy="16561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Test of English as a Foreign Language Paper-delivered testing (TOEFL PDT (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ов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Форин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пэйпер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деливерэд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тэстинг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))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65)</a:t>
              </a:r>
              <a:endParaRPr lang="ru-RU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194212" y="2089738"/>
              <a:ext cx="2092478" cy="303972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 English Language Tests System  (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Интернашнал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Тестс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(IELTS (АЙЛТС),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5.5)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32546" y="1272525"/>
              <a:ext cx="1006079" cy="80858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849207" y="1284301"/>
              <a:ext cx="1006079" cy="80858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8705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73932" y="2108420"/>
            <a:ext cx="2323309" cy="232869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of English as a Foreign Language Institutional Testing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Инглиш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Форин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Инститьюшнал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Тестинг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Internet-based Test (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бейзид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(TOEFL IBT (ТОЙФЛ АЙБИТИ), 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пороговый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73932" y="4581128"/>
            <a:ext cx="2520280" cy="165618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Paper-delivered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(TOEFL PDT (Тест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Инглиш аз 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Форин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пэйпер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деливерэд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тэстинг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 – пороговый балл – не менее 47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21496" y="2108420"/>
            <a:ext cx="2092478" cy="303972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Интернашнал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Инглиш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(IELTS (АЙЛТС), пороговый балл – не менее 4.5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9612" y="111968"/>
            <a:ext cx="12022123" cy="6387554"/>
            <a:chOff x="49612" y="111968"/>
            <a:chExt cx="12022123" cy="6387554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19336" y="111968"/>
              <a:ext cx="11737304" cy="1156794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Поступающие</a:t>
              </a: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докторантуру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предоставляют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международные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сертификаты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подтверждающие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владение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соответствии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общеевропейскими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компетенциями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стандартами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владения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49612" y="1282588"/>
              <a:ext cx="12022123" cy="5216934"/>
              <a:chOff x="50540" y="1978372"/>
              <a:chExt cx="12022123" cy="5216934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119673" y="5367402"/>
                <a:ext cx="2592289" cy="1827904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Paper-based testing (TOEFL PBT (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пэйпер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бэйсед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тэстинг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пороговый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400</a:t>
                </a:r>
                <a:endParaRPr lang="ru-RU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50540" y="2790356"/>
                <a:ext cx="2605270" cy="244112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</a:rPr>
                  <a:t>Test of English as a Foreign Language Institutional Testing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Programm</a:t>
                </a:r>
                <a:r>
                  <a:rPr lang="en-US" sz="1400" dirty="0">
                    <a:solidFill>
                      <a:schemeClr val="tx1"/>
                    </a:solidFill>
                  </a:rPr>
                  <a:t> -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ов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Инглиш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аз</a:t>
                </a:r>
                <a:r>
                  <a:rPr lang="en-US" sz="1400" dirty="0">
                    <a:solidFill>
                      <a:schemeClr val="tx1"/>
                    </a:solidFill>
                  </a:rPr>
                  <a:t> а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Форин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Лангудж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Инститьюшнал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Тестинг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программ</a:t>
                </a:r>
                <a:r>
                  <a:rPr lang="en-US" sz="1400" dirty="0">
                    <a:solidFill>
                      <a:schemeClr val="tx1"/>
                    </a:solidFill>
                  </a:rPr>
                  <a:t> (TOEFL ITP (ТОЙФЛ АЙТИПИ) –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менее</a:t>
                </a:r>
                <a:r>
                  <a:rPr lang="en-US" sz="1400" dirty="0">
                    <a:solidFill>
                      <a:schemeClr val="tx1"/>
                    </a:solidFill>
                  </a:rPr>
                  <a:t> 138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баллов</a:t>
                </a:r>
                <a:r>
                  <a:rPr lang="en-US" sz="1400" dirty="0">
                    <a:solidFill>
                      <a:schemeClr val="tx1"/>
                    </a:solidFill>
                  </a:rPr>
                  <a:t>), </a:t>
                </a:r>
                <a:endParaRPr lang="ru-RU" sz="1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7421218" y="2502010"/>
                <a:ext cx="1931630" cy="4679676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немецкий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язык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Deutsche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Sprachpruеfung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fuеr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Hochschulzugang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дойче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щпрахпрюфун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фюр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дейн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хохшулцуган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(DSH,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В2/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В2),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TestDaF-Prufung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тестдаф-прюфун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В2/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В2)</a:t>
                </a:r>
                <a:endPara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9486448" y="2497751"/>
                <a:ext cx="2586215" cy="4683935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французский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язык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Test de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International™ -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Интернасиональ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(TFI (ТФИ) –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ниже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уровня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В1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секциям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чтения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аудирования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d’Etudes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Langue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Диплом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дэтюд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(DELF (ДЭЛФ),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B2),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Approfondi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Langue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Диплом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Аппрофонди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(DALF (ДАЛФ),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C1), Test de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connaissance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коннэссанс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(TCF  (ТСФ) – 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kk-KZ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400 баллов</a:t>
                </a:r>
                <a:endParaRPr lang="ru-RU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Стрелка вниз 11"/>
              <p:cNvSpPr/>
              <p:nvPr/>
            </p:nvSpPr>
            <p:spPr>
              <a:xfrm>
                <a:off x="10057368" y="1978373"/>
                <a:ext cx="1184884" cy="501934"/>
              </a:xfrm>
              <a:prstGeom prst="down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Стрелка вниз 12"/>
              <p:cNvSpPr/>
              <p:nvPr/>
            </p:nvSpPr>
            <p:spPr>
              <a:xfrm>
                <a:off x="7799468" y="1978372"/>
                <a:ext cx="1080120" cy="502449"/>
              </a:xfrm>
              <a:prstGeom prst="down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" name="Стрелка вниз 14"/>
            <p:cNvSpPr/>
            <p:nvPr/>
          </p:nvSpPr>
          <p:spPr>
            <a:xfrm>
              <a:off x="5666386" y="1287861"/>
              <a:ext cx="1097444" cy="793244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32546" y="1272525"/>
              <a:ext cx="1006079" cy="808580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849207" y="1284301"/>
              <a:ext cx="1006079" cy="808580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7203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20760</TotalTime>
  <Words>638</Words>
  <Application>Microsoft Office PowerPoint</Application>
  <PresentationFormat>Широкоэкранный</PresentationFormat>
  <Paragraphs>58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Georgia</vt:lpstr>
      <vt:lpstr>Palatino Linotype</vt:lpstr>
      <vt:lpstr>Times New Roman</vt:lpstr>
      <vt:lpstr>Wingdings</vt:lpstr>
      <vt:lpstr>Тема Office</vt:lpstr>
      <vt:lpstr>     «Приемная компания – 2019»          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ПРОФЕССИОНАЛЬНОЙ ПРАКТИКИ ОБУЧАЮЩИХСЯ</dc:title>
  <dc:creator>talent</dc:creator>
  <cp:lastModifiedBy>student</cp:lastModifiedBy>
  <cp:revision>461</cp:revision>
  <cp:lastPrinted>2017-06-23T07:47:56Z</cp:lastPrinted>
  <dcterms:created xsi:type="dcterms:W3CDTF">2015-07-10T07:11:15Z</dcterms:created>
  <dcterms:modified xsi:type="dcterms:W3CDTF">2019-07-08T03:53:57Z</dcterms:modified>
</cp:coreProperties>
</file>