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9" r:id="rId2"/>
  </p:sldMasterIdLst>
  <p:sldIdLst>
    <p:sldId id="256" r:id="rId3"/>
    <p:sldId id="303" r:id="rId4"/>
    <p:sldId id="301" r:id="rId5"/>
    <p:sldId id="304" r:id="rId6"/>
    <p:sldId id="305" r:id="rId7"/>
    <p:sldId id="306" r:id="rId8"/>
    <p:sldId id="260" r:id="rId9"/>
    <p:sldId id="268" r:id="rId10"/>
    <p:sldId id="269" r:id="rId11"/>
    <p:sldId id="277" r:id="rId12"/>
    <p:sldId id="257" r:id="rId13"/>
    <p:sldId id="290" r:id="rId14"/>
    <p:sldId id="281" r:id="rId15"/>
    <p:sldId id="276" r:id="rId16"/>
    <p:sldId id="258" r:id="rId17"/>
    <p:sldId id="286" r:id="rId18"/>
    <p:sldId id="275" r:id="rId19"/>
    <p:sldId id="287" r:id="rId20"/>
    <p:sldId id="278" r:id="rId21"/>
    <p:sldId id="266" r:id="rId22"/>
    <p:sldId id="263" r:id="rId23"/>
    <p:sldId id="261" r:id="rId24"/>
    <p:sldId id="274" r:id="rId25"/>
    <p:sldId id="307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50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2E2C9-A6A6-464F-B7F8-57E4240F0346}" type="datetimeFigureOut">
              <a:rPr lang="ru-RU" smtClean="0"/>
              <a:t>10.12.2019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4F6F3-55F2-4EB3-BB05-04409C6834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91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2E2C9-A6A6-464F-B7F8-57E4240F0346}" type="datetimeFigureOut">
              <a:rPr lang="ru-RU" smtClean="0"/>
              <a:t>10.12.2019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4F6F3-55F2-4EB3-BB05-04409C6834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834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2E2C9-A6A6-464F-B7F8-57E4240F0346}" type="datetimeFigureOut">
              <a:rPr lang="ru-RU" smtClean="0"/>
              <a:t>10.12.2019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4F6F3-55F2-4EB3-BB05-04409C6834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02593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2E2C9-A6A6-464F-B7F8-57E4240F0346}" type="datetimeFigureOut">
              <a:rPr lang="ru-RU" smtClean="0"/>
              <a:t>10.12.2019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4F6F3-55F2-4EB3-BB05-04409C6834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34658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2E2C9-A6A6-464F-B7F8-57E4240F0346}" type="datetimeFigureOut">
              <a:rPr lang="ru-RU" smtClean="0"/>
              <a:t>10.12.2019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4F6F3-55F2-4EB3-BB05-04409C6834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85034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2E2C9-A6A6-464F-B7F8-57E4240F0346}" type="datetimeFigureOut">
              <a:rPr lang="ru-RU" smtClean="0"/>
              <a:t>10.12.2019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4F6F3-55F2-4EB3-BB05-04409C6834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13504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2E2C9-A6A6-464F-B7F8-57E4240F0346}" type="datetimeFigureOut">
              <a:rPr lang="ru-RU" smtClean="0"/>
              <a:t>10.12.2019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4F6F3-55F2-4EB3-BB05-04409C6834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18758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2E2C9-A6A6-464F-B7F8-57E4240F0346}" type="datetimeFigureOut">
              <a:rPr lang="ru-RU" smtClean="0"/>
              <a:t>10.12.2019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4F6F3-55F2-4EB3-BB05-04409C6834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33202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2E2C9-A6A6-464F-B7F8-57E4240F0346}" type="datetimeFigureOut">
              <a:rPr lang="ru-RU" smtClean="0"/>
              <a:t>10.12.2019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4F6F3-55F2-4EB3-BB05-04409C6834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2036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2E2C9-A6A6-464F-B7F8-57E4240F0346}" type="datetimeFigureOut">
              <a:rPr lang="ru-RU" smtClean="0"/>
              <a:t>10.12.2019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4F6F3-55F2-4EB3-BB05-04409C6834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99656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2E2C9-A6A6-464F-B7F8-57E4240F0346}" type="datetimeFigureOut">
              <a:rPr lang="ru-RU" smtClean="0"/>
              <a:t>10.12.2019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4F6F3-55F2-4EB3-BB05-04409C6834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996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2E2C9-A6A6-464F-B7F8-57E4240F0346}" type="datetimeFigureOut">
              <a:rPr lang="ru-RU" smtClean="0"/>
              <a:t>10.12.2019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4F6F3-55F2-4EB3-BB05-04409C6834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46262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2E2C9-A6A6-464F-B7F8-57E4240F0346}" type="datetimeFigureOut">
              <a:rPr lang="ru-RU" smtClean="0"/>
              <a:t>10.12.2019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4F6F3-55F2-4EB3-BB05-04409C6834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88085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2E2C9-A6A6-464F-B7F8-57E4240F0346}" type="datetimeFigureOut">
              <a:rPr lang="ru-RU" smtClean="0"/>
              <a:t>10.12.2019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4F6F3-55F2-4EB3-BB05-04409C6834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7790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2E2C9-A6A6-464F-B7F8-57E4240F0346}" type="datetimeFigureOut">
              <a:rPr lang="ru-RU" smtClean="0"/>
              <a:t>10.12.2019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4F6F3-55F2-4EB3-BB05-04409C6834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55035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12/10/2019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7E7E7E"/>
                </a:solidFill>
                <a:latin typeface="Liberation Sans Narrow"/>
                <a:cs typeface="Liberation Sans Narrow"/>
              </a:defRPr>
            </a:lvl1pPr>
          </a:lstStyle>
          <a:p>
            <a:pPr marL="11128">
              <a:spcBef>
                <a:spcPts val="35"/>
              </a:spcBef>
            </a:pPr>
            <a:r>
              <a:rPr lang="ru-RU" smtClean="0"/>
              <a:t>© </a:t>
            </a:r>
            <a:r>
              <a:rPr lang="ru-RU" spc="-4" smtClean="0"/>
              <a:t>Аналитический центр</a:t>
            </a:r>
            <a:r>
              <a:rPr lang="ru-RU" spc="-26" smtClean="0"/>
              <a:t> </a:t>
            </a:r>
            <a:r>
              <a:rPr lang="ru-RU" spc="-9" smtClean="0"/>
              <a:t>ВШЭ</a:t>
            </a:r>
          </a:p>
          <a:p>
            <a:pPr marR="163578">
              <a:spcBef>
                <a:spcPts val="293"/>
              </a:spcBef>
            </a:pPr>
            <a:fld id="{81D60167-4931-47E6-BA6A-407CBD079E47}" type="slidenum">
              <a:rPr lang="ru-RU" sz="1200" smtClean="0">
                <a:solidFill>
                  <a:srgbClr val="888888"/>
                </a:solidFill>
              </a:rPr>
              <a:pPr marR="163578">
                <a:spcBef>
                  <a:spcPts val="293"/>
                </a:spcBef>
              </a:pPr>
              <a:t>‹#›</a:t>
            </a:fld>
            <a:endParaRPr lang="ru-RU" sz="1200"/>
          </a:p>
        </p:txBody>
      </p:sp>
    </p:spTree>
    <p:extLst>
      <p:ext uri="{BB962C8B-B14F-4D97-AF65-F5344CB8AC3E}">
        <p14:creationId xmlns:p14="http://schemas.microsoft.com/office/powerpoint/2010/main" val="292660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2E2C9-A6A6-464F-B7F8-57E4240F0346}" type="datetimeFigureOut">
              <a:rPr lang="ru-RU" smtClean="0"/>
              <a:t>10.12.2019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4F6F3-55F2-4EB3-BB05-04409C6834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629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2E2C9-A6A6-464F-B7F8-57E4240F0346}" type="datetimeFigureOut">
              <a:rPr lang="ru-RU" smtClean="0"/>
              <a:t>10.12.2019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4F6F3-55F2-4EB3-BB05-04409C6834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780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2E2C9-A6A6-464F-B7F8-57E4240F0346}" type="datetimeFigureOut">
              <a:rPr lang="ru-RU" smtClean="0"/>
              <a:t>10.12.2019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4F6F3-55F2-4EB3-BB05-04409C6834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150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2E2C9-A6A6-464F-B7F8-57E4240F0346}" type="datetimeFigureOut">
              <a:rPr lang="ru-RU" smtClean="0"/>
              <a:t>10.12.2019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4F6F3-55F2-4EB3-BB05-04409C6834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5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2E2C9-A6A6-464F-B7F8-57E4240F0346}" type="datetimeFigureOut">
              <a:rPr lang="ru-RU" smtClean="0"/>
              <a:t>10.12.2019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4F6F3-55F2-4EB3-BB05-04409C6834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425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2E2C9-A6A6-464F-B7F8-57E4240F0346}" type="datetimeFigureOut">
              <a:rPr lang="ru-RU" smtClean="0"/>
              <a:t>10.12.2019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4F6F3-55F2-4EB3-BB05-04409C6834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5657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2E2C9-A6A6-464F-B7F8-57E4240F0346}" type="datetimeFigureOut">
              <a:rPr lang="ru-RU" smtClean="0"/>
              <a:t>10.12.2019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4F6F3-55F2-4EB3-BB05-04409C6834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441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2E2C9-A6A6-464F-B7F8-57E4240F0346}" type="datetimeFigureOut">
              <a:rPr lang="ru-RU" smtClean="0"/>
              <a:t>10.12.2019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4F6F3-55F2-4EB3-BB05-04409C6834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138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2E2C9-A6A6-464F-B7F8-57E4240F0346}" type="datetimeFigureOut">
              <a:rPr lang="ru-RU" smtClean="0"/>
              <a:t>10.12.2019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4F6F3-55F2-4EB3-BB05-04409C6834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2557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02114" y="3113385"/>
            <a:ext cx="6513490" cy="1359191"/>
          </a:xfrm>
        </p:spPr>
        <p:txBody>
          <a:bodyPr/>
          <a:lstStyle/>
          <a:p>
            <a:r>
              <a:rPr lang="kk-KZ" b="1" i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1 ж аста</a:t>
            </a:r>
            <a:endParaRPr lang="ru-RU" b="1" i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56951" y="2587260"/>
            <a:ext cx="6190735" cy="1181552"/>
          </a:xfrm>
        </p:spPr>
        <p:txBody>
          <a:bodyPr>
            <a:noAutofit/>
          </a:bodyPr>
          <a:lstStyle/>
          <a:p>
            <a:r>
              <a:rPr lang="kk-KZ" sz="2800" b="1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Медицина    және   денсаулық  сактау факультетінің жогары медицина мектебі   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5">
            <a:extLst>
              <a:ext uri="{FF2B5EF4-FFF2-40B4-BE49-F238E27FC236}">
                <a16:creationId xmlns:a16="http://schemas.microsoft.com/office/drawing/2014/main" xmlns="" id="{91ECC418-A614-4056-A9BF-2BC65F84F1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705" y="469715"/>
            <a:ext cx="5599922" cy="180392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940011" y="5008203"/>
            <a:ext cx="54246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800" b="1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Высшая школа медицины факультета медицины и здравоохранения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53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-38529" y="0"/>
            <a:ext cx="9376831" cy="6857999"/>
          </a:xfrm>
        </p:spPr>
      </p:pic>
    </p:spTree>
    <p:extLst>
      <p:ext uri="{BB962C8B-B14F-4D97-AF65-F5344CB8AC3E}">
        <p14:creationId xmlns:p14="http://schemas.microsoft.com/office/powerpoint/2010/main" val="390895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9636"/>
          </a:xfrm>
        </p:spPr>
      </p:pic>
    </p:spTree>
    <p:extLst>
      <p:ext uri="{BB962C8B-B14F-4D97-AF65-F5344CB8AC3E}">
        <p14:creationId xmlns:p14="http://schemas.microsoft.com/office/powerpoint/2010/main" val="62001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User\desktop\Рабочий стол 27 сентября 2019\ВШМ\фото 2018\101CANON\IMG_139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24"/>
          <a:stretch/>
        </p:blipFill>
        <p:spPr bwMode="auto">
          <a:xfrm>
            <a:off x="0" y="0"/>
            <a:ext cx="989363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608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28" y="0"/>
            <a:ext cx="927876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01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544291" y="-110836"/>
            <a:ext cx="4599709" cy="6968836"/>
          </a:xfrm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334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48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7408"/>
            <a:ext cx="9351646" cy="7015408"/>
          </a:xfrm>
        </p:spPr>
      </p:pic>
    </p:spTree>
    <p:extLst>
      <p:ext uri="{BB962C8B-B14F-4D97-AF65-F5344CB8AC3E}">
        <p14:creationId xmlns:p14="http://schemas.microsoft.com/office/powerpoint/2010/main" val="218322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User\desktop\Рабочий стол 27 сентября 2019\ВШМ\фото 2018\IMG_15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476807" cy="702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864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-1" y="0"/>
            <a:ext cx="10127673" cy="6858000"/>
          </a:xfrm>
        </p:spPr>
      </p:pic>
    </p:spTree>
    <p:extLst>
      <p:ext uri="{BB962C8B-B14F-4D97-AF65-F5344CB8AC3E}">
        <p14:creationId xmlns:p14="http://schemas.microsoft.com/office/powerpoint/2010/main" val="400973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User\desktop\Рабочий стол 27 сентября 2019\ВШМ\фото 2018\IMG_154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92" t="24460" r="9325" b="13007"/>
          <a:stretch/>
        </p:blipFill>
        <p:spPr bwMode="auto">
          <a:xfrm>
            <a:off x="0" y="-218661"/>
            <a:ext cx="9356427" cy="7275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987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54110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809" y="530351"/>
            <a:ext cx="8567529" cy="594996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Высшая школа медицины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факультета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медицины и здравоохранения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КазНУ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имени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аль-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Фараби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создана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приказом ректора от 5 июля 2018 г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приказ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368.</a:t>
            </a:r>
          </a:p>
          <a:p>
            <a:pPr marL="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endParaRPr lang="kk-KZ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kk-KZ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Официальное открытие состоялось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ноября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2018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года.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Объект 5">
            <a:extLst>
              <a:ext uri="{FF2B5EF4-FFF2-40B4-BE49-F238E27FC236}">
                <a16:creationId xmlns:a16="http://schemas.microsoft.com/office/drawing/2014/main" xmlns="" id="{91ECC418-A614-4056-A9BF-2BC65F84F1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491" y="3545424"/>
            <a:ext cx="3928700" cy="1265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54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35"/>
          <a:stretch/>
        </p:blipFill>
        <p:spPr>
          <a:xfrm>
            <a:off x="0" y="-526473"/>
            <a:ext cx="9296400" cy="7384473"/>
          </a:xfrm>
        </p:spPr>
      </p:pic>
    </p:spTree>
    <p:extLst>
      <p:ext uri="{BB962C8B-B14F-4D97-AF65-F5344CB8AC3E}">
        <p14:creationId xmlns:p14="http://schemas.microsoft.com/office/powerpoint/2010/main" val="339776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0" y="0"/>
            <a:ext cx="9328726" cy="6996545"/>
          </a:xfrm>
        </p:spPr>
      </p:pic>
    </p:spTree>
    <p:extLst>
      <p:ext uri="{BB962C8B-B14F-4D97-AF65-F5344CB8AC3E}">
        <p14:creationId xmlns:p14="http://schemas.microsoft.com/office/powerpoint/2010/main" val="222646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9636"/>
          </a:xfrm>
        </p:spPr>
      </p:pic>
    </p:spTree>
    <p:extLst>
      <p:ext uri="{BB962C8B-B14F-4D97-AF65-F5344CB8AC3E}">
        <p14:creationId xmlns:p14="http://schemas.microsoft.com/office/powerpoint/2010/main" val="178027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7833"/>
            <a:ext cx="9365673" cy="7022576"/>
          </a:xfrm>
        </p:spPr>
      </p:pic>
    </p:spTree>
    <p:extLst>
      <p:ext uri="{BB962C8B-B14F-4D97-AF65-F5344CB8AC3E}">
        <p14:creationId xmlns:p14="http://schemas.microsoft.com/office/powerpoint/2010/main" val="239083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02114" y="3113385"/>
            <a:ext cx="6513490" cy="1359191"/>
          </a:xfrm>
        </p:spPr>
        <p:txBody>
          <a:bodyPr/>
          <a:lstStyle/>
          <a:p>
            <a:r>
              <a:rPr lang="kk-KZ" b="1" i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1 ж аста</a:t>
            </a:r>
            <a:endParaRPr lang="ru-RU" b="1" i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56951" y="2587260"/>
            <a:ext cx="6190735" cy="1181552"/>
          </a:xfrm>
        </p:spPr>
        <p:txBody>
          <a:bodyPr>
            <a:noAutofit/>
          </a:bodyPr>
          <a:lstStyle/>
          <a:p>
            <a:r>
              <a:rPr lang="kk-KZ" sz="2800" b="1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Медицина    және   денсаулық  сактау факультетінің жогары медицина мектебі   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5">
            <a:extLst>
              <a:ext uri="{FF2B5EF4-FFF2-40B4-BE49-F238E27FC236}">
                <a16:creationId xmlns:a16="http://schemas.microsoft.com/office/drawing/2014/main" xmlns="" id="{91ECC418-A614-4056-A9BF-2BC65F84F1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705" y="469715"/>
            <a:ext cx="5599922" cy="180392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940011" y="5008203"/>
            <a:ext cx="54246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800" b="1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Высшая школа медицины факультета медицины и здравоохранения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18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kaznu.kz/content/images/pages/5800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12214" r="-1574" b="-2050"/>
          <a:stretch/>
        </p:blipFill>
        <p:spPr bwMode="auto">
          <a:xfrm>
            <a:off x="-17563" y="-108263"/>
            <a:ext cx="9327818" cy="7174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513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656966" y="301743"/>
            <a:ext cx="3028271" cy="334402"/>
          </a:xfrm>
          <a:prstGeom prst="rect">
            <a:avLst/>
          </a:prstGeom>
        </p:spPr>
        <p:txBody>
          <a:bodyPr vert="horz" wrap="square" lIns="0" tIns="11128" rIns="0" bIns="0" rtlCol="0">
            <a:spAutoFit/>
          </a:bodyPr>
          <a:lstStyle/>
          <a:p>
            <a:pPr marL="11128">
              <a:spcBef>
                <a:spcPts val="88"/>
              </a:spcBef>
            </a:pPr>
            <a:r>
              <a:rPr lang="ru-RU" sz="2100" b="1" spc="-4" dirty="0" smtClean="0">
                <a:solidFill>
                  <a:srgbClr val="002547"/>
                </a:solidFill>
                <a:latin typeface="Liberation Sans Narrow"/>
                <a:cs typeface="Liberation Sans Narrow"/>
              </a:rPr>
              <a:t>2018-19 учебный год</a:t>
            </a:r>
            <a:endParaRPr sz="2100" dirty="0">
              <a:latin typeface="Liberation Sans Narrow"/>
              <a:cs typeface="Liberation Sans Narro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0927" y="801503"/>
            <a:ext cx="3598088" cy="1654912"/>
          </a:xfrm>
          <a:prstGeom prst="rect">
            <a:avLst/>
          </a:prstGeom>
          <a:solidFill>
            <a:srgbClr val="002547"/>
          </a:solidFill>
        </p:spPr>
        <p:txBody>
          <a:bodyPr vert="horz" wrap="square" lIns="0" tIns="211427" rIns="0" bIns="0" rtlCol="0">
            <a:spAutoFit/>
          </a:bodyPr>
          <a:lstStyle/>
          <a:p>
            <a:pPr algn="ctr">
              <a:spcBef>
                <a:spcPts val="1665"/>
              </a:spcBef>
            </a:pPr>
            <a:r>
              <a:rPr lang="ru-RU" sz="3200" b="1" dirty="0" smtClean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3200" dirty="0">
              <a:latin typeface="Arial"/>
              <a:cs typeface="Arial"/>
            </a:endParaRPr>
          </a:p>
          <a:p>
            <a:pPr algn="ctr">
              <a:spcBef>
                <a:spcPts val="61"/>
              </a:spcBef>
            </a:pPr>
            <a:r>
              <a:rPr lang="ru-RU" sz="2000" spc="-4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Образовательная программа</a:t>
            </a:r>
          </a:p>
          <a:p>
            <a:pPr algn="ctr">
              <a:spcBef>
                <a:spcPts val="61"/>
              </a:spcBef>
            </a:pPr>
            <a:r>
              <a:rPr lang="ru-RU" sz="2000" spc="-4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Бакалавриат</a:t>
            </a:r>
          </a:p>
          <a:p>
            <a:pPr algn="ctr">
              <a:spcBef>
                <a:spcPts val="61"/>
              </a:spcBef>
            </a:pPr>
            <a:r>
              <a:rPr lang="ru-RU" sz="2000" spc="-4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«общая медицина»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object 5"/>
          <p:cNvSpPr txBox="1"/>
          <p:nvPr/>
        </p:nvSpPr>
        <p:spPr>
          <a:xfrm>
            <a:off x="5056159" y="254681"/>
            <a:ext cx="3028271" cy="334402"/>
          </a:xfrm>
          <a:prstGeom prst="rect">
            <a:avLst/>
          </a:prstGeom>
        </p:spPr>
        <p:txBody>
          <a:bodyPr vert="horz" wrap="square" lIns="0" tIns="11128" rIns="0" bIns="0" rtlCol="0">
            <a:spAutoFit/>
          </a:bodyPr>
          <a:lstStyle/>
          <a:p>
            <a:pPr marL="11128">
              <a:spcBef>
                <a:spcPts val="88"/>
              </a:spcBef>
            </a:pPr>
            <a:r>
              <a:rPr lang="ru-RU" sz="2100" b="1" spc="-4" dirty="0" smtClean="0">
                <a:solidFill>
                  <a:srgbClr val="002547"/>
                </a:solidFill>
                <a:latin typeface="Liberation Sans Narrow"/>
                <a:cs typeface="Liberation Sans Narrow"/>
              </a:rPr>
              <a:t>2019-20 учебный год</a:t>
            </a:r>
            <a:endParaRPr sz="2100" dirty="0">
              <a:latin typeface="Liberation Sans Narrow"/>
              <a:cs typeface="Liberation Sans Narrow"/>
            </a:endParaRPr>
          </a:p>
        </p:txBody>
      </p:sp>
      <p:sp>
        <p:nvSpPr>
          <p:cNvPr id="44" name="object 8"/>
          <p:cNvSpPr txBox="1"/>
          <p:nvPr/>
        </p:nvSpPr>
        <p:spPr>
          <a:xfrm>
            <a:off x="4863190" y="801503"/>
            <a:ext cx="3684386" cy="3257915"/>
          </a:xfrm>
          <a:prstGeom prst="rect">
            <a:avLst/>
          </a:prstGeom>
          <a:solidFill>
            <a:srgbClr val="002547"/>
          </a:solidFill>
        </p:spPr>
        <p:txBody>
          <a:bodyPr vert="horz" wrap="square" lIns="0" tIns="211427" rIns="0" bIns="0" rtlCol="0">
            <a:spAutoFit/>
          </a:bodyPr>
          <a:lstStyle/>
          <a:p>
            <a:pPr algn="ctr">
              <a:spcBef>
                <a:spcPts val="1665"/>
              </a:spcBef>
            </a:pPr>
            <a:r>
              <a:rPr lang="ru-RU" sz="3200" b="1" dirty="0" smtClean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3200" dirty="0">
              <a:latin typeface="Arial"/>
              <a:cs typeface="Arial"/>
            </a:endParaRPr>
          </a:p>
          <a:p>
            <a:pPr algn="ctr">
              <a:spcBef>
                <a:spcPts val="61"/>
              </a:spcBef>
            </a:pPr>
            <a:r>
              <a:rPr lang="ru-RU" sz="2000" spc="-4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Образовательных программ Бакалавриат:</a:t>
            </a:r>
          </a:p>
          <a:p>
            <a:pPr algn="ctr">
              <a:spcBef>
                <a:spcPts val="61"/>
              </a:spcBef>
            </a:pPr>
            <a:r>
              <a:rPr lang="ru-RU" sz="2000" spc="-4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«общая медицина»</a:t>
            </a:r>
          </a:p>
          <a:p>
            <a:pPr algn="ctr">
              <a:spcBef>
                <a:spcPts val="61"/>
              </a:spcBef>
            </a:pPr>
            <a:r>
              <a:rPr lang="ru-RU" sz="2000" spc="-4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«стоматология»</a:t>
            </a:r>
          </a:p>
          <a:p>
            <a:pPr algn="ctr">
              <a:spcBef>
                <a:spcPts val="61"/>
              </a:spcBef>
            </a:pPr>
            <a:r>
              <a:rPr lang="ru-RU" sz="2000" spc="-4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«фармация»</a:t>
            </a:r>
          </a:p>
          <a:p>
            <a:pPr algn="ctr">
              <a:spcBef>
                <a:spcPts val="61"/>
              </a:spcBef>
            </a:pPr>
            <a:r>
              <a:rPr lang="ru-RU" sz="2000" spc="-4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«педиатрия»</a:t>
            </a:r>
          </a:p>
          <a:p>
            <a:pPr algn="ctr">
              <a:spcBef>
                <a:spcPts val="61"/>
              </a:spcBef>
            </a:pPr>
            <a:r>
              <a:rPr lang="ru-RU" sz="2000" spc="-4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«лабораторная медицина»</a:t>
            </a:r>
          </a:p>
          <a:p>
            <a:pPr algn="ctr">
              <a:spcBef>
                <a:spcPts val="61"/>
              </a:spcBef>
            </a:pP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object 8"/>
          <p:cNvSpPr txBox="1"/>
          <p:nvPr/>
        </p:nvSpPr>
        <p:spPr>
          <a:xfrm>
            <a:off x="4902719" y="4433491"/>
            <a:ext cx="3684386" cy="2308937"/>
          </a:xfrm>
          <a:prstGeom prst="rect">
            <a:avLst/>
          </a:prstGeom>
          <a:solidFill>
            <a:srgbClr val="002547"/>
          </a:solidFill>
        </p:spPr>
        <p:txBody>
          <a:bodyPr vert="horz" wrap="square" lIns="0" tIns="211427" rIns="0" bIns="0" rtlCol="0">
            <a:spAutoFit/>
          </a:bodyPr>
          <a:lstStyle/>
          <a:p>
            <a:pPr algn="ctr">
              <a:spcBef>
                <a:spcPts val="1665"/>
              </a:spcBef>
            </a:pPr>
            <a:r>
              <a:rPr lang="ru-RU" sz="3200" b="1" dirty="0" smtClean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3200" dirty="0">
              <a:latin typeface="Arial"/>
              <a:cs typeface="Arial"/>
            </a:endParaRPr>
          </a:p>
          <a:p>
            <a:pPr algn="ctr">
              <a:spcBef>
                <a:spcPts val="61"/>
              </a:spcBef>
            </a:pPr>
            <a:r>
              <a:rPr lang="ru-RU" sz="2000" spc="-4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Образовательные программы</a:t>
            </a:r>
          </a:p>
          <a:p>
            <a:pPr algn="ctr">
              <a:spcBef>
                <a:spcPts val="61"/>
              </a:spcBef>
            </a:pPr>
            <a:r>
              <a:rPr lang="ru-RU" sz="2000" spc="-4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Интернатура:</a:t>
            </a:r>
          </a:p>
          <a:p>
            <a:pPr algn="ctr">
              <a:spcBef>
                <a:spcPts val="61"/>
              </a:spcBef>
            </a:pPr>
            <a:r>
              <a:rPr lang="ru-RU" sz="2000" spc="-4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«общая медицина»</a:t>
            </a:r>
          </a:p>
          <a:p>
            <a:pPr algn="ctr">
              <a:spcBef>
                <a:spcPts val="61"/>
              </a:spcBef>
            </a:pPr>
            <a:r>
              <a:rPr lang="ru-RU" sz="2000" spc="-4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«стоматология»</a:t>
            </a:r>
          </a:p>
          <a:p>
            <a:pPr algn="ctr">
              <a:spcBef>
                <a:spcPts val="61"/>
              </a:spcBef>
            </a:pPr>
            <a:r>
              <a:rPr lang="ru-RU" sz="2000" spc="-4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1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671953" y="427910"/>
            <a:ext cx="3028271" cy="334402"/>
          </a:xfrm>
          <a:prstGeom prst="rect">
            <a:avLst/>
          </a:prstGeom>
        </p:spPr>
        <p:txBody>
          <a:bodyPr vert="horz" wrap="square" lIns="0" tIns="11128" rIns="0" bIns="0" rtlCol="0">
            <a:spAutoFit/>
          </a:bodyPr>
          <a:lstStyle/>
          <a:p>
            <a:pPr marL="11128">
              <a:spcBef>
                <a:spcPts val="88"/>
              </a:spcBef>
            </a:pPr>
            <a:r>
              <a:rPr lang="ru-RU" sz="2100" b="1" spc="-4" dirty="0" smtClean="0">
                <a:solidFill>
                  <a:srgbClr val="002547"/>
                </a:solidFill>
                <a:latin typeface="Liberation Sans Narrow"/>
                <a:cs typeface="Liberation Sans Narrow"/>
              </a:rPr>
              <a:t>2018-19 учебный год</a:t>
            </a:r>
            <a:endParaRPr sz="2100" dirty="0">
              <a:latin typeface="Liberation Sans Narrow"/>
              <a:cs typeface="Liberation Sans Narrow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53163" y="934424"/>
            <a:ext cx="3665852" cy="1025802"/>
          </a:xfrm>
          <a:prstGeom prst="rect">
            <a:avLst/>
          </a:prstGeom>
          <a:solidFill>
            <a:srgbClr val="1BAC88"/>
          </a:solidFill>
        </p:spPr>
        <p:txBody>
          <a:bodyPr vert="horz" wrap="square" lIns="0" tIns="144661" rIns="0" bIns="0" rtlCol="0">
            <a:spAutoFit/>
          </a:bodyPr>
          <a:lstStyle/>
          <a:p>
            <a:pPr algn="ctr">
              <a:spcBef>
                <a:spcPts val="1139"/>
              </a:spcBef>
            </a:pPr>
            <a:r>
              <a:rPr lang="ru-RU" sz="2400" b="1" spc="-4" dirty="0" smtClean="0">
                <a:solidFill>
                  <a:srgbClr val="FFFFFF"/>
                </a:solidFill>
                <a:latin typeface="Arial"/>
                <a:cs typeface="Arial"/>
              </a:rPr>
              <a:t>43</a:t>
            </a:r>
          </a:p>
          <a:p>
            <a:pPr marL="6350" algn="ctr">
              <a:spcBef>
                <a:spcPts val="1139"/>
              </a:spcBef>
            </a:pPr>
            <a:r>
              <a:rPr lang="ru-RU" sz="2400" b="1" spc="-4" dirty="0" smtClean="0">
                <a:solidFill>
                  <a:srgbClr val="FFFFFF"/>
                </a:solidFill>
                <a:latin typeface="Arial"/>
                <a:cs typeface="Arial"/>
              </a:rPr>
              <a:t>осенний набор  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23187" y="3516214"/>
            <a:ext cx="3680840" cy="1140484"/>
          </a:xfrm>
          <a:prstGeom prst="rect">
            <a:avLst/>
          </a:prstGeom>
          <a:solidFill>
            <a:srgbClr val="0F9517"/>
          </a:solidFill>
        </p:spPr>
        <p:txBody>
          <a:bodyPr vert="horz" wrap="square" lIns="0" tIns="77894" rIns="0" bIns="0" rtlCol="0">
            <a:spAutoFit/>
          </a:bodyPr>
          <a:lstStyle/>
          <a:p>
            <a:pPr algn="ctr">
              <a:spcBef>
                <a:spcPts val="613"/>
              </a:spcBef>
            </a:pPr>
            <a:r>
              <a:rPr lang="ru-RU" sz="3200" b="1" spc="-4" dirty="0" smtClean="0">
                <a:solidFill>
                  <a:srgbClr val="FFFFFF"/>
                </a:solidFill>
                <a:latin typeface="Arial"/>
                <a:cs typeface="Arial"/>
              </a:rPr>
              <a:t> 62</a:t>
            </a:r>
          </a:p>
          <a:p>
            <a:pPr algn="ctr">
              <a:spcBef>
                <a:spcPts val="613"/>
              </a:spcBef>
            </a:pPr>
            <a:r>
              <a:rPr lang="ru-RU" sz="3200" b="1" spc="-4" dirty="0" smtClean="0">
                <a:solidFill>
                  <a:srgbClr val="FFFFFF"/>
                </a:solidFill>
                <a:latin typeface="Arial"/>
                <a:cs typeface="Arial"/>
              </a:rPr>
              <a:t>Всего контингент</a:t>
            </a:r>
            <a:endParaRPr sz="900" dirty="0">
              <a:latin typeface="Liberation Sans Narrow"/>
              <a:cs typeface="Liberation Sans Narrow"/>
            </a:endParaRPr>
          </a:p>
        </p:txBody>
      </p:sp>
      <p:sp>
        <p:nvSpPr>
          <p:cNvPr id="43" name="object 5"/>
          <p:cNvSpPr txBox="1"/>
          <p:nvPr/>
        </p:nvSpPr>
        <p:spPr>
          <a:xfrm>
            <a:off x="5056158" y="442929"/>
            <a:ext cx="3028271" cy="334402"/>
          </a:xfrm>
          <a:prstGeom prst="rect">
            <a:avLst/>
          </a:prstGeom>
        </p:spPr>
        <p:txBody>
          <a:bodyPr vert="horz" wrap="square" lIns="0" tIns="11128" rIns="0" bIns="0" rtlCol="0">
            <a:spAutoFit/>
          </a:bodyPr>
          <a:lstStyle/>
          <a:p>
            <a:pPr marL="11128">
              <a:spcBef>
                <a:spcPts val="88"/>
              </a:spcBef>
            </a:pPr>
            <a:r>
              <a:rPr lang="ru-RU" sz="2100" b="1" spc="-4" dirty="0" smtClean="0">
                <a:solidFill>
                  <a:srgbClr val="002547"/>
                </a:solidFill>
                <a:latin typeface="Liberation Sans Narrow"/>
                <a:cs typeface="Liberation Sans Narrow"/>
              </a:rPr>
              <a:t>2019-20 учебный год</a:t>
            </a:r>
            <a:endParaRPr sz="2100" dirty="0">
              <a:latin typeface="Liberation Sans Narrow"/>
              <a:cs typeface="Liberation Sans Narrow"/>
            </a:endParaRPr>
          </a:p>
        </p:txBody>
      </p:sp>
      <p:sp>
        <p:nvSpPr>
          <p:cNvPr id="45" name="object 20"/>
          <p:cNvSpPr txBox="1"/>
          <p:nvPr/>
        </p:nvSpPr>
        <p:spPr>
          <a:xfrm>
            <a:off x="338175" y="2170523"/>
            <a:ext cx="3665852" cy="1025802"/>
          </a:xfrm>
          <a:prstGeom prst="rect">
            <a:avLst/>
          </a:prstGeom>
          <a:solidFill>
            <a:srgbClr val="1BAC88"/>
          </a:solidFill>
        </p:spPr>
        <p:txBody>
          <a:bodyPr vert="horz" wrap="square" lIns="0" tIns="144661" rIns="0" bIns="0" rtlCol="0">
            <a:spAutoFit/>
          </a:bodyPr>
          <a:lstStyle/>
          <a:p>
            <a:pPr algn="ctr">
              <a:spcBef>
                <a:spcPts val="1139"/>
              </a:spcBef>
            </a:pPr>
            <a:r>
              <a:rPr lang="ru-RU" sz="2400" b="1" spc="-4" dirty="0" smtClean="0">
                <a:solidFill>
                  <a:srgbClr val="FFFFFF"/>
                </a:solidFill>
                <a:latin typeface="Arial"/>
                <a:cs typeface="Arial"/>
              </a:rPr>
              <a:t>19</a:t>
            </a:r>
          </a:p>
          <a:p>
            <a:pPr algn="ctr">
              <a:spcBef>
                <a:spcPts val="1139"/>
              </a:spcBef>
            </a:pPr>
            <a:r>
              <a:rPr lang="ru-RU" sz="2400" b="1" spc="-4" dirty="0" smtClean="0">
                <a:solidFill>
                  <a:srgbClr val="FFFFFF"/>
                </a:solidFill>
                <a:latin typeface="Arial"/>
                <a:cs typeface="Arial"/>
              </a:rPr>
              <a:t>  весенний набор   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6" name="object 20"/>
          <p:cNvSpPr txBox="1"/>
          <p:nvPr/>
        </p:nvSpPr>
        <p:spPr>
          <a:xfrm>
            <a:off x="4737368" y="934424"/>
            <a:ext cx="3665852" cy="884737"/>
          </a:xfrm>
          <a:prstGeom prst="rect">
            <a:avLst/>
          </a:prstGeom>
          <a:solidFill>
            <a:srgbClr val="1BAC88"/>
          </a:solidFill>
        </p:spPr>
        <p:txBody>
          <a:bodyPr vert="horz" wrap="square" lIns="0" tIns="144661" rIns="0" bIns="0" rtlCol="0">
            <a:spAutoFit/>
          </a:bodyPr>
          <a:lstStyle/>
          <a:p>
            <a:pPr algn="ctr"/>
            <a:r>
              <a:rPr lang="ru-RU" sz="2400" b="1" spc="-4" dirty="0" smtClean="0">
                <a:solidFill>
                  <a:srgbClr val="FFFFFF"/>
                </a:solidFill>
                <a:latin typeface="Arial"/>
                <a:cs typeface="Arial"/>
              </a:rPr>
              <a:t>440</a:t>
            </a:r>
          </a:p>
          <a:p>
            <a:pPr algn="ctr"/>
            <a:r>
              <a:rPr lang="ru-RU" sz="2400" b="1" spc="-4" dirty="0" smtClean="0">
                <a:solidFill>
                  <a:srgbClr val="FFFFFF"/>
                </a:solidFill>
                <a:latin typeface="Arial"/>
                <a:cs typeface="Arial"/>
              </a:rPr>
              <a:t>  1 курс осенний набор  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7" name="object 32"/>
          <p:cNvSpPr txBox="1"/>
          <p:nvPr/>
        </p:nvSpPr>
        <p:spPr>
          <a:xfrm>
            <a:off x="4767344" y="5544553"/>
            <a:ext cx="3680840" cy="1140484"/>
          </a:xfrm>
          <a:prstGeom prst="rect">
            <a:avLst/>
          </a:prstGeom>
          <a:solidFill>
            <a:srgbClr val="0F9517"/>
          </a:solidFill>
        </p:spPr>
        <p:txBody>
          <a:bodyPr vert="horz" wrap="square" lIns="0" tIns="77894" rIns="0" bIns="0" rtlCol="0">
            <a:spAutoFit/>
          </a:bodyPr>
          <a:lstStyle/>
          <a:p>
            <a:pPr algn="ctr">
              <a:spcBef>
                <a:spcPts val="613"/>
              </a:spcBef>
            </a:pPr>
            <a:r>
              <a:rPr lang="ru-RU" sz="3200" b="1" spc="-4" dirty="0" smtClean="0">
                <a:solidFill>
                  <a:srgbClr val="FFFFFF"/>
                </a:solidFill>
                <a:latin typeface="Arial"/>
                <a:cs typeface="Arial"/>
              </a:rPr>
              <a:t> 503</a:t>
            </a:r>
          </a:p>
          <a:p>
            <a:pPr algn="ctr">
              <a:spcBef>
                <a:spcPts val="613"/>
              </a:spcBef>
            </a:pPr>
            <a:r>
              <a:rPr lang="ru-RU" sz="3200" b="1" spc="-4" dirty="0" smtClean="0">
                <a:solidFill>
                  <a:srgbClr val="FFFFFF"/>
                </a:solidFill>
                <a:latin typeface="Arial"/>
                <a:cs typeface="Arial"/>
              </a:rPr>
              <a:t>Всего контингент</a:t>
            </a:r>
            <a:endParaRPr sz="900" dirty="0">
              <a:latin typeface="Liberation Sans Narrow"/>
              <a:cs typeface="Liberation Sans Narrow"/>
            </a:endParaRPr>
          </a:p>
        </p:txBody>
      </p:sp>
      <p:sp>
        <p:nvSpPr>
          <p:cNvPr id="48" name="object 20"/>
          <p:cNvSpPr txBox="1"/>
          <p:nvPr/>
        </p:nvSpPr>
        <p:spPr>
          <a:xfrm>
            <a:off x="4737368" y="2189799"/>
            <a:ext cx="3665852" cy="884737"/>
          </a:xfrm>
          <a:prstGeom prst="rect">
            <a:avLst/>
          </a:prstGeom>
          <a:solidFill>
            <a:srgbClr val="1BAC88"/>
          </a:solidFill>
        </p:spPr>
        <p:txBody>
          <a:bodyPr vert="horz" wrap="square" lIns="0" tIns="144661" rIns="0" bIns="0" rtlCol="0">
            <a:spAutoFit/>
          </a:bodyPr>
          <a:lstStyle/>
          <a:p>
            <a:pPr algn="ctr"/>
            <a:r>
              <a:rPr lang="ru-RU" sz="2400" b="1" spc="-4" dirty="0" smtClean="0">
                <a:solidFill>
                  <a:srgbClr val="FFFFFF"/>
                </a:solidFill>
                <a:latin typeface="Arial"/>
                <a:cs typeface="Arial"/>
              </a:rPr>
              <a:t>21</a:t>
            </a:r>
          </a:p>
          <a:p>
            <a:pPr algn="ctr"/>
            <a:r>
              <a:rPr lang="ru-RU" sz="2400" b="1" spc="-4" dirty="0" smtClean="0">
                <a:solidFill>
                  <a:srgbClr val="FFFFFF"/>
                </a:solidFill>
                <a:latin typeface="Arial"/>
                <a:cs typeface="Arial"/>
              </a:rPr>
              <a:t>  1 курс весенний набор  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4" name="object 20"/>
          <p:cNvSpPr txBox="1"/>
          <p:nvPr/>
        </p:nvSpPr>
        <p:spPr>
          <a:xfrm>
            <a:off x="4752356" y="3369347"/>
            <a:ext cx="3665852" cy="884737"/>
          </a:xfrm>
          <a:prstGeom prst="rect">
            <a:avLst/>
          </a:prstGeom>
          <a:solidFill>
            <a:srgbClr val="1BAC88"/>
          </a:solidFill>
        </p:spPr>
        <p:txBody>
          <a:bodyPr vert="horz" wrap="square" lIns="0" tIns="144661" rIns="0" bIns="0" rtlCol="0">
            <a:spAutoFit/>
          </a:bodyPr>
          <a:lstStyle/>
          <a:p>
            <a:pPr algn="ctr"/>
            <a:r>
              <a:rPr lang="ru-RU" sz="2400" b="1" spc="-4" dirty="0" smtClean="0">
                <a:solidFill>
                  <a:srgbClr val="FFFFFF"/>
                </a:solidFill>
                <a:latin typeface="Arial"/>
                <a:cs typeface="Arial"/>
              </a:rPr>
              <a:t>20</a:t>
            </a:r>
          </a:p>
          <a:p>
            <a:pPr algn="ctr"/>
            <a:r>
              <a:rPr lang="ru-RU" sz="2400" b="1" spc="-4" dirty="0" smtClean="0">
                <a:solidFill>
                  <a:srgbClr val="FFFFFF"/>
                </a:solidFill>
                <a:latin typeface="Arial"/>
                <a:cs typeface="Arial"/>
              </a:rPr>
              <a:t>  2 курс  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5" name="object 20"/>
          <p:cNvSpPr txBox="1"/>
          <p:nvPr/>
        </p:nvSpPr>
        <p:spPr>
          <a:xfrm>
            <a:off x="4767344" y="4395149"/>
            <a:ext cx="3665852" cy="884737"/>
          </a:xfrm>
          <a:prstGeom prst="rect">
            <a:avLst/>
          </a:prstGeom>
          <a:solidFill>
            <a:srgbClr val="1BAC88"/>
          </a:solidFill>
        </p:spPr>
        <p:txBody>
          <a:bodyPr vert="horz" wrap="square" lIns="0" tIns="144661" rIns="0" bIns="0" rtlCol="0">
            <a:spAutoFit/>
          </a:bodyPr>
          <a:lstStyle/>
          <a:p>
            <a:pPr algn="ctr"/>
            <a:r>
              <a:rPr lang="ru-RU" sz="2400" b="1" spc="-4" dirty="0" smtClean="0">
                <a:solidFill>
                  <a:srgbClr val="FFFFFF"/>
                </a:solidFill>
                <a:latin typeface="Arial"/>
                <a:cs typeface="Arial"/>
              </a:rPr>
              <a:t>22</a:t>
            </a:r>
          </a:p>
          <a:p>
            <a:pPr algn="ctr"/>
            <a:r>
              <a:rPr lang="ru-RU" sz="2400" b="1" spc="-4" dirty="0" smtClean="0">
                <a:solidFill>
                  <a:srgbClr val="FFFFFF"/>
                </a:solidFill>
                <a:latin typeface="Arial"/>
                <a:cs typeface="Arial"/>
              </a:rPr>
              <a:t>интерны</a:t>
            </a:r>
            <a:endParaRPr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2142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671951" y="288002"/>
            <a:ext cx="3028271" cy="334402"/>
          </a:xfrm>
          <a:prstGeom prst="rect">
            <a:avLst/>
          </a:prstGeom>
        </p:spPr>
        <p:txBody>
          <a:bodyPr vert="horz" wrap="square" lIns="0" tIns="11128" rIns="0" bIns="0" rtlCol="0">
            <a:spAutoFit/>
          </a:bodyPr>
          <a:lstStyle/>
          <a:p>
            <a:pPr marL="11128">
              <a:spcBef>
                <a:spcPts val="88"/>
              </a:spcBef>
            </a:pPr>
            <a:r>
              <a:rPr lang="ru-RU" sz="2100" b="1" spc="-4" dirty="0" smtClean="0">
                <a:solidFill>
                  <a:srgbClr val="002547"/>
                </a:solidFill>
                <a:latin typeface="Liberation Sans Narrow"/>
                <a:cs typeface="Liberation Sans Narrow"/>
              </a:rPr>
              <a:t>2018-19 учебный год</a:t>
            </a:r>
            <a:endParaRPr sz="2100" dirty="0">
              <a:latin typeface="Liberation Sans Narrow"/>
              <a:cs typeface="Liberation Sans Narrow"/>
            </a:endParaRPr>
          </a:p>
        </p:txBody>
      </p:sp>
      <p:sp>
        <p:nvSpPr>
          <p:cNvPr id="43" name="object 5"/>
          <p:cNvSpPr txBox="1"/>
          <p:nvPr/>
        </p:nvSpPr>
        <p:spPr>
          <a:xfrm>
            <a:off x="5332743" y="275728"/>
            <a:ext cx="3028271" cy="334402"/>
          </a:xfrm>
          <a:prstGeom prst="rect">
            <a:avLst/>
          </a:prstGeom>
        </p:spPr>
        <p:txBody>
          <a:bodyPr vert="horz" wrap="square" lIns="0" tIns="11128" rIns="0" bIns="0" rtlCol="0">
            <a:spAutoFit/>
          </a:bodyPr>
          <a:lstStyle/>
          <a:p>
            <a:pPr marL="11128">
              <a:spcBef>
                <a:spcPts val="88"/>
              </a:spcBef>
            </a:pPr>
            <a:r>
              <a:rPr lang="ru-RU" sz="2100" b="1" spc="-4" dirty="0" smtClean="0">
                <a:solidFill>
                  <a:srgbClr val="002547"/>
                </a:solidFill>
                <a:latin typeface="Liberation Sans Narrow"/>
                <a:cs typeface="Liberation Sans Narrow"/>
              </a:rPr>
              <a:t>2019-20 учебный год</a:t>
            </a:r>
            <a:endParaRPr sz="2100" dirty="0">
              <a:latin typeface="Liberation Sans Narrow"/>
              <a:cs typeface="Liberation Sans Narrow"/>
            </a:endParaRPr>
          </a:p>
        </p:txBody>
      </p:sp>
      <p:sp>
        <p:nvSpPr>
          <p:cNvPr id="47" name="object 32"/>
          <p:cNvSpPr txBox="1"/>
          <p:nvPr/>
        </p:nvSpPr>
        <p:spPr>
          <a:xfrm>
            <a:off x="4840707" y="610130"/>
            <a:ext cx="4012345" cy="5941798"/>
          </a:xfrm>
          <a:prstGeom prst="rect">
            <a:avLst/>
          </a:prstGeom>
          <a:solidFill>
            <a:srgbClr val="0F9517"/>
          </a:solidFill>
        </p:spPr>
        <p:txBody>
          <a:bodyPr vert="horz" wrap="square" lIns="0" tIns="77894" rIns="0" bIns="0" rtlCol="0">
            <a:spAutoFit/>
          </a:bodyPr>
          <a:lstStyle/>
          <a:p>
            <a:pPr algn="ctr">
              <a:spcBef>
                <a:spcPts val="613"/>
              </a:spcBef>
            </a:pPr>
            <a:r>
              <a:rPr lang="ru-RU" sz="2800" b="1" spc="-4" dirty="0" smtClean="0">
                <a:solidFill>
                  <a:srgbClr val="FFFFFF"/>
                </a:solidFill>
                <a:latin typeface="Arial"/>
                <a:cs typeface="Arial"/>
              </a:rPr>
              <a:t> 15</a:t>
            </a:r>
          </a:p>
          <a:p>
            <a:pPr algn="ctr">
              <a:spcBef>
                <a:spcPts val="613"/>
              </a:spcBef>
            </a:pPr>
            <a:r>
              <a:rPr lang="ru-RU" sz="2800" b="1" spc="-4" dirty="0" smtClean="0">
                <a:solidFill>
                  <a:srgbClr val="FFFFFF"/>
                </a:solidFill>
                <a:latin typeface="Arial"/>
                <a:cs typeface="Arial"/>
              </a:rPr>
              <a:t>Стран:</a:t>
            </a:r>
          </a:p>
          <a:p>
            <a:pPr algn="ctr"/>
            <a:r>
              <a:rPr lang="ru-RU" sz="2800" b="1" spc="-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sz="2000" b="1" spc="-4" dirty="0" smtClean="0">
                <a:solidFill>
                  <a:srgbClr val="FFFFFF"/>
                </a:solidFill>
                <a:latin typeface="Arial"/>
                <a:cs typeface="Arial"/>
              </a:rPr>
              <a:t>Индия</a:t>
            </a:r>
          </a:p>
          <a:p>
            <a:pPr algn="ctr"/>
            <a:r>
              <a:rPr lang="ru-RU" sz="2000" b="1" spc="-4" dirty="0" smtClean="0">
                <a:solidFill>
                  <a:srgbClr val="FFFFFF"/>
                </a:solidFill>
                <a:latin typeface="Arial"/>
                <a:cs typeface="Arial"/>
              </a:rPr>
              <a:t>Турция</a:t>
            </a:r>
          </a:p>
          <a:p>
            <a:pPr algn="ctr"/>
            <a:r>
              <a:rPr lang="ru-RU" sz="2000" b="1" spc="-4" dirty="0" smtClean="0">
                <a:solidFill>
                  <a:srgbClr val="FFFFFF"/>
                </a:solidFill>
                <a:latin typeface="Arial"/>
                <a:cs typeface="Arial"/>
              </a:rPr>
              <a:t>Иордания</a:t>
            </a:r>
          </a:p>
          <a:p>
            <a:pPr algn="ctr"/>
            <a:r>
              <a:rPr lang="ru-RU" sz="2000" b="1" spc="-4" dirty="0" smtClean="0">
                <a:solidFill>
                  <a:srgbClr val="FFFFFF"/>
                </a:solidFill>
                <a:latin typeface="Arial"/>
                <a:cs typeface="Arial"/>
              </a:rPr>
              <a:t>Палестина</a:t>
            </a:r>
          </a:p>
          <a:p>
            <a:pPr algn="ctr"/>
            <a:r>
              <a:rPr lang="ru-RU" sz="2000" b="1" spc="-4" dirty="0" smtClean="0">
                <a:solidFill>
                  <a:srgbClr val="FFFFFF"/>
                </a:solidFill>
                <a:latin typeface="Arial"/>
                <a:cs typeface="Arial"/>
              </a:rPr>
              <a:t>Пакистан</a:t>
            </a:r>
          </a:p>
          <a:p>
            <a:pPr algn="ctr"/>
            <a:r>
              <a:rPr lang="ru-RU" sz="2000" b="1" spc="-4" dirty="0" smtClean="0">
                <a:solidFill>
                  <a:srgbClr val="FFFFFF"/>
                </a:solidFill>
                <a:latin typeface="Arial"/>
                <a:cs typeface="Arial"/>
              </a:rPr>
              <a:t>Сирия</a:t>
            </a:r>
          </a:p>
          <a:p>
            <a:pPr algn="ctr"/>
            <a:r>
              <a:rPr lang="ru-RU" sz="2000" b="1" spc="-4" dirty="0" smtClean="0">
                <a:solidFill>
                  <a:srgbClr val="FFFFFF"/>
                </a:solidFill>
                <a:latin typeface="Arial"/>
                <a:cs typeface="Arial"/>
              </a:rPr>
              <a:t>Ирак</a:t>
            </a:r>
          </a:p>
          <a:p>
            <a:pPr algn="ctr"/>
            <a:r>
              <a:rPr lang="ru-RU" sz="2000" b="1" spc="-4" dirty="0" smtClean="0">
                <a:solidFill>
                  <a:srgbClr val="FFFFFF"/>
                </a:solidFill>
                <a:latin typeface="Arial"/>
                <a:cs typeface="Arial"/>
              </a:rPr>
              <a:t>США</a:t>
            </a:r>
          </a:p>
          <a:p>
            <a:pPr algn="ctr"/>
            <a:r>
              <a:rPr lang="ru-RU" sz="2000" b="1" spc="-4" dirty="0" smtClean="0">
                <a:solidFill>
                  <a:srgbClr val="FFFFFF"/>
                </a:solidFill>
                <a:latin typeface="Arial"/>
                <a:cs typeface="Arial"/>
              </a:rPr>
              <a:t>Йемен</a:t>
            </a:r>
          </a:p>
          <a:p>
            <a:pPr algn="ctr"/>
            <a:r>
              <a:rPr lang="ru-RU" sz="2000" b="1" spc="-4" dirty="0" smtClean="0">
                <a:solidFill>
                  <a:srgbClr val="FFFFFF"/>
                </a:solidFill>
                <a:latin typeface="Arial"/>
                <a:cs typeface="Arial"/>
              </a:rPr>
              <a:t>Кения</a:t>
            </a:r>
          </a:p>
          <a:p>
            <a:pPr algn="ctr"/>
            <a:r>
              <a:rPr lang="ru-RU" sz="2000" b="1" spc="-4" dirty="0" smtClean="0">
                <a:solidFill>
                  <a:srgbClr val="FFFFFF"/>
                </a:solidFill>
                <a:latin typeface="Arial"/>
                <a:cs typeface="Arial"/>
              </a:rPr>
              <a:t>Афганистан</a:t>
            </a:r>
          </a:p>
          <a:p>
            <a:pPr algn="ctr"/>
            <a:r>
              <a:rPr lang="ru-RU" sz="2000" b="1" spc="-4" dirty="0" smtClean="0">
                <a:solidFill>
                  <a:srgbClr val="FFFFFF"/>
                </a:solidFill>
                <a:latin typeface="Arial"/>
                <a:cs typeface="Arial"/>
              </a:rPr>
              <a:t>Китай</a:t>
            </a:r>
          </a:p>
          <a:p>
            <a:pPr algn="ctr"/>
            <a:r>
              <a:rPr lang="ru-RU" sz="2000" b="1" spc="-4" dirty="0" smtClean="0">
                <a:solidFill>
                  <a:srgbClr val="FFFFFF"/>
                </a:solidFill>
                <a:latin typeface="Arial"/>
                <a:cs typeface="Arial"/>
              </a:rPr>
              <a:t>Узбекистан</a:t>
            </a:r>
          </a:p>
          <a:p>
            <a:pPr algn="ctr"/>
            <a:r>
              <a:rPr lang="ru-RU" sz="2000" b="1" spc="-4" dirty="0" smtClean="0">
                <a:solidFill>
                  <a:srgbClr val="FFFFFF"/>
                </a:solidFill>
                <a:latin typeface="Arial"/>
                <a:cs typeface="Arial"/>
              </a:rPr>
              <a:t>Туркменистан</a:t>
            </a:r>
          </a:p>
          <a:p>
            <a:pPr algn="ctr"/>
            <a:r>
              <a:rPr lang="ru-RU" sz="2000" b="1" spc="-4" dirty="0" smtClean="0">
                <a:solidFill>
                  <a:srgbClr val="FFFFFF"/>
                </a:solidFill>
                <a:latin typeface="Arial"/>
                <a:cs typeface="Arial"/>
              </a:rPr>
              <a:t>Россия</a:t>
            </a:r>
            <a:r>
              <a:rPr lang="ru-RU" sz="3200" b="1" spc="-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endParaRPr sz="900" dirty="0">
              <a:latin typeface="Liberation Sans Narrow"/>
              <a:cs typeface="Liberation Sans Narrow"/>
            </a:endParaRPr>
          </a:p>
        </p:txBody>
      </p:sp>
      <p:sp>
        <p:nvSpPr>
          <p:cNvPr id="12" name="object 32"/>
          <p:cNvSpPr txBox="1"/>
          <p:nvPr/>
        </p:nvSpPr>
        <p:spPr>
          <a:xfrm>
            <a:off x="179915" y="622404"/>
            <a:ext cx="4012345" cy="5834076"/>
          </a:xfrm>
          <a:prstGeom prst="rect">
            <a:avLst/>
          </a:prstGeom>
          <a:solidFill>
            <a:srgbClr val="0F9517"/>
          </a:solidFill>
        </p:spPr>
        <p:txBody>
          <a:bodyPr vert="horz" wrap="square" lIns="0" tIns="77894" rIns="0" bIns="0" rtlCol="0">
            <a:spAutoFit/>
          </a:bodyPr>
          <a:lstStyle/>
          <a:p>
            <a:pPr algn="ctr">
              <a:spcBef>
                <a:spcPts val="613"/>
              </a:spcBef>
            </a:pPr>
            <a:r>
              <a:rPr lang="ru-RU" sz="2800" b="1" spc="-4" dirty="0" smtClean="0">
                <a:solidFill>
                  <a:srgbClr val="FFFFFF"/>
                </a:solidFill>
                <a:latin typeface="Arial"/>
                <a:cs typeface="Arial"/>
              </a:rPr>
              <a:t> 11</a:t>
            </a:r>
          </a:p>
          <a:p>
            <a:pPr algn="ctr">
              <a:spcBef>
                <a:spcPts val="613"/>
              </a:spcBef>
            </a:pPr>
            <a:r>
              <a:rPr lang="ru-RU" sz="2800" b="1" spc="-4" dirty="0" smtClean="0">
                <a:solidFill>
                  <a:srgbClr val="FFFFFF"/>
                </a:solidFill>
                <a:latin typeface="Arial"/>
                <a:cs typeface="Arial"/>
              </a:rPr>
              <a:t>Стран:</a:t>
            </a:r>
          </a:p>
          <a:p>
            <a:pPr algn="ctr"/>
            <a:r>
              <a:rPr lang="ru-RU" sz="2800" b="1" spc="-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sz="2000" b="1" spc="-4" dirty="0" smtClean="0">
                <a:solidFill>
                  <a:srgbClr val="FFFFFF"/>
                </a:solidFill>
                <a:latin typeface="Arial"/>
                <a:cs typeface="Arial"/>
              </a:rPr>
              <a:t>Индия</a:t>
            </a:r>
          </a:p>
          <a:p>
            <a:pPr algn="ctr"/>
            <a:r>
              <a:rPr lang="ru-RU" sz="2000" b="1" spc="-4" dirty="0" smtClean="0">
                <a:solidFill>
                  <a:srgbClr val="FFFFFF"/>
                </a:solidFill>
                <a:latin typeface="Arial"/>
                <a:cs typeface="Arial"/>
              </a:rPr>
              <a:t>Турция</a:t>
            </a:r>
          </a:p>
          <a:p>
            <a:pPr algn="ctr"/>
            <a:r>
              <a:rPr lang="ru-RU" sz="2000" b="1" spc="-4" dirty="0" smtClean="0">
                <a:solidFill>
                  <a:srgbClr val="FFFFFF"/>
                </a:solidFill>
                <a:latin typeface="Arial"/>
                <a:cs typeface="Arial"/>
              </a:rPr>
              <a:t>Иордания</a:t>
            </a:r>
          </a:p>
          <a:p>
            <a:pPr algn="ctr"/>
            <a:r>
              <a:rPr lang="ru-RU" sz="2000" b="1" spc="-4" dirty="0" smtClean="0">
                <a:solidFill>
                  <a:srgbClr val="FFFFFF"/>
                </a:solidFill>
                <a:latin typeface="Arial"/>
                <a:cs typeface="Arial"/>
              </a:rPr>
              <a:t>Палестина</a:t>
            </a:r>
          </a:p>
          <a:p>
            <a:pPr algn="ctr"/>
            <a:r>
              <a:rPr lang="ru-RU" sz="2000" b="1" spc="-4" dirty="0" smtClean="0">
                <a:solidFill>
                  <a:srgbClr val="FFFFFF"/>
                </a:solidFill>
                <a:latin typeface="Arial"/>
                <a:cs typeface="Arial"/>
              </a:rPr>
              <a:t>Пакистан</a:t>
            </a:r>
          </a:p>
          <a:p>
            <a:pPr algn="ctr"/>
            <a:r>
              <a:rPr lang="ru-RU" sz="2000" b="1" spc="-4" dirty="0" smtClean="0">
                <a:solidFill>
                  <a:srgbClr val="FFFFFF"/>
                </a:solidFill>
                <a:latin typeface="Arial"/>
                <a:cs typeface="Arial"/>
              </a:rPr>
              <a:t>Сирия</a:t>
            </a:r>
          </a:p>
          <a:p>
            <a:pPr algn="ctr"/>
            <a:r>
              <a:rPr lang="ru-RU" sz="2000" b="1" spc="-4" dirty="0" smtClean="0">
                <a:solidFill>
                  <a:srgbClr val="FFFFFF"/>
                </a:solidFill>
                <a:latin typeface="Arial"/>
                <a:cs typeface="Arial"/>
              </a:rPr>
              <a:t>Ирак</a:t>
            </a:r>
          </a:p>
          <a:p>
            <a:pPr algn="ctr"/>
            <a:r>
              <a:rPr lang="ru-RU" sz="2000" b="1" spc="-4" dirty="0" smtClean="0">
                <a:solidFill>
                  <a:srgbClr val="FFFFFF"/>
                </a:solidFill>
                <a:latin typeface="Arial"/>
                <a:cs typeface="Arial"/>
              </a:rPr>
              <a:t> Иран</a:t>
            </a:r>
          </a:p>
          <a:p>
            <a:pPr algn="ctr"/>
            <a:r>
              <a:rPr lang="ru-RU" sz="2000" b="1" spc="-4" dirty="0" smtClean="0">
                <a:solidFill>
                  <a:srgbClr val="FFFFFF"/>
                </a:solidFill>
                <a:latin typeface="Arial"/>
                <a:cs typeface="Arial"/>
              </a:rPr>
              <a:t>Кения</a:t>
            </a:r>
          </a:p>
          <a:p>
            <a:pPr algn="ctr"/>
            <a:r>
              <a:rPr lang="ru-RU" sz="2000" b="1" spc="-4" dirty="0" smtClean="0">
                <a:solidFill>
                  <a:srgbClr val="FFFFFF"/>
                </a:solidFill>
                <a:latin typeface="Arial"/>
                <a:cs typeface="Arial"/>
              </a:rPr>
              <a:t>Узбекистан</a:t>
            </a:r>
          </a:p>
          <a:p>
            <a:pPr algn="ctr"/>
            <a:r>
              <a:rPr lang="ru-RU" sz="2000" b="1" spc="-4" dirty="0" smtClean="0">
                <a:solidFill>
                  <a:srgbClr val="FFFFFF"/>
                </a:solidFill>
                <a:latin typeface="Arial"/>
                <a:cs typeface="Arial"/>
              </a:rPr>
              <a:t> Россия</a:t>
            </a:r>
            <a:r>
              <a:rPr lang="ru-RU" sz="3200" b="1" spc="-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</a:p>
          <a:p>
            <a:pPr algn="ctr"/>
            <a:endParaRPr lang="ru-RU" sz="3200" b="1" spc="-4" dirty="0">
              <a:solidFill>
                <a:srgbClr val="FFFFFF"/>
              </a:solidFill>
              <a:latin typeface="Arial"/>
              <a:cs typeface="Arial"/>
            </a:endParaRPr>
          </a:p>
          <a:p>
            <a:pPr algn="ctr"/>
            <a:endParaRPr lang="ru-RU" sz="3200" b="1" spc="-4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ctr"/>
            <a:endParaRPr sz="900" dirty="0">
              <a:latin typeface="Liberation Sans Narrow"/>
              <a:cs typeface="Liberation Sans Narrow"/>
            </a:endParaRPr>
          </a:p>
        </p:txBody>
      </p:sp>
    </p:spTree>
    <p:extLst>
      <p:ext uri="{BB962C8B-B14F-4D97-AF65-F5344CB8AC3E}">
        <p14:creationId xmlns:p14="http://schemas.microsoft.com/office/powerpoint/2010/main" val="90621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 rot="5400000">
            <a:off x="3452017" y="1166019"/>
            <a:ext cx="6858001" cy="452596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44567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57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-180110" y="0"/>
            <a:ext cx="9933709" cy="6858000"/>
          </a:xfrm>
        </p:spPr>
      </p:pic>
    </p:spTree>
    <p:extLst>
      <p:ext uri="{BB962C8B-B14F-4D97-AF65-F5344CB8AC3E}">
        <p14:creationId xmlns:p14="http://schemas.microsoft.com/office/powerpoint/2010/main" val="392815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-180109" y="-1"/>
            <a:ext cx="9341195" cy="6858001"/>
          </a:xfrm>
        </p:spPr>
      </p:pic>
    </p:spTree>
    <p:extLst>
      <p:ext uri="{BB962C8B-B14F-4D97-AF65-F5344CB8AC3E}">
        <p14:creationId xmlns:p14="http://schemas.microsoft.com/office/powerpoint/2010/main" val="405702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1117</TotalTime>
  <Words>174</Words>
  <Application>Microsoft Office PowerPoint</Application>
  <PresentationFormat>Экран (4:3)</PresentationFormat>
  <Paragraphs>82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24</vt:i4>
      </vt:variant>
    </vt:vector>
  </HeadingPairs>
  <TitlesOfParts>
    <vt:vector size="32" baseType="lpstr">
      <vt:lpstr>Arial</vt:lpstr>
      <vt:lpstr>Calibri</vt:lpstr>
      <vt:lpstr>Calibri Light</vt:lpstr>
      <vt:lpstr>Liberation Sans Narrow</vt:lpstr>
      <vt:lpstr>Monotype Corsiva</vt:lpstr>
      <vt:lpstr>Times New Roman</vt:lpstr>
      <vt:lpstr>Тема Office</vt:lpstr>
      <vt:lpstr>1_Тема Office</vt:lpstr>
      <vt:lpstr>1 ж аста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 ж аста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Инна</dc:creator>
  <cp:lastModifiedBy>Джумашева Рахима</cp:lastModifiedBy>
  <cp:revision>57</cp:revision>
  <dcterms:created xsi:type="dcterms:W3CDTF">2014-08-28T10:13:11Z</dcterms:created>
  <dcterms:modified xsi:type="dcterms:W3CDTF">2019-12-10T06:36:23Z</dcterms:modified>
</cp:coreProperties>
</file>