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/>
              <a:t>Социально</a:t>
            </a:r>
            <a:r>
              <a:rPr lang="ru-RU" sz="2400" baseline="0" dirty="0"/>
              <a:t> – воспитательная работа</a:t>
            </a:r>
            <a:endParaRPr lang="ru-RU" sz="2400" dirty="0"/>
          </a:p>
        </c:rich>
      </c:tx>
      <c:overlay val="0"/>
      <c:spPr>
        <a:gradFill rotWithShape="1">
          <a:gsLst>
            <a:gs pos="0">
              <a:schemeClr val="accent2">
                <a:tint val="58000"/>
                <a:satMod val="108000"/>
                <a:lumMod val="110000"/>
              </a:schemeClr>
            </a:gs>
            <a:gs pos="100000">
              <a:schemeClr val="accent2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2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Әлеуметтік тәрбие жұмысы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66-4B82-8C6B-2F63AF0AD8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266-4B82-8C6B-2F63AF0AD8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266-4B82-8C6B-2F63AF0AD8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266-4B82-8C6B-2F63AF0AD8E6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66-4B82-8C6B-2F63AF0AD8E6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66-4B82-8C6B-2F63AF0AD8E6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66-4B82-8C6B-2F63AF0AD8E6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66-4B82-8C6B-2F63AF0AD8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100 кітап</c:v>
                </c:pt>
                <c:pt idx="1">
                  <c:v>Айналаңды нұрландыр</c:v>
                </c:pt>
                <c:pt idx="2">
                  <c:v>Гринкампус</c:v>
                </c:pt>
                <c:pt idx="3">
                  <c:v>Рухани жаңғыру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24</c:v>
                </c:pt>
                <c:pt idx="2">
                  <c:v>6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66-4B82-8C6B-2F63AF0AD8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gradFill rotWithShape="1">
          <a:gsLst>
            <a:gs pos="0">
              <a:schemeClr val="accent6">
                <a:tint val="58000"/>
                <a:satMod val="108000"/>
                <a:lumMod val="110000"/>
              </a:schemeClr>
            </a:gs>
            <a:gs pos="100000">
              <a:schemeClr val="accent6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6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0121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79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77900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0868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05496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2438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1664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0214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990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526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890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5523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140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412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074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035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710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0B60D-2B43-452B-BCFC-2903871F5199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5F3BC-5DFB-477C-BB7B-D193ADB6D6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401550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120CDB-C334-4AE5-8624-B9957DFF3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136D417-3E7A-4073-AA36-8AFDB597F604}"/>
              </a:ext>
            </a:extLst>
          </p:cNvPr>
          <p:cNvSpPr/>
          <p:nvPr/>
        </p:nvSpPr>
        <p:spPr>
          <a:xfrm rot="16200000">
            <a:off x="367649" y="3379511"/>
            <a:ext cx="3930975" cy="119720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численность ППС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человек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42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9915DA-3A41-4648-A4ED-09D570F1ED7D}"/>
              </a:ext>
            </a:extLst>
          </p:cNvPr>
          <p:cNvSpPr/>
          <p:nvPr/>
        </p:nvSpPr>
        <p:spPr>
          <a:xfrm>
            <a:off x="4232633" y="1649692"/>
            <a:ext cx="6796726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Доктора наук, профессоры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 штатных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по совместительству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– 55 года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F8B8737-7A38-4A4D-8118-4700B0ECD4F7}"/>
              </a:ext>
            </a:extLst>
          </p:cNvPr>
          <p:cNvSpPr/>
          <p:nvPr/>
        </p:nvSpPr>
        <p:spPr>
          <a:xfrm>
            <a:off x="4232633" y="2950000"/>
            <a:ext cx="6796725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Кандидаты наук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-  48 года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1A7FC4A-D8A9-44F3-91E7-E67B32A04FB7}"/>
              </a:ext>
            </a:extLst>
          </p:cNvPr>
          <p:cNvSpPr/>
          <p:nvPr/>
        </p:nvSpPr>
        <p:spPr>
          <a:xfrm>
            <a:off x="4232634" y="4250308"/>
            <a:ext cx="6796725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– 10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39 лет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F462945-A0A0-4779-AD89-6929B95D6188}"/>
              </a:ext>
            </a:extLst>
          </p:cNvPr>
          <p:cNvSpPr/>
          <p:nvPr/>
        </p:nvSpPr>
        <p:spPr>
          <a:xfrm>
            <a:off x="4232633" y="5486399"/>
            <a:ext cx="6796726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– 33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6E13B91-9E12-43C6-8EDB-5B1B20667086}"/>
              </a:ext>
            </a:extLst>
          </p:cNvPr>
          <p:cNvCxnSpPr>
            <a:cxnSpLocks/>
          </p:cNvCxnSpPr>
          <p:nvPr/>
        </p:nvCxnSpPr>
        <p:spPr>
          <a:xfrm>
            <a:off x="2931737" y="2262433"/>
            <a:ext cx="13008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DAE13785-73F5-48F2-B021-8F5EE2DA1F3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2931737" y="3407200"/>
            <a:ext cx="13008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8ED2F8B6-8CA6-41CA-B6F0-D5BDA46EBB6D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2931737" y="4707508"/>
            <a:ext cx="13008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ED5C3A8D-B16C-4F6E-BAC8-ADC891B2D272}"/>
              </a:ext>
            </a:extLst>
          </p:cNvPr>
          <p:cNvCxnSpPr>
            <a:cxnSpLocks/>
          </p:cNvCxnSpPr>
          <p:nvPr/>
        </p:nvCxnSpPr>
        <p:spPr>
          <a:xfrm>
            <a:off x="2931737" y="5778631"/>
            <a:ext cx="13008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DEC108-3E6A-474E-B476-35497096C291}"/>
              </a:ext>
            </a:extLst>
          </p:cNvPr>
          <p:cNvSpPr/>
          <p:nvPr/>
        </p:nvSpPr>
        <p:spPr>
          <a:xfrm>
            <a:off x="2931738" y="349385"/>
            <a:ext cx="7987274" cy="7084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Профессорско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преподавательский состав кафедры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89668BB-69F4-40DC-8E5D-C4E56ADF42CF}"/>
              </a:ext>
            </a:extLst>
          </p:cNvPr>
          <p:cNvSpPr/>
          <p:nvPr/>
        </p:nvSpPr>
        <p:spPr>
          <a:xfrm>
            <a:off x="555812" y="1233733"/>
            <a:ext cx="3128682" cy="7270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27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B19192D-52D5-4E52-8893-BDBD7D309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44657F7-D1BD-4E01-AD3F-E9A69DF4305E}"/>
              </a:ext>
            </a:extLst>
          </p:cNvPr>
          <p:cNvSpPr/>
          <p:nvPr/>
        </p:nvSpPr>
        <p:spPr>
          <a:xfrm>
            <a:off x="3904268" y="848408"/>
            <a:ext cx="4383464" cy="6687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статьи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28,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дальнее зарубежье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FB5A44A-BB80-462F-8B95-26FDCC88CDF1}"/>
              </a:ext>
            </a:extLst>
          </p:cNvPr>
          <p:cNvSpPr/>
          <p:nvPr/>
        </p:nvSpPr>
        <p:spPr>
          <a:xfrm>
            <a:off x="1087224" y="1574276"/>
            <a:ext cx="4076443" cy="7783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Издание учебных и учебно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пособий, рекомендованных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РИСО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- 7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EFAC8F0-12DA-40B5-9473-BDA3501BB4DE}"/>
              </a:ext>
            </a:extLst>
          </p:cNvPr>
          <p:cNvSpPr/>
          <p:nvPr/>
        </p:nvSpPr>
        <p:spPr>
          <a:xfrm>
            <a:off x="7206419" y="1567205"/>
            <a:ext cx="4127743" cy="7665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двухдипломного 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EFC35E-C4F1-4243-9BDE-40790B3D4358}"/>
              </a:ext>
            </a:extLst>
          </p:cNvPr>
          <p:cNvSpPr/>
          <p:nvPr/>
        </p:nvSpPr>
        <p:spPr>
          <a:xfrm>
            <a:off x="952107" y="2564091"/>
            <a:ext cx="3223967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образовательные технологии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93A78B4-F8B2-48B8-9AD0-3229DBDDB065}"/>
              </a:ext>
            </a:extLst>
          </p:cNvPr>
          <p:cNvSpPr/>
          <p:nvPr/>
        </p:nvSpPr>
        <p:spPr>
          <a:xfrm>
            <a:off x="4703975" y="2592372"/>
            <a:ext cx="2931736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 с использованием...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C0F4AC0-D0A6-4584-936B-75C8CAB2CE6E}"/>
              </a:ext>
            </a:extLst>
          </p:cNvPr>
          <p:cNvSpPr/>
          <p:nvPr/>
        </p:nvSpPr>
        <p:spPr>
          <a:xfrm>
            <a:off x="8116478" y="2575876"/>
            <a:ext cx="2950588" cy="6881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51604E7-BFDF-4212-9A2C-CB3D97A922F0}"/>
              </a:ext>
            </a:extLst>
          </p:cNvPr>
          <p:cNvSpPr/>
          <p:nvPr/>
        </p:nvSpPr>
        <p:spPr>
          <a:xfrm>
            <a:off x="952106" y="3657600"/>
            <a:ext cx="3223965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дисциплин на основе НИР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9E6E008-8E78-47E5-99B5-989176259660}"/>
              </a:ext>
            </a:extLst>
          </p:cNvPr>
          <p:cNvSpPr/>
          <p:nvPr/>
        </p:nvSpPr>
        <p:spPr>
          <a:xfrm>
            <a:off x="952106" y="4477731"/>
            <a:ext cx="3223965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МООК-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E19597A-0491-496E-94A0-5CC6E2CAC6E8}"/>
              </a:ext>
            </a:extLst>
          </p:cNvPr>
          <p:cNvSpPr/>
          <p:nvPr/>
        </p:nvSpPr>
        <p:spPr>
          <a:xfrm>
            <a:off x="952106" y="5366206"/>
            <a:ext cx="3243355" cy="83736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учебные пособия и виртуальные комплексы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ECE8EA9-F7C7-4B87-92A2-2FAC11BBF99C}"/>
              </a:ext>
            </a:extLst>
          </p:cNvPr>
          <p:cNvSpPr/>
          <p:nvPr/>
        </p:nvSpPr>
        <p:spPr>
          <a:xfrm>
            <a:off x="4703975" y="3605754"/>
            <a:ext cx="2931735" cy="5750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Дистанционных технологий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84EC3D-C252-4CB5-8207-66D0CB3C0555}"/>
              </a:ext>
            </a:extLst>
          </p:cNvPr>
          <p:cNvSpPr/>
          <p:nvPr/>
        </p:nvSpPr>
        <p:spPr>
          <a:xfrm>
            <a:off x="4694549" y="4461236"/>
            <a:ext cx="2941160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–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методов обучения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F4734D8-54A7-42FE-BDBB-8BE3E9F16E58}"/>
              </a:ext>
            </a:extLst>
          </p:cNvPr>
          <p:cNvSpPr/>
          <p:nvPr/>
        </p:nvSpPr>
        <p:spPr>
          <a:xfrm>
            <a:off x="4703975" y="5412164"/>
            <a:ext cx="2931734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 – организованного метода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5B99D52-D537-4047-963B-4CF3EF0DD4C6}"/>
              </a:ext>
            </a:extLst>
          </p:cNvPr>
          <p:cNvSpPr/>
          <p:nvPr/>
        </p:nvSpPr>
        <p:spPr>
          <a:xfrm>
            <a:off x="8100768" y="3694128"/>
            <a:ext cx="3064887" cy="5750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Междисциплинарные курсы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37F2EBA-CCAA-4EE1-A275-FBA6DA5B461E}"/>
              </a:ext>
            </a:extLst>
          </p:cNvPr>
          <p:cNvSpPr/>
          <p:nvPr/>
        </p:nvSpPr>
        <p:spPr>
          <a:xfrm>
            <a:off x="8135330" y="4477731"/>
            <a:ext cx="3044858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Преподавание курсов на английском языке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7AE206B-1A54-4CB6-9D2D-AF8294C2C82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1517124"/>
            <a:ext cx="0" cy="10469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2888FD1-3252-432A-A445-0EBE3AAF66C3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181600" y="1936376"/>
            <a:ext cx="2024819" cy="14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09E93ADD-5072-4D13-B3E8-8963802A0877}"/>
              </a:ext>
            </a:extLst>
          </p:cNvPr>
          <p:cNvCxnSpPr>
            <a:cxnSpLocks/>
          </p:cNvCxnSpPr>
          <p:nvPr/>
        </p:nvCxnSpPr>
        <p:spPr>
          <a:xfrm>
            <a:off x="2384981" y="2370842"/>
            <a:ext cx="7158087" cy="547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B0B9715-314D-4C78-9A18-A37BAF3149A7}"/>
              </a:ext>
            </a:extLst>
          </p:cNvPr>
          <p:cNvCxnSpPr>
            <a:cxnSpLocks/>
          </p:cNvCxnSpPr>
          <p:nvPr/>
        </p:nvCxnSpPr>
        <p:spPr>
          <a:xfrm flipH="1">
            <a:off x="2281287" y="2403834"/>
            <a:ext cx="103694" cy="131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F28539A-5D1A-42B5-91CC-ADE2A46015A0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9543068" y="2443899"/>
            <a:ext cx="48704" cy="131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553859ED-2BEC-4A78-8CBE-49C91EAB8144}"/>
              </a:ext>
            </a:extLst>
          </p:cNvPr>
          <p:cNvCxnSpPr>
            <a:cxnSpLocks/>
          </p:cNvCxnSpPr>
          <p:nvPr/>
        </p:nvCxnSpPr>
        <p:spPr>
          <a:xfrm>
            <a:off x="744718" y="2941163"/>
            <a:ext cx="0" cy="27526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BDC67178-3F9D-4736-BD68-A94AF868984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744718" y="2894030"/>
            <a:ext cx="207389" cy="754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3CF2A237-CF83-4D8C-B0A9-1046B153200D}"/>
              </a:ext>
            </a:extLst>
          </p:cNvPr>
          <p:cNvCxnSpPr>
            <a:cxnSpLocks/>
          </p:cNvCxnSpPr>
          <p:nvPr/>
        </p:nvCxnSpPr>
        <p:spPr>
          <a:xfrm>
            <a:off x="744718" y="4072379"/>
            <a:ext cx="207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1AF587B3-D52E-4DEE-903D-BA0B40F81D0B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44718" y="5693790"/>
            <a:ext cx="207388" cy="910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C36AD9FB-9D9C-4031-BE54-C7B8B9A2EA69}"/>
              </a:ext>
            </a:extLst>
          </p:cNvPr>
          <p:cNvCxnSpPr>
            <a:cxnSpLocks/>
          </p:cNvCxnSpPr>
          <p:nvPr/>
        </p:nvCxnSpPr>
        <p:spPr>
          <a:xfrm>
            <a:off x="4440024" y="3044860"/>
            <a:ext cx="0" cy="2829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4EE618F2-3527-446A-A7C9-43A6A49EB26D}"/>
              </a:ext>
            </a:extLst>
          </p:cNvPr>
          <p:cNvCxnSpPr>
            <a:cxnSpLocks/>
          </p:cNvCxnSpPr>
          <p:nvPr/>
        </p:nvCxnSpPr>
        <p:spPr>
          <a:xfrm>
            <a:off x="4451808" y="3086100"/>
            <a:ext cx="25216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48DCF810-B27F-4EC7-87CF-9A0FFBCABE8E}"/>
              </a:ext>
            </a:extLst>
          </p:cNvPr>
          <p:cNvCxnSpPr>
            <a:cxnSpLocks/>
          </p:cNvCxnSpPr>
          <p:nvPr/>
        </p:nvCxnSpPr>
        <p:spPr>
          <a:xfrm>
            <a:off x="4451808" y="4004036"/>
            <a:ext cx="221923" cy="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5D3BDC9D-8AF4-4BA2-99AE-04B9CB6C18FA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4428241" y="4791174"/>
            <a:ext cx="266308" cy="164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3B8E542E-E8A6-4E7D-8B30-50D6FBCFC768}"/>
              </a:ext>
            </a:extLst>
          </p:cNvPr>
          <p:cNvCxnSpPr>
            <a:cxnSpLocks/>
          </p:cNvCxnSpPr>
          <p:nvPr/>
        </p:nvCxnSpPr>
        <p:spPr>
          <a:xfrm>
            <a:off x="4451808" y="5874078"/>
            <a:ext cx="2219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1DF238AF-299F-4FF2-A30B-7C23D5ACFD02}"/>
              </a:ext>
            </a:extLst>
          </p:cNvPr>
          <p:cNvCxnSpPr>
            <a:cxnSpLocks/>
          </p:cNvCxnSpPr>
          <p:nvPr/>
        </p:nvCxnSpPr>
        <p:spPr>
          <a:xfrm flipH="1">
            <a:off x="7867062" y="2892260"/>
            <a:ext cx="20816" cy="20096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94F95BFF-E1C5-4390-A74F-9A2FFBC3B1CF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7920476" y="2919955"/>
            <a:ext cx="1960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DD55867-1DDB-414F-8422-C058E70A29BF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7899660" y="3981646"/>
            <a:ext cx="201108" cy="9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389B442B-F826-49C7-B8E4-C95854E21F1A}"/>
              </a:ext>
            </a:extLst>
          </p:cNvPr>
          <p:cNvCxnSpPr>
            <a:cxnSpLocks/>
          </p:cNvCxnSpPr>
          <p:nvPr/>
        </p:nvCxnSpPr>
        <p:spPr>
          <a:xfrm>
            <a:off x="7867062" y="4892512"/>
            <a:ext cx="268268" cy="9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5572190-F237-464B-894D-59ED66828DDB}"/>
              </a:ext>
            </a:extLst>
          </p:cNvPr>
          <p:cNvSpPr/>
          <p:nvPr/>
        </p:nvSpPr>
        <p:spPr>
          <a:xfrm>
            <a:off x="3796783" y="117842"/>
            <a:ext cx="4490949" cy="6598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работа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6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C453BF-F50A-4F40-AAB2-A5601257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endParaRPr lang="ru-KZ" dirty="0"/>
          </a:p>
        </p:txBody>
      </p:sp>
      <p:graphicFrame>
        <p:nvGraphicFramePr>
          <p:cNvPr id="4" name="Объект 9">
            <a:extLst>
              <a:ext uri="{FF2B5EF4-FFF2-40B4-BE49-F238E27FC236}">
                <a16:creationId xmlns:a16="http://schemas.microsoft.com/office/drawing/2014/main" id="{FB6CA7A9-0F90-47AE-A448-1FCBA0ABCD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395464"/>
              </p:ext>
            </p:extLst>
          </p:nvPr>
        </p:nvGraphicFramePr>
        <p:xfrm>
          <a:off x="367646" y="188536"/>
          <a:ext cx="11698664" cy="587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4213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34</TotalTime>
  <Words>149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Tw Cen MT</vt:lpstr>
      <vt:lpstr>Контур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Жансая Болат</dc:creator>
  <cp:lastModifiedBy>Жансая Болат</cp:lastModifiedBy>
  <cp:revision>6</cp:revision>
  <dcterms:created xsi:type="dcterms:W3CDTF">2022-02-07T07:16:31Z</dcterms:created>
  <dcterms:modified xsi:type="dcterms:W3CDTF">2022-02-16T04:04:21Z</dcterms:modified>
</cp:coreProperties>
</file>