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aleway" charset="0"/>
      <p:regular r:id="rId9"/>
      <p:bold r:id="rId10"/>
      <p:italic r:id="rId11"/>
      <p:boldItalic r:id="rId12"/>
    </p:embeddedFont>
    <p:embeddedFont>
      <p:font typeface="Lato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97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97715a92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97715a92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97715a92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97715a92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97715a92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97715a92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884bf76c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884bf76c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884bf76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884bf76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322175" y="1345550"/>
            <a:ext cx="8139600" cy="26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Сіз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әлі қайсы оқуды таңдайтыныңызды білмей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жүрсізбе</a:t>
            </a:r>
            <a:r>
              <a:rPr lang="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444500" algn="ctr">
              <a:lnSpc>
                <a:spcPct val="150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ru-RU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Еліміздің үздік ЖОО-да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оқығыңыз келе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ме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Неге </a:t>
            </a:r>
            <a:r>
              <a:rPr lang="ru-RU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біздің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ЖОО </a:t>
            </a:r>
            <a:r>
              <a:rPr lang="ru-RU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таңдайды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50" y="1326475"/>
            <a:ext cx="4254600" cy="2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>
            <a:spLocks noGrp="1"/>
          </p:cNvSpPr>
          <p:nvPr>
            <p:ph type="body" idx="4294967295"/>
          </p:nvPr>
        </p:nvSpPr>
        <p:spPr>
          <a:xfrm>
            <a:off x="742475" y="1570938"/>
            <a:ext cx="34329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 algn="just">
              <a:lnSpc>
                <a:spcPct val="100000"/>
              </a:lnSpc>
              <a:buClr>
                <a:schemeClr val="accent3"/>
              </a:buClr>
              <a:buSzPts val="1400"/>
              <a:buFont typeface="Raleway"/>
              <a:buChar char="➔"/>
            </a:pPr>
            <a:r>
              <a:rPr lang="ru-RU" sz="1200" dirty="0" err="1" smtClean="0">
                <a:latin typeface="Raleway"/>
                <a:ea typeface="Raleway"/>
                <a:cs typeface="Raleway"/>
                <a:sym typeface="Raleway"/>
              </a:rPr>
              <a:t>әл-Фараби </a:t>
            </a:r>
            <a:r>
              <a:rPr lang="ru-RU" sz="1200" dirty="0" err="1" smtClean="0">
                <a:latin typeface="Raleway"/>
                <a:ea typeface="Raleway"/>
                <a:cs typeface="Raleway"/>
                <a:sym typeface="Raleway"/>
              </a:rPr>
              <a:t> атындағы Қазұу</a:t>
            </a:r>
            <a:r>
              <a:rPr lang="ru-RU" sz="12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200" dirty="0" smtClean="0">
                <a:latin typeface="Raleway"/>
                <a:ea typeface="Raleway"/>
                <a:cs typeface="Raleway"/>
                <a:sym typeface="Raleway"/>
              </a:rPr>
              <a:t>QS </a:t>
            </a:r>
            <a:r>
              <a:rPr lang="en-US" sz="1200" dirty="0" smtClean="0">
                <a:latin typeface="Raleway"/>
                <a:ea typeface="Raleway"/>
                <a:cs typeface="Raleway"/>
                <a:sym typeface="Raleway"/>
              </a:rPr>
              <a:t>World University Rankings </a:t>
            </a:r>
            <a:r>
              <a:rPr lang="ru-RU" sz="1200" dirty="0" err="1" smtClean="0">
                <a:latin typeface="Raleway"/>
                <a:ea typeface="Raleway"/>
                <a:cs typeface="Raleway"/>
                <a:sym typeface="Raleway"/>
              </a:rPr>
              <a:t>Британдық агенттігінің беделді</a:t>
            </a:r>
            <a:r>
              <a:rPr lang="ru-RU" sz="12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200" dirty="0" err="1" smtClean="0">
                <a:latin typeface="Raleway"/>
                <a:ea typeface="Raleway"/>
                <a:cs typeface="Raleway"/>
                <a:sym typeface="Raleway"/>
              </a:rPr>
              <a:t>рейтингісінде</a:t>
            </a:r>
            <a:r>
              <a:rPr lang="ru-RU" sz="1200" dirty="0" smtClean="0">
                <a:latin typeface="Raleway"/>
                <a:ea typeface="Raleway"/>
                <a:cs typeface="Raleway"/>
                <a:sym typeface="Raleway"/>
              </a:rPr>
              <a:t> 165 </a:t>
            </a:r>
            <a:r>
              <a:rPr lang="ru-RU" sz="1200" dirty="0" err="1" smtClean="0">
                <a:latin typeface="Raleway"/>
                <a:ea typeface="Raleway"/>
                <a:cs typeface="Raleway"/>
                <a:sym typeface="Raleway"/>
              </a:rPr>
              <a:t>орын</a:t>
            </a:r>
            <a:r>
              <a:rPr lang="ru-RU" sz="12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200" dirty="0" err="1" smtClean="0">
                <a:latin typeface="Raleway"/>
                <a:ea typeface="Raleway"/>
                <a:cs typeface="Raleway"/>
                <a:sym typeface="Raleway"/>
              </a:rPr>
              <a:t>алатын</a:t>
            </a:r>
            <a:r>
              <a:rPr lang="ru-RU" sz="1200" dirty="0" smtClean="0">
                <a:latin typeface="Raleway"/>
                <a:ea typeface="Raleway"/>
                <a:cs typeface="Raleway"/>
                <a:sym typeface="Raleway"/>
              </a:rPr>
              <a:t> Орта </a:t>
            </a:r>
            <a:r>
              <a:rPr lang="ru-RU" sz="1200" dirty="0" err="1" smtClean="0">
                <a:latin typeface="Raleway"/>
                <a:ea typeface="Raleway"/>
                <a:cs typeface="Raleway"/>
                <a:sym typeface="Raleway"/>
              </a:rPr>
              <a:t>Азияның барлық аумағындағы жалғыз жоғары оқу орны</a:t>
            </a:r>
            <a:r>
              <a:rPr lang="ru-RU" sz="12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200" dirty="0" err="1" smtClean="0">
                <a:latin typeface="Raleway"/>
                <a:ea typeface="Raleway"/>
                <a:cs typeface="Raleway"/>
                <a:sym typeface="Raleway"/>
              </a:rPr>
              <a:t>және әл-Фараби атындағы ҚазҰУ </a:t>
            </a:r>
            <a:r>
              <a:rPr lang="ru-RU" sz="1200" dirty="0" smtClean="0">
                <a:latin typeface="Raleway"/>
                <a:ea typeface="Raleway"/>
                <a:cs typeface="Raleway"/>
                <a:sym typeface="Raleway"/>
              </a:rPr>
              <a:t>дипломы </a:t>
            </a:r>
            <a:r>
              <a:rPr lang="ru-RU" sz="1200" dirty="0" err="1" smtClean="0">
                <a:latin typeface="Raleway"/>
                <a:ea typeface="Raleway"/>
                <a:cs typeface="Raleway"/>
                <a:sym typeface="Raleway"/>
              </a:rPr>
              <a:t>әлемдік білім</a:t>
            </a:r>
            <a:r>
              <a:rPr lang="ru-RU" sz="1200" dirty="0" smtClean="0">
                <a:latin typeface="Raleway"/>
                <a:ea typeface="Raleway"/>
                <a:cs typeface="Raleway"/>
                <a:sym typeface="Raleway"/>
              </a:rPr>
              <a:t> беру </a:t>
            </a:r>
            <a:r>
              <a:rPr lang="ru-RU" sz="1200" dirty="0" err="1" smtClean="0">
                <a:latin typeface="Raleway"/>
                <a:ea typeface="Raleway"/>
                <a:cs typeface="Raleway"/>
                <a:sym typeface="Raleway"/>
              </a:rPr>
              <a:t>кеңістігінде мойындалады</a:t>
            </a:r>
            <a:r>
              <a:rPr lang="ru-RU" sz="1200" dirty="0" smtClean="0">
                <a:latin typeface="Raleway"/>
                <a:ea typeface="Raleway"/>
                <a:cs typeface="Raleway"/>
                <a:sym typeface="Raleway"/>
              </a:rPr>
              <a:t>!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95900"/>
            <a:ext cx="4254600" cy="2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>
            <a:spLocks noGrp="1"/>
          </p:cNvSpPr>
          <p:nvPr>
            <p:ph type="body" idx="4294967295"/>
          </p:nvPr>
        </p:nvSpPr>
        <p:spPr>
          <a:xfrm>
            <a:off x="4982850" y="2265350"/>
            <a:ext cx="358950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 algn="just">
              <a:lnSpc>
                <a:spcPct val="100000"/>
              </a:lnSpc>
              <a:spcAft>
                <a:spcPts val="1000"/>
              </a:spcAft>
              <a:buClr>
                <a:schemeClr val="dk1"/>
              </a:buClr>
              <a:buSzPts val="1600"/>
              <a:buFont typeface="Raleway"/>
              <a:buChar char="➔"/>
            </a:pP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Ағымдағы жылы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00" dirty="0" smtClean="0">
                <a:latin typeface="Raleway"/>
                <a:ea typeface="Raleway"/>
                <a:cs typeface="Raleway"/>
                <a:sym typeface="Raleway"/>
              </a:rPr>
              <a:t>ARES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беделді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еуропалық рейтингінің мәліметтері бойынша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әл-Фараби атындағы ҚазҰУ-да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"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АА"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деген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баға алып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жетекші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еуропалық университеттердің қатарына енді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!</a:t>
            </a:r>
            <a:endParaRPr sz="1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5206138" y="1326125"/>
            <a:ext cx="909600" cy="90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942900" y="670800"/>
            <a:ext cx="909600" cy="90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000" y="714296"/>
            <a:ext cx="815400" cy="822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3250" y="1365575"/>
            <a:ext cx="815400" cy="830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50" y="862275"/>
            <a:ext cx="4254600" cy="2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body" idx="4294967295"/>
          </p:nvPr>
        </p:nvSpPr>
        <p:spPr>
          <a:xfrm>
            <a:off x="780400" y="1165375"/>
            <a:ext cx="356790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lnSpc>
                <a:spcPct val="100000"/>
              </a:lnSpc>
              <a:buClr>
                <a:schemeClr val="dk1"/>
              </a:buClr>
              <a:buSzPts val="1600"/>
              <a:buFont typeface="Raleway"/>
              <a:buChar char="➔"/>
            </a:pP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әл-Фараби атындағы Қазұу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Қазақстанның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бірінші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ұлттық зерттеу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университеті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болып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табылады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және көптеген жылдар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бойы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барлық ұлттық рейтингтерде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бірінші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орында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тұр!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34825"/>
            <a:ext cx="4254600" cy="2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>
            <a:spLocks noGrp="1"/>
          </p:cNvSpPr>
          <p:nvPr>
            <p:ph type="body" idx="4294967295"/>
          </p:nvPr>
        </p:nvSpPr>
        <p:spPr>
          <a:xfrm>
            <a:off x="4893625" y="1924225"/>
            <a:ext cx="3678900" cy="18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1150" algn="just">
              <a:lnSpc>
                <a:spcPct val="100000"/>
              </a:lnSpc>
              <a:buClr>
                <a:schemeClr val="dk1"/>
              </a:buClr>
              <a:buSzPts val="1300"/>
              <a:buFont typeface="Raleway"/>
              <a:buChar char="➔"/>
            </a:pP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әл-Фараби атындағы Қазұу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өзінің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университеттік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клиникасы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, БМСК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орталығы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клиникалық-диагностикалық орталығы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сондай-ақ клиникалық базалары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жеке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отандық және шетелдік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медициналық ұйымдардың желісін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қолдау 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бар!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772300" y="231175"/>
            <a:ext cx="909600" cy="90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400" y="274671"/>
            <a:ext cx="815400" cy="82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5191200" y="1024075"/>
            <a:ext cx="909600" cy="90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8300" y="1063525"/>
            <a:ext cx="815400" cy="830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50" y="1032825"/>
            <a:ext cx="4254600" cy="2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>
            <a:spLocks noGrp="1"/>
          </p:cNvSpPr>
          <p:nvPr>
            <p:ph type="body" idx="4294967295"/>
          </p:nvPr>
        </p:nvSpPr>
        <p:spPr>
          <a:xfrm>
            <a:off x="643750" y="1209638"/>
            <a:ext cx="3530700" cy="18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1150" algn="just">
              <a:lnSpc>
                <a:spcPct val="100000"/>
              </a:lnSpc>
              <a:buClr>
                <a:schemeClr val="dk1"/>
              </a:buClr>
              <a:buSzPts val="1300"/>
              <a:buFont typeface="Raleway"/>
              <a:buChar char="➔"/>
            </a:pP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А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қпараттық ресурстарды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оқыту 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ағылшын тілінде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en-US" sz="1300" dirty="0" smtClean="0">
                <a:latin typeface="Raleway"/>
                <a:ea typeface="Raleway"/>
                <a:cs typeface="Raleway"/>
                <a:sym typeface="Raleway"/>
              </a:rPr>
              <a:t>Up-to-Date, Clinical learning, 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АҚШ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және Ұлыбританияның жетекші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медициналық мектептерінің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оқулықтарын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)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пайдалана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отырып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үш тілде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қазақ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орыс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ағылшын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) </a:t>
            </a:r>
            <a:r>
              <a:rPr lang="ru-RU" sz="1300" dirty="0" err="1" smtClean="0">
                <a:latin typeface="Raleway"/>
                <a:ea typeface="Raleway"/>
                <a:cs typeface="Raleway"/>
                <a:sym typeface="Raleway"/>
              </a:rPr>
              <a:t>өтеді</a:t>
            </a:r>
            <a:r>
              <a:rPr lang="ru-RU" sz="1300" dirty="0" smtClean="0"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lang="ru-RU" sz="12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34825"/>
            <a:ext cx="4254600" cy="2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>
            <a:spLocks noGrp="1"/>
          </p:cNvSpPr>
          <p:nvPr>
            <p:ph type="body" idx="4294967295"/>
          </p:nvPr>
        </p:nvSpPr>
        <p:spPr>
          <a:xfrm>
            <a:off x="4808050" y="2037950"/>
            <a:ext cx="3677400" cy="17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 algn="just">
              <a:lnSpc>
                <a:spcPct val="100000"/>
              </a:lnSpc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Профессор-оқытушылар құрамы-шет елдерде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білім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алған, ағылшын тілін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меңгерген, 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тек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алдыңғы қатарлы технологияларды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400" dirty="0" err="1" smtClean="0">
                <a:latin typeface="Raleway"/>
                <a:ea typeface="Raleway"/>
                <a:cs typeface="Raleway"/>
                <a:sym typeface="Raleway"/>
              </a:rPr>
              <a:t>қолданатын Қазақстанның үздік оқытушылары</a:t>
            </a:r>
            <a:r>
              <a:rPr lang="ru-RU" sz="1400" dirty="0" smtClean="0">
                <a:latin typeface="Raleway"/>
                <a:ea typeface="Raleway"/>
                <a:cs typeface="Raleway"/>
                <a:sym typeface="Raleway"/>
              </a:rPr>
              <a:t>!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780400" y="344750"/>
            <a:ext cx="909600" cy="90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500" y="388246"/>
            <a:ext cx="815400" cy="82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4969425" y="1032825"/>
            <a:ext cx="909600" cy="90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525" y="1072275"/>
            <a:ext cx="815400" cy="830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261750" y="450675"/>
            <a:ext cx="8620500" cy="1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 smtClean="0"/>
              <a:t>Біз</a:t>
            </a:r>
            <a:r>
              <a:rPr lang="ru-RU" dirty="0" smtClean="0"/>
              <a:t> </a:t>
            </a:r>
            <a:r>
              <a:rPr lang="ru-RU" dirty="0" err="1" smtClean="0"/>
              <a:t>ұсынамыз:</a:t>
            </a:r>
            <a:endParaRPr dirty="0"/>
          </a:p>
        </p:txBody>
      </p:sp>
      <p:sp>
        <p:nvSpPr>
          <p:cNvPr id="114" name="Google Shape;114;p17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6120775" y="2036150"/>
            <a:ext cx="2481600" cy="21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ru-RU" sz="1400" dirty="0" err="1" smtClean="0">
                <a:solidFill>
                  <a:srgbClr val="FFFFFF"/>
                </a:solidFill>
              </a:rPr>
              <a:t>Денсаулық сақтау саласындағы бірегей</a:t>
            </a:r>
            <a:r>
              <a:rPr lang="ru-RU" sz="1400" dirty="0" smtClean="0">
                <a:solidFill>
                  <a:srgbClr val="FFFFFF"/>
                </a:solidFill>
              </a:rPr>
              <a:t> </a:t>
            </a:r>
            <a:r>
              <a:rPr lang="ru-RU" sz="1400" dirty="0" err="1" smtClean="0">
                <a:solidFill>
                  <a:srgbClr val="FFFFFF"/>
                </a:solidFill>
              </a:rPr>
              <a:t>және озық </a:t>
            </a:r>
            <a:r>
              <a:rPr lang="ru-RU" sz="1400" dirty="0" smtClean="0">
                <a:solidFill>
                  <a:srgbClr val="FFFFFF"/>
                </a:solidFill>
              </a:rPr>
              <a:t>бизнес - </a:t>
            </a:r>
            <a:r>
              <a:rPr lang="ru-RU" sz="1400" dirty="0" err="1" smtClean="0">
                <a:solidFill>
                  <a:srgbClr val="FFFFFF"/>
                </a:solidFill>
              </a:rPr>
              <a:t>әкімшілік </a:t>
            </a:r>
            <a:r>
              <a:rPr lang="ru-RU" sz="1400" dirty="0" err="1" smtClean="0">
                <a:solidFill>
                  <a:srgbClr val="FFFFFF"/>
                </a:solidFill>
              </a:rPr>
              <a:t>бағдарламалары</a:t>
            </a:r>
            <a:r>
              <a:rPr lang="ru-RU" sz="1400" dirty="0" smtClean="0">
                <a:solidFill>
                  <a:srgbClr val="FFFFFF"/>
                </a:solidFill>
              </a:rPr>
              <a:t>:</a:t>
            </a:r>
            <a:br>
              <a:rPr lang="ru-RU" sz="1400" dirty="0" smtClean="0">
                <a:solidFill>
                  <a:srgbClr val="FFFFFF"/>
                </a:solidFill>
              </a:rPr>
            </a:br>
            <a:r>
              <a:rPr lang="ru-RU" sz="1400" dirty="0" smtClean="0">
                <a:solidFill>
                  <a:srgbClr val="FFFFFF"/>
                </a:solidFill>
              </a:rPr>
              <a:t>МВА</a:t>
            </a:r>
            <a:br>
              <a:rPr lang="ru-RU" sz="1400" dirty="0" smtClean="0">
                <a:solidFill>
                  <a:srgbClr val="FFFFFF"/>
                </a:solidFill>
              </a:rPr>
            </a:br>
            <a:r>
              <a:rPr lang="ru-RU" sz="1400" dirty="0" smtClean="0">
                <a:solidFill>
                  <a:srgbClr val="FFFFFF"/>
                </a:solidFill>
              </a:rPr>
              <a:t>ЕМВА </a:t>
            </a:r>
            <a:br>
              <a:rPr lang="ru-RU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DBA</a:t>
            </a:r>
            <a:endParaRPr sz="15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900" dirty="0"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err="1" smtClean="0"/>
              <a:t>Қоғамдық денсаулық сақтау </a:t>
            </a:r>
            <a:r>
              <a:rPr lang="ru-RU" sz="1800" dirty="0" smtClean="0"/>
              <a:t>– </a:t>
            </a:r>
            <a:r>
              <a:rPr lang="ru-RU" sz="1800" dirty="0" err="1" smtClean="0"/>
              <a:t>барлық үш </a:t>
            </a:r>
            <a:r>
              <a:rPr lang="ru-RU" sz="1800" dirty="0" err="1" smtClean="0"/>
              <a:t>деңгей бойынша</a:t>
            </a:r>
            <a:r>
              <a:rPr lang="ru-RU" sz="1800" dirty="0" smtClean="0"/>
              <a:t>: </a:t>
            </a:r>
            <a:r>
              <a:rPr lang="ru-RU" sz="1800" dirty="0" err="1" smtClean="0"/>
              <a:t>Бакалавриат</a:t>
            </a:r>
            <a:r>
              <a:rPr lang="ru-RU" sz="1800" dirty="0" smtClean="0"/>
              <a:t> Магистратура Докторантура</a:t>
            </a:r>
            <a:endParaRPr sz="2000" dirty="0"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320213" y="1988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600" dirty="0" err="1" smtClean="0">
                <a:solidFill>
                  <a:srgbClr val="FFFFFF"/>
                </a:solidFill>
              </a:rPr>
              <a:t>Медициналық-профилактикалық іс-мамандықтар бойынша</a:t>
            </a:r>
            <a:r>
              <a:rPr lang="ru-RU" sz="1600" dirty="0" smtClean="0">
                <a:solidFill>
                  <a:srgbClr val="FFFFFF"/>
                </a:solidFill>
              </a:rPr>
              <a:t> магистратура</a:t>
            </a:r>
            <a:r>
              <a:rPr lang="ru-RU" sz="1600" dirty="0" smtClean="0">
                <a:solidFill>
                  <a:srgbClr val="FFFFFF"/>
                </a:solidFill>
              </a:rPr>
              <a:t>:</a:t>
            </a:r>
            <a:br>
              <a:rPr lang="ru-RU" sz="1600" dirty="0" smtClean="0">
                <a:solidFill>
                  <a:srgbClr val="FFFFFF"/>
                </a:solidFill>
              </a:rPr>
            </a:br>
            <a:r>
              <a:rPr lang="ru-RU" sz="1600" dirty="0" smtClean="0">
                <a:solidFill>
                  <a:srgbClr val="FFFFFF"/>
                </a:solidFill>
              </a:rPr>
              <a:t>Эпидемиология</a:t>
            </a:r>
            <a:br>
              <a:rPr lang="ru-RU" sz="1600" dirty="0" smtClean="0">
                <a:solidFill>
                  <a:srgbClr val="FFFFFF"/>
                </a:solidFill>
              </a:rPr>
            </a:br>
            <a:r>
              <a:rPr lang="ru-RU" sz="1600" dirty="0" smtClean="0">
                <a:solidFill>
                  <a:srgbClr val="FFFFFF"/>
                </a:solidFill>
              </a:rPr>
              <a:t>Гигиена</a:t>
            </a:r>
            <a:endParaRPr sz="1900" dirty="0">
              <a:solidFill>
                <a:srgbClr val="FFFFFF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283100" y="458042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418850" y="385150"/>
            <a:ext cx="81396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444500" algn="ctr">
              <a:lnSpc>
                <a:spcPct val="150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ru-RU" sz="31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Үздіктер үшін</a:t>
            </a:r>
            <a:r>
              <a:rPr lang="ru-RU" sz="31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 Үздік </a:t>
            </a:r>
            <a:r>
              <a:rPr lang="ru-RU" sz="3100" dirty="0" smtClean="0">
                <a:latin typeface="Times New Roman"/>
                <a:ea typeface="Times New Roman"/>
                <a:cs typeface="Times New Roman"/>
                <a:sym typeface="Times New Roman"/>
              </a:rPr>
              <a:t>ЖОО!</a:t>
            </a:r>
            <a:endParaRPr sz="3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25" y="1726825"/>
            <a:ext cx="3092525" cy="21645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313" y="1342563"/>
            <a:ext cx="2349362" cy="3111874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1650" y="1726826"/>
            <a:ext cx="3092526" cy="21645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212</Words>
  <Application>Microsoft Office PowerPoint</Application>
  <PresentationFormat>Экран (16:9)</PresentationFormat>
  <Paragraphs>13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Raleway</vt:lpstr>
      <vt:lpstr>Lato</vt:lpstr>
      <vt:lpstr>Swiss</vt:lpstr>
      <vt:lpstr>Сіз әлі қайсы оқуды таңдайтыныңызды білмей жүрсізбе? Еліміздің үздік ЖОО-да оқығыңыз келе ме? Неге біздің ЖОО таңдайды? </vt:lpstr>
      <vt:lpstr>Слайд 2</vt:lpstr>
      <vt:lpstr>Слайд 3</vt:lpstr>
      <vt:lpstr>Слайд 4</vt:lpstr>
      <vt:lpstr>Біз ұсынамыз:</vt:lpstr>
      <vt:lpstr>Үздіктер үшін Үздік ЖОО!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 еще думаете куда поступать? Хотите учиться в лучшем ВУЗе страны? Почему выбирают именно наш ВУЗ?</dc:title>
  <dc:creator>кафедра</dc:creator>
  <cp:lastModifiedBy>кафедра</cp:lastModifiedBy>
  <cp:revision>2</cp:revision>
  <dcterms:modified xsi:type="dcterms:W3CDTF">2020-06-10T09:07:24Z</dcterms:modified>
</cp:coreProperties>
</file>