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7" r:id="rId2"/>
    <p:sldId id="369" r:id="rId3"/>
    <p:sldId id="335" r:id="rId4"/>
    <p:sldId id="364" r:id="rId5"/>
    <p:sldId id="368" r:id="rId6"/>
    <p:sldId id="375" r:id="rId7"/>
    <p:sldId id="376" r:id="rId8"/>
    <p:sldId id="374" r:id="rId9"/>
    <p:sldId id="370" r:id="rId10"/>
    <p:sldId id="371" r:id="rId11"/>
    <p:sldId id="372" r:id="rId12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  <a:srgbClr val="00338D"/>
    <a:srgbClr val="FF6600"/>
    <a:srgbClr val="FFCC00"/>
    <a:srgbClr val="F6B3AC"/>
    <a:srgbClr val="EA5242"/>
    <a:srgbClr val="0070C0"/>
    <a:srgbClr val="CB7535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400" autoAdjust="0"/>
  </p:normalViewPr>
  <p:slideViewPr>
    <p:cSldViewPr snapToGrid="0">
      <p:cViewPr varScale="1">
        <p:scale>
          <a:sx n="79" d="100"/>
          <a:sy n="79" d="100"/>
        </p:scale>
        <p:origin x="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3DA73-8EF5-4017-B000-EC1561D564A0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DB2B5217-70FA-463A-9672-BCE424608ECE}">
      <dgm:prSet phldrT="[Текст]" custT="1"/>
      <dgm:spPr>
        <a:ln>
          <a:solidFill>
            <a:srgbClr val="00338D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0,9%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6494C5BB-0539-4FE5-95A0-BD09D5DC6B7D}" type="parTrans" cxnId="{DC34C9F3-A2E7-4FDA-A88C-4566870F1485}">
      <dgm:prSet/>
      <dgm:spPr/>
      <dgm:t>
        <a:bodyPr/>
        <a:lstStyle/>
        <a:p>
          <a:endParaRPr lang="ru-RU" sz="1800" b="1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DD277CB9-6FE4-4405-A47E-05A4383F9F24}" type="sibTrans" cxnId="{DC34C9F3-A2E7-4FDA-A88C-4566870F1485}">
      <dgm:prSet/>
      <dgm:spPr/>
      <dgm:t>
        <a:bodyPr/>
        <a:lstStyle/>
        <a:p>
          <a:endParaRPr lang="ru-RU" sz="1800" b="1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C89141DC-D8C9-4DF1-9DD1-6CEAC506FE3A}">
      <dgm:prSet phldrT="[Текст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8,6%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D4DD74D1-A3F6-47ED-8CB6-A4161DED739F}" type="parTrans" cxnId="{6577A58B-0068-49EC-B946-3FEFE0DD1DDD}">
      <dgm:prSet/>
      <dgm:spPr/>
      <dgm:t>
        <a:bodyPr/>
        <a:lstStyle/>
        <a:p>
          <a:endParaRPr lang="ru-RU" sz="1800" b="1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737BFA6F-79A2-46B5-9A97-A42CCA9E68BF}" type="sibTrans" cxnId="{6577A58B-0068-49EC-B946-3FEFE0DD1DDD}">
      <dgm:prSet/>
      <dgm:spPr/>
      <dgm:t>
        <a:bodyPr/>
        <a:lstStyle/>
        <a:p>
          <a:endParaRPr lang="ru-RU" sz="1800" b="1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204451C1-0D27-4DDA-83EA-5A96C427D906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12%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211C1AEB-CC27-4592-964D-21A09CF25BE0}" type="parTrans" cxnId="{325CD445-EE24-4552-8D22-CBD2F2E4500B}">
      <dgm:prSet/>
      <dgm:spPr/>
      <dgm:t>
        <a:bodyPr/>
        <a:lstStyle/>
        <a:p>
          <a:endParaRPr lang="ru-RU" sz="1800" b="1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331083B9-8794-46BC-89FC-41B2EB4E856E}" type="sibTrans" cxnId="{325CD445-EE24-4552-8D22-CBD2F2E4500B}">
      <dgm:prSet/>
      <dgm:spPr/>
      <dgm:t>
        <a:bodyPr/>
        <a:lstStyle/>
        <a:p>
          <a:endParaRPr lang="ru-RU" sz="1800" b="1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A54520D9-A0D5-4434-84EA-A2111F157664}" type="pres">
      <dgm:prSet presAssocID="{8C23DA73-8EF5-4017-B000-EC1561D564A0}" presName="Name0" presStyleCnt="0">
        <dgm:presLayoutVars>
          <dgm:dir/>
          <dgm:animLvl val="lvl"/>
          <dgm:resizeHandles val="exact"/>
        </dgm:presLayoutVars>
      </dgm:prSet>
      <dgm:spPr/>
    </dgm:pt>
    <dgm:pt modelId="{AD012317-D21E-4AFA-8F2B-99B159897183}" type="pres">
      <dgm:prSet presAssocID="{DB2B5217-70FA-463A-9672-BCE424608EC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D3541-526E-4717-A74F-B69DE07CAE8C}" type="pres">
      <dgm:prSet presAssocID="{DD277CB9-6FE4-4405-A47E-05A4383F9F24}" presName="parTxOnlySpace" presStyleCnt="0"/>
      <dgm:spPr/>
    </dgm:pt>
    <dgm:pt modelId="{11BAA012-9D26-445A-BC7B-97E174636F59}" type="pres">
      <dgm:prSet presAssocID="{C89141DC-D8C9-4DF1-9DD1-6CEAC506FE3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83EA8-5C1E-468B-83F8-D18EE85323A6}" type="pres">
      <dgm:prSet presAssocID="{737BFA6F-79A2-46B5-9A97-A42CCA9E68BF}" presName="parTxOnlySpace" presStyleCnt="0"/>
      <dgm:spPr/>
    </dgm:pt>
    <dgm:pt modelId="{AF6BE299-D7C9-469E-8C30-B6DFB6495804}" type="pres">
      <dgm:prSet presAssocID="{204451C1-0D27-4DDA-83EA-5A96C427D9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34C9F3-A2E7-4FDA-A88C-4566870F1485}" srcId="{8C23DA73-8EF5-4017-B000-EC1561D564A0}" destId="{DB2B5217-70FA-463A-9672-BCE424608ECE}" srcOrd="0" destOrd="0" parTransId="{6494C5BB-0539-4FE5-95A0-BD09D5DC6B7D}" sibTransId="{DD277CB9-6FE4-4405-A47E-05A4383F9F24}"/>
    <dgm:cxn modelId="{451CA02A-625F-43A6-8970-1D86633CE3AA}" type="presOf" srcId="{8C23DA73-8EF5-4017-B000-EC1561D564A0}" destId="{A54520D9-A0D5-4434-84EA-A2111F157664}" srcOrd="0" destOrd="0" presId="urn:microsoft.com/office/officeart/2005/8/layout/chevron1"/>
    <dgm:cxn modelId="{6577A58B-0068-49EC-B946-3FEFE0DD1DDD}" srcId="{8C23DA73-8EF5-4017-B000-EC1561D564A0}" destId="{C89141DC-D8C9-4DF1-9DD1-6CEAC506FE3A}" srcOrd="1" destOrd="0" parTransId="{D4DD74D1-A3F6-47ED-8CB6-A4161DED739F}" sibTransId="{737BFA6F-79A2-46B5-9A97-A42CCA9E68BF}"/>
    <dgm:cxn modelId="{325CD445-EE24-4552-8D22-CBD2F2E4500B}" srcId="{8C23DA73-8EF5-4017-B000-EC1561D564A0}" destId="{204451C1-0D27-4DDA-83EA-5A96C427D906}" srcOrd="2" destOrd="0" parTransId="{211C1AEB-CC27-4592-964D-21A09CF25BE0}" sibTransId="{331083B9-8794-46BC-89FC-41B2EB4E856E}"/>
    <dgm:cxn modelId="{D5CCA321-082C-4A19-9626-4201257BCAC0}" type="presOf" srcId="{C89141DC-D8C9-4DF1-9DD1-6CEAC506FE3A}" destId="{11BAA012-9D26-445A-BC7B-97E174636F59}" srcOrd="0" destOrd="0" presId="urn:microsoft.com/office/officeart/2005/8/layout/chevron1"/>
    <dgm:cxn modelId="{33D211F8-5E93-4608-85C2-0BDEE2476038}" type="presOf" srcId="{DB2B5217-70FA-463A-9672-BCE424608ECE}" destId="{AD012317-D21E-4AFA-8F2B-99B159897183}" srcOrd="0" destOrd="0" presId="urn:microsoft.com/office/officeart/2005/8/layout/chevron1"/>
    <dgm:cxn modelId="{B58EE9E4-24B8-4FED-8079-3B978A252279}" type="presOf" srcId="{204451C1-0D27-4DDA-83EA-5A96C427D906}" destId="{AF6BE299-D7C9-469E-8C30-B6DFB6495804}" srcOrd="0" destOrd="0" presId="urn:microsoft.com/office/officeart/2005/8/layout/chevron1"/>
    <dgm:cxn modelId="{118B2C4A-BBE3-455C-B440-548710EFDBF7}" type="presParOf" srcId="{A54520D9-A0D5-4434-84EA-A2111F157664}" destId="{AD012317-D21E-4AFA-8F2B-99B159897183}" srcOrd="0" destOrd="0" presId="urn:microsoft.com/office/officeart/2005/8/layout/chevron1"/>
    <dgm:cxn modelId="{00E02763-00E7-475F-9874-953ED2A47072}" type="presParOf" srcId="{A54520D9-A0D5-4434-84EA-A2111F157664}" destId="{325D3541-526E-4717-A74F-B69DE07CAE8C}" srcOrd="1" destOrd="0" presId="urn:microsoft.com/office/officeart/2005/8/layout/chevron1"/>
    <dgm:cxn modelId="{8BFD7E17-C854-499C-AFF7-CC6749B4C042}" type="presParOf" srcId="{A54520D9-A0D5-4434-84EA-A2111F157664}" destId="{11BAA012-9D26-445A-BC7B-97E174636F59}" srcOrd="2" destOrd="0" presId="urn:microsoft.com/office/officeart/2005/8/layout/chevron1"/>
    <dgm:cxn modelId="{E95E21E4-700D-4293-BED7-0819F3A636EE}" type="presParOf" srcId="{A54520D9-A0D5-4434-84EA-A2111F157664}" destId="{40F83EA8-5C1E-468B-83F8-D18EE85323A6}" srcOrd="3" destOrd="0" presId="urn:microsoft.com/office/officeart/2005/8/layout/chevron1"/>
    <dgm:cxn modelId="{313A8FD4-EC28-4103-AABD-1FBF9AD32278}" type="presParOf" srcId="{A54520D9-A0D5-4434-84EA-A2111F157664}" destId="{AF6BE299-D7C9-469E-8C30-B6DFB649580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12317-D21E-4AFA-8F2B-99B159897183}">
      <dsp:nvSpPr>
        <dsp:cNvPr id="0" name=""/>
        <dsp:cNvSpPr/>
      </dsp:nvSpPr>
      <dsp:spPr>
        <a:xfrm>
          <a:off x="1767" y="0"/>
          <a:ext cx="2153166" cy="51545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3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0,9%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sp:txBody>
      <dsp:txXfrm>
        <a:off x="259495" y="0"/>
        <a:ext cx="1637711" cy="515455"/>
      </dsp:txXfrm>
    </dsp:sp>
    <dsp:sp modelId="{11BAA012-9D26-445A-BC7B-97E174636F59}">
      <dsp:nvSpPr>
        <dsp:cNvPr id="0" name=""/>
        <dsp:cNvSpPr/>
      </dsp:nvSpPr>
      <dsp:spPr>
        <a:xfrm>
          <a:off x="1939616" y="0"/>
          <a:ext cx="2153166" cy="51545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8,6%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sp:txBody>
      <dsp:txXfrm>
        <a:off x="2197344" y="0"/>
        <a:ext cx="1637711" cy="515455"/>
      </dsp:txXfrm>
    </dsp:sp>
    <dsp:sp modelId="{AF6BE299-D7C9-469E-8C30-B6DFB6495804}">
      <dsp:nvSpPr>
        <dsp:cNvPr id="0" name=""/>
        <dsp:cNvSpPr/>
      </dsp:nvSpPr>
      <dsp:spPr>
        <a:xfrm>
          <a:off x="3877466" y="0"/>
          <a:ext cx="2153166" cy="51545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12%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entury Gothic" panose="020B0502020202020204" pitchFamily="34" charset="0"/>
          </a:endParaRPr>
        </a:p>
      </dsp:txBody>
      <dsp:txXfrm>
        <a:off x="4135194" y="0"/>
        <a:ext cx="1637711" cy="515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4E2F-451F-4FF9-8B89-8B9B7BFBDA4C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E6C3E-E720-45E8-B505-56D6FEAB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7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C3287-9723-4ECC-A2E1-AA291A40AB19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FC8B4-0F02-4862-A9AA-FCCAE7B0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3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1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7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1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0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1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87" y="90807"/>
            <a:ext cx="10515600" cy="518795"/>
          </a:xfrm>
        </p:spPr>
        <p:txBody>
          <a:bodyPr>
            <a:normAutofit/>
          </a:bodyPr>
          <a:lstStyle>
            <a:lvl1pPr>
              <a:defRPr sz="2601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Прямоугольник 51"/>
          <p:cNvSpPr/>
          <p:nvPr userDrawn="1"/>
        </p:nvSpPr>
        <p:spPr>
          <a:xfrm>
            <a:off x="0" y="609600"/>
            <a:ext cx="12192000" cy="711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7" name="Прямоугольник 51"/>
          <p:cNvSpPr/>
          <p:nvPr userDrawn="1"/>
        </p:nvSpPr>
        <p:spPr>
          <a:xfrm>
            <a:off x="0" y="731520"/>
            <a:ext cx="12192000" cy="1625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</p:spTree>
    <p:extLst>
      <p:ext uri="{BB962C8B-B14F-4D97-AF65-F5344CB8AC3E}">
        <p14:creationId xmlns:p14="http://schemas.microsoft.com/office/powerpoint/2010/main" val="278324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6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1" y="-12787"/>
            <a:ext cx="11869941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6" y="-27732"/>
            <a:ext cx="12034547" cy="69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0644" cy="71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-140518"/>
            <a:ext cx="12162574" cy="7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1203729" y="1909838"/>
            <a:ext cx="5054830" cy="9207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61" name="Rectangle 60"/>
          <p:cNvSpPr/>
          <p:nvPr/>
        </p:nvSpPr>
        <p:spPr>
          <a:xfrm>
            <a:off x="1222448" y="964882"/>
            <a:ext cx="5036111" cy="9057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1" dirty="0" smtClean="0"/>
              <a:t>8D</a:t>
            </a:r>
            <a:r>
              <a:rPr lang="ru-RU" sz="1801" dirty="0" smtClean="0"/>
              <a:t>10101  </a:t>
            </a:r>
            <a:r>
              <a:rPr lang="ru-RU" sz="1801" dirty="0" err="1" smtClean="0"/>
              <a:t>Қоғамдық</a:t>
            </a:r>
            <a:r>
              <a:rPr lang="ru-RU" sz="1801" dirty="0" smtClean="0"/>
              <a:t> </a:t>
            </a:r>
            <a:r>
              <a:rPr lang="ru-RU" sz="1801" dirty="0" err="1" smtClean="0"/>
              <a:t>денсаулық</a:t>
            </a:r>
            <a:r>
              <a:rPr lang="ru-RU" sz="1801" dirty="0" smtClean="0"/>
              <a:t> </a:t>
            </a:r>
            <a:r>
              <a:rPr lang="ru-RU" sz="1801" dirty="0" err="1" smtClean="0"/>
              <a:t>сақтау</a:t>
            </a:r>
            <a:endParaRPr lang="en-US" sz="1801" dirty="0"/>
          </a:p>
        </p:txBody>
      </p:sp>
      <p:sp>
        <p:nvSpPr>
          <p:cNvPr id="25" name="Freeform 239"/>
          <p:cNvSpPr>
            <a:spLocks/>
          </p:cNvSpPr>
          <p:nvPr/>
        </p:nvSpPr>
        <p:spPr bwMode="auto">
          <a:xfrm>
            <a:off x="11770" y="937787"/>
            <a:ext cx="1160890" cy="951077"/>
          </a:xfrm>
          <a:custGeom>
            <a:avLst/>
            <a:gdLst>
              <a:gd name="T0" fmla="*/ 44 w 370"/>
              <a:gd name="T1" fmla="*/ 106 h 343"/>
              <a:gd name="T2" fmla="*/ 27 w 370"/>
              <a:gd name="T3" fmla="*/ 138 h 343"/>
              <a:gd name="T4" fmla="*/ 6 w 370"/>
              <a:gd name="T5" fmla="*/ 176 h 343"/>
              <a:gd name="T6" fmla="*/ 31 w 370"/>
              <a:gd name="T7" fmla="*/ 183 h 343"/>
              <a:gd name="T8" fmla="*/ 45 w 370"/>
              <a:gd name="T9" fmla="*/ 200 h 343"/>
              <a:gd name="T10" fmla="*/ 33 w 370"/>
              <a:gd name="T11" fmla="*/ 333 h 343"/>
              <a:gd name="T12" fmla="*/ 128 w 370"/>
              <a:gd name="T13" fmla="*/ 337 h 343"/>
              <a:gd name="T14" fmla="*/ 173 w 370"/>
              <a:gd name="T15" fmla="*/ 325 h 343"/>
              <a:gd name="T16" fmla="*/ 174 w 370"/>
              <a:gd name="T17" fmla="*/ 301 h 343"/>
              <a:gd name="T18" fmla="*/ 217 w 370"/>
              <a:gd name="T19" fmla="*/ 299 h 343"/>
              <a:gd name="T20" fmla="*/ 214 w 370"/>
              <a:gd name="T21" fmla="*/ 322 h 343"/>
              <a:gd name="T22" fmla="*/ 259 w 370"/>
              <a:gd name="T23" fmla="*/ 337 h 343"/>
              <a:gd name="T24" fmla="*/ 356 w 370"/>
              <a:gd name="T25" fmla="*/ 333 h 343"/>
              <a:gd name="T26" fmla="*/ 354 w 370"/>
              <a:gd name="T27" fmla="*/ 262 h 343"/>
              <a:gd name="T28" fmla="*/ 364 w 370"/>
              <a:gd name="T29" fmla="*/ 195 h 343"/>
              <a:gd name="T30" fmla="*/ 349 w 370"/>
              <a:gd name="T31" fmla="*/ 200 h 343"/>
              <a:gd name="T32" fmla="*/ 327 w 370"/>
              <a:gd name="T33" fmla="*/ 207 h 343"/>
              <a:gd name="T34" fmla="*/ 319 w 370"/>
              <a:gd name="T35" fmla="*/ 178 h 343"/>
              <a:gd name="T36" fmla="*/ 337 w 370"/>
              <a:gd name="T37" fmla="*/ 165 h 343"/>
              <a:gd name="T38" fmla="*/ 354 w 370"/>
              <a:gd name="T39" fmla="*/ 156 h 343"/>
              <a:gd name="T40" fmla="*/ 364 w 370"/>
              <a:gd name="T41" fmla="*/ 99 h 343"/>
              <a:gd name="T42" fmla="*/ 356 w 370"/>
              <a:gd name="T43" fmla="*/ 10 h 343"/>
              <a:gd name="T44" fmla="*/ 207 w 370"/>
              <a:gd name="T45" fmla="*/ 9 h 343"/>
              <a:gd name="T46" fmla="*/ 186 w 370"/>
              <a:gd name="T47" fmla="*/ 30 h 343"/>
              <a:gd name="T48" fmla="*/ 138 w 370"/>
              <a:gd name="T49" fmla="*/ 35 h 343"/>
              <a:gd name="T50" fmla="*/ 148 w 370"/>
              <a:gd name="T51" fmla="*/ 18 h 343"/>
              <a:gd name="T52" fmla="*/ 153 w 370"/>
              <a:gd name="T53" fmla="*/ 9 h 343"/>
              <a:gd name="T54" fmla="*/ 33 w 370"/>
              <a:gd name="T55" fmla="*/ 10 h 343"/>
              <a:gd name="T56" fmla="*/ 44 w 370"/>
              <a:gd name="T57" fmla="*/ 106 h 34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0"/>
              <a:gd name="T88" fmla="*/ 0 h 343"/>
              <a:gd name="T89" fmla="*/ 370 w 370"/>
              <a:gd name="T90" fmla="*/ 343 h 34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0" h="343">
                <a:moveTo>
                  <a:pt x="44" y="106"/>
                </a:moveTo>
                <a:cubicBezTo>
                  <a:pt x="43" y="117"/>
                  <a:pt x="38" y="134"/>
                  <a:pt x="27" y="138"/>
                </a:cubicBezTo>
                <a:cubicBezTo>
                  <a:pt x="12" y="143"/>
                  <a:pt x="0" y="159"/>
                  <a:pt x="6" y="176"/>
                </a:cubicBezTo>
                <a:cubicBezTo>
                  <a:pt x="11" y="191"/>
                  <a:pt x="24" y="191"/>
                  <a:pt x="31" y="183"/>
                </a:cubicBezTo>
                <a:cubicBezTo>
                  <a:pt x="47" y="163"/>
                  <a:pt x="52" y="177"/>
                  <a:pt x="45" y="200"/>
                </a:cubicBezTo>
                <a:cubicBezTo>
                  <a:pt x="25" y="263"/>
                  <a:pt x="22" y="293"/>
                  <a:pt x="33" y="333"/>
                </a:cubicBezTo>
                <a:cubicBezTo>
                  <a:pt x="55" y="327"/>
                  <a:pt x="95" y="329"/>
                  <a:pt x="128" y="337"/>
                </a:cubicBezTo>
                <a:cubicBezTo>
                  <a:pt x="148" y="342"/>
                  <a:pt x="181" y="343"/>
                  <a:pt x="173" y="325"/>
                </a:cubicBezTo>
                <a:cubicBezTo>
                  <a:pt x="166" y="312"/>
                  <a:pt x="168" y="304"/>
                  <a:pt x="174" y="301"/>
                </a:cubicBezTo>
                <a:cubicBezTo>
                  <a:pt x="180" y="298"/>
                  <a:pt x="207" y="294"/>
                  <a:pt x="217" y="299"/>
                </a:cubicBezTo>
                <a:cubicBezTo>
                  <a:pt x="224" y="302"/>
                  <a:pt x="219" y="316"/>
                  <a:pt x="214" y="322"/>
                </a:cubicBezTo>
                <a:cubicBezTo>
                  <a:pt x="208" y="330"/>
                  <a:pt x="230" y="337"/>
                  <a:pt x="259" y="337"/>
                </a:cubicBezTo>
                <a:cubicBezTo>
                  <a:pt x="299" y="338"/>
                  <a:pt x="336" y="337"/>
                  <a:pt x="356" y="333"/>
                </a:cubicBezTo>
                <a:cubicBezTo>
                  <a:pt x="352" y="313"/>
                  <a:pt x="352" y="285"/>
                  <a:pt x="354" y="262"/>
                </a:cubicBezTo>
                <a:cubicBezTo>
                  <a:pt x="358" y="228"/>
                  <a:pt x="370" y="203"/>
                  <a:pt x="364" y="195"/>
                </a:cubicBezTo>
                <a:cubicBezTo>
                  <a:pt x="359" y="189"/>
                  <a:pt x="354" y="191"/>
                  <a:pt x="349" y="200"/>
                </a:cubicBezTo>
                <a:cubicBezTo>
                  <a:pt x="344" y="208"/>
                  <a:pt x="336" y="217"/>
                  <a:pt x="327" y="207"/>
                </a:cubicBezTo>
                <a:cubicBezTo>
                  <a:pt x="322" y="202"/>
                  <a:pt x="319" y="187"/>
                  <a:pt x="319" y="178"/>
                </a:cubicBezTo>
                <a:cubicBezTo>
                  <a:pt x="319" y="166"/>
                  <a:pt x="329" y="157"/>
                  <a:pt x="337" y="165"/>
                </a:cubicBezTo>
                <a:cubicBezTo>
                  <a:pt x="349" y="176"/>
                  <a:pt x="353" y="160"/>
                  <a:pt x="354" y="156"/>
                </a:cubicBezTo>
                <a:cubicBezTo>
                  <a:pt x="357" y="146"/>
                  <a:pt x="362" y="117"/>
                  <a:pt x="364" y="99"/>
                </a:cubicBezTo>
                <a:cubicBezTo>
                  <a:pt x="365" y="82"/>
                  <a:pt x="360" y="28"/>
                  <a:pt x="356" y="10"/>
                </a:cubicBezTo>
                <a:cubicBezTo>
                  <a:pt x="308" y="5"/>
                  <a:pt x="245" y="1"/>
                  <a:pt x="207" y="9"/>
                </a:cubicBezTo>
                <a:cubicBezTo>
                  <a:pt x="192" y="12"/>
                  <a:pt x="182" y="21"/>
                  <a:pt x="186" y="30"/>
                </a:cubicBezTo>
                <a:cubicBezTo>
                  <a:pt x="196" y="54"/>
                  <a:pt x="149" y="49"/>
                  <a:pt x="138" y="35"/>
                </a:cubicBezTo>
                <a:cubicBezTo>
                  <a:pt x="131" y="26"/>
                  <a:pt x="137" y="17"/>
                  <a:pt x="148" y="18"/>
                </a:cubicBezTo>
                <a:cubicBezTo>
                  <a:pt x="157" y="18"/>
                  <a:pt x="159" y="12"/>
                  <a:pt x="153" y="9"/>
                </a:cubicBezTo>
                <a:cubicBezTo>
                  <a:pt x="142" y="1"/>
                  <a:pt x="74" y="0"/>
                  <a:pt x="33" y="10"/>
                </a:cubicBezTo>
                <a:cubicBezTo>
                  <a:pt x="39" y="37"/>
                  <a:pt x="48" y="73"/>
                  <a:pt x="44" y="106"/>
                </a:cubicBezTo>
                <a:close/>
              </a:path>
            </a:pathLst>
          </a:custGeom>
          <a:solidFill>
            <a:srgbClr val="0070C0"/>
          </a:solidFill>
          <a:ln w="6350" cap="flat" cmpd="sng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22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226160" y="3797944"/>
            <a:ext cx="6032400" cy="1878681"/>
            <a:chOff x="691" y="1300"/>
            <a:chExt cx="4376" cy="2194"/>
          </a:xfrm>
          <a:solidFill>
            <a:srgbClr val="0070C0"/>
          </a:solidFill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691" y="1755"/>
              <a:ext cx="1664" cy="1739"/>
            </a:xfrm>
            <a:custGeom>
              <a:avLst/>
              <a:gdLst/>
              <a:ahLst/>
              <a:cxnLst>
                <a:cxn ang="0">
                  <a:pos x="1372" y="0"/>
                </a:cxn>
                <a:cxn ang="0">
                  <a:pos x="1363" y="0"/>
                </a:cxn>
                <a:cxn ang="0">
                  <a:pos x="1363" y="226"/>
                </a:cxn>
                <a:cxn ang="0">
                  <a:pos x="0" y="226"/>
                </a:cxn>
                <a:cxn ang="0">
                  <a:pos x="0" y="1578"/>
                </a:cxn>
                <a:cxn ang="0">
                  <a:pos x="1363" y="1578"/>
                </a:cxn>
                <a:cxn ang="0">
                  <a:pos x="1363" y="1739"/>
                </a:cxn>
                <a:cxn ang="0">
                  <a:pos x="1420" y="1578"/>
                </a:cxn>
                <a:cxn ang="0">
                  <a:pos x="1664" y="858"/>
                </a:cxn>
                <a:cxn ang="0">
                  <a:pos x="1372" y="0"/>
                </a:cxn>
              </a:cxnLst>
              <a:rect l="0" t="0" r="r" b="b"/>
              <a:pathLst>
                <a:path w="1664" h="1739">
                  <a:moveTo>
                    <a:pt x="1372" y="0"/>
                  </a:moveTo>
                  <a:lnTo>
                    <a:pt x="1363" y="0"/>
                  </a:lnTo>
                  <a:lnTo>
                    <a:pt x="1363" y="226"/>
                  </a:lnTo>
                  <a:lnTo>
                    <a:pt x="0" y="226"/>
                  </a:lnTo>
                  <a:lnTo>
                    <a:pt x="0" y="1578"/>
                  </a:lnTo>
                  <a:lnTo>
                    <a:pt x="1363" y="1578"/>
                  </a:lnTo>
                  <a:lnTo>
                    <a:pt x="1363" y="1739"/>
                  </a:lnTo>
                  <a:lnTo>
                    <a:pt x="1420" y="1578"/>
                  </a:lnTo>
                  <a:lnTo>
                    <a:pt x="1664" y="858"/>
                  </a:lnTo>
                  <a:lnTo>
                    <a:pt x="1372" y="0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801" dirty="0" smtClean="0"/>
            </a:p>
            <a:p>
              <a:r>
                <a:rPr lang="ru-RU" sz="2000" dirty="0" smtClean="0">
                  <a:solidFill>
                    <a:schemeClr val="bg1"/>
                  </a:solidFill>
                </a:rPr>
                <a:t>Бак.    </a:t>
              </a:r>
              <a:r>
                <a:rPr lang="en-GB" sz="2000" dirty="0" smtClean="0">
                  <a:solidFill>
                    <a:schemeClr val="bg1"/>
                  </a:solidFill>
                </a:rPr>
                <a:t>60%</a:t>
              </a:r>
            </a:p>
            <a:p>
              <a:r>
                <a:rPr lang="ru-RU" sz="2000" dirty="0" smtClean="0">
                  <a:solidFill>
                    <a:schemeClr val="bg1"/>
                  </a:solidFill>
                </a:rPr>
                <a:t>Маг.   </a:t>
              </a:r>
              <a:r>
                <a:rPr lang="en-GB" sz="2000" dirty="0" smtClean="0">
                  <a:solidFill>
                    <a:schemeClr val="bg1"/>
                  </a:solidFill>
                </a:rPr>
                <a:t>33,2%</a:t>
              </a:r>
            </a:p>
            <a:p>
              <a:r>
                <a:rPr lang="ru-RU" sz="2000" dirty="0" err="1" smtClean="0">
                  <a:solidFill>
                    <a:schemeClr val="bg1"/>
                  </a:solidFill>
                </a:rPr>
                <a:t>Докт</a:t>
              </a:r>
              <a:r>
                <a:rPr lang="ru-RU" sz="2000" dirty="0" smtClean="0">
                  <a:solidFill>
                    <a:schemeClr val="bg1"/>
                  </a:solidFill>
                </a:rPr>
                <a:t>.  </a:t>
              </a:r>
              <a:r>
                <a:rPr lang="en-GB" sz="2000" dirty="0" smtClean="0">
                  <a:solidFill>
                    <a:schemeClr val="bg1"/>
                  </a:solidFill>
                </a:rPr>
                <a:t>6,8%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420" y="1300"/>
              <a:ext cx="1647" cy="2194"/>
            </a:xfrm>
            <a:custGeom>
              <a:avLst/>
              <a:gdLst/>
              <a:ahLst/>
              <a:cxnLst>
                <a:cxn ang="0">
                  <a:pos x="1647" y="1098"/>
                </a:cxn>
                <a:cxn ang="0">
                  <a:pos x="1346" y="0"/>
                </a:cxn>
                <a:cxn ang="0">
                  <a:pos x="1346" y="230"/>
                </a:cxn>
                <a:cxn ang="0">
                  <a:pos x="0" y="230"/>
                </a:cxn>
                <a:cxn ang="0">
                  <a:pos x="296" y="1205"/>
                </a:cxn>
                <a:cxn ang="0">
                  <a:pos x="45" y="2033"/>
                </a:cxn>
                <a:cxn ang="0">
                  <a:pos x="1346" y="2033"/>
                </a:cxn>
                <a:cxn ang="0">
                  <a:pos x="1346" y="2194"/>
                </a:cxn>
                <a:cxn ang="0">
                  <a:pos x="1647" y="1098"/>
                </a:cxn>
              </a:cxnLst>
              <a:rect l="0" t="0" r="r" b="b"/>
              <a:pathLst>
                <a:path w="1647" h="2194">
                  <a:moveTo>
                    <a:pt x="1647" y="1098"/>
                  </a:moveTo>
                  <a:lnTo>
                    <a:pt x="1346" y="0"/>
                  </a:lnTo>
                  <a:lnTo>
                    <a:pt x="1346" y="230"/>
                  </a:lnTo>
                  <a:lnTo>
                    <a:pt x="0" y="230"/>
                  </a:lnTo>
                  <a:lnTo>
                    <a:pt x="296" y="1205"/>
                  </a:lnTo>
                  <a:lnTo>
                    <a:pt x="45" y="2033"/>
                  </a:lnTo>
                  <a:lnTo>
                    <a:pt x="1346" y="2033"/>
                  </a:lnTo>
                  <a:lnTo>
                    <a:pt x="1346" y="2194"/>
                  </a:lnTo>
                  <a:lnTo>
                    <a:pt x="1647" y="1098"/>
                  </a:lnTo>
                  <a:close/>
                </a:path>
              </a:pathLst>
            </a:custGeom>
            <a:solidFill>
              <a:schemeClr val="accent6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801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063" y="1530"/>
              <a:ext cx="1653" cy="1964"/>
            </a:xfrm>
            <a:custGeom>
              <a:avLst/>
              <a:gdLst/>
              <a:ahLst/>
              <a:cxnLst>
                <a:cxn ang="0">
                  <a:pos x="1357" y="0"/>
                </a:cxn>
                <a:cxn ang="0">
                  <a:pos x="1354" y="0"/>
                </a:cxn>
                <a:cxn ang="0">
                  <a:pos x="1354" y="225"/>
                </a:cxn>
                <a:cxn ang="0">
                  <a:pos x="0" y="225"/>
                </a:cxn>
                <a:cxn ang="0">
                  <a:pos x="292" y="1083"/>
                </a:cxn>
                <a:cxn ang="0">
                  <a:pos x="48" y="1803"/>
                </a:cxn>
                <a:cxn ang="0">
                  <a:pos x="1352" y="1803"/>
                </a:cxn>
                <a:cxn ang="0">
                  <a:pos x="1352" y="1964"/>
                </a:cxn>
                <a:cxn ang="0">
                  <a:pos x="1402" y="1803"/>
                </a:cxn>
                <a:cxn ang="0">
                  <a:pos x="1653" y="975"/>
                </a:cxn>
                <a:cxn ang="0">
                  <a:pos x="1357" y="0"/>
                </a:cxn>
              </a:cxnLst>
              <a:rect l="0" t="0" r="r" b="b"/>
              <a:pathLst>
                <a:path w="1653" h="1964">
                  <a:moveTo>
                    <a:pt x="1357" y="0"/>
                  </a:moveTo>
                  <a:lnTo>
                    <a:pt x="1354" y="0"/>
                  </a:lnTo>
                  <a:lnTo>
                    <a:pt x="1354" y="225"/>
                  </a:lnTo>
                  <a:lnTo>
                    <a:pt x="0" y="225"/>
                  </a:lnTo>
                  <a:lnTo>
                    <a:pt x="292" y="1083"/>
                  </a:lnTo>
                  <a:lnTo>
                    <a:pt x="48" y="1803"/>
                  </a:lnTo>
                  <a:lnTo>
                    <a:pt x="1352" y="1803"/>
                  </a:lnTo>
                  <a:lnTo>
                    <a:pt x="1352" y="1964"/>
                  </a:lnTo>
                  <a:lnTo>
                    <a:pt x="1402" y="1803"/>
                  </a:lnTo>
                  <a:lnTo>
                    <a:pt x="1653" y="97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FC00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80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1894" y="90806"/>
            <a:ext cx="9872991" cy="518795"/>
          </a:xfrm>
        </p:spPr>
        <p:txBody>
          <a:bodyPr/>
          <a:lstStyle/>
          <a:p>
            <a:r>
              <a:rPr lang="ru-RU" b="1" dirty="0"/>
              <a:t>ОҚУ-ӘДІСТЕМЕЛІК ЖҰМЫС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712" y="3956930"/>
            <a:ext cx="172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201</a:t>
            </a:r>
            <a:r>
              <a:rPr lang="ru-RU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8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-201</a:t>
            </a:r>
            <a:r>
              <a:rPr lang="ru-RU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9</a:t>
            </a:r>
            <a:endParaRPr lang="en-US" sz="2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131" y="3797967"/>
            <a:ext cx="186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201</a:t>
            </a:r>
            <a:r>
              <a:rPr lang="ru-RU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9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-20</a:t>
            </a:r>
            <a:r>
              <a:rPr lang="ru-RU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20</a:t>
            </a:r>
            <a:endParaRPr lang="en-US" sz="2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2234" y="3605208"/>
            <a:ext cx="191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20</a:t>
            </a:r>
            <a:r>
              <a:rPr lang="ru-RU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20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- 202</a:t>
            </a:r>
            <a:r>
              <a:rPr lang="ru-RU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</a:t>
            </a:r>
            <a:endParaRPr lang="en-US" sz="2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Freeform 240"/>
          <p:cNvSpPr>
            <a:spLocks/>
          </p:cNvSpPr>
          <p:nvPr/>
        </p:nvSpPr>
        <p:spPr bwMode="auto">
          <a:xfrm>
            <a:off x="107353" y="1791145"/>
            <a:ext cx="1053387" cy="1111645"/>
          </a:xfrm>
          <a:custGeom>
            <a:avLst/>
            <a:gdLst>
              <a:gd name="T0" fmla="*/ 320 w 347"/>
              <a:gd name="T1" fmla="*/ 129 h 407"/>
              <a:gd name="T2" fmla="*/ 333 w 347"/>
              <a:gd name="T3" fmla="*/ 133 h 407"/>
              <a:gd name="T4" fmla="*/ 330 w 347"/>
              <a:gd name="T5" fmla="*/ 39 h 407"/>
              <a:gd name="T6" fmla="*/ 233 w 347"/>
              <a:gd name="T7" fmla="*/ 43 h 407"/>
              <a:gd name="T8" fmla="*/ 188 w 347"/>
              <a:gd name="T9" fmla="*/ 28 h 407"/>
              <a:gd name="T10" fmla="*/ 191 w 347"/>
              <a:gd name="T11" fmla="*/ 5 h 407"/>
              <a:gd name="T12" fmla="*/ 148 w 347"/>
              <a:gd name="T13" fmla="*/ 7 h 407"/>
              <a:gd name="T14" fmla="*/ 147 w 347"/>
              <a:gd name="T15" fmla="*/ 31 h 407"/>
              <a:gd name="T16" fmla="*/ 102 w 347"/>
              <a:gd name="T17" fmla="*/ 43 h 407"/>
              <a:gd name="T18" fmla="*/ 7 w 347"/>
              <a:gd name="T19" fmla="*/ 39 h 407"/>
              <a:gd name="T20" fmla="*/ 13 w 347"/>
              <a:gd name="T21" fmla="*/ 168 h 407"/>
              <a:gd name="T22" fmla="*/ 14 w 347"/>
              <a:gd name="T23" fmla="*/ 224 h 407"/>
              <a:gd name="T24" fmla="*/ 38 w 347"/>
              <a:gd name="T25" fmla="*/ 232 h 407"/>
              <a:gd name="T26" fmla="*/ 61 w 347"/>
              <a:gd name="T27" fmla="*/ 228 h 407"/>
              <a:gd name="T28" fmla="*/ 55 w 347"/>
              <a:gd name="T29" fmla="*/ 261 h 407"/>
              <a:gd name="T30" fmla="*/ 34 w 347"/>
              <a:gd name="T31" fmla="*/ 278 h 407"/>
              <a:gd name="T32" fmla="*/ 10 w 347"/>
              <a:gd name="T33" fmla="*/ 272 h 407"/>
              <a:gd name="T34" fmla="*/ 7 w 347"/>
              <a:gd name="T35" fmla="*/ 362 h 407"/>
              <a:gd name="T36" fmla="*/ 127 w 347"/>
              <a:gd name="T37" fmla="*/ 361 h 407"/>
              <a:gd name="T38" fmla="*/ 122 w 347"/>
              <a:gd name="T39" fmla="*/ 370 h 407"/>
              <a:gd name="T40" fmla="*/ 112 w 347"/>
              <a:gd name="T41" fmla="*/ 388 h 407"/>
              <a:gd name="T42" fmla="*/ 160 w 347"/>
              <a:gd name="T43" fmla="*/ 383 h 407"/>
              <a:gd name="T44" fmla="*/ 181 w 347"/>
              <a:gd name="T45" fmla="*/ 361 h 407"/>
              <a:gd name="T46" fmla="*/ 330 w 347"/>
              <a:gd name="T47" fmla="*/ 362 h 407"/>
              <a:gd name="T48" fmla="*/ 329 w 347"/>
              <a:gd name="T49" fmla="*/ 239 h 407"/>
              <a:gd name="T50" fmla="*/ 332 w 347"/>
              <a:gd name="T51" fmla="*/ 171 h 407"/>
              <a:gd name="T52" fmla="*/ 319 w 347"/>
              <a:gd name="T53" fmla="*/ 164 h 407"/>
              <a:gd name="T54" fmla="*/ 296 w 347"/>
              <a:gd name="T55" fmla="*/ 161 h 407"/>
              <a:gd name="T56" fmla="*/ 301 w 347"/>
              <a:gd name="T57" fmla="*/ 122 h 407"/>
              <a:gd name="T58" fmla="*/ 320 w 347"/>
              <a:gd name="T59" fmla="*/ 129 h 40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7"/>
              <a:gd name="T91" fmla="*/ 0 h 407"/>
              <a:gd name="T92" fmla="*/ 347 w 347"/>
              <a:gd name="T93" fmla="*/ 407 h 40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7" h="407">
                <a:moveTo>
                  <a:pt x="320" y="129"/>
                </a:moveTo>
                <a:cubicBezTo>
                  <a:pt x="321" y="138"/>
                  <a:pt x="329" y="138"/>
                  <a:pt x="333" y="133"/>
                </a:cubicBezTo>
                <a:cubicBezTo>
                  <a:pt x="347" y="119"/>
                  <a:pt x="334" y="59"/>
                  <a:pt x="330" y="39"/>
                </a:cubicBezTo>
                <a:cubicBezTo>
                  <a:pt x="310" y="43"/>
                  <a:pt x="273" y="44"/>
                  <a:pt x="233" y="43"/>
                </a:cubicBezTo>
                <a:cubicBezTo>
                  <a:pt x="204" y="43"/>
                  <a:pt x="182" y="36"/>
                  <a:pt x="188" y="28"/>
                </a:cubicBezTo>
                <a:cubicBezTo>
                  <a:pt x="193" y="22"/>
                  <a:pt x="198" y="8"/>
                  <a:pt x="191" y="5"/>
                </a:cubicBezTo>
                <a:cubicBezTo>
                  <a:pt x="181" y="0"/>
                  <a:pt x="154" y="4"/>
                  <a:pt x="148" y="7"/>
                </a:cubicBezTo>
                <a:cubicBezTo>
                  <a:pt x="142" y="10"/>
                  <a:pt x="140" y="18"/>
                  <a:pt x="147" y="31"/>
                </a:cubicBezTo>
                <a:cubicBezTo>
                  <a:pt x="155" y="49"/>
                  <a:pt x="122" y="48"/>
                  <a:pt x="102" y="43"/>
                </a:cubicBezTo>
                <a:cubicBezTo>
                  <a:pt x="69" y="35"/>
                  <a:pt x="29" y="33"/>
                  <a:pt x="7" y="39"/>
                </a:cubicBezTo>
                <a:cubicBezTo>
                  <a:pt x="18" y="80"/>
                  <a:pt x="17" y="141"/>
                  <a:pt x="13" y="168"/>
                </a:cubicBezTo>
                <a:cubicBezTo>
                  <a:pt x="9" y="194"/>
                  <a:pt x="9" y="214"/>
                  <a:pt x="14" y="224"/>
                </a:cubicBezTo>
                <a:cubicBezTo>
                  <a:pt x="20" y="237"/>
                  <a:pt x="31" y="238"/>
                  <a:pt x="38" y="232"/>
                </a:cubicBezTo>
                <a:cubicBezTo>
                  <a:pt x="49" y="222"/>
                  <a:pt x="56" y="222"/>
                  <a:pt x="61" y="228"/>
                </a:cubicBezTo>
                <a:cubicBezTo>
                  <a:pt x="66" y="234"/>
                  <a:pt x="62" y="249"/>
                  <a:pt x="55" y="261"/>
                </a:cubicBezTo>
                <a:cubicBezTo>
                  <a:pt x="49" y="272"/>
                  <a:pt x="41" y="285"/>
                  <a:pt x="34" y="278"/>
                </a:cubicBezTo>
                <a:cubicBezTo>
                  <a:pt x="27" y="271"/>
                  <a:pt x="18" y="261"/>
                  <a:pt x="10" y="272"/>
                </a:cubicBezTo>
                <a:cubicBezTo>
                  <a:pt x="2" y="283"/>
                  <a:pt x="0" y="327"/>
                  <a:pt x="7" y="362"/>
                </a:cubicBezTo>
                <a:cubicBezTo>
                  <a:pt x="48" y="352"/>
                  <a:pt x="116" y="354"/>
                  <a:pt x="127" y="361"/>
                </a:cubicBezTo>
                <a:cubicBezTo>
                  <a:pt x="133" y="365"/>
                  <a:pt x="131" y="371"/>
                  <a:pt x="122" y="370"/>
                </a:cubicBezTo>
                <a:cubicBezTo>
                  <a:pt x="111" y="369"/>
                  <a:pt x="105" y="378"/>
                  <a:pt x="112" y="388"/>
                </a:cubicBezTo>
                <a:cubicBezTo>
                  <a:pt x="123" y="401"/>
                  <a:pt x="170" y="407"/>
                  <a:pt x="160" y="383"/>
                </a:cubicBezTo>
                <a:cubicBezTo>
                  <a:pt x="156" y="373"/>
                  <a:pt x="166" y="364"/>
                  <a:pt x="181" y="361"/>
                </a:cubicBezTo>
                <a:cubicBezTo>
                  <a:pt x="219" y="353"/>
                  <a:pt x="282" y="358"/>
                  <a:pt x="330" y="362"/>
                </a:cubicBezTo>
                <a:cubicBezTo>
                  <a:pt x="324" y="333"/>
                  <a:pt x="320" y="273"/>
                  <a:pt x="329" y="239"/>
                </a:cubicBezTo>
                <a:cubicBezTo>
                  <a:pt x="338" y="205"/>
                  <a:pt x="334" y="179"/>
                  <a:pt x="332" y="171"/>
                </a:cubicBezTo>
                <a:cubicBezTo>
                  <a:pt x="330" y="164"/>
                  <a:pt x="325" y="160"/>
                  <a:pt x="319" y="164"/>
                </a:cubicBezTo>
                <a:cubicBezTo>
                  <a:pt x="313" y="169"/>
                  <a:pt x="302" y="176"/>
                  <a:pt x="296" y="161"/>
                </a:cubicBezTo>
                <a:cubicBezTo>
                  <a:pt x="291" y="149"/>
                  <a:pt x="295" y="129"/>
                  <a:pt x="301" y="122"/>
                </a:cubicBezTo>
                <a:cubicBezTo>
                  <a:pt x="305" y="117"/>
                  <a:pt x="317" y="117"/>
                  <a:pt x="320" y="129"/>
                </a:cubicBezTo>
                <a:close/>
              </a:path>
            </a:pathLst>
          </a:custGeom>
          <a:solidFill>
            <a:srgbClr val="002060"/>
          </a:solidFill>
          <a:ln w="6350" cap="flat" cmpd="sng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116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8613" y="1968154"/>
            <a:ext cx="515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6М110200 </a:t>
            </a:r>
            <a:r>
              <a:rPr lang="ru-RU" sz="1600" dirty="0" err="1" smtClean="0">
                <a:solidFill>
                  <a:schemeClr val="bg1"/>
                </a:solidFill>
                <a:latin typeface="Century Gothic" pitchFamily="34" charset="0"/>
              </a:rPr>
              <a:t>Қоғамдық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entury Gothic" pitchFamily="34" charset="0"/>
              </a:rPr>
              <a:t>денсаулық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entury Gothic" pitchFamily="34" charset="0"/>
              </a:rPr>
              <a:t>сақтау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МВА, ЕМВА –</a:t>
            </a:r>
            <a:r>
              <a:rPr lang="ru-RU" sz="1600" dirty="0" err="1" smtClean="0">
                <a:solidFill>
                  <a:schemeClr val="bg1"/>
                </a:solidFill>
                <a:latin typeface="Century Gothic" pitchFamily="34" charset="0"/>
              </a:rPr>
              <a:t>Іскерлік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entury Gothic" pitchFamily="34" charset="0"/>
              </a:rPr>
              <a:t>әкімщілік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,                Медицина </a:t>
            </a:r>
            <a:r>
              <a:rPr lang="ru-RU" sz="1600" dirty="0" err="1" smtClean="0">
                <a:solidFill>
                  <a:schemeClr val="bg1"/>
                </a:solidFill>
                <a:latin typeface="Century Gothic" pitchFamily="34" charset="0"/>
              </a:rPr>
              <a:t>магистратурасы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 (Афганистан)  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53" name="Straight Connector 152"/>
          <p:cNvCxnSpPr/>
          <p:nvPr/>
        </p:nvCxnSpPr>
        <p:spPr>
          <a:xfrm>
            <a:off x="6258560" y="995680"/>
            <a:ext cx="0" cy="575345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107353" y="3708403"/>
            <a:ext cx="1195821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239"/>
          <p:cNvSpPr>
            <a:spLocks/>
          </p:cNvSpPr>
          <p:nvPr/>
        </p:nvSpPr>
        <p:spPr bwMode="auto">
          <a:xfrm>
            <a:off x="2146" y="2790815"/>
            <a:ext cx="1170514" cy="858317"/>
          </a:xfrm>
          <a:custGeom>
            <a:avLst/>
            <a:gdLst>
              <a:gd name="T0" fmla="*/ 44 w 370"/>
              <a:gd name="T1" fmla="*/ 106 h 343"/>
              <a:gd name="T2" fmla="*/ 27 w 370"/>
              <a:gd name="T3" fmla="*/ 138 h 343"/>
              <a:gd name="T4" fmla="*/ 6 w 370"/>
              <a:gd name="T5" fmla="*/ 176 h 343"/>
              <a:gd name="T6" fmla="*/ 31 w 370"/>
              <a:gd name="T7" fmla="*/ 183 h 343"/>
              <a:gd name="T8" fmla="*/ 45 w 370"/>
              <a:gd name="T9" fmla="*/ 200 h 343"/>
              <a:gd name="T10" fmla="*/ 33 w 370"/>
              <a:gd name="T11" fmla="*/ 333 h 343"/>
              <a:gd name="T12" fmla="*/ 128 w 370"/>
              <a:gd name="T13" fmla="*/ 337 h 343"/>
              <a:gd name="T14" fmla="*/ 173 w 370"/>
              <a:gd name="T15" fmla="*/ 325 h 343"/>
              <a:gd name="T16" fmla="*/ 174 w 370"/>
              <a:gd name="T17" fmla="*/ 301 h 343"/>
              <a:gd name="T18" fmla="*/ 217 w 370"/>
              <a:gd name="T19" fmla="*/ 299 h 343"/>
              <a:gd name="T20" fmla="*/ 214 w 370"/>
              <a:gd name="T21" fmla="*/ 322 h 343"/>
              <a:gd name="T22" fmla="*/ 259 w 370"/>
              <a:gd name="T23" fmla="*/ 337 h 343"/>
              <a:gd name="T24" fmla="*/ 356 w 370"/>
              <a:gd name="T25" fmla="*/ 333 h 343"/>
              <a:gd name="T26" fmla="*/ 354 w 370"/>
              <a:gd name="T27" fmla="*/ 262 h 343"/>
              <a:gd name="T28" fmla="*/ 364 w 370"/>
              <a:gd name="T29" fmla="*/ 195 h 343"/>
              <a:gd name="T30" fmla="*/ 349 w 370"/>
              <a:gd name="T31" fmla="*/ 200 h 343"/>
              <a:gd name="T32" fmla="*/ 327 w 370"/>
              <a:gd name="T33" fmla="*/ 207 h 343"/>
              <a:gd name="T34" fmla="*/ 319 w 370"/>
              <a:gd name="T35" fmla="*/ 178 h 343"/>
              <a:gd name="T36" fmla="*/ 337 w 370"/>
              <a:gd name="T37" fmla="*/ 165 h 343"/>
              <a:gd name="T38" fmla="*/ 354 w 370"/>
              <a:gd name="T39" fmla="*/ 156 h 343"/>
              <a:gd name="T40" fmla="*/ 364 w 370"/>
              <a:gd name="T41" fmla="*/ 99 h 343"/>
              <a:gd name="T42" fmla="*/ 356 w 370"/>
              <a:gd name="T43" fmla="*/ 10 h 343"/>
              <a:gd name="T44" fmla="*/ 207 w 370"/>
              <a:gd name="T45" fmla="*/ 9 h 343"/>
              <a:gd name="T46" fmla="*/ 186 w 370"/>
              <a:gd name="T47" fmla="*/ 30 h 343"/>
              <a:gd name="T48" fmla="*/ 138 w 370"/>
              <a:gd name="T49" fmla="*/ 35 h 343"/>
              <a:gd name="T50" fmla="*/ 148 w 370"/>
              <a:gd name="T51" fmla="*/ 18 h 343"/>
              <a:gd name="T52" fmla="*/ 153 w 370"/>
              <a:gd name="T53" fmla="*/ 9 h 343"/>
              <a:gd name="T54" fmla="*/ 33 w 370"/>
              <a:gd name="T55" fmla="*/ 10 h 343"/>
              <a:gd name="T56" fmla="*/ 44 w 370"/>
              <a:gd name="T57" fmla="*/ 106 h 34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0"/>
              <a:gd name="T88" fmla="*/ 0 h 343"/>
              <a:gd name="T89" fmla="*/ 370 w 370"/>
              <a:gd name="T90" fmla="*/ 343 h 34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0" h="343">
                <a:moveTo>
                  <a:pt x="44" y="106"/>
                </a:moveTo>
                <a:cubicBezTo>
                  <a:pt x="43" y="117"/>
                  <a:pt x="38" y="134"/>
                  <a:pt x="27" y="138"/>
                </a:cubicBezTo>
                <a:cubicBezTo>
                  <a:pt x="12" y="143"/>
                  <a:pt x="0" y="159"/>
                  <a:pt x="6" y="176"/>
                </a:cubicBezTo>
                <a:cubicBezTo>
                  <a:pt x="11" y="191"/>
                  <a:pt x="24" y="191"/>
                  <a:pt x="31" y="183"/>
                </a:cubicBezTo>
                <a:cubicBezTo>
                  <a:pt x="47" y="163"/>
                  <a:pt x="52" y="177"/>
                  <a:pt x="45" y="200"/>
                </a:cubicBezTo>
                <a:cubicBezTo>
                  <a:pt x="25" y="263"/>
                  <a:pt x="22" y="293"/>
                  <a:pt x="33" y="333"/>
                </a:cubicBezTo>
                <a:cubicBezTo>
                  <a:pt x="55" y="327"/>
                  <a:pt x="95" y="329"/>
                  <a:pt x="128" y="337"/>
                </a:cubicBezTo>
                <a:cubicBezTo>
                  <a:pt x="148" y="342"/>
                  <a:pt x="181" y="343"/>
                  <a:pt x="173" y="325"/>
                </a:cubicBezTo>
                <a:cubicBezTo>
                  <a:pt x="166" y="312"/>
                  <a:pt x="168" y="304"/>
                  <a:pt x="174" y="301"/>
                </a:cubicBezTo>
                <a:cubicBezTo>
                  <a:pt x="180" y="298"/>
                  <a:pt x="207" y="294"/>
                  <a:pt x="217" y="299"/>
                </a:cubicBezTo>
                <a:cubicBezTo>
                  <a:pt x="224" y="302"/>
                  <a:pt x="219" y="316"/>
                  <a:pt x="214" y="322"/>
                </a:cubicBezTo>
                <a:cubicBezTo>
                  <a:pt x="208" y="330"/>
                  <a:pt x="230" y="337"/>
                  <a:pt x="259" y="337"/>
                </a:cubicBezTo>
                <a:cubicBezTo>
                  <a:pt x="299" y="338"/>
                  <a:pt x="336" y="337"/>
                  <a:pt x="356" y="333"/>
                </a:cubicBezTo>
                <a:cubicBezTo>
                  <a:pt x="352" y="313"/>
                  <a:pt x="352" y="285"/>
                  <a:pt x="354" y="262"/>
                </a:cubicBezTo>
                <a:cubicBezTo>
                  <a:pt x="358" y="228"/>
                  <a:pt x="370" y="203"/>
                  <a:pt x="364" y="195"/>
                </a:cubicBezTo>
                <a:cubicBezTo>
                  <a:pt x="359" y="189"/>
                  <a:pt x="354" y="191"/>
                  <a:pt x="349" y="200"/>
                </a:cubicBezTo>
                <a:cubicBezTo>
                  <a:pt x="344" y="208"/>
                  <a:pt x="336" y="217"/>
                  <a:pt x="327" y="207"/>
                </a:cubicBezTo>
                <a:cubicBezTo>
                  <a:pt x="322" y="202"/>
                  <a:pt x="319" y="187"/>
                  <a:pt x="319" y="178"/>
                </a:cubicBezTo>
                <a:cubicBezTo>
                  <a:pt x="319" y="166"/>
                  <a:pt x="329" y="157"/>
                  <a:pt x="337" y="165"/>
                </a:cubicBezTo>
                <a:cubicBezTo>
                  <a:pt x="349" y="176"/>
                  <a:pt x="353" y="160"/>
                  <a:pt x="354" y="156"/>
                </a:cubicBezTo>
                <a:cubicBezTo>
                  <a:pt x="357" y="146"/>
                  <a:pt x="362" y="117"/>
                  <a:pt x="364" y="99"/>
                </a:cubicBezTo>
                <a:cubicBezTo>
                  <a:pt x="365" y="82"/>
                  <a:pt x="360" y="28"/>
                  <a:pt x="356" y="10"/>
                </a:cubicBezTo>
                <a:cubicBezTo>
                  <a:pt x="308" y="5"/>
                  <a:pt x="245" y="1"/>
                  <a:pt x="207" y="9"/>
                </a:cubicBezTo>
                <a:cubicBezTo>
                  <a:pt x="192" y="12"/>
                  <a:pt x="182" y="21"/>
                  <a:pt x="186" y="30"/>
                </a:cubicBezTo>
                <a:cubicBezTo>
                  <a:pt x="196" y="54"/>
                  <a:pt x="149" y="49"/>
                  <a:pt x="138" y="35"/>
                </a:cubicBezTo>
                <a:cubicBezTo>
                  <a:pt x="131" y="26"/>
                  <a:pt x="137" y="17"/>
                  <a:pt x="148" y="18"/>
                </a:cubicBezTo>
                <a:cubicBezTo>
                  <a:pt x="157" y="18"/>
                  <a:pt x="159" y="12"/>
                  <a:pt x="153" y="9"/>
                </a:cubicBezTo>
                <a:cubicBezTo>
                  <a:pt x="142" y="1"/>
                  <a:pt x="74" y="0"/>
                  <a:pt x="33" y="10"/>
                </a:cubicBezTo>
                <a:cubicBezTo>
                  <a:pt x="39" y="37"/>
                  <a:pt x="48" y="73"/>
                  <a:pt x="44" y="106"/>
                </a:cubicBezTo>
                <a:close/>
              </a:path>
            </a:pathLst>
          </a:custGeom>
          <a:solidFill>
            <a:srgbClr val="0070C0"/>
          </a:solidFill>
          <a:ln w="6350" cap="flat" cmpd="sng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30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8" name="Rectangle 60"/>
          <p:cNvSpPr/>
          <p:nvPr/>
        </p:nvSpPr>
        <p:spPr>
          <a:xfrm>
            <a:off x="1209019" y="2878938"/>
            <a:ext cx="5049540" cy="7701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59" name="TextBox 58"/>
          <p:cNvSpPr txBox="1"/>
          <p:nvPr/>
        </p:nvSpPr>
        <p:spPr>
          <a:xfrm>
            <a:off x="1222449" y="3027512"/>
            <a:ext cx="471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5В110200 </a:t>
            </a:r>
            <a:r>
              <a:rPr lang="ru-RU" sz="1600" dirty="0" err="1">
                <a:solidFill>
                  <a:schemeClr val="bg1"/>
                </a:solidFill>
              </a:rPr>
              <a:t>Қоғамдық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денсаулық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сақтау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1" y="55116"/>
            <a:ext cx="534532" cy="5508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8831" y="6081637"/>
            <a:ext cx="6130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Докторанттар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мен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магистранттардың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бакалаврларға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арақатынасы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және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шетелдік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студенттердің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арақатынасы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*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бағдарламалар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3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тілде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жүргізіледі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4411" y="4420799"/>
            <a:ext cx="1557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Бак.    </a:t>
            </a:r>
            <a:r>
              <a:rPr lang="ru-RU" dirty="0" smtClean="0">
                <a:solidFill>
                  <a:schemeClr val="bg1"/>
                </a:solidFill>
              </a:rPr>
              <a:t>48,3</a:t>
            </a:r>
            <a:r>
              <a:rPr lang="en-GB" dirty="0" smtClean="0">
                <a:solidFill>
                  <a:schemeClr val="bg1"/>
                </a:solidFill>
              </a:rPr>
              <a:t>%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Маг.   </a:t>
            </a:r>
            <a:r>
              <a:rPr lang="ru-RU" dirty="0" smtClean="0">
                <a:solidFill>
                  <a:schemeClr val="bg1"/>
                </a:solidFill>
              </a:rPr>
              <a:t>43,4</a:t>
            </a:r>
            <a:r>
              <a:rPr lang="en-GB" dirty="0" smtClean="0">
                <a:solidFill>
                  <a:schemeClr val="bg1"/>
                </a:solidFill>
              </a:rPr>
              <a:t>%</a:t>
            </a:r>
            <a:r>
              <a:rPr lang="ru-RU" dirty="0" smtClean="0">
                <a:solidFill>
                  <a:schemeClr val="bg1"/>
                </a:solidFill>
              </a:rPr>
              <a:t>*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Докт</a:t>
            </a:r>
            <a:r>
              <a:rPr lang="ru-RU" dirty="0">
                <a:solidFill>
                  <a:schemeClr val="bg1"/>
                </a:solidFill>
              </a:rPr>
              <a:t>.  </a:t>
            </a:r>
            <a:r>
              <a:rPr lang="ru-RU" dirty="0" smtClean="0">
                <a:solidFill>
                  <a:schemeClr val="bg1"/>
                </a:solidFill>
              </a:rPr>
              <a:t>8,3</a:t>
            </a:r>
            <a:r>
              <a:rPr lang="en-GB" dirty="0" smtClean="0">
                <a:solidFill>
                  <a:schemeClr val="bg1"/>
                </a:solidFill>
              </a:rPr>
              <a:t>%</a:t>
            </a:r>
            <a:r>
              <a:rPr lang="ru-RU" dirty="0" smtClean="0">
                <a:solidFill>
                  <a:schemeClr val="bg1"/>
                </a:solidFill>
              </a:rPr>
              <a:t>*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11344" y="4246139"/>
            <a:ext cx="1650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Бак.    </a:t>
            </a:r>
            <a:r>
              <a:rPr lang="ru-RU" dirty="0" smtClean="0">
                <a:solidFill>
                  <a:schemeClr val="bg1"/>
                </a:solidFill>
              </a:rPr>
              <a:t>38,2</a:t>
            </a:r>
            <a:r>
              <a:rPr lang="en-GB" dirty="0" smtClean="0">
                <a:solidFill>
                  <a:schemeClr val="bg1"/>
                </a:solidFill>
              </a:rPr>
              <a:t>%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Маг.   </a:t>
            </a:r>
            <a:r>
              <a:rPr lang="ru-RU" dirty="0" smtClean="0">
                <a:solidFill>
                  <a:schemeClr val="bg1"/>
                </a:solidFill>
              </a:rPr>
              <a:t>49,6</a:t>
            </a:r>
            <a:r>
              <a:rPr lang="en-GB" dirty="0" smtClean="0">
                <a:solidFill>
                  <a:schemeClr val="bg1"/>
                </a:solidFill>
              </a:rPr>
              <a:t>%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Докт</a:t>
            </a:r>
            <a:r>
              <a:rPr lang="ru-RU" dirty="0">
                <a:solidFill>
                  <a:schemeClr val="bg1"/>
                </a:solidFill>
              </a:rPr>
              <a:t>.  </a:t>
            </a:r>
            <a:r>
              <a:rPr lang="ru-RU" dirty="0" smtClean="0">
                <a:solidFill>
                  <a:schemeClr val="bg1"/>
                </a:solidFill>
              </a:rPr>
              <a:t>12,2</a:t>
            </a:r>
            <a:r>
              <a:rPr lang="en-GB" dirty="0" smtClean="0">
                <a:solidFill>
                  <a:schemeClr val="bg1"/>
                </a:solidFill>
              </a:rPr>
              <a:t>%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Пост.док</a:t>
            </a:r>
            <a:r>
              <a:rPr lang="ru-RU" dirty="0" smtClean="0">
                <a:solidFill>
                  <a:schemeClr val="bg1"/>
                </a:solidFill>
              </a:rPr>
              <a:t> 2 ч.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110" y="964882"/>
            <a:ext cx="5654946" cy="2717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3110" y="4082542"/>
            <a:ext cx="604203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Магистратура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бағдарламаларына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алыс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шетелден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магистранттарды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тарту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MBA, Public Health)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;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Магистратураның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инновациялық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бағдарламаларын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әзірлеу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"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Биоэтика"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мамандығы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бойынша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Гарвард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университетімен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бірігіп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даярлау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Harvard T. H. Chan School of Public Health)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және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"Эпидемиология"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мамандығы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бойынша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даярлау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ҚД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бойынша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қос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диплом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бағдарламасын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әзірлеу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Земмельвейс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Венгрия,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SUNY State University of New York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Шет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елдерден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ПОҚ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тарту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Манитобы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университетінің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проф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(Канада), Ал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Артамана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индексі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Хирша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33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және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Лунд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Далал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Кустув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Швеция И.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Хирша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30.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5654" y="3797108"/>
            <a:ext cx="446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Көрсеткіштерді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жақсарту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тетіктері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25070384"/>
              </p:ext>
            </p:extLst>
          </p:nvPr>
        </p:nvGraphicFramePr>
        <p:xfrm>
          <a:off x="247712" y="5635681"/>
          <a:ext cx="6032400" cy="51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91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13717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4505" cy="70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3" y="0"/>
            <a:ext cx="12138188" cy="64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1" y="-146911"/>
            <a:ext cx="11876037" cy="70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56" y="0"/>
            <a:ext cx="12040644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" y="0"/>
            <a:ext cx="12168671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12235</TotalTime>
  <Words>207</Words>
  <Application>Microsoft Office PowerPoint</Application>
  <PresentationFormat>Широкоэкранный</PresentationFormat>
  <Paragraphs>42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Office Theme</vt:lpstr>
      <vt:lpstr>Презентация PowerPoint</vt:lpstr>
      <vt:lpstr>Презентация PowerPoint</vt:lpstr>
      <vt:lpstr>ОҚУ-ӘДІСТЕМЕЛІК ЖҰМЫС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Zhakibayev, Aidar</dc:creator>
  <cp:lastModifiedBy>Идаят Мәлика</cp:lastModifiedBy>
  <cp:revision>485</cp:revision>
  <cp:lastPrinted>2019-12-27T08:34:06Z</cp:lastPrinted>
  <dcterms:created xsi:type="dcterms:W3CDTF">2018-05-27T08:49:28Z</dcterms:created>
  <dcterms:modified xsi:type="dcterms:W3CDTF">2020-01-06T11:56:13Z</dcterms:modified>
</cp:coreProperties>
</file>