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4"/>
  </p:notesMasterIdLst>
  <p:handoutMasterIdLst>
    <p:handoutMasterId r:id="rId15"/>
  </p:handoutMasterIdLst>
  <p:sldIdLst>
    <p:sldId id="264" r:id="rId5"/>
    <p:sldId id="280" r:id="rId6"/>
    <p:sldId id="281" r:id="rId7"/>
    <p:sldId id="282" r:id="rId8"/>
    <p:sldId id="283" r:id="rId9"/>
    <p:sldId id="266" r:id="rId10"/>
    <p:sldId id="284" r:id="rId11"/>
    <p:sldId id="269" r:id="rId12"/>
    <p:sldId id="270" r:id="rId13"/>
  </p:sldIdLst>
  <p:sldSz cx="12188825" cy="6858000"/>
  <p:notesSz cx="6858000" cy="9144000"/>
  <p:defaultTextStyle>
    <a:defPPr rtl="0">
      <a:defRPr lang="ru-R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94660"/>
  </p:normalViewPr>
  <p:slideViewPr>
    <p:cSldViewPr showGuides="1">
      <p:cViewPr varScale="1">
        <p:scale>
          <a:sx n="120" d="100"/>
          <a:sy n="120" d="100"/>
        </p:scale>
        <p:origin x="120" y="378"/>
      </p:cViewPr>
      <p:guideLst>
        <p:guide pos="3839"/>
        <p:guide orient="horz" pos="2160"/>
      </p:guideLst>
    </p:cSldViewPr>
  </p:slideViewPr>
  <p:notesTextViewPr>
    <p:cViewPr>
      <p:scale>
        <a:sx n="1" d="1"/>
        <a:sy n="1" d="1"/>
      </p:scale>
      <p:origin x="0" y="0"/>
    </p:cViewPr>
  </p:notesTextViewPr>
  <p:notesViewPr>
    <p:cSldViewPr>
      <p:cViewPr varScale="1">
        <p:scale>
          <a:sx n="90" d="100"/>
          <a:sy n="90" d="100"/>
        </p:scale>
        <p:origin x="377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ru-RU" dirty="0">
              <a:solidFill>
                <a:schemeClr val="tx2"/>
              </a:solidFill>
            </a:endParaRP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8484CA07-C5E7-423F-8A89-CDEFB98BBBBD}" type="datetime1">
              <a:rPr lang="ru-RU" smtClean="0">
                <a:solidFill>
                  <a:schemeClr val="tx2"/>
                </a:solidFill>
              </a:rPr>
              <a:pPr algn="r" rtl="0"/>
              <a:t>02.11.2022</a:t>
            </a:fld>
            <a:endParaRPr lang="ru-RU" dirty="0">
              <a:solidFill>
                <a:schemeClr val="tx2"/>
              </a:solidFill>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ru-RU" dirty="0">
              <a:solidFill>
                <a:schemeClr val="tx2"/>
              </a:solidFill>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ru-RU" smtClean="0">
                <a:solidFill>
                  <a:schemeClr val="tx2"/>
                </a:solidFill>
              </a:rPr>
              <a:pPr algn="r" rtl="0"/>
              <a:t>‹#›</a:t>
            </a:fld>
            <a:endParaRPr lang="ru-RU"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398E138F-070A-4ABE-8680-EE3B75046655}" type="datetime1">
              <a:rPr lang="ru-RU" smtClean="0"/>
              <a:pPr/>
              <a:t>02.11.2022</a:t>
            </a:fld>
            <a:endParaRPr lang="ru-RU" dirty="0"/>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полнитель заме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6" name="Заполнитель нижне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ru-RU" smtClean="0"/>
              <a:pPr/>
              <a:t>‹#›</a:t>
            </a:fld>
            <a:endParaRPr lang="ru-RU"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ru-RU" smtClean="0"/>
              <a:t>Образец заголовка</a:t>
            </a:r>
            <a:endParaRPr lang="ru-RU" dirty="0"/>
          </a:p>
        </p:txBody>
      </p:sp>
      <p:sp>
        <p:nvSpPr>
          <p:cNvPr id="3" name="Подзаголовок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ru-RU" smtClean="0"/>
              <a:t>Образец подзаголовка</a:t>
            </a:r>
            <a:endParaRPr lang="ru-RU"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B5A54A38-064E-4FD3-ADDA-813D070CCDEC}" type="datetime1">
              <a:rPr lang="ru-RU" smtClean="0"/>
              <a:pPr/>
              <a:t>02.11.2022</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591C5AD9-787D-40FA-8A4D-16A055B9AF81}" type="slidenum">
              <a:rPr lang="ru-RU" smtClean="0"/>
              <a:t>‹#›</a:t>
            </a:fld>
            <a:endParaRPr lang="ru-RU"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852633" y="274638"/>
            <a:ext cx="1422030" cy="5897561"/>
          </a:xfrm>
        </p:spPr>
        <p:txBody>
          <a:bodyPr vert="eaVert" rtlCol="0"/>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a:xfrm>
            <a:off x="1117309" y="274638"/>
            <a:ext cx="8532178" cy="5897561"/>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0E96D35B-A72A-47CE-BC7F-8E47A98042F7}" type="datetime1">
              <a:rPr lang="ru-RU" smtClean="0"/>
              <a:pPr/>
              <a:t>02.11.2022</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591C5AD9-787D-40FA-8A4D-16A055B9AF81}" type="slidenum">
              <a:rPr lang="ru-RU" smtClean="0"/>
              <a:t>‹#›</a:t>
            </a:fld>
            <a:endParaRPr lang="ru-RU"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Объект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06F05FC7-2B8E-409D-848C-109CED0920CB}" type="datetime1">
              <a:rPr lang="ru-RU" smtClean="0"/>
              <a:pPr/>
              <a:t>02.11.2022</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DA60BA0E-20D0-4E7C-B286-26C960A6788F}" type="slidenum">
              <a:rPr lang="ru-RU" smtClean="0"/>
              <a:t>‹#›</a:t>
            </a:fld>
            <a:endParaRPr lang="ru-RU"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ru-RU" smtClean="0"/>
              <a:t>Образец заголовка</a:t>
            </a:r>
            <a:endParaRPr lang="ru-RU" dirty="0"/>
          </a:p>
        </p:txBody>
      </p:sp>
      <p:sp>
        <p:nvSpPr>
          <p:cNvPr id="3" name="Текст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ru-RU" smtClean="0"/>
              <a:t>Образец текста</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Объект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Объект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Дата 4"/>
          <p:cNvSpPr>
            <a:spLocks noGrp="1"/>
          </p:cNvSpPr>
          <p:nvPr>
            <p:ph type="dt" sz="half" idx="10"/>
          </p:nvPr>
        </p:nvSpPr>
        <p:spPr/>
        <p:txBody>
          <a:bodyPr rtlCol="0"/>
          <a:lstStyle>
            <a:lvl1pPr>
              <a:defRPr/>
            </a:lvl1pPr>
          </a:lstStyle>
          <a:p>
            <a:fld id="{654A55CC-0A00-4078-B471-E82144E029E5}" type="datetime1">
              <a:rPr lang="ru-RU" smtClean="0"/>
              <a:pPr/>
              <a:t>02.11.2022</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EB37DED6-D4C7-42EE-AB49-D2E39E64FDE4}" type="slidenum">
              <a:rPr lang="ru-RU" smtClean="0"/>
              <a:t>‹#›</a:t>
            </a:fld>
            <a:endParaRPr lang="ru-RU"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vl1pPr>
          </a:lstStyle>
          <a:p>
            <a:pPr rtl="0"/>
            <a:r>
              <a:rPr lang="ru-RU" smtClean="0"/>
              <a:t>Образец заголовка</a:t>
            </a:r>
            <a:endParaRPr lang="ru-RU" dirty="0"/>
          </a:p>
        </p:txBody>
      </p:sp>
      <p:sp>
        <p:nvSpPr>
          <p:cNvPr id="3" name="Текст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ru-RU" smtClean="0"/>
              <a:t>Образец текста</a:t>
            </a:r>
          </a:p>
        </p:txBody>
      </p:sp>
      <p:sp>
        <p:nvSpPr>
          <p:cNvPr id="4" name="Объект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Текст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ru-RU" smtClean="0"/>
              <a:t>Образец текста</a:t>
            </a:r>
          </a:p>
        </p:txBody>
      </p:sp>
      <p:sp>
        <p:nvSpPr>
          <p:cNvPr id="6" name="Объект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7" name="Дата 6"/>
          <p:cNvSpPr>
            <a:spLocks noGrp="1"/>
          </p:cNvSpPr>
          <p:nvPr>
            <p:ph type="dt" sz="half" idx="10"/>
          </p:nvPr>
        </p:nvSpPr>
        <p:spPr/>
        <p:txBody>
          <a:bodyPr rtlCol="0"/>
          <a:lstStyle>
            <a:lvl1pPr>
              <a:defRPr/>
            </a:lvl1pPr>
          </a:lstStyle>
          <a:p>
            <a:fld id="{2929E139-3DCD-45B3-A256-BC4A45460039}" type="datetime1">
              <a:rPr lang="ru-RU" smtClean="0"/>
              <a:pPr/>
              <a:t>02.11.2022</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fld id="{EB37DED6-D4C7-42EE-AB49-D2E39E64FDE4}" type="slidenum">
              <a:rPr lang="ru-RU" smtClean="0"/>
              <a:t>‹#›</a:t>
            </a:fld>
            <a:endParaRPr lang="ru-RU"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Дата 2"/>
          <p:cNvSpPr>
            <a:spLocks noGrp="1"/>
          </p:cNvSpPr>
          <p:nvPr>
            <p:ph type="dt" sz="half" idx="10"/>
          </p:nvPr>
        </p:nvSpPr>
        <p:spPr/>
        <p:txBody>
          <a:bodyPr rtlCol="0"/>
          <a:lstStyle>
            <a:lvl1pPr>
              <a:defRPr/>
            </a:lvl1pPr>
          </a:lstStyle>
          <a:p>
            <a:fld id="{70E3CC68-AEAE-47A6-9F44-4FA6ECD045F6}" type="datetime1">
              <a:rPr lang="ru-RU" smtClean="0"/>
              <a:pPr/>
              <a:t>02.11.2022</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fld id="{EB37DED6-D4C7-42EE-AB49-D2E39E64FDE4}" type="slidenum">
              <a:rPr lang="ru-RU" smtClean="0"/>
              <a:t>‹#›</a:t>
            </a:fld>
            <a:endParaRPr lang="ru-RU"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lvl1pPr>
          </a:lstStyle>
          <a:p>
            <a:fld id="{3AF61297-96D5-47D9-A057-97E3A0064DBB}" type="datetime1">
              <a:rPr lang="ru-RU" smtClean="0"/>
              <a:pPr/>
              <a:t>02.11.2022</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fld id="{EB37DED6-D4C7-42EE-AB49-D2E39E64FDE4}" type="slidenum">
              <a:rPr lang="ru-RU" smtClean="0"/>
              <a:t>‹#›</a:t>
            </a:fld>
            <a:endParaRPr lang="ru-RU"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2" name="Заголовок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ru-RU" smtClean="0"/>
              <a:t>Образец заголовка</a:t>
            </a:r>
            <a:endParaRPr lang="ru-RU" dirty="0"/>
          </a:p>
        </p:txBody>
      </p:sp>
      <p:sp>
        <p:nvSpPr>
          <p:cNvPr id="3" name="Объект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Текст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fld id="{63A3AD06-A2F7-42F2-8394-5FE48A31B1CA}" type="datetime1">
              <a:rPr lang="ru-RU" smtClean="0"/>
              <a:pPr/>
              <a:t>02.11.2022</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DFBB78A-01B4-41F2-96B0-677A4A282832}" type="slidenum">
              <a:rPr lang="ru-RU" smtClean="0"/>
              <a:t>‹#›</a:t>
            </a:fld>
            <a:endParaRPr lang="ru-RU"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2" name="Заголовок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ru-RU" smtClean="0"/>
              <a:t>Образец заголовка</a:t>
            </a:r>
            <a:endParaRPr lang="ru-RU" dirty="0"/>
          </a:p>
        </p:txBody>
      </p:sp>
      <p:sp>
        <p:nvSpPr>
          <p:cNvPr id="3" name="Рисунок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ru-RU" smtClean="0"/>
              <a:t>Вставка рисунка</a:t>
            </a:r>
            <a:endParaRPr lang="ru-RU" dirty="0"/>
          </a:p>
        </p:txBody>
      </p:sp>
      <p:sp>
        <p:nvSpPr>
          <p:cNvPr id="4" name="Текст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fld id="{2DE9F9B5-42A6-4D3C-A117-7204DD0BD50D}" type="datetime1">
              <a:rPr lang="ru-RU" smtClean="0"/>
              <a:pPr/>
              <a:t>02.11.2022</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DFBB78A-01B4-41F2-96B0-677A4A282832}" type="slidenum">
              <a:rPr lang="ru-RU" smtClean="0"/>
              <a:t>‹#›</a:t>
            </a:fld>
            <a:endParaRPr lang="ru-RU"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2" name="Заполнитель заголовка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ru-RU" dirty="0" smtClean="0"/>
              <a:t>Образец заголовка</a:t>
            </a:r>
            <a:endParaRPr lang="ru-RU" dirty="0"/>
          </a:p>
        </p:txBody>
      </p:sp>
      <p:sp>
        <p:nvSpPr>
          <p:cNvPr id="3" name="Замещающий текст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40EAA6FA-49D8-40F0-9874-72AAFBF9C152}" type="datetime1">
              <a:rPr lang="ru-RU" smtClean="0"/>
              <a:pPr/>
              <a:t>02.11.2022</a:t>
            </a:fld>
            <a:endParaRPr lang="ru-RU" dirty="0"/>
          </a:p>
        </p:txBody>
      </p:sp>
      <p:sp>
        <p:nvSpPr>
          <p:cNvPr id="5" name="Нижний колонтитул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ru-RU" dirty="0"/>
          </a:p>
        </p:txBody>
      </p:sp>
      <p:sp>
        <p:nvSpPr>
          <p:cNvPr id="6" name="Номер слайда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ru-RU" smtClean="0"/>
              <a:pPr/>
              <a:t>‹#›</a:t>
            </a:fld>
            <a:endParaRPr lang="ru-RU"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rtlCol="0"/>
          <a:lstStyle/>
          <a:p>
            <a:pPr rtl="0"/>
            <a:r>
              <a:rPr lang="kk-KZ" dirty="0" smtClean="0"/>
              <a:t>Жоғары оқу орнына дейінгі дайындық кафедрасы</a:t>
            </a:r>
            <a:endParaRPr lang="ru-RU"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66089" y="0"/>
            <a:ext cx="12097849" cy="6893537"/>
          </a:xfrm>
          <a:prstGeom prst="rect">
            <a:avLst/>
          </a:prstGeom>
        </p:spPr>
      </p:pic>
    </p:spTree>
    <p:extLst>
      <p:ext uri="{BB962C8B-B14F-4D97-AF65-F5344CB8AC3E}">
        <p14:creationId xmlns:p14="http://schemas.microsoft.com/office/powerpoint/2010/main" val="1652559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15314" y="-10792"/>
            <a:ext cx="12204139" cy="6866395"/>
          </a:xfrm>
          <a:prstGeom prst="rect">
            <a:avLst/>
          </a:prstGeom>
        </p:spPr>
      </p:pic>
    </p:spTree>
    <p:extLst>
      <p:ext uri="{BB962C8B-B14F-4D97-AF65-F5344CB8AC3E}">
        <p14:creationId xmlns:p14="http://schemas.microsoft.com/office/powerpoint/2010/main" val="35049949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0" y="-1"/>
            <a:ext cx="12188825" cy="6857779"/>
          </a:xfrm>
          <a:prstGeom prst="rect">
            <a:avLst/>
          </a:prstGeom>
        </p:spPr>
      </p:pic>
    </p:spTree>
    <p:extLst>
      <p:ext uri="{BB962C8B-B14F-4D97-AF65-F5344CB8AC3E}">
        <p14:creationId xmlns:p14="http://schemas.microsoft.com/office/powerpoint/2010/main" val="205017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0" y="-1"/>
            <a:ext cx="12188825" cy="6832749"/>
          </a:xfrm>
          <a:prstGeom prst="rect">
            <a:avLst/>
          </a:prstGeom>
        </p:spPr>
      </p:pic>
    </p:spTree>
    <p:extLst>
      <p:ext uri="{BB962C8B-B14F-4D97-AF65-F5344CB8AC3E}">
        <p14:creationId xmlns:p14="http://schemas.microsoft.com/office/powerpoint/2010/main" val="7665358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9396" y="1124744"/>
            <a:ext cx="3168352" cy="1944215"/>
          </a:xfrm>
          <a:prstGeom prst="rect">
            <a:avLst/>
          </a:prstGeom>
        </p:spPr>
        <p:style>
          <a:lnRef idx="0">
            <a:schemeClr val="accent4"/>
          </a:lnRef>
          <a:fillRef idx="1003">
            <a:schemeClr val="lt2"/>
          </a:fillRef>
          <a:effectRef idx="3">
            <a:schemeClr val="accent4"/>
          </a:effectRef>
          <a:fontRef idx="minor">
            <a:schemeClr val="lt1"/>
          </a:fontRef>
        </p:style>
        <p:txBody>
          <a:bodyPr rtlCol="0" anchor="ctr"/>
          <a:lstStyle/>
          <a:p>
            <a:pPr algn="ctr"/>
            <a:r>
              <a:rPr lang="kk-KZ" sz="2800" dirty="0" smtClean="0">
                <a:solidFill>
                  <a:schemeClr val="tx2">
                    <a:lumMod val="75000"/>
                    <a:lumOff val="25000"/>
                  </a:schemeClr>
                </a:solidFill>
                <a:latin typeface="Times New Roman" panose="02020603050405020304" pitchFamily="18" charset="0"/>
                <a:cs typeface="Times New Roman" panose="02020603050405020304" pitchFamily="18" charset="0"/>
              </a:rPr>
              <a:t>Халықаралық конференцияларды ұйымдастыру және қатысу</a:t>
            </a:r>
            <a:endParaRPr lang="ru-RU" sz="28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317391" y="0"/>
            <a:ext cx="3096344" cy="194421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kk-KZ" sz="2800" dirty="0" smtClean="0">
                <a:latin typeface="Times New Roman" panose="02020603050405020304" pitchFamily="18" charset="0"/>
                <a:cs typeface="Times New Roman" panose="02020603050405020304" pitchFamily="18" charset="0"/>
              </a:rPr>
              <a:t>Ғылыми еңбектер</a:t>
            </a:r>
            <a:r>
              <a:rPr lang="kk-KZ" sz="2800" dirty="0" smtClean="0">
                <a:latin typeface="Times New Roman" panose="02020603050405020304" pitchFamily="18" charset="0"/>
                <a:cs typeface="Times New Roman" panose="02020603050405020304" pitchFamily="18" charset="0"/>
              </a:rPr>
              <a:t>: мақалалар мен монографияларды жариялау</a:t>
            </a:r>
            <a:endParaRPr lang="ru-RU" sz="28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389399" y="5052628"/>
            <a:ext cx="2952328" cy="1800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kk-KZ" sz="2800" dirty="0" smtClean="0">
                <a:latin typeface="Times New Roman" panose="02020603050405020304" pitchFamily="18" charset="0"/>
                <a:cs typeface="Times New Roman" panose="02020603050405020304" pitchFamily="18" charset="0"/>
              </a:rPr>
              <a:t>Ғылыми жобаларды ұйымдастыру және қатысу</a:t>
            </a:r>
            <a:endParaRPr lang="ru-RU" sz="28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79396" y="4005064"/>
            <a:ext cx="3168352" cy="1800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kk-KZ" dirty="0" smtClean="0">
                <a:ln w="0"/>
                <a:solidFill>
                  <a:schemeClr val="tx1"/>
                </a:solidFill>
                <a:effectLst>
                  <a:outerShdw blurRad="38100" dist="19050" dir="2700000" algn="tl" rotWithShape="0">
                    <a:schemeClr val="dk1">
                      <a:alpha val="40000"/>
                    </a:schemeClr>
                  </a:outerShdw>
                </a:effectLst>
              </a:rPr>
              <a:t>Ғылыми жобаларға жетекшілік ету және қатысу</a:t>
            </a:r>
            <a:endParaRPr lang="ru-RU" dirty="0">
              <a:ln w="0"/>
              <a:solidFill>
                <a:schemeClr val="tx1"/>
              </a:solidFill>
              <a:effectLst>
                <a:outerShdw blurRad="38100" dist="19050" dir="2700000" algn="tl" rotWithShape="0">
                  <a:schemeClr val="dk1">
                    <a:alpha val="40000"/>
                  </a:schemeClr>
                </a:outerShdw>
              </a:effectLst>
            </a:endParaRPr>
          </a:p>
        </p:txBody>
      </p:sp>
      <p:sp>
        <p:nvSpPr>
          <p:cNvPr id="8" name="Прямоугольник 7"/>
          <p:cNvSpPr/>
          <p:nvPr/>
        </p:nvSpPr>
        <p:spPr>
          <a:xfrm>
            <a:off x="4246852" y="2348879"/>
            <a:ext cx="3237422" cy="21602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kk-KZ" sz="3200" dirty="0" smtClean="0">
                <a:latin typeface="Times New Roman" panose="02020603050405020304" pitchFamily="18" charset="0"/>
                <a:cs typeface="Times New Roman" panose="02020603050405020304" pitchFamily="18" charset="0"/>
              </a:rPr>
              <a:t>Ғылыми-инновациялық қызмет</a:t>
            </a:r>
            <a:endParaRPr lang="ru-RU" sz="3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7983378" y="1124743"/>
            <a:ext cx="2952725" cy="1944215"/>
          </a:xfrm>
          <a:prstGeom prst="rect">
            <a:avLst/>
          </a:prstGeom>
        </p:spPr>
        <p:style>
          <a:lnRef idx="1">
            <a:schemeClr val="accent3"/>
          </a:lnRef>
          <a:fillRef idx="1003">
            <a:schemeClr val="dk1"/>
          </a:fillRef>
          <a:effectRef idx="1">
            <a:schemeClr val="accent3"/>
          </a:effectRef>
          <a:fontRef idx="minor">
            <a:schemeClr val="dk1"/>
          </a:fontRef>
        </p:style>
        <p:txBody>
          <a:bodyPr rtlCol="0" anchor="ctr"/>
          <a:lstStyle/>
          <a:p>
            <a:pPr algn="ctr"/>
            <a:r>
              <a:rPr lang="kk-KZ" sz="2800" dirty="0" smtClean="0">
                <a:solidFill>
                  <a:schemeClr val="accent2">
                    <a:lumMod val="20000"/>
                    <a:lumOff val="80000"/>
                  </a:schemeClr>
                </a:solidFill>
                <a:latin typeface="Times New Roman" panose="02020603050405020304" pitchFamily="18" charset="0"/>
                <a:cs typeface="Times New Roman" panose="02020603050405020304" pitchFamily="18" charset="0"/>
              </a:rPr>
              <a:t> </a:t>
            </a:r>
            <a:r>
              <a:rPr lang="kk-KZ" sz="2800" dirty="0" smtClean="0">
                <a:solidFill>
                  <a:schemeClr val="accent2">
                    <a:lumMod val="20000"/>
                    <a:lumOff val="80000"/>
                  </a:schemeClr>
                </a:solidFill>
                <a:latin typeface="Times New Roman" panose="02020603050405020304" pitchFamily="18" charset="0"/>
                <a:cs typeface="Times New Roman" panose="02020603050405020304" pitchFamily="18" charset="0"/>
              </a:rPr>
              <a:t>«Жас талант</a:t>
            </a:r>
            <a:r>
              <a:rPr lang="kk-KZ" sz="2800" dirty="0" smtClean="0">
                <a:solidFill>
                  <a:schemeClr val="accent2">
                    <a:lumMod val="20000"/>
                    <a:lumOff val="80000"/>
                  </a:schemeClr>
                </a:solidFill>
                <a:latin typeface="Times New Roman" panose="02020603050405020304" pitchFamily="18" charset="0"/>
                <a:cs typeface="Times New Roman" panose="02020603050405020304" pitchFamily="18" charset="0"/>
              </a:rPr>
              <a:t>» СБИ жобасы</a:t>
            </a:r>
            <a:endParaRPr lang="ru-RU" sz="2800" dirty="0">
              <a:solidFill>
                <a:schemeClr val="accent2">
                  <a:lumMod val="20000"/>
                  <a:lumOff val="80000"/>
                </a:schemeClr>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7984111" y="4005064"/>
            <a:ext cx="3240360" cy="1800200"/>
          </a:xfrm>
          <a:prstGeom prst="rect">
            <a:avLst/>
          </a:prstGeom>
        </p:spPr>
        <p:style>
          <a:lnRef idx="0">
            <a:schemeClr val="accent3"/>
          </a:lnRef>
          <a:fillRef idx="1003">
            <a:schemeClr val="lt2"/>
          </a:fillRef>
          <a:effectRef idx="3">
            <a:schemeClr val="accent3"/>
          </a:effectRef>
          <a:fontRef idx="minor">
            <a:schemeClr val="lt1"/>
          </a:fontRef>
        </p:style>
        <p:txBody>
          <a:bodyPr rtlCol="0" anchor="ctr"/>
          <a:lstStyle/>
          <a:p>
            <a:pPr algn="ctr"/>
            <a:r>
              <a:rPr lang="kk-KZ" sz="2800" dirty="0" smtClean="0">
                <a:solidFill>
                  <a:schemeClr val="tx2">
                    <a:lumMod val="95000"/>
                    <a:lumOff val="5000"/>
                  </a:schemeClr>
                </a:solidFill>
                <a:latin typeface="Times New Roman" panose="02020603050405020304" pitchFamily="18" charset="0"/>
                <a:cs typeface="Times New Roman" panose="02020603050405020304" pitchFamily="18" charset="0"/>
              </a:rPr>
              <a:t>Тыңдаушылардың ғылыми-зерттеу жұмыстары</a:t>
            </a:r>
            <a:endParaRPr lang="ru-RU" sz="2800" dirty="0">
              <a:solidFill>
                <a:schemeClr val="tx2">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a:blip r:embed="rId2"/>
          <a:stretch>
            <a:fillRect/>
          </a:stretch>
        </p:blipFill>
        <p:spPr>
          <a:xfrm>
            <a:off x="0" y="0"/>
            <a:ext cx="12188825" cy="6845264"/>
          </a:xfrm>
          <a:prstGeom prst="rect">
            <a:avLst/>
          </a:prstGeom>
        </p:spPr>
      </p:pic>
      <p:sp>
        <p:nvSpPr>
          <p:cNvPr id="3" name="Текст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2922351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4087390" y="2312876"/>
            <a:ext cx="3888432" cy="2088232"/>
          </a:xfrm>
          <a:prstGeom prst="ellipse">
            <a:avLst/>
          </a:prstGeom>
        </p:spPr>
        <p:style>
          <a:lnRef idx="0">
            <a:schemeClr val="accent3"/>
          </a:lnRef>
          <a:fillRef idx="1001">
            <a:schemeClr val="lt2"/>
          </a:fillRef>
          <a:effectRef idx="3">
            <a:schemeClr val="accent3"/>
          </a:effectRef>
          <a:fontRef idx="minor">
            <a:schemeClr val="lt1"/>
          </a:fontRef>
        </p:style>
        <p:txBody>
          <a:bodyPr rtlCol="0" anchor="ctr"/>
          <a:lstStyle/>
          <a:p>
            <a:pPr algn="ctr"/>
            <a:r>
              <a:rPr lang="kk-KZ"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Әлеуметтік-тәрбие жұмыстар</a:t>
            </a:r>
            <a:endParaRPr lang="ru-RU"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Овал 4"/>
          <p:cNvSpPr/>
          <p:nvPr/>
        </p:nvSpPr>
        <p:spPr>
          <a:xfrm>
            <a:off x="4122822" y="4731638"/>
            <a:ext cx="3888431" cy="2088232"/>
          </a:xfrm>
          <a:prstGeom prst="ellipse">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kk-KZ"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Семинарлар, конференциялар және дөңгелек үстел ұйымдастыру және қатысу</a:t>
            </a:r>
            <a:endParaRPr lang="ru-RU"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Овал 5"/>
          <p:cNvSpPr/>
          <p:nvPr/>
        </p:nvSpPr>
        <p:spPr>
          <a:xfrm>
            <a:off x="4087391" y="-76889"/>
            <a:ext cx="3888431" cy="2088232"/>
          </a:xfrm>
          <a:prstGeom prst="ellipse">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kk-KZ" sz="2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Куратор-эдвайзерлердің кафедра және факультет төңірегіндегі жұмысы</a:t>
            </a:r>
            <a:endParaRPr lang="ru-RU"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Овал 6"/>
          <p:cNvSpPr/>
          <p:nvPr/>
        </p:nvSpPr>
        <p:spPr>
          <a:xfrm>
            <a:off x="7899213" y="3463534"/>
            <a:ext cx="3888431" cy="2088232"/>
          </a:xfrm>
          <a:prstGeom prst="ellipse">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kk-KZ"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Оқу үдерісіндегі тәрбие жұмыстары</a:t>
            </a:r>
            <a:endParaRPr lang="ru-RU"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8" name="Овал 7"/>
          <p:cNvSpPr/>
          <p:nvPr/>
        </p:nvSpPr>
        <p:spPr>
          <a:xfrm>
            <a:off x="7975821" y="1000788"/>
            <a:ext cx="3888431" cy="2088232"/>
          </a:xfrm>
          <a:prstGeom prst="ellipse">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kk-KZ"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Олимпиадалар мен жарыстарға қатысу</a:t>
            </a:r>
            <a:endParaRPr lang="ru-RU"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9" name="Овал 8"/>
          <p:cNvSpPr/>
          <p:nvPr/>
        </p:nvSpPr>
        <p:spPr>
          <a:xfrm>
            <a:off x="405780" y="3463534"/>
            <a:ext cx="3888431" cy="2088232"/>
          </a:xfrm>
          <a:prstGeom prst="ellipse">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kk-KZ"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Мәдени іс-шаралар</a:t>
            </a:r>
            <a:endParaRPr lang="ru-RU"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 name="Овал 9"/>
          <p:cNvSpPr/>
          <p:nvPr/>
        </p:nvSpPr>
        <p:spPr>
          <a:xfrm>
            <a:off x="405780" y="1073769"/>
            <a:ext cx="3888431" cy="2088232"/>
          </a:xfrm>
          <a:prstGeom prst="ellipse">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kk-KZ"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Әлеуметтік жұмыс</a:t>
            </a:r>
            <a:endParaRPr lang="ru-RU"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cxnSp>
        <p:nvCxnSpPr>
          <p:cNvPr id="12" name="Прямая со стрелкой 11"/>
          <p:cNvCxnSpPr/>
          <p:nvPr/>
        </p:nvCxnSpPr>
        <p:spPr>
          <a:xfrm flipH="1" flipV="1">
            <a:off x="4087390" y="2636912"/>
            <a:ext cx="206821"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4" idx="0"/>
            <a:endCxn id="6" idx="4"/>
          </p:cNvCxnSpPr>
          <p:nvPr/>
        </p:nvCxnSpPr>
        <p:spPr>
          <a:xfrm flipV="1">
            <a:off x="6031606" y="2011343"/>
            <a:ext cx="1" cy="301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7822604" y="2636912"/>
            <a:ext cx="432048"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4087389" y="3861048"/>
            <a:ext cx="206822" cy="114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4" idx="4"/>
            <a:endCxn id="5" idx="0"/>
          </p:cNvCxnSpPr>
          <p:nvPr/>
        </p:nvCxnSpPr>
        <p:spPr>
          <a:xfrm>
            <a:off x="6031606" y="4401108"/>
            <a:ext cx="35432" cy="330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7822604" y="3861048"/>
            <a:ext cx="261230" cy="114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269876" y="2665658"/>
            <a:ext cx="3600400" cy="64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k-KZ" dirty="0" smtClean="0"/>
              <a:t>Жарыстар </a:t>
            </a:r>
            <a:endParaRPr lang="ru-RU" dirty="0"/>
          </a:p>
        </p:txBody>
      </p:sp>
      <p:sp>
        <p:nvSpPr>
          <p:cNvPr id="3" name="Скругленный прямоугольник 2"/>
          <p:cNvSpPr/>
          <p:nvPr/>
        </p:nvSpPr>
        <p:spPr>
          <a:xfrm>
            <a:off x="6454452" y="2665658"/>
            <a:ext cx="3600400"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dirty="0" smtClean="0"/>
              <a:t>Конференциялар </a:t>
            </a:r>
            <a:endParaRPr lang="ru-RU" dirty="0"/>
          </a:p>
        </p:txBody>
      </p:sp>
      <p:sp>
        <p:nvSpPr>
          <p:cNvPr id="4" name="TextBox 3"/>
          <p:cNvSpPr txBox="1"/>
          <p:nvPr/>
        </p:nvSpPr>
        <p:spPr>
          <a:xfrm>
            <a:off x="405780" y="404664"/>
            <a:ext cx="10369153" cy="1938992"/>
          </a:xfrm>
          <a:prstGeom prst="rect">
            <a:avLst/>
          </a:prstGeom>
          <a:noFill/>
        </p:spPr>
        <p:txBody>
          <a:bodyPr wrap="square" rtlCol="0">
            <a:spAutoFit/>
          </a:bodyPr>
          <a:lstStyle/>
          <a:p>
            <a:pPr algn="ctr"/>
            <a:r>
              <a:rPr lang="kk-KZ" dirty="0" smtClean="0">
                <a:ln w="0"/>
                <a:effectLst>
                  <a:outerShdw blurRad="38100" dist="19050" dir="2700000" algn="tl" rotWithShape="0">
                    <a:schemeClr val="dk1">
                      <a:alpha val="40000"/>
                    </a:schemeClr>
                  </a:outerShdw>
                </a:effectLst>
              </a:rPr>
              <a:t>Кафедра тыңдаушылары жыл сайынғы өткізілетін халықаралық, республикалық деңгейдегі конференциялар мен жоғары оқу орнына дейінгі білім беру факультетінде өтетін байқауларға белсенді түрде қатысады. Сонымен қатар, әртүрлі клубтар мен үйірмелердің мүшелері болып табылады.</a:t>
            </a:r>
            <a:endParaRPr lang="ru-RU" dirty="0">
              <a:ln w="0"/>
              <a:effectLst>
                <a:outerShdw blurRad="38100" dist="19050" dir="2700000" algn="tl" rotWithShape="0">
                  <a:schemeClr val="dk1">
                    <a:alpha val="40000"/>
                  </a:schemeClr>
                </a:outerShdw>
              </a:effectLst>
            </a:endParaRPr>
          </a:p>
        </p:txBody>
      </p:sp>
      <p:sp>
        <p:nvSpPr>
          <p:cNvPr id="6" name="TextBox 5"/>
          <p:cNvSpPr txBox="1"/>
          <p:nvPr/>
        </p:nvSpPr>
        <p:spPr>
          <a:xfrm>
            <a:off x="1125860" y="4005064"/>
            <a:ext cx="3888432" cy="1569660"/>
          </a:xfrm>
          <a:prstGeom prst="rect">
            <a:avLst/>
          </a:prstGeom>
          <a:noFill/>
        </p:spPr>
        <p:txBody>
          <a:bodyPr wrap="square" rtlCol="0">
            <a:spAutoFit/>
          </a:bodyPr>
          <a:lstStyle/>
          <a:p>
            <a:pPr algn="ctr"/>
            <a:r>
              <a:rPr lang="kk-KZ" dirty="0" smtClean="0">
                <a:ln w="0"/>
                <a:effectLst>
                  <a:outerShdw blurRad="38100" dist="19050" dir="2700000" algn="tl" rotWithShape="0">
                    <a:schemeClr val="dk1">
                      <a:alpha val="40000"/>
                    </a:schemeClr>
                  </a:outerShdw>
                </a:effectLst>
              </a:rPr>
              <a:t>Университеттік «Студенттік көктем» көркемөнерпаздар байқауы</a:t>
            </a:r>
            <a:endParaRPr lang="ru-RU" dirty="0">
              <a:ln w="0"/>
              <a:effectLst>
                <a:outerShdw blurRad="38100" dist="19050" dir="2700000" algn="tl" rotWithShape="0">
                  <a:schemeClr val="dk1">
                    <a:alpha val="40000"/>
                  </a:schemeClr>
                </a:outerShdw>
              </a:effectLst>
            </a:endParaRPr>
          </a:p>
        </p:txBody>
      </p:sp>
      <p:sp>
        <p:nvSpPr>
          <p:cNvPr id="7" name="TextBox 6"/>
          <p:cNvSpPr txBox="1"/>
          <p:nvPr/>
        </p:nvSpPr>
        <p:spPr>
          <a:xfrm>
            <a:off x="6382444" y="4005064"/>
            <a:ext cx="3744416" cy="1938992"/>
          </a:xfrm>
          <a:prstGeom prst="rect">
            <a:avLst/>
          </a:prstGeom>
          <a:noFill/>
        </p:spPr>
        <p:txBody>
          <a:bodyPr wrap="square" rtlCol="0">
            <a:spAutoFit/>
          </a:bodyPr>
          <a:lstStyle/>
          <a:p>
            <a:pPr algn="ctr"/>
            <a:r>
              <a:rPr lang="kk-KZ" dirty="0" smtClean="0">
                <a:ln w="0"/>
                <a:effectLst>
                  <a:outerShdw blurRad="38100" dist="19050" dir="2700000" algn="tl" rotWithShape="0">
                    <a:schemeClr val="dk1">
                      <a:alpha val="40000"/>
                    </a:schemeClr>
                  </a:outerShdw>
                </a:effectLst>
              </a:rPr>
              <a:t>«Фараби әлемі» аясында өтетін студенттер мен жас ғалымдар ғылыми конференциясы </a:t>
            </a:r>
            <a:endParaRPr lang="ru-RU"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3098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Книги в формате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13_TF02787940_TF02787940.potx" id="{BDCEC835-C025-45C0-8AD5-9D778732CF6A}" vid="{4E9A813A-BC9F-4772-8185-0F17D630CF68}"/>
    </a:ext>
  </a:extLst>
</a:theme>
</file>

<file path=ppt/theme/theme2.xml><?xml version="1.0" encoding="utf-8"?>
<a:theme xmlns:a="http://schemas.openxmlformats.org/drawingml/2006/main" name="Тема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Тема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1D382-32B0-43EE-932C-28906AF37617}">
  <ds:schemaRefs>
    <ds:schemaRef ds:uri="http://purl.org/dc/dcmitype/"/>
    <ds:schemaRef ds:uri="4873beb7-5857-4685-be1f-d57550cc96cc"/>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Презентация со стопкой книг на голубом фоне (широкоэкранный формат)</Template>
  <TotalTime>0</TotalTime>
  <Words>126</Words>
  <Application>Microsoft Office PowerPoint</Application>
  <PresentationFormat>Произвольный</PresentationFormat>
  <Paragraphs>20</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Century Gothic</vt:lpstr>
      <vt:lpstr>Times New Roman</vt:lpstr>
      <vt:lpstr>Книги в формате 16 x 9</vt:lpstr>
      <vt:lpstr>Жоғары оқу орнына дейінгі дайындық кафедрасы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2022-10-30T17:41:41Z</dcterms:created>
  <dcterms:modified xsi:type="dcterms:W3CDTF">2022-11-02T12:53:25Z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