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572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099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300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142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85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12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608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556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526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30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6/13/2019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09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526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Группа 37"/>
          <p:cNvGrpSpPr/>
          <p:nvPr/>
        </p:nvGrpSpPr>
        <p:grpSpPr>
          <a:xfrm>
            <a:off x="165100" y="241301"/>
            <a:ext cx="11879233" cy="6411292"/>
            <a:chOff x="472778" y="734789"/>
            <a:chExt cx="11647755" cy="6108303"/>
          </a:xfrm>
        </p:grpSpPr>
        <p:sp>
          <p:nvSpPr>
            <p:cNvPr id="4" name="Прямоугольник с двумя скругленными противолежащими углами 50"/>
            <p:cNvSpPr>
              <a:spLocks/>
            </p:cNvSpPr>
            <p:nvPr/>
          </p:nvSpPr>
          <p:spPr bwMode="auto">
            <a:xfrm>
              <a:off x="830274" y="1860721"/>
              <a:ext cx="4009702" cy="714516"/>
            </a:xfrm>
            <a:custGeom>
              <a:avLst/>
              <a:gdLst>
                <a:gd name="T0" fmla="*/ 65195 w 1831975"/>
                <a:gd name="T1" fmla="*/ 0 h 391160"/>
                <a:gd name="T2" fmla="*/ 1831975 w 1831975"/>
                <a:gd name="T3" fmla="*/ 0 h 391160"/>
                <a:gd name="T4" fmla="*/ 1831975 w 1831975"/>
                <a:gd name="T5" fmla="*/ 0 h 391160"/>
                <a:gd name="T6" fmla="*/ 1831975 w 1831975"/>
                <a:gd name="T7" fmla="*/ 325965 h 391160"/>
                <a:gd name="T8" fmla="*/ 1766780 w 1831975"/>
                <a:gd name="T9" fmla="*/ 391160 h 391160"/>
                <a:gd name="T10" fmla="*/ 0 w 1831975"/>
                <a:gd name="T11" fmla="*/ 391160 h 391160"/>
                <a:gd name="T12" fmla="*/ 0 w 1831975"/>
                <a:gd name="T13" fmla="*/ 391160 h 391160"/>
                <a:gd name="T14" fmla="*/ 0 w 1831975"/>
                <a:gd name="T15" fmla="*/ 65195 h 391160"/>
                <a:gd name="T16" fmla="*/ 65195 w 1831975"/>
                <a:gd name="T17" fmla="*/ 0 h 3911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31975"/>
                <a:gd name="T28" fmla="*/ 0 h 391160"/>
                <a:gd name="T29" fmla="*/ 1831975 w 1831975"/>
                <a:gd name="T30" fmla="*/ 391160 h 39116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31975" h="391160">
                  <a:moveTo>
                    <a:pt x="65195" y="0"/>
                  </a:moveTo>
                  <a:lnTo>
                    <a:pt x="1831975" y="0"/>
                  </a:lnTo>
                  <a:lnTo>
                    <a:pt x="1831975" y="325965"/>
                  </a:lnTo>
                  <a:cubicBezTo>
                    <a:pt x="1831975" y="361971"/>
                    <a:pt x="1802786" y="391160"/>
                    <a:pt x="1766780" y="391160"/>
                  </a:cubicBezTo>
                  <a:lnTo>
                    <a:pt x="0" y="391160"/>
                  </a:lnTo>
                  <a:lnTo>
                    <a:pt x="0" y="65195"/>
                  </a:lnTo>
                  <a:cubicBezTo>
                    <a:pt x="0" y="29189"/>
                    <a:pt x="29189" y="0"/>
                    <a:pt x="65195" y="0"/>
                  </a:cubicBezTo>
                  <a:close/>
                </a:path>
              </a:pathLst>
            </a:custGeom>
            <a:solidFill>
              <a:srgbClr val="BEF3FE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изучение дисциплины «Scientific Writing</a:t>
              </a: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» </a:t>
              </a:r>
            </a:p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(1 кредит)</a:t>
              </a:r>
              <a:endParaRPr kumimoji="0" lang="kk-KZ" alt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Прямоугольник с двумя скругленными противолежащими углами 51"/>
            <p:cNvSpPr>
              <a:spLocks/>
            </p:cNvSpPr>
            <p:nvPr/>
          </p:nvSpPr>
          <p:spPr bwMode="auto">
            <a:xfrm>
              <a:off x="830274" y="3404848"/>
              <a:ext cx="4012886" cy="637407"/>
            </a:xfrm>
            <a:custGeom>
              <a:avLst/>
              <a:gdLst>
                <a:gd name="T0" fmla="*/ 55140 w 1826260"/>
                <a:gd name="T1" fmla="*/ 0 h 330835"/>
                <a:gd name="T2" fmla="*/ 1826260 w 1826260"/>
                <a:gd name="T3" fmla="*/ 0 h 330835"/>
                <a:gd name="T4" fmla="*/ 1826260 w 1826260"/>
                <a:gd name="T5" fmla="*/ 0 h 330835"/>
                <a:gd name="T6" fmla="*/ 1826260 w 1826260"/>
                <a:gd name="T7" fmla="*/ 275695 h 330835"/>
                <a:gd name="T8" fmla="*/ 1771120 w 1826260"/>
                <a:gd name="T9" fmla="*/ 330835 h 330835"/>
                <a:gd name="T10" fmla="*/ 0 w 1826260"/>
                <a:gd name="T11" fmla="*/ 330835 h 330835"/>
                <a:gd name="T12" fmla="*/ 0 w 1826260"/>
                <a:gd name="T13" fmla="*/ 330835 h 330835"/>
                <a:gd name="T14" fmla="*/ 0 w 1826260"/>
                <a:gd name="T15" fmla="*/ 55140 h 330835"/>
                <a:gd name="T16" fmla="*/ 55140 w 1826260"/>
                <a:gd name="T17" fmla="*/ 0 h 3308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6260"/>
                <a:gd name="T28" fmla="*/ 0 h 330835"/>
                <a:gd name="T29" fmla="*/ 1826260 w 1826260"/>
                <a:gd name="T30" fmla="*/ 330835 h 33083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6260" h="330835">
                  <a:moveTo>
                    <a:pt x="55140" y="0"/>
                  </a:moveTo>
                  <a:lnTo>
                    <a:pt x="1826260" y="0"/>
                  </a:lnTo>
                  <a:lnTo>
                    <a:pt x="1826260" y="275695"/>
                  </a:lnTo>
                  <a:cubicBezTo>
                    <a:pt x="1826260" y="306148"/>
                    <a:pt x="1801573" y="330835"/>
                    <a:pt x="1771120" y="330835"/>
                  </a:cubicBezTo>
                  <a:lnTo>
                    <a:pt x="0" y="330835"/>
                  </a:lnTo>
                  <a:lnTo>
                    <a:pt x="0" y="55140"/>
                  </a:lnTo>
                  <a:cubicBezTo>
                    <a:pt x="0" y="24687"/>
                    <a:pt x="24687" y="0"/>
                    <a:pt x="55140" y="0"/>
                  </a:cubicBezTo>
                  <a:close/>
                </a:path>
              </a:pathLst>
            </a:custGeom>
            <a:solidFill>
              <a:srgbClr val="BEF3FE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выполнение практических, лабораторных заданий</a:t>
              </a:r>
              <a:endParaRPr kumimoji="0" lang="kk-KZ" alt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Стрелка влево 5"/>
            <p:cNvSpPr/>
            <p:nvPr/>
          </p:nvSpPr>
          <p:spPr>
            <a:xfrm rot="10800000">
              <a:off x="5846143" y="1921019"/>
              <a:ext cx="244370" cy="52548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104610" y="5182777"/>
              <a:ext cx="6005216" cy="600171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участие в </a:t>
              </a: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подготовке </a:t>
              </a: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статей в научные рейтинговые </a:t>
              </a: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журналы </a:t>
              </a:r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Scopus</a:t>
              </a:r>
              <a:r>
                <a:rPr 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и/или </a:t>
              </a:r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Web </a:t>
              </a:r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of </a:t>
              </a:r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Science</a:t>
              </a:r>
              <a:endParaRPr kumimoji="0" lang="kk-KZ" alt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104610" y="6365755"/>
              <a:ext cx="6015923" cy="477337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написание и защита дипломной </a:t>
              </a: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работы </a:t>
              </a: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(2 кредита)</a:t>
              </a:r>
              <a:endParaRPr lang="kk-KZ" altLang="ru-RU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096000" y="1783105"/>
              <a:ext cx="6015923" cy="322936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участие в работе студенческих научных </a:t>
              </a:r>
              <a:r>
                <a:rPr lang="ru-R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кружков</a:t>
              </a:r>
              <a:endParaRPr kumimoji="0" lang="kk-KZ" alt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093903" y="2531837"/>
              <a:ext cx="6015923" cy="428844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Республиканские и международные научные конференции </a:t>
              </a:r>
            </a:p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(«</a:t>
              </a:r>
              <a:r>
                <a:rPr lang="ru-RU" altLang="ru-RU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Фараби</a:t>
              </a:r>
              <a:r>
                <a:rPr lang="ru-RU" alt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altLang="ru-RU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әлемі</a:t>
              </a:r>
              <a:r>
                <a:rPr lang="ru-RU" alt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» и т.д.)</a:t>
              </a:r>
              <a:endParaRPr kumimoji="0" lang="kk-KZ" alt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085048" y="4376753"/>
              <a:ext cx="6015923" cy="746340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участие в реализации научно-исследовательских проектов</a:t>
              </a:r>
            </a:p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altLang="ru-RU" sz="14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на платной основе (10% от общего объема ГФ, международные проекты, хоздоговорные работы и др.) </a:t>
              </a:r>
              <a:endParaRPr lang="kk-KZ" altLang="ru-RU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085049" y="3634455"/>
              <a:ext cx="6015923" cy="332552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участие в Республиканской студенческой предметной олимпиаде</a:t>
              </a:r>
              <a:endParaRPr kumimoji="0" lang="kk-KZ" alt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093904" y="2143650"/>
              <a:ext cx="6015923" cy="343387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участие в работе Научного студенческого </a:t>
              </a: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общества</a:t>
              </a:r>
              <a:endParaRPr kumimoji="0" lang="kk-KZ" alt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085049" y="3025576"/>
              <a:ext cx="6015923" cy="557597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участие в </a:t>
              </a:r>
              <a:r>
                <a:rPr lang="ru-RU" altLang="ru-R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Республиканском конкурсе </a:t>
              </a:r>
              <a:r>
                <a:rPr lang="ru-RU" alt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научно-исследовательских работ </a:t>
              </a:r>
              <a:r>
                <a:rPr lang="ru-RU" altLang="ru-R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студентов</a:t>
              </a:r>
              <a:endParaRPr lang="ru-RU" altLang="ru-RU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5796563" y="1711715"/>
              <a:ext cx="65026" cy="4833313"/>
            </a:xfrm>
            <a:prstGeom prst="down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Стрелка влево 15"/>
            <p:cNvSpPr/>
            <p:nvPr/>
          </p:nvSpPr>
          <p:spPr>
            <a:xfrm rot="10800000">
              <a:off x="5834353" y="2757213"/>
              <a:ext cx="244370" cy="45719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Стрелка влево 16"/>
            <p:cNvSpPr/>
            <p:nvPr/>
          </p:nvSpPr>
          <p:spPr>
            <a:xfrm rot="10800000">
              <a:off x="5826025" y="3303331"/>
              <a:ext cx="244370" cy="45719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Стрелка влево 17"/>
            <p:cNvSpPr/>
            <p:nvPr/>
          </p:nvSpPr>
          <p:spPr>
            <a:xfrm rot="10800000">
              <a:off x="5821652" y="3817878"/>
              <a:ext cx="244370" cy="45719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Стрелка влево 18"/>
            <p:cNvSpPr/>
            <p:nvPr/>
          </p:nvSpPr>
          <p:spPr>
            <a:xfrm rot="10800000">
              <a:off x="5824157" y="5431555"/>
              <a:ext cx="269746" cy="45719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Стрелка влево 19"/>
            <p:cNvSpPr/>
            <p:nvPr/>
          </p:nvSpPr>
          <p:spPr>
            <a:xfrm rot="10800000">
              <a:off x="5814673" y="4182292"/>
              <a:ext cx="244370" cy="45719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Стрелка влево 20"/>
            <p:cNvSpPr/>
            <p:nvPr/>
          </p:nvSpPr>
          <p:spPr>
            <a:xfrm>
              <a:off x="4853843" y="2256008"/>
              <a:ext cx="272062" cy="45719"/>
            </a:xfrm>
            <a:prstGeom prst="leftArrow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с двумя скругленными противолежащими углами 52"/>
            <p:cNvSpPr>
              <a:spLocks/>
            </p:cNvSpPr>
            <p:nvPr/>
          </p:nvSpPr>
          <p:spPr bwMode="auto">
            <a:xfrm>
              <a:off x="830274" y="4103819"/>
              <a:ext cx="4012886" cy="817310"/>
            </a:xfrm>
            <a:custGeom>
              <a:avLst/>
              <a:gdLst>
                <a:gd name="T0" fmla="*/ 80858 w 1826260"/>
                <a:gd name="T1" fmla="*/ 0 h 485140"/>
                <a:gd name="T2" fmla="*/ 1826260 w 1826260"/>
                <a:gd name="T3" fmla="*/ 0 h 485140"/>
                <a:gd name="T4" fmla="*/ 1826260 w 1826260"/>
                <a:gd name="T5" fmla="*/ 0 h 485140"/>
                <a:gd name="T6" fmla="*/ 1826260 w 1826260"/>
                <a:gd name="T7" fmla="*/ 404282 h 485140"/>
                <a:gd name="T8" fmla="*/ 1745402 w 1826260"/>
                <a:gd name="T9" fmla="*/ 485140 h 485140"/>
                <a:gd name="T10" fmla="*/ 0 w 1826260"/>
                <a:gd name="T11" fmla="*/ 485140 h 485140"/>
                <a:gd name="T12" fmla="*/ 0 w 1826260"/>
                <a:gd name="T13" fmla="*/ 485140 h 485140"/>
                <a:gd name="T14" fmla="*/ 0 w 1826260"/>
                <a:gd name="T15" fmla="*/ 80858 h 485140"/>
                <a:gd name="T16" fmla="*/ 80858 w 1826260"/>
                <a:gd name="T17" fmla="*/ 0 h 4851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6260"/>
                <a:gd name="T28" fmla="*/ 0 h 485140"/>
                <a:gd name="T29" fmla="*/ 1826260 w 1826260"/>
                <a:gd name="T30" fmla="*/ 485140 h 4851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6260" h="485140">
                  <a:moveTo>
                    <a:pt x="80858" y="0"/>
                  </a:moveTo>
                  <a:lnTo>
                    <a:pt x="1826260" y="0"/>
                  </a:lnTo>
                  <a:lnTo>
                    <a:pt x="1826260" y="404282"/>
                  </a:lnTo>
                  <a:cubicBezTo>
                    <a:pt x="1826260" y="448939"/>
                    <a:pt x="1790059" y="485140"/>
                    <a:pt x="1745402" y="485140"/>
                  </a:cubicBezTo>
                  <a:lnTo>
                    <a:pt x="0" y="485140"/>
                  </a:lnTo>
                  <a:lnTo>
                    <a:pt x="0" y="80858"/>
                  </a:lnTo>
                  <a:cubicBezTo>
                    <a:pt x="0" y="36201"/>
                    <a:pt x="36201" y="0"/>
                    <a:pt x="80858" y="0"/>
                  </a:cubicBezTo>
                  <a:close/>
                </a:path>
              </a:pathLst>
            </a:custGeom>
            <a:solidFill>
              <a:srgbClr val="BEF3FE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углубленные теоретические </a:t>
              </a:r>
              <a:r>
                <a:rPr 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задачи и эксперименты</a:t>
              </a:r>
              <a:endParaRPr kumimoji="0" lang="kk-KZ" alt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Прямоугольник с двумя скругленными противолежащими углами 54"/>
            <p:cNvSpPr>
              <a:spLocks/>
            </p:cNvSpPr>
            <p:nvPr/>
          </p:nvSpPr>
          <p:spPr bwMode="auto">
            <a:xfrm>
              <a:off x="830273" y="4987872"/>
              <a:ext cx="3991677" cy="649606"/>
            </a:xfrm>
            <a:custGeom>
              <a:avLst/>
              <a:gdLst>
                <a:gd name="T0" fmla="*/ 84139 w 1826260"/>
                <a:gd name="T1" fmla="*/ 0 h 504825"/>
                <a:gd name="T2" fmla="*/ 1826260 w 1826260"/>
                <a:gd name="T3" fmla="*/ 0 h 504825"/>
                <a:gd name="T4" fmla="*/ 1826260 w 1826260"/>
                <a:gd name="T5" fmla="*/ 0 h 504825"/>
                <a:gd name="T6" fmla="*/ 1826260 w 1826260"/>
                <a:gd name="T7" fmla="*/ 420686 h 504825"/>
                <a:gd name="T8" fmla="*/ 1742121 w 1826260"/>
                <a:gd name="T9" fmla="*/ 504825 h 504825"/>
                <a:gd name="T10" fmla="*/ 0 w 1826260"/>
                <a:gd name="T11" fmla="*/ 504825 h 504825"/>
                <a:gd name="T12" fmla="*/ 0 w 1826260"/>
                <a:gd name="T13" fmla="*/ 504825 h 504825"/>
                <a:gd name="T14" fmla="*/ 0 w 1826260"/>
                <a:gd name="T15" fmla="*/ 84139 h 504825"/>
                <a:gd name="T16" fmla="*/ 84139 w 1826260"/>
                <a:gd name="T17" fmla="*/ 0 h 5048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6260"/>
                <a:gd name="T28" fmla="*/ 0 h 504825"/>
                <a:gd name="T29" fmla="*/ 1826260 w 1826260"/>
                <a:gd name="T30" fmla="*/ 504825 h 5048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6260" h="504825">
                  <a:moveTo>
                    <a:pt x="84139" y="0"/>
                  </a:moveTo>
                  <a:lnTo>
                    <a:pt x="1826260" y="0"/>
                  </a:lnTo>
                  <a:lnTo>
                    <a:pt x="1826260" y="420686"/>
                  </a:lnTo>
                  <a:cubicBezTo>
                    <a:pt x="1826260" y="467155"/>
                    <a:pt x="1788590" y="504825"/>
                    <a:pt x="1742121" y="504825"/>
                  </a:cubicBezTo>
                  <a:lnTo>
                    <a:pt x="0" y="504825"/>
                  </a:lnTo>
                  <a:lnTo>
                    <a:pt x="0" y="84139"/>
                  </a:lnTo>
                  <a:cubicBezTo>
                    <a:pt x="0" y="37670"/>
                    <a:pt x="37670" y="0"/>
                    <a:pt x="84139" y="0"/>
                  </a:cubicBezTo>
                  <a:close/>
                </a:path>
              </a:pathLst>
            </a:custGeom>
            <a:solidFill>
              <a:srgbClr val="BEF3FE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выполнение курсовой работы</a:t>
              </a:r>
              <a:endParaRPr kumimoji="0" lang="ru-RU" altLang="ru-RU" sz="14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Стрелка вниз 23"/>
            <p:cNvSpPr/>
            <p:nvPr/>
          </p:nvSpPr>
          <p:spPr>
            <a:xfrm>
              <a:off x="5122226" y="1689949"/>
              <a:ext cx="50965" cy="3611393"/>
            </a:xfrm>
            <a:prstGeom prst="downArrow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Стрелка влево 24"/>
            <p:cNvSpPr/>
            <p:nvPr/>
          </p:nvSpPr>
          <p:spPr>
            <a:xfrm>
              <a:off x="4855703" y="3611595"/>
              <a:ext cx="272062" cy="45719"/>
            </a:xfrm>
            <a:prstGeom prst="leftArrow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Стрелка влево 25"/>
            <p:cNvSpPr/>
            <p:nvPr/>
          </p:nvSpPr>
          <p:spPr>
            <a:xfrm>
              <a:off x="4821950" y="5266955"/>
              <a:ext cx="339568" cy="45720"/>
            </a:xfrm>
            <a:prstGeom prst="leftArrow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Стрелка влево 26"/>
            <p:cNvSpPr/>
            <p:nvPr/>
          </p:nvSpPr>
          <p:spPr>
            <a:xfrm>
              <a:off x="4815514" y="4391624"/>
              <a:ext cx="339568" cy="45720"/>
            </a:xfrm>
            <a:prstGeom prst="leftArrow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Стрелка влево 27"/>
            <p:cNvSpPr/>
            <p:nvPr/>
          </p:nvSpPr>
          <p:spPr>
            <a:xfrm rot="10800000">
              <a:off x="5829164" y="4718805"/>
              <a:ext cx="244370" cy="45719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074229" y="4018703"/>
              <a:ext cx="6041483" cy="316722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участие в конкурсах на получение научных стипендий и грантов</a:t>
              </a:r>
              <a:endParaRPr kumimoji="0" lang="kk-KZ" alt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Скругленный прямоугольник 29"/>
            <p:cNvSpPr/>
            <p:nvPr/>
          </p:nvSpPr>
          <p:spPr>
            <a:xfrm>
              <a:off x="472778" y="748499"/>
              <a:ext cx="5066278" cy="963216"/>
            </a:xfrm>
            <a:prstGeom prst="roundRect">
              <a:avLst/>
            </a:prstGeom>
            <a:solidFill>
              <a:schemeClr val="accent1"/>
            </a:solidFill>
            <a:ln>
              <a:solidFill>
                <a:srgbClr val="009999"/>
              </a:solidFill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01600" prst="riblet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Учебно-исследовательская </a:t>
              </a:r>
              <a:r>
                <a:rPr lang="ru-RU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работа студентов (УИРС)</a:t>
              </a:r>
            </a:p>
          </p:txBody>
        </p:sp>
        <p:sp>
          <p:nvSpPr>
            <p:cNvPr id="31" name="Скругленный прямоугольник 30"/>
            <p:cNvSpPr/>
            <p:nvPr/>
          </p:nvSpPr>
          <p:spPr>
            <a:xfrm>
              <a:off x="5716608" y="734789"/>
              <a:ext cx="5066278" cy="963216"/>
            </a:xfrm>
            <a:prstGeom prst="roundRect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01600" prst="riblet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Научно-исследовательская </a:t>
              </a:r>
              <a:r>
                <a:rPr lang="ru-RU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работа студентов (НИРС)</a:t>
              </a:r>
            </a:p>
          </p:txBody>
        </p:sp>
        <p:sp>
          <p:nvSpPr>
            <p:cNvPr id="32" name="Стрелка влево 31"/>
            <p:cNvSpPr/>
            <p:nvPr/>
          </p:nvSpPr>
          <p:spPr>
            <a:xfrm rot="10800000">
              <a:off x="5808965" y="6499308"/>
              <a:ext cx="269746" cy="45719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Стрелка влево 32"/>
            <p:cNvSpPr/>
            <p:nvPr/>
          </p:nvSpPr>
          <p:spPr>
            <a:xfrm rot="10800000">
              <a:off x="5834857" y="2268475"/>
              <a:ext cx="244370" cy="52548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с двумя скругленными противолежащими углами 90"/>
            <p:cNvSpPr>
              <a:spLocks/>
            </p:cNvSpPr>
            <p:nvPr/>
          </p:nvSpPr>
          <p:spPr bwMode="auto">
            <a:xfrm>
              <a:off x="6085048" y="5831746"/>
              <a:ext cx="6015923" cy="477337"/>
            </a:xfrm>
            <a:custGeom>
              <a:avLst/>
              <a:gdLst>
                <a:gd name="T0" fmla="*/ 87314 w 1828165"/>
                <a:gd name="T1" fmla="*/ 0 h 523875"/>
                <a:gd name="T2" fmla="*/ 1828165 w 1828165"/>
                <a:gd name="T3" fmla="*/ 0 h 523875"/>
                <a:gd name="T4" fmla="*/ 1828165 w 1828165"/>
                <a:gd name="T5" fmla="*/ 0 h 523875"/>
                <a:gd name="T6" fmla="*/ 1828165 w 1828165"/>
                <a:gd name="T7" fmla="*/ 436561 h 523875"/>
                <a:gd name="T8" fmla="*/ 1740851 w 1828165"/>
                <a:gd name="T9" fmla="*/ 523875 h 523875"/>
                <a:gd name="T10" fmla="*/ 0 w 1828165"/>
                <a:gd name="T11" fmla="*/ 523875 h 523875"/>
                <a:gd name="T12" fmla="*/ 0 w 1828165"/>
                <a:gd name="T13" fmla="*/ 523875 h 523875"/>
                <a:gd name="T14" fmla="*/ 0 w 1828165"/>
                <a:gd name="T15" fmla="*/ 87314 h 523875"/>
                <a:gd name="T16" fmla="*/ 87314 w 1828165"/>
                <a:gd name="T17" fmla="*/ 0 h 5238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28165"/>
                <a:gd name="T28" fmla="*/ 0 h 523875"/>
                <a:gd name="T29" fmla="*/ 1828165 w 1828165"/>
                <a:gd name="T30" fmla="*/ 523875 h 5238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28165" h="523875">
                  <a:moveTo>
                    <a:pt x="87314" y="0"/>
                  </a:moveTo>
                  <a:lnTo>
                    <a:pt x="1828165" y="0"/>
                  </a:lnTo>
                  <a:lnTo>
                    <a:pt x="1828165" y="436561"/>
                  </a:lnTo>
                  <a:cubicBezTo>
                    <a:pt x="1828165" y="484783"/>
                    <a:pt x="1789073" y="523875"/>
                    <a:pt x="1740851" y="523875"/>
                  </a:cubicBezTo>
                  <a:lnTo>
                    <a:pt x="0" y="523875"/>
                  </a:lnTo>
                  <a:lnTo>
                    <a:pt x="0" y="87314"/>
                  </a:lnTo>
                  <a:cubicBezTo>
                    <a:pt x="0" y="39092"/>
                    <a:pt x="39092" y="0"/>
                    <a:pt x="87314" y="0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rgbClr val="009999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производственная и преддипломная практика</a:t>
              </a: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(не менее 6 кредитов</a:t>
              </a: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kk-KZ" altLang="ru-RU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Стрелка влево 34"/>
            <p:cNvSpPr/>
            <p:nvPr/>
          </p:nvSpPr>
          <p:spPr>
            <a:xfrm rot="10800000">
              <a:off x="5809841" y="6077663"/>
              <a:ext cx="269746" cy="45719"/>
            </a:xfrm>
            <a:prstGeom prst="leftArrow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с двумя скругленными противолежащими углами 50"/>
            <p:cNvSpPr>
              <a:spLocks/>
            </p:cNvSpPr>
            <p:nvPr/>
          </p:nvSpPr>
          <p:spPr bwMode="auto">
            <a:xfrm>
              <a:off x="830273" y="2634534"/>
              <a:ext cx="4017617" cy="714516"/>
            </a:xfrm>
            <a:custGeom>
              <a:avLst/>
              <a:gdLst>
                <a:gd name="T0" fmla="*/ 65195 w 1831975"/>
                <a:gd name="T1" fmla="*/ 0 h 391160"/>
                <a:gd name="T2" fmla="*/ 1831975 w 1831975"/>
                <a:gd name="T3" fmla="*/ 0 h 391160"/>
                <a:gd name="T4" fmla="*/ 1831975 w 1831975"/>
                <a:gd name="T5" fmla="*/ 0 h 391160"/>
                <a:gd name="T6" fmla="*/ 1831975 w 1831975"/>
                <a:gd name="T7" fmla="*/ 325965 h 391160"/>
                <a:gd name="T8" fmla="*/ 1766780 w 1831975"/>
                <a:gd name="T9" fmla="*/ 391160 h 391160"/>
                <a:gd name="T10" fmla="*/ 0 w 1831975"/>
                <a:gd name="T11" fmla="*/ 391160 h 391160"/>
                <a:gd name="T12" fmla="*/ 0 w 1831975"/>
                <a:gd name="T13" fmla="*/ 391160 h 391160"/>
                <a:gd name="T14" fmla="*/ 0 w 1831975"/>
                <a:gd name="T15" fmla="*/ 65195 h 391160"/>
                <a:gd name="T16" fmla="*/ 65195 w 1831975"/>
                <a:gd name="T17" fmla="*/ 0 h 3911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31975"/>
                <a:gd name="T28" fmla="*/ 0 h 391160"/>
                <a:gd name="T29" fmla="*/ 1831975 w 1831975"/>
                <a:gd name="T30" fmla="*/ 391160 h 39116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31975" h="391160">
                  <a:moveTo>
                    <a:pt x="65195" y="0"/>
                  </a:moveTo>
                  <a:lnTo>
                    <a:pt x="1831975" y="0"/>
                  </a:lnTo>
                  <a:lnTo>
                    <a:pt x="1831975" y="325965"/>
                  </a:lnTo>
                  <a:cubicBezTo>
                    <a:pt x="1831975" y="361971"/>
                    <a:pt x="1802786" y="391160"/>
                    <a:pt x="1766780" y="391160"/>
                  </a:cubicBezTo>
                  <a:lnTo>
                    <a:pt x="0" y="391160"/>
                  </a:lnTo>
                  <a:lnTo>
                    <a:pt x="0" y="65195"/>
                  </a:lnTo>
                  <a:cubicBezTo>
                    <a:pt x="0" y="29189"/>
                    <a:pt x="29189" y="0"/>
                    <a:pt x="65195" y="0"/>
                  </a:cubicBezTo>
                  <a:close/>
                </a:path>
              </a:pathLst>
            </a:custGeom>
            <a:solidFill>
              <a:srgbClr val="BEF3FE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kk-KZ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семинарские </a:t>
              </a: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занятия, СРС, СРСП</a:t>
              </a:r>
            </a:p>
          </p:txBody>
        </p:sp>
        <p:sp>
          <p:nvSpPr>
            <p:cNvPr id="37" name="Стрелка влево 36"/>
            <p:cNvSpPr/>
            <p:nvPr/>
          </p:nvSpPr>
          <p:spPr>
            <a:xfrm>
              <a:off x="4842574" y="2929762"/>
              <a:ext cx="272062" cy="45719"/>
            </a:xfrm>
            <a:prstGeom prst="leftArrow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8060060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143</Words>
  <Application>Microsoft Office PowerPoint</Application>
  <PresentationFormat>Широкоэкранный</PresentationFormat>
  <Paragraphs>20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Омиралиева Гаухар</dc:creator>
  <cp:lastModifiedBy>Омиралиева Гаухар</cp:lastModifiedBy>
  <cp:revision>2</cp:revision>
  <dcterms:created xsi:type="dcterms:W3CDTF">2019-06-13T03:41:21Z</dcterms:created>
  <dcterms:modified xsi:type="dcterms:W3CDTF">2019-06-13T03:43:46Z</dcterms:modified>
</cp:coreProperties>
</file>