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72" r:id="rId6"/>
    <p:sldId id="273" r:id="rId7"/>
    <p:sldId id="274" r:id="rId8"/>
    <p:sldId id="264" r:id="rId9"/>
    <p:sldId id="263" r:id="rId10"/>
    <p:sldId id="271"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778" autoAdjust="0"/>
  </p:normalViewPr>
  <p:slideViewPr>
    <p:cSldViewPr>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DF82B-0660-447E-97A2-BF0FFEB64A7D}" type="datetimeFigureOut">
              <a:rPr lang="en-US" smtClean="0"/>
              <a:pPr/>
              <a:t>4/21/2020</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B0DF2-4F5D-4380-90C7-6F1F274793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A72B0DF2-4F5D-4380-90C7-6F1F2747938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A72B0DF2-4F5D-4380-90C7-6F1F2747938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21.04.2020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21.04.2020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21.04.2020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21.04.2020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historylib.org/historybooks/Rafaela-Lyuis_Osmanskaya-Turtsiya--Byt--religiya--kultura/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785795"/>
            <a:ext cx="8458200" cy="1857387"/>
          </a:xfrm>
        </p:spPr>
        <p:txBody>
          <a:bodyPr>
            <a:normAutofit fontScale="90000"/>
          </a:bodyPr>
          <a:lstStyle/>
          <a:p>
            <a:pPr algn="ctr"/>
            <a:r>
              <a:rPr lang="en-US" dirty="0" smtClean="0"/>
              <a:t/>
            </a:r>
            <a:br>
              <a:rPr lang="en-US" dirty="0" smtClean="0"/>
            </a:br>
            <a:r>
              <a:rPr lang="en-US" dirty="0" smtClean="0"/>
              <a:t/>
            </a:r>
            <a:br>
              <a:rPr lang="en-US" dirty="0" smtClean="0"/>
            </a:br>
            <a:r>
              <a:rPr lang="ru-RU" b="1" dirty="0" smtClean="0"/>
              <a:t> </a:t>
            </a:r>
            <a:r>
              <a:rPr lang="en-US" dirty="0" smtClean="0"/>
              <a:t/>
            </a:r>
            <a:br>
              <a:rPr lang="en-US" dirty="0" smtClean="0"/>
            </a:br>
            <a:r>
              <a:rPr lang="ru-RU" b="1" dirty="0" smtClean="0"/>
              <a:t>15 </a:t>
            </a:r>
            <a:r>
              <a:rPr lang="ru-RU" b="1" dirty="0" err="1" smtClean="0"/>
              <a:t>дәріс</a:t>
            </a:r>
            <a:r>
              <a:rPr lang="ru-RU" b="1" dirty="0" smtClean="0"/>
              <a:t>. </a:t>
            </a:r>
            <a:r>
              <a:rPr lang="ru-RU" b="1" dirty="0" err="1" smtClean="0"/>
              <a:t>Түркия </a:t>
            </a:r>
            <a:r>
              <a:rPr lang="ru-RU" b="1" dirty="0" smtClean="0"/>
              <a:t>мен </a:t>
            </a:r>
            <a:r>
              <a:rPr lang="ru-RU" b="1" dirty="0" err="1" smtClean="0"/>
              <a:t>Қазақстандағы діни</a:t>
            </a:r>
            <a:r>
              <a:rPr lang="ru-RU" b="1" dirty="0" smtClean="0"/>
              <a:t> </a:t>
            </a:r>
            <a:r>
              <a:rPr lang="ru-RU" b="1" dirty="0" err="1" smtClean="0"/>
              <a:t>жағдай</a:t>
            </a:r>
            <a:r>
              <a:rPr lang="en-US" dirty="0" smtClean="0"/>
              <a:t/>
            </a:r>
            <a:br>
              <a:rPr lang="en-US" dirty="0" smtClean="0"/>
            </a:br>
            <a:endParaRPr lang="en-US" dirty="0"/>
          </a:p>
        </p:txBody>
      </p:sp>
      <p:sp>
        <p:nvSpPr>
          <p:cNvPr id="3" name="Подзаголовок 2"/>
          <p:cNvSpPr>
            <a:spLocks noGrp="1"/>
          </p:cNvSpPr>
          <p:nvPr>
            <p:ph type="subTitle" idx="1"/>
          </p:nvPr>
        </p:nvSpPr>
        <p:spPr/>
        <p:txBody>
          <a:bodyPr>
            <a:normAutofit fontScale="77500" lnSpcReduction="20000"/>
          </a:bodyPr>
          <a:lstStyle/>
          <a:p>
            <a:endParaRPr lang="kk-KZ" b="1" dirty="0" smtClean="0"/>
          </a:p>
          <a:p>
            <a:r>
              <a:rPr lang="kk-KZ" b="1" dirty="0" smtClean="0"/>
              <a:t>Мақсаты: </a:t>
            </a:r>
            <a:r>
              <a:rPr lang="kk-KZ" i="1" dirty="0" smtClean="0"/>
              <a:t>Студенттерге Түркия мен Қазақстандағы діни ахуалмен таныстыру.</a:t>
            </a:r>
            <a:endParaRPr lang="kk-KZ" b="1" dirty="0" smtClean="0"/>
          </a:p>
          <a:p>
            <a:r>
              <a:rPr lang="kk-KZ" b="1" dirty="0" smtClean="0"/>
              <a:t>Жоспар:</a:t>
            </a:r>
            <a:r>
              <a:rPr lang="en-US" dirty="0" smtClean="0"/>
              <a:t/>
            </a:r>
            <a:br>
              <a:rPr lang="en-US" dirty="0" smtClean="0"/>
            </a:br>
            <a:r>
              <a:rPr lang="kk-KZ" i="1" dirty="0" smtClean="0"/>
              <a:t>Түркия мен Қазақстандағы діни жағдай</a:t>
            </a:r>
            <a:endParaRPr lang="en-US" dirty="0"/>
          </a:p>
        </p:txBody>
      </p:sp>
      <p:pic>
        <p:nvPicPr>
          <p:cNvPr id="4" name="Picture 2" descr="C:\Users\Гульжан\Desktop\images.jfif"/>
          <p:cNvPicPr>
            <a:picLocks noChangeAspect="1" noChangeArrowheads="1"/>
          </p:cNvPicPr>
          <p:nvPr/>
        </p:nvPicPr>
        <p:blipFill>
          <a:blip r:embed="rId3"/>
          <a:srcRect/>
          <a:stretch>
            <a:fillRect/>
          </a:stretch>
        </p:blipFill>
        <p:spPr bwMode="auto">
          <a:xfrm>
            <a:off x="5715008" y="4286256"/>
            <a:ext cx="3000428" cy="17859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Прямоугольник 2"/>
          <p:cNvSpPr/>
          <p:nvPr/>
        </p:nvSpPr>
        <p:spPr>
          <a:xfrm>
            <a:off x="1285852" y="2714620"/>
            <a:ext cx="6715172" cy="1938992"/>
          </a:xfrm>
          <a:prstGeom prst="rect">
            <a:avLst/>
          </a:prstGeom>
        </p:spPr>
        <p:txBody>
          <a:bodyPr wrap="square">
            <a:spAutoFit/>
          </a:bodyPr>
          <a:lstStyle/>
          <a:p>
            <a:pPr algn="just"/>
            <a:r>
              <a:rPr lang="ru-RU" sz="2000" b="1" dirty="0" smtClean="0">
                <a:solidFill>
                  <a:schemeClr val="accent2">
                    <a:lumMod val="50000"/>
                  </a:schemeClr>
                </a:solidFill>
                <a:latin typeface="Times New Roman" pitchFamily="18" charset="0"/>
                <a:cs typeface="Times New Roman" pitchFamily="18" charset="0"/>
              </a:rPr>
              <a:t>2004 </a:t>
            </a:r>
            <a:r>
              <a:rPr lang="ru-RU" sz="2000" b="1" dirty="0" err="1" smtClean="0">
                <a:solidFill>
                  <a:schemeClr val="accent2">
                    <a:lumMod val="50000"/>
                  </a:schemeClr>
                </a:solidFill>
                <a:latin typeface="Times New Roman" pitchFamily="18" charset="0"/>
                <a:cs typeface="Times New Roman" pitchFamily="18" charset="0"/>
              </a:rPr>
              <a:t>жылдың </a:t>
            </a:r>
            <a:r>
              <a:rPr lang="ru-RU" sz="2000" b="1" dirty="0" smtClean="0">
                <a:solidFill>
                  <a:schemeClr val="accent2">
                    <a:lumMod val="50000"/>
                  </a:schemeClr>
                </a:solidFill>
                <a:latin typeface="Times New Roman" pitchFamily="18" charset="0"/>
                <a:cs typeface="Times New Roman" pitchFamily="18" charset="0"/>
              </a:rPr>
              <a:t>15 </a:t>
            </a:r>
            <a:r>
              <a:rPr lang="ru-RU" sz="2000" b="1" dirty="0" err="1" smtClean="0">
                <a:solidFill>
                  <a:schemeClr val="accent2">
                    <a:lumMod val="50000"/>
                  </a:schemeClr>
                </a:solidFill>
                <a:latin typeface="Times New Roman" pitchFamily="18" charset="0"/>
                <a:cs typeface="Times New Roman" pitchFamily="18" charset="0"/>
              </a:rPr>
              <a:t>қазанынан бастап</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Қазақстан аумағында лаңкестік ұйымдарға тыйым</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салына</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бастады</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Әлемде </a:t>
            </a:r>
            <a:r>
              <a:rPr lang="ru-RU" sz="2000" b="1" dirty="0" smtClean="0">
                <a:solidFill>
                  <a:schemeClr val="accent2">
                    <a:lumMod val="50000"/>
                  </a:schemeClr>
                </a:solidFill>
                <a:latin typeface="Times New Roman" pitchFamily="18" charset="0"/>
                <a:cs typeface="Times New Roman" pitchFamily="18" charset="0"/>
              </a:rPr>
              <a:t>500-ге </a:t>
            </a:r>
            <a:r>
              <a:rPr lang="ru-RU" sz="2000" b="1" dirty="0" err="1" smtClean="0">
                <a:solidFill>
                  <a:schemeClr val="accent2">
                    <a:lumMod val="50000"/>
                  </a:schemeClr>
                </a:solidFill>
                <a:latin typeface="Times New Roman" pitchFamily="18" charset="0"/>
                <a:cs typeface="Times New Roman" pitchFamily="18" charset="0"/>
              </a:rPr>
              <a:t>жуық ірілі-ұсақты террористік</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және экстремистік</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діни</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топтар</a:t>
            </a:r>
            <a:r>
              <a:rPr lang="ru-RU" sz="2000" b="1" dirty="0" smtClean="0">
                <a:solidFill>
                  <a:schemeClr val="accent2">
                    <a:lumMod val="50000"/>
                  </a:schemeClr>
                </a:solidFill>
                <a:latin typeface="Times New Roman" pitchFamily="18" charset="0"/>
                <a:cs typeface="Times New Roman" pitchFamily="18" charset="0"/>
              </a:rPr>
              <a:t> бар. Ал </a:t>
            </a:r>
            <a:r>
              <a:rPr lang="ru-RU" sz="2000" b="1" dirty="0" err="1" smtClean="0">
                <a:solidFill>
                  <a:schemeClr val="accent2">
                    <a:lumMod val="50000"/>
                  </a:schemeClr>
                </a:solidFill>
                <a:latin typeface="Times New Roman" pitchFamily="18" charset="0"/>
                <a:cs typeface="Times New Roman" pitchFamily="18" charset="0"/>
              </a:rPr>
              <a:t>Қазақстанда </a:t>
            </a:r>
            <a:r>
              <a:rPr lang="ru-RU" sz="2000" b="1" dirty="0" smtClean="0">
                <a:solidFill>
                  <a:schemeClr val="accent2">
                    <a:lumMod val="50000"/>
                  </a:schemeClr>
                </a:solidFill>
                <a:latin typeface="Times New Roman" pitchFamily="18" charset="0"/>
                <a:cs typeface="Times New Roman" pitchFamily="18" charset="0"/>
              </a:rPr>
              <a:t>21 </a:t>
            </a:r>
            <a:r>
              <a:rPr lang="ru-RU" sz="2000" b="1" dirty="0" err="1" smtClean="0">
                <a:solidFill>
                  <a:schemeClr val="accent2">
                    <a:lumMod val="50000"/>
                  </a:schemeClr>
                </a:solidFill>
                <a:latin typeface="Times New Roman" pitchFamily="18" charset="0"/>
                <a:cs typeface="Times New Roman" pitchFamily="18" charset="0"/>
              </a:rPr>
              <a:t>ұйым анықталып</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тізімге</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енгізілді</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Соның ең ірі</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жетеуіне</a:t>
            </a:r>
            <a:r>
              <a:rPr lang="ru-RU" sz="2000" b="1" dirty="0" smtClean="0">
                <a:solidFill>
                  <a:schemeClr val="accent2">
                    <a:lumMod val="50000"/>
                  </a:schemeClr>
                </a:solidFill>
                <a:latin typeface="Times New Roman" pitchFamily="18" charset="0"/>
                <a:cs typeface="Times New Roman" pitchFamily="18" charset="0"/>
              </a:rPr>
              <a:t> </a:t>
            </a:r>
            <a:r>
              <a:rPr lang="ru-RU" sz="2000" b="1" dirty="0" err="1" smtClean="0">
                <a:solidFill>
                  <a:schemeClr val="accent2">
                    <a:lumMod val="50000"/>
                  </a:schemeClr>
                </a:solidFill>
                <a:latin typeface="Times New Roman" pitchFamily="18" charset="0"/>
                <a:cs typeface="Times New Roman" pitchFamily="18" charset="0"/>
              </a:rPr>
              <a:t>тоқталып өтейік.</a:t>
            </a:r>
            <a:endParaRPr lang="en-US" sz="2000"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«Шығыс Түркістанды азат</a:t>
            </a:r>
            <a:r>
              <a:rPr lang="ru-RU" dirty="0" smtClean="0"/>
              <a:t> </a:t>
            </a:r>
            <a:r>
              <a:rPr lang="ru-RU" dirty="0" err="1" smtClean="0"/>
              <a:t>ету</a:t>
            </a:r>
            <a:r>
              <a:rPr lang="ru-RU" dirty="0" smtClean="0"/>
              <a:t> </a:t>
            </a:r>
            <a:r>
              <a:rPr lang="ru-RU" dirty="0" err="1" smtClean="0"/>
              <a:t>ұйымы»</a:t>
            </a:r>
            <a:endParaRPr lang="en-US" dirty="0"/>
          </a:p>
        </p:txBody>
      </p:sp>
      <p:sp>
        <p:nvSpPr>
          <p:cNvPr id="3" name="Текст 2"/>
          <p:cNvSpPr>
            <a:spLocks noGrp="1"/>
          </p:cNvSpPr>
          <p:nvPr>
            <p:ph type="body" idx="2"/>
          </p:nvPr>
        </p:nvSpPr>
        <p:spPr/>
        <p:txBody>
          <a:bodyPr/>
          <a:lstStyle/>
          <a:p>
            <a:endParaRPr lang="en-US" dirty="0"/>
          </a:p>
        </p:txBody>
      </p:sp>
      <p:sp>
        <p:nvSpPr>
          <p:cNvPr id="4" name="Содержимое 3"/>
          <p:cNvSpPr>
            <a:spLocks noGrp="1"/>
          </p:cNvSpPr>
          <p:nvPr>
            <p:ph sz="half" idx="1"/>
          </p:nvPr>
        </p:nvSpPr>
        <p:spPr/>
        <p:txBody>
          <a:bodyPr>
            <a:normAutofit fontScale="70000" lnSpcReduction="20000"/>
          </a:bodyPr>
          <a:lstStyle/>
          <a:p>
            <a:r>
              <a:rPr lang="ru-RU" dirty="0" smtClean="0">
                <a:solidFill>
                  <a:schemeClr val="accent1"/>
                </a:solidFill>
                <a:latin typeface="Times New Roman" pitchFamily="18" charset="0"/>
                <a:cs typeface="Times New Roman" pitchFamily="18" charset="0"/>
              </a:rPr>
              <a:t>1996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Түркияда құрылған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Құрушы </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сепаристік</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қозғалыстың көсемі Айсан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Махсум</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шын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есімі</a:t>
            </a:r>
            <a:r>
              <a:rPr lang="ru-RU" dirty="0" smtClean="0">
                <a:solidFill>
                  <a:schemeClr val="accent1"/>
                </a:solidFill>
                <a:latin typeface="Times New Roman" pitchFamily="18" charset="0"/>
                <a:cs typeface="Times New Roman" pitchFamily="18" charset="0"/>
              </a:rPr>
              <a:t> Хасан </a:t>
            </a:r>
            <a:r>
              <a:rPr lang="ru-RU" dirty="0" err="1" smtClean="0">
                <a:solidFill>
                  <a:schemeClr val="accent1"/>
                </a:solidFill>
                <a:latin typeface="Times New Roman" pitchFamily="18" charset="0"/>
                <a:cs typeface="Times New Roman" pitchFamily="18" charset="0"/>
              </a:rPr>
              <a:t>Джундулла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Мақсаты </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Қытайды террористік</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әдіспен қирату, Шыңжан аумағында біріккен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«Шығыс Түркістан исламдық мемлекетін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құру.</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Ұйым мүшелері сепаратистік</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идеяларды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насихаттаумен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қарулар </a:t>
            </a:r>
            <a:r>
              <a:rPr lang="ru-RU" dirty="0" smtClean="0">
                <a:solidFill>
                  <a:schemeClr val="accent1"/>
                </a:solidFill>
                <a:latin typeface="Times New Roman" pitchFamily="18" charset="0"/>
                <a:cs typeface="Times New Roman" pitchFamily="18" charset="0"/>
              </a:rPr>
              <a:t>мен </a:t>
            </a:r>
            <a:r>
              <a:rPr lang="ru-RU" dirty="0" err="1" smtClean="0">
                <a:solidFill>
                  <a:schemeClr val="accent1"/>
                </a:solidFill>
                <a:latin typeface="Times New Roman" pitchFamily="18" charset="0"/>
                <a:cs typeface="Times New Roman" pitchFamily="18" charset="0"/>
              </a:rPr>
              <a:t>жарылғыш заттарды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сатып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алумен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жаңа мүшелерді өз қатарына тартып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және оларды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халықаралық террористік</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ұйымдардың лагерлерінде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оқытумен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өте қатыгез содырлық актілер</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істеп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азаматтарды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өлтірумен айналысады</a:t>
            </a:r>
            <a:r>
              <a:rPr lang="ru-RU" dirty="0" smtClean="0">
                <a:solidFill>
                  <a:schemeClr val="accent1"/>
                </a:solidFill>
                <a:latin typeface="Times New Roman" pitchFamily="18" charset="0"/>
                <a:cs typeface="Times New Roman" pitchFamily="18" charset="0"/>
              </a:rPr>
              <a:t>.</a:t>
            </a:r>
            <a:endParaRPr lang="en-US" dirty="0">
              <a:solidFill>
                <a:schemeClr val="accent1"/>
              </a:solidFill>
              <a:latin typeface="Times New Roman" pitchFamily="18" charset="0"/>
              <a:cs typeface="Times New Roman" pitchFamily="18" charset="0"/>
            </a:endParaRPr>
          </a:p>
        </p:txBody>
      </p:sp>
      <p:pic>
        <p:nvPicPr>
          <p:cNvPr id="20482" name="Picture 2" descr="C:\Users\Гульжан\Desktop\2-1.jpg"/>
          <p:cNvPicPr>
            <a:picLocks noChangeAspect="1" noChangeArrowheads="1"/>
          </p:cNvPicPr>
          <p:nvPr/>
        </p:nvPicPr>
        <p:blipFill>
          <a:blip r:embed="rId2"/>
          <a:srcRect/>
          <a:stretch>
            <a:fillRect/>
          </a:stretch>
        </p:blipFill>
        <p:spPr bwMode="auto">
          <a:xfrm>
            <a:off x="5286380" y="2000240"/>
            <a:ext cx="3429024" cy="435774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642918"/>
            <a:ext cx="3383280" cy="857256"/>
          </a:xfrm>
        </p:spPr>
        <p:txBody>
          <a:bodyPr/>
          <a:lstStyle/>
          <a:p>
            <a:r>
              <a:rPr lang="ru-RU" dirty="0" smtClean="0"/>
              <a:t>«Талибан </a:t>
            </a:r>
            <a:r>
              <a:rPr lang="ru-RU" dirty="0" err="1" smtClean="0"/>
              <a:t>қозғалысы</a:t>
            </a:r>
            <a:r>
              <a:rPr lang="ru-RU" dirty="0" smtClean="0"/>
              <a:t>»</a:t>
            </a:r>
            <a:endParaRPr lang="en-US" dirty="0"/>
          </a:p>
        </p:txBody>
      </p:sp>
      <p:sp>
        <p:nvSpPr>
          <p:cNvPr id="3" name="Текст 2"/>
          <p:cNvSpPr>
            <a:spLocks noGrp="1"/>
          </p:cNvSpPr>
          <p:nvPr>
            <p:ph type="body" idx="2"/>
          </p:nvPr>
        </p:nvSpPr>
        <p:spPr>
          <a:xfrm>
            <a:off x="5214942" y="1500174"/>
            <a:ext cx="3643338" cy="5128273"/>
          </a:xfrm>
        </p:spPr>
        <p:txBody>
          <a:bodyPr>
            <a:normAutofit lnSpcReduction="10000"/>
          </a:bodyPr>
          <a:lstStyle/>
          <a:p>
            <a:pPr algn="just"/>
            <a:r>
              <a:rPr lang="ru-RU" dirty="0" err="1" smtClean="0">
                <a:solidFill>
                  <a:schemeClr val="accent1"/>
                </a:solidFill>
                <a:latin typeface="Times New Roman" pitchFamily="18" charset="0"/>
                <a:cs typeface="Times New Roman" pitchFamily="18" charset="0"/>
              </a:rPr>
              <a:t>Ауғанстандағы діни</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саяси</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ұйым.</a:t>
            </a:r>
            <a:r>
              <a:rPr lang="ru-RU" dirty="0" smtClean="0">
                <a:solidFill>
                  <a:schemeClr val="accent1"/>
                </a:solidFill>
                <a:latin typeface="Times New Roman" pitchFamily="18" charset="0"/>
                <a:cs typeface="Times New Roman" pitchFamily="18" charset="0"/>
              </a:rPr>
              <a:t> «Талибан» </a:t>
            </a:r>
            <a:r>
              <a:rPr lang="ru-RU" dirty="0" err="1" smtClean="0">
                <a:solidFill>
                  <a:schemeClr val="accent1"/>
                </a:solidFill>
                <a:latin typeface="Times New Roman" pitchFamily="18" charset="0"/>
                <a:cs typeface="Times New Roman" pitchFamily="18" charset="0"/>
              </a:rPr>
              <a:t>сөзінің арабша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төркіні </a:t>
            </a:r>
            <a:r>
              <a:rPr lang="ru-RU" dirty="0" smtClean="0">
                <a:solidFill>
                  <a:schemeClr val="accent1"/>
                </a:solidFill>
                <a:latin typeface="Times New Roman" pitchFamily="18" charset="0"/>
                <a:cs typeface="Times New Roman" pitchFamily="18" charset="0"/>
              </a:rPr>
              <a:t>«талиб» – </a:t>
            </a:r>
            <a:r>
              <a:rPr lang="ru-RU" dirty="0" err="1" smtClean="0">
                <a:solidFill>
                  <a:schemeClr val="accent1"/>
                </a:solidFill>
                <a:latin typeface="Times New Roman" pitchFamily="18" charset="0"/>
                <a:cs typeface="Times New Roman" pitchFamily="18" charset="0"/>
              </a:rPr>
              <a:t>білім</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іздеуші</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оқушы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Қозғалыс исламшыл</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студенттердің әскери ұйымы ретінде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пайда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болды</a:t>
            </a:r>
            <a:r>
              <a:rPr lang="ru-RU" dirty="0" smtClean="0">
                <a:solidFill>
                  <a:schemeClr val="accent1"/>
                </a:solidFill>
                <a:latin typeface="Times New Roman" pitchFamily="18" charset="0"/>
                <a:cs typeface="Times New Roman" pitchFamily="18" charset="0"/>
              </a:rPr>
              <a:t>. 1980 </a:t>
            </a:r>
            <a:r>
              <a:rPr lang="ru-RU" dirty="0" err="1" smtClean="0">
                <a:solidFill>
                  <a:schemeClr val="accent1"/>
                </a:solidFill>
                <a:latin typeface="Times New Roman" pitchFamily="18" charset="0"/>
                <a:cs typeface="Times New Roman" pitchFamily="18" charset="0"/>
              </a:rPr>
              <a:t>жылдары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Пәкістан </a:t>
            </a:r>
            <a:r>
              <a:rPr lang="ru-RU" dirty="0" smtClean="0">
                <a:solidFill>
                  <a:schemeClr val="accent1"/>
                </a:solidFill>
                <a:latin typeface="Times New Roman" pitchFamily="18" charset="0"/>
                <a:cs typeface="Times New Roman" pitchFamily="18" charset="0"/>
              </a:rPr>
              <a:t>Ислам </a:t>
            </a:r>
            <a:r>
              <a:rPr lang="ru-RU" dirty="0" err="1" smtClean="0">
                <a:solidFill>
                  <a:schemeClr val="accent1"/>
                </a:solidFill>
                <a:latin typeface="Times New Roman" pitchFamily="18" charset="0"/>
                <a:cs typeface="Times New Roman" pitchFamily="18" charset="0"/>
              </a:rPr>
              <a:t>Республикасының билігінің нұсқауы бойынша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жабық түрдегі идеологиялық және діни</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тәрбие алған Ауған қашқындарының балаларынан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және жетімдерден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жасақталды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Кеңес Одағының басқыншылық әрекеттерінен қашқан босқын студенттер</a:t>
            </a:r>
            <a:r>
              <a:rPr lang="ru-RU" dirty="0" smtClean="0">
                <a:solidFill>
                  <a:schemeClr val="accent1"/>
                </a:solidFill>
                <a:latin typeface="Times New Roman" pitchFamily="18" charset="0"/>
                <a:cs typeface="Times New Roman" pitchFamily="18" charset="0"/>
              </a:rPr>
              <a:t> де </a:t>
            </a:r>
            <a:r>
              <a:rPr lang="ru-RU" dirty="0" err="1" smtClean="0">
                <a:solidFill>
                  <a:schemeClr val="accent1"/>
                </a:solidFill>
                <a:latin typeface="Times New Roman" pitchFamily="18" charset="0"/>
                <a:cs typeface="Times New Roman" pitchFamily="18" charset="0"/>
              </a:rPr>
              <a:t>солтүстік-батыс Пәкістанда талибтер</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қозғалысына қосылды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Талибтер</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өздерін «Аллаһтың шәкірттеріміз» деп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атады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Олар</a:t>
            </a:r>
            <a:r>
              <a:rPr lang="ru-RU" dirty="0" smtClean="0">
                <a:solidFill>
                  <a:schemeClr val="accent1"/>
                </a:solidFill>
                <a:latin typeface="Times New Roman" pitchFamily="18" charset="0"/>
                <a:cs typeface="Times New Roman" pitchFamily="18" charset="0"/>
              </a:rPr>
              <a:t> 1994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билік</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үшін тартысқа түсті</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Қысқа уақыт ішінде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ауған жерінің үлкен бөлігін бақылауға алды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Ол</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жерлерге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өз заңдарын енгізді</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Қазір </a:t>
            </a:r>
            <a:r>
              <a:rPr lang="ru-RU" dirty="0" smtClean="0">
                <a:solidFill>
                  <a:schemeClr val="accent1"/>
                </a:solidFill>
                <a:latin typeface="Times New Roman" pitchFamily="18" charset="0"/>
                <a:cs typeface="Times New Roman" pitchFamily="18" charset="0"/>
              </a:rPr>
              <a:t>«</a:t>
            </a:r>
            <a:r>
              <a:rPr lang="ru-RU" dirty="0" err="1" smtClean="0">
                <a:solidFill>
                  <a:schemeClr val="accent1"/>
                </a:solidFill>
                <a:latin typeface="Times New Roman" pitchFamily="18" charset="0"/>
                <a:cs typeface="Times New Roman" pitchFamily="18" charset="0"/>
              </a:rPr>
              <a:t>Аль-Каидамен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бірігіп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билік</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кұрылымдарына және сол</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елде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тұрған халықаралық </a:t>
            </a:r>
            <a:r>
              <a:rPr lang="ru-RU" dirty="0" smtClean="0">
                <a:solidFill>
                  <a:schemeClr val="accent1"/>
                </a:solidFill>
                <a:latin typeface="Times New Roman" pitchFamily="18" charset="0"/>
                <a:cs typeface="Times New Roman" pitchFamily="18" charset="0"/>
              </a:rPr>
              <a:t>коалиция </a:t>
            </a:r>
            <a:r>
              <a:rPr lang="ru-RU" dirty="0" err="1" smtClean="0">
                <a:solidFill>
                  <a:schemeClr val="accent1"/>
                </a:solidFill>
                <a:latin typeface="Times New Roman" pitchFamily="18" charset="0"/>
                <a:cs typeface="Times New Roman" pitchFamily="18" charset="0"/>
              </a:rPr>
              <a:t>күштеріне қарсы күрес жүргізіп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түрлі лаңкестік әрекеттер жасап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жатыр</a:t>
            </a:r>
            <a:r>
              <a:rPr lang="ru-RU" dirty="0" smtClean="0">
                <a:solidFill>
                  <a:schemeClr val="accent1"/>
                </a:solidFill>
                <a:latin typeface="Times New Roman" pitchFamily="18" charset="0"/>
                <a:cs typeface="Times New Roman" pitchFamily="18" charset="0"/>
              </a:rPr>
              <a:t>. 2001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11 </a:t>
            </a:r>
            <a:r>
              <a:rPr lang="ru-RU" dirty="0" err="1" smtClean="0">
                <a:solidFill>
                  <a:schemeClr val="accent1"/>
                </a:solidFill>
                <a:latin typeface="Times New Roman" pitchFamily="18" charset="0"/>
                <a:cs typeface="Times New Roman" pitchFamily="18" charset="0"/>
              </a:rPr>
              <a:t>қыркүйек күні Ауғанстанда </a:t>
            </a:r>
            <a:r>
              <a:rPr lang="ru-RU" dirty="0" smtClean="0">
                <a:solidFill>
                  <a:schemeClr val="accent1"/>
                </a:solidFill>
                <a:latin typeface="Times New Roman" pitchFamily="18" charset="0"/>
                <a:cs typeface="Times New Roman" pitchFamily="18" charset="0"/>
              </a:rPr>
              <a:t>«</a:t>
            </a:r>
            <a:r>
              <a:rPr lang="ru-RU" dirty="0" err="1" smtClean="0">
                <a:solidFill>
                  <a:schemeClr val="accent1"/>
                </a:solidFill>
                <a:latin typeface="Times New Roman" pitchFamily="18" charset="0"/>
                <a:cs typeface="Times New Roman" pitchFamily="18" charset="0"/>
              </a:rPr>
              <a:t>Аль-Каиданың</a:t>
            </a:r>
            <a:r>
              <a:rPr lang="ru-RU" dirty="0" smtClean="0">
                <a:solidFill>
                  <a:schemeClr val="accent1"/>
                </a:solidFill>
                <a:latin typeface="Times New Roman" pitchFamily="18" charset="0"/>
                <a:cs typeface="Times New Roman" pitchFamily="18" charset="0"/>
              </a:rPr>
              <a:t>» 80-ге </a:t>
            </a:r>
            <a:r>
              <a:rPr lang="ru-RU" dirty="0" err="1" smtClean="0">
                <a:solidFill>
                  <a:schemeClr val="accent1"/>
                </a:solidFill>
                <a:latin typeface="Times New Roman" pitchFamily="18" charset="0"/>
                <a:cs typeface="Times New Roman" pitchFamily="18" charset="0"/>
              </a:rPr>
              <a:t>жуық лагері</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талибтерді</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терорлыққа дайындады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Бұл ұйымның қызметіне Ресей</a:t>
            </a:r>
            <a:r>
              <a:rPr lang="ru-RU" dirty="0" smtClean="0">
                <a:solidFill>
                  <a:schemeClr val="accent1"/>
                </a:solidFill>
                <a:latin typeface="Times New Roman" pitchFamily="18" charset="0"/>
                <a:cs typeface="Times New Roman" pitchFamily="18" charset="0"/>
              </a:rPr>
              <a:t> мен </a:t>
            </a:r>
            <a:r>
              <a:rPr lang="ru-RU" dirty="0" err="1" smtClean="0">
                <a:solidFill>
                  <a:schemeClr val="accent1"/>
                </a:solidFill>
                <a:latin typeface="Times New Roman" pitchFamily="18" charset="0"/>
                <a:cs typeface="Times New Roman" pitchFamily="18" charset="0"/>
              </a:rPr>
              <a:t>Өзбекстан тыйым</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салған</a:t>
            </a:r>
            <a:r>
              <a:rPr lang="ru-RU" dirty="0" smtClean="0">
                <a:solidFill>
                  <a:schemeClr val="accent1"/>
                </a:solidFill>
                <a:latin typeface="Times New Roman" pitchFamily="18" charset="0"/>
                <a:cs typeface="Times New Roman" pitchFamily="18" charset="0"/>
              </a:rPr>
              <a:t>.</a:t>
            </a:r>
            <a:endParaRPr lang="en-US" dirty="0">
              <a:solidFill>
                <a:schemeClr val="accent1"/>
              </a:solidFill>
              <a:latin typeface="Times New Roman" pitchFamily="18" charset="0"/>
              <a:cs typeface="Times New Roman" pitchFamily="18" charset="0"/>
            </a:endParaRPr>
          </a:p>
        </p:txBody>
      </p:sp>
      <p:sp>
        <p:nvSpPr>
          <p:cNvPr id="4" name="Содержимое 3"/>
          <p:cNvSpPr>
            <a:spLocks noGrp="1"/>
          </p:cNvSpPr>
          <p:nvPr>
            <p:ph sz="half" idx="1"/>
          </p:nvPr>
        </p:nvSpPr>
        <p:spPr>
          <a:xfrm>
            <a:off x="0" y="785794"/>
            <a:ext cx="4929190" cy="5852160"/>
          </a:xfrm>
        </p:spPr>
        <p:txBody>
          <a:bodyPr/>
          <a:lstStyle/>
          <a:p>
            <a:endParaRPr lang="en-US" dirty="0"/>
          </a:p>
        </p:txBody>
      </p:sp>
      <p:pic>
        <p:nvPicPr>
          <p:cNvPr id="21506" name="Picture 2" descr="C:\Users\Гульжан\Desktop\3-1.jpg"/>
          <p:cNvPicPr>
            <a:picLocks noChangeAspect="1" noChangeArrowheads="1"/>
          </p:cNvPicPr>
          <p:nvPr/>
        </p:nvPicPr>
        <p:blipFill>
          <a:blip r:embed="rId2"/>
          <a:srcRect/>
          <a:stretch>
            <a:fillRect/>
          </a:stretch>
        </p:blipFill>
        <p:spPr bwMode="auto">
          <a:xfrm>
            <a:off x="285720" y="857232"/>
            <a:ext cx="4786346" cy="578645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«Күрд Халық Конгресі</a:t>
            </a:r>
            <a:r>
              <a:rPr lang="ru-RU" dirty="0" smtClean="0"/>
              <a:t>»</a:t>
            </a:r>
            <a:endParaRPr lang="en-US" dirty="0"/>
          </a:p>
        </p:txBody>
      </p:sp>
      <p:sp>
        <p:nvSpPr>
          <p:cNvPr id="3" name="Текст 2"/>
          <p:cNvSpPr>
            <a:spLocks noGrp="1"/>
          </p:cNvSpPr>
          <p:nvPr>
            <p:ph type="body" idx="2"/>
          </p:nvPr>
        </p:nvSpPr>
        <p:spPr/>
        <p:txBody>
          <a:bodyPr/>
          <a:lstStyle/>
          <a:p>
            <a:endParaRPr lang="en-US" dirty="0"/>
          </a:p>
        </p:txBody>
      </p:sp>
      <p:sp>
        <p:nvSpPr>
          <p:cNvPr id="4" name="Содержимое 3"/>
          <p:cNvSpPr>
            <a:spLocks noGrp="1"/>
          </p:cNvSpPr>
          <p:nvPr>
            <p:ph sz="half" idx="1"/>
          </p:nvPr>
        </p:nvSpPr>
        <p:spPr/>
        <p:txBody>
          <a:bodyPr>
            <a:normAutofit fontScale="47500" lnSpcReduction="20000"/>
          </a:bodyPr>
          <a:lstStyle/>
          <a:p>
            <a:pPr algn="just"/>
            <a:r>
              <a:rPr lang="ru-RU" dirty="0" err="1" smtClean="0">
                <a:latin typeface="Times New Roman" pitchFamily="18" charset="0"/>
                <a:cs typeface="Times New Roman" pitchFamily="18" charset="0"/>
              </a:rPr>
              <a:t>Содырлық құрылымдары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әскери-саяси ұйым</a:t>
            </a:r>
            <a:r>
              <a:rPr lang="ru-RU" dirty="0" smtClean="0">
                <a:latin typeface="Times New Roman" pitchFamily="18" charset="0"/>
                <a:cs typeface="Times New Roman" pitchFamily="18" charset="0"/>
              </a:rPr>
              <a:t>. 1978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Мақсаты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Түркияның оңтүстік шығысында күрдтердің тәуелсіз мемлекетін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Түркия мемлекетінде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шет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елдерде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лаңкестік акциялар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ұйымдастырды.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Террорлық әрекеттері үшін ұйым басшысы</a:t>
            </a:r>
            <a:r>
              <a:rPr lang="ru-RU" dirty="0" smtClean="0">
                <a:latin typeface="Times New Roman" pitchFamily="18" charset="0"/>
                <a:cs typeface="Times New Roman" pitchFamily="18" charset="0"/>
              </a:rPr>
              <a:t> Абдулла </a:t>
            </a:r>
            <a:r>
              <a:rPr lang="ru-RU" dirty="0" err="1" smtClean="0">
                <a:latin typeface="Times New Roman" pitchFamily="18" charset="0"/>
                <a:cs typeface="Times New Roman" pitchFamily="18" charset="0"/>
              </a:rPr>
              <a:t>Оджалан</a:t>
            </a:r>
            <a:r>
              <a:rPr lang="ru-RU" dirty="0" smtClean="0">
                <a:latin typeface="Times New Roman" pitchFamily="18" charset="0"/>
                <a:cs typeface="Times New Roman" pitchFamily="18" charset="0"/>
              </a:rPr>
              <a:t> 1988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Найроби (Кения) </a:t>
            </a:r>
            <a:r>
              <a:rPr lang="ru-RU" dirty="0" err="1" smtClean="0">
                <a:latin typeface="Times New Roman" pitchFamily="18" charset="0"/>
                <a:cs typeface="Times New Roman" pitchFamily="18" charset="0"/>
              </a:rPr>
              <a:t>қаласында ұсталып</a:t>
            </a:r>
            <a:r>
              <a:rPr lang="ru-RU" dirty="0" smtClean="0">
                <a:latin typeface="Times New Roman" pitchFamily="18" charset="0"/>
                <a:cs typeface="Times New Roman" pitchFamily="18" charset="0"/>
              </a:rPr>
              <a:t>, 1999 </a:t>
            </a:r>
            <a:r>
              <a:rPr lang="ru-RU" dirty="0" err="1" smtClean="0">
                <a:latin typeface="Times New Roman" pitchFamily="18" charset="0"/>
                <a:cs typeface="Times New Roman" pitchFamily="18" charset="0"/>
              </a:rPr>
              <a:t>жылдан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Түркияда қамауда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көбіне өзінің жауынгерлік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әрекеттерін партизандық тактикада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жүргізеді.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Лаңкестік актілерінің басым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бөлігін Түркияның әскери қызметшілеріне, қауіпсіздік қызметінің және құқық қорғау органдарының қызметкерлеріне қарсы дәрімен атылатын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қаруды, жарылғыш заттарды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 арқылы жасайды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Ұйым жауынгерлері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көбіне шенеуніктер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саясаткерлерге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шетелдегі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Түрік дипломаттарына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іскерлерге</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шабуыл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жасайды</a:t>
            </a:r>
            <a:r>
              <a:rPr lang="ru-RU" dirty="0" smtClean="0">
                <a:latin typeface="Times New Roman" pitchFamily="18" charset="0"/>
                <a:cs typeface="Times New Roman" pitchFamily="18" charset="0"/>
              </a:rPr>
              <a:t>. 1994 </a:t>
            </a:r>
            <a:r>
              <a:rPr lang="ru-RU" dirty="0" err="1" smtClean="0">
                <a:latin typeface="Times New Roman" pitchFamily="18" charset="0"/>
                <a:cs typeface="Times New Roman" pitchFamily="18" charset="0"/>
              </a:rPr>
              <a:t>жылдан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Түркияның туристік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инфрақұрылымына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соның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Жерорта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теңізі жағалауының курорттарында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жолаушы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поездарында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паромдарда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қоғамдық көліктерде </a:t>
            </a:r>
            <a:r>
              <a:rPr lang="ru-RU" dirty="0" smtClean="0">
                <a:latin typeface="Times New Roman" pitchFamily="18" charset="0"/>
                <a:cs typeface="Times New Roman" pitchFamily="18" charset="0"/>
              </a:rPr>
              <a:t>теракт </a:t>
            </a:r>
            <a:r>
              <a:rPr lang="ru-RU" dirty="0" err="1" smtClean="0">
                <a:latin typeface="Times New Roman" pitchFamily="18" charset="0"/>
                <a:cs typeface="Times New Roman" pitchFamily="18" charset="0"/>
              </a:rPr>
              <a:t>өткізуді ұйымдастырды</a:t>
            </a:r>
            <a:r>
              <a:rPr lang="ru-RU" dirty="0" smtClean="0">
                <a:latin typeface="Times New Roman" pitchFamily="18" charset="0"/>
                <a:cs typeface="Times New Roman" pitchFamily="18" charset="0"/>
              </a:rPr>
              <a:t>. 1996 </a:t>
            </a:r>
            <a:r>
              <a:rPr lang="ru-RU" dirty="0" err="1" smtClean="0">
                <a:latin typeface="Times New Roman" pitchFamily="18" charset="0"/>
                <a:cs typeface="Times New Roman" pitchFamily="18" charset="0"/>
              </a:rPr>
              <a:t>жылдан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террорист-жанкештердің қатысумен терактілер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Басшылары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тұтқындалғаннан 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лаңкестік құрылымның белсенділігі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төмендеп, жауынгерлердің көпшілігі Түркиямен шекаралас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солтүстік Иракқа көшті.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«Күрдтік халықтық конгресі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Европалық одақ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АҚШ-та лаңкестік ұйым 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тізімге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енді</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Түркия Республикасында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тыйым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салынған</a:t>
            </a:r>
            <a:r>
              <a:rPr lang="ru-RU"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2530" name="Picture 2" descr="C:\Users\Гульжан\Desktop\4-1.jpg"/>
          <p:cNvPicPr>
            <a:picLocks noChangeAspect="1" noChangeArrowheads="1"/>
          </p:cNvPicPr>
          <p:nvPr/>
        </p:nvPicPr>
        <p:blipFill>
          <a:blip r:embed="rId2"/>
          <a:srcRect/>
          <a:stretch>
            <a:fillRect/>
          </a:stretch>
        </p:blipFill>
        <p:spPr bwMode="auto">
          <a:xfrm>
            <a:off x="5429256" y="2071678"/>
            <a:ext cx="3252742" cy="44291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«Өзбекстанның </a:t>
            </a:r>
            <a:r>
              <a:rPr lang="ru-RU" dirty="0" smtClean="0"/>
              <a:t>ислам </a:t>
            </a:r>
            <a:r>
              <a:rPr lang="ru-RU" dirty="0" err="1" smtClean="0"/>
              <a:t>қозғалысы</a:t>
            </a:r>
            <a:r>
              <a:rPr lang="ru-RU" dirty="0" smtClean="0"/>
              <a:t>»</a:t>
            </a:r>
            <a:endParaRPr lang="en-US" dirty="0"/>
          </a:p>
        </p:txBody>
      </p:sp>
      <p:sp>
        <p:nvSpPr>
          <p:cNvPr id="3" name="Текст 2"/>
          <p:cNvSpPr>
            <a:spLocks noGrp="1"/>
          </p:cNvSpPr>
          <p:nvPr>
            <p:ph type="body" idx="2"/>
          </p:nvPr>
        </p:nvSpPr>
        <p:spPr/>
        <p:txBody>
          <a:bodyPr/>
          <a:lstStyle/>
          <a:p>
            <a:endParaRPr lang="en-US" dirty="0"/>
          </a:p>
        </p:txBody>
      </p:sp>
      <p:sp>
        <p:nvSpPr>
          <p:cNvPr id="4" name="Содержимое 3"/>
          <p:cNvSpPr>
            <a:spLocks noGrp="1"/>
          </p:cNvSpPr>
          <p:nvPr>
            <p:ph sz="half" idx="1"/>
          </p:nvPr>
        </p:nvSpPr>
        <p:spPr/>
        <p:txBody>
          <a:bodyPr>
            <a:normAutofit/>
          </a:bodyPr>
          <a:lstStyle/>
          <a:p>
            <a:r>
              <a:rPr lang="ru-RU" sz="1500" dirty="0" smtClean="0">
                <a:solidFill>
                  <a:schemeClr val="accent1"/>
                </a:solidFill>
                <a:latin typeface="Times New Roman" pitchFamily="18" charset="0"/>
                <a:cs typeface="Times New Roman" pitchFamily="18" charset="0"/>
              </a:rPr>
              <a:t>1992 </a:t>
            </a:r>
            <a:r>
              <a:rPr lang="ru-RU" sz="1500" dirty="0" err="1" smtClean="0">
                <a:solidFill>
                  <a:schemeClr val="accent1"/>
                </a:solidFill>
                <a:latin typeface="Times New Roman" pitchFamily="18" charset="0"/>
                <a:cs typeface="Times New Roman" pitchFamily="18" charset="0"/>
              </a:rPr>
              <a:t>жылы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Өзбекстанның </a:t>
            </a:r>
            <a:r>
              <a:rPr lang="ru-RU" sz="1500" dirty="0" smtClean="0">
                <a:solidFill>
                  <a:schemeClr val="accent1"/>
                </a:solidFill>
                <a:latin typeface="Times New Roman" pitchFamily="18" charset="0"/>
                <a:cs typeface="Times New Roman" pitchFamily="18" charset="0"/>
              </a:rPr>
              <a:t>Наманган </a:t>
            </a:r>
            <a:r>
              <a:rPr lang="ru-RU" sz="1500" dirty="0" err="1" smtClean="0">
                <a:solidFill>
                  <a:schemeClr val="accent1"/>
                </a:solidFill>
                <a:latin typeface="Times New Roman" pitchFamily="18" charset="0"/>
                <a:cs typeface="Times New Roman" pitchFamily="18" charset="0"/>
              </a:rPr>
              <a:t>облысында</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билікті</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күшпен басып</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алуға әрекет еткені</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үшін қудалауда жүрген Тахир</a:t>
            </a:r>
            <a:r>
              <a:rPr lang="ru-RU" sz="1500" dirty="0" smtClean="0">
                <a:solidFill>
                  <a:schemeClr val="accent1"/>
                </a:solidFill>
                <a:latin typeface="Times New Roman" pitchFamily="18" charset="0"/>
                <a:cs typeface="Times New Roman" pitchFamily="18" charset="0"/>
              </a:rPr>
              <a:t> Юлдашев </a:t>
            </a:r>
            <a:r>
              <a:rPr lang="ru-RU" sz="1500" dirty="0" err="1" smtClean="0">
                <a:solidFill>
                  <a:schemeClr val="accent1"/>
                </a:solidFill>
                <a:latin typeface="Times New Roman" pitchFamily="18" charset="0"/>
                <a:cs typeface="Times New Roman" pitchFamily="18" charset="0"/>
              </a:rPr>
              <a:t>құрды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Қозғалыстың мақсаты </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Өзбекстан Ресбуликасындағы конституциялық билікті</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құлатып, орнына</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шариғаттың заңына бағынатын исламдық мемлекет</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құру.</a:t>
            </a:r>
            <a:r>
              <a:rPr lang="ru-RU" sz="1500" dirty="0" smtClean="0">
                <a:solidFill>
                  <a:schemeClr val="accent1"/>
                </a:solidFill>
                <a:latin typeface="Times New Roman" pitchFamily="18" charset="0"/>
                <a:cs typeface="Times New Roman" pitchFamily="18" charset="0"/>
              </a:rPr>
              <a:t> 2001 </a:t>
            </a:r>
            <a:r>
              <a:rPr lang="ru-RU" sz="1500" dirty="0" err="1" smtClean="0">
                <a:solidFill>
                  <a:schemeClr val="accent1"/>
                </a:solidFill>
                <a:latin typeface="Times New Roman" pitchFamily="18" charset="0"/>
                <a:cs typeface="Times New Roman" pitchFamily="18" charset="0"/>
              </a:rPr>
              <a:t>жылы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қозғалыс мүшелері </a:t>
            </a:r>
            <a:r>
              <a:rPr lang="ru-RU" sz="1500" dirty="0" smtClean="0">
                <a:solidFill>
                  <a:schemeClr val="accent1"/>
                </a:solidFill>
                <a:latin typeface="Times New Roman" pitchFamily="18" charset="0"/>
                <a:cs typeface="Times New Roman" pitchFamily="18" charset="0"/>
              </a:rPr>
              <a:t>2000-ға </a:t>
            </a:r>
            <a:r>
              <a:rPr lang="ru-RU" sz="1500" dirty="0" err="1" smtClean="0">
                <a:solidFill>
                  <a:schemeClr val="accent1"/>
                </a:solidFill>
                <a:latin typeface="Times New Roman" pitchFamily="18" charset="0"/>
                <a:cs typeface="Times New Roman" pitchFamily="18" charset="0"/>
              </a:rPr>
              <a:t>жуық адамды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құрады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Ұйым мүшелері </a:t>
            </a:r>
            <a:r>
              <a:rPr lang="ru-RU" sz="1500" dirty="0" smtClean="0">
                <a:solidFill>
                  <a:schemeClr val="accent1"/>
                </a:solidFill>
                <a:latin typeface="Times New Roman" pitchFamily="18" charset="0"/>
                <a:cs typeface="Times New Roman" pitchFamily="18" charset="0"/>
              </a:rPr>
              <a:t>1992-1997 </a:t>
            </a:r>
            <a:r>
              <a:rPr lang="ru-RU" sz="1500" dirty="0" err="1" smtClean="0">
                <a:solidFill>
                  <a:schemeClr val="accent1"/>
                </a:solidFill>
                <a:latin typeface="Times New Roman" pitchFamily="18" charset="0"/>
                <a:cs typeface="Times New Roman" pitchFamily="18" charset="0"/>
              </a:rPr>
              <a:t>жылдары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Тәжікстанда қарулы </a:t>
            </a:r>
            <a:r>
              <a:rPr lang="ru-RU" sz="1500" dirty="0" smtClean="0">
                <a:solidFill>
                  <a:schemeClr val="accent1"/>
                </a:solidFill>
                <a:latin typeface="Times New Roman" pitchFamily="18" charset="0"/>
                <a:cs typeface="Times New Roman" pitchFamily="18" charset="0"/>
              </a:rPr>
              <a:t>оппозиция </a:t>
            </a:r>
            <a:r>
              <a:rPr lang="ru-RU" sz="1500" dirty="0" err="1" smtClean="0">
                <a:solidFill>
                  <a:schemeClr val="accent1"/>
                </a:solidFill>
                <a:latin typeface="Times New Roman" pitchFamily="18" charset="0"/>
                <a:cs typeface="Times New Roman" pitchFamily="18" charset="0"/>
              </a:rPr>
              <a:t>жағында белсенді</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түрде</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соғысқан</a:t>
            </a:r>
            <a:r>
              <a:rPr lang="ru-RU" sz="1500" dirty="0" smtClean="0">
                <a:solidFill>
                  <a:schemeClr val="accent1"/>
                </a:solidFill>
                <a:latin typeface="Times New Roman" pitchFamily="18" charset="0"/>
                <a:cs typeface="Times New Roman" pitchFamily="18" charset="0"/>
              </a:rPr>
              <a:t>. 1999 </a:t>
            </a:r>
            <a:r>
              <a:rPr lang="ru-RU" sz="1500" dirty="0" err="1" smtClean="0">
                <a:solidFill>
                  <a:schemeClr val="accent1"/>
                </a:solidFill>
                <a:latin typeface="Times New Roman" pitchFamily="18" charset="0"/>
                <a:cs typeface="Times New Roman" pitchFamily="18" charset="0"/>
              </a:rPr>
              <a:t>жылы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ақпанда </a:t>
            </a:r>
            <a:r>
              <a:rPr lang="ru-RU" sz="1500" dirty="0" smtClean="0">
                <a:solidFill>
                  <a:schemeClr val="accent1"/>
                </a:solidFill>
                <a:latin typeface="Times New Roman" pitchFamily="18" charset="0"/>
                <a:cs typeface="Times New Roman" pitchFamily="18" charset="0"/>
              </a:rPr>
              <a:t>«</a:t>
            </a:r>
            <a:r>
              <a:rPr lang="ru-RU" sz="1500" dirty="0" err="1" smtClean="0">
                <a:solidFill>
                  <a:schemeClr val="accent1"/>
                </a:solidFill>
                <a:latin typeface="Times New Roman" pitchFamily="18" charset="0"/>
                <a:cs typeface="Times New Roman" pitchFamily="18" charset="0"/>
              </a:rPr>
              <a:t>Өзбекстанның </a:t>
            </a:r>
            <a:r>
              <a:rPr lang="ru-RU" sz="1500" dirty="0" smtClean="0">
                <a:solidFill>
                  <a:schemeClr val="accent1"/>
                </a:solidFill>
                <a:latin typeface="Times New Roman" pitchFamily="18" charset="0"/>
                <a:cs typeface="Times New Roman" pitchFamily="18" charset="0"/>
              </a:rPr>
              <a:t>ислам </a:t>
            </a:r>
            <a:r>
              <a:rPr lang="ru-RU" sz="1500" dirty="0" err="1" smtClean="0">
                <a:solidFill>
                  <a:schemeClr val="accent1"/>
                </a:solidFill>
                <a:latin typeface="Times New Roman" pitchFamily="18" charset="0"/>
                <a:cs typeface="Times New Roman" pitchFamily="18" charset="0"/>
              </a:rPr>
              <a:t>қозғалысы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содырлары</a:t>
            </a:r>
            <a:r>
              <a:rPr lang="ru-RU" sz="1500" dirty="0" smtClean="0">
                <a:solidFill>
                  <a:schemeClr val="accent1"/>
                </a:solidFill>
                <a:latin typeface="Times New Roman" pitchFamily="18" charset="0"/>
                <a:cs typeface="Times New Roman" pitchFamily="18" charset="0"/>
              </a:rPr>
              <a:t> Ташкент </a:t>
            </a:r>
            <a:r>
              <a:rPr lang="ru-RU" sz="1500" dirty="0" err="1" smtClean="0">
                <a:solidFill>
                  <a:schemeClr val="accent1"/>
                </a:solidFill>
                <a:latin typeface="Times New Roman" pitchFamily="18" charset="0"/>
                <a:cs typeface="Times New Roman" pitchFamily="18" charset="0"/>
              </a:rPr>
              <a:t>қаласында </a:t>
            </a:r>
            <a:r>
              <a:rPr lang="ru-RU" sz="1500" dirty="0" smtClean="0">
                <a:solidFill>
                  <a:schemeClr val="accent1"/>
                </a:solidFill>
                <a:latin typeface="Times New Roman" pitchFamily="18" charset="0"/>
                <a:cs typeface="Times New Roman" pitchFamily="18" charset="0"/>
              </a:rPr>
              <a:t>6 </a:t>
            </a:r>
            <a:r>
              <a:rPr lang="ru-RU" sz="1500" dirty="0" err="1" smtClean="0">
                <a:solidFill>
                  <a:schemeClr val="accent1"/>
                </a:solidFill>
                <a:latin typeface="Times New Roman" pitchFamily="18" charset="0"/>
                <a:cs typeface="Times New Roman" pitchFamily="18" charset="0"/>
              </a:rPr>
              <a:t>жарылыс</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ұйымдастырды</a:t>
            </a:r>
            <a:r>
              <a:rPr lang="ru-RU" sz="1500" dirty="0" smtClean="0">
                <a:solidFill>
                  <a:schemeClr val="accent1"/>
                </a:solidFill>
                <a:latin typeface="Times New Roman" pitchFamily="18" charset="0"/>
                <a:cs typeface="Times New Roman" pitchFamily="18" charset="0"/>
              </a:rPr>
              <a:t>. 1999 – 2000 </a:t>
            </a:r>
            <a:r>
              <a:rPr lang="ru-RU" sz="1500" dirty="0" err="1" smtClean="0">
                <a:solidFill>
                  <a:schemeClr val="accent1"/>
                </a:solidFill>
                <a:latin typeface="Times New Roman" pitchFamily="18" charset="0"/>
                <a:cs typeface="Times New Roman" pitchFamily="18" charset="0"/>
              </a:rPr>
              <a:t>жылдары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ұйым содырлары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екі</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рет</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Тәжікстан арқылы Қырғызстанның </a:t>
            </a:r>
            <a:r>
              <a:rPr lang="ru-RU" sz="1500" dirty="0" smtClean="0">
                <a:solidFill>
                  <a:schemeClr val="accent1"/>
                </a:solidFill>
                <a:latin typeface="Times New Roman" pitchFamily="18" charset="0"/>
                <a:cs typeface="Times New Roman" pitchFamily="18" charset="0"/>
              </a:rPr>
              <a:t>Баткен </a:t>
            </a:r>
            <a:r>
              <a:rPr lang="ru-RU" sz="1500" dirty="0" err="1" smtClean="0">
                <a:solidFill>
                  <a:schemeClr val="accent1"/>
                </a:solidFill>
                <a:latin typeface="Times New Roman" pitchFamily="18" charset="0"/>
                <a:cs typeface="Times New Roman" pitchFamily="18" charset="0"/>
              </a:rPr>
              <a:t>облысында</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және Өзбекстанның Ферғанасында қарулы қақтығыстар жүргізді</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Олар</a:t>
            </a:r>
            <a:r>
              <a:rPr lang="ru-RU" sz="1500" dirty="0" smtClean="0">
                <a:solidFill>
                  <a:schemeClr val="accent1"/>
                </a:solidFill>
                <a:latin typeface="Times New Roman" pitchFamily="18" charset="0"/>
                <a:cs typeface="Times New Roman" pitchFamily="18" charset="0"/>
              </a:rPr>
              <a:t> «Аль-Каида» </a:t>
            </a:r>
            <a:r>
              <a:rPr lang="ru-RU" sz="1500" dirty="0" err="1" smtClean="0">
                <a:solidFill>
                  <a:schemeClr val="accent1"/>
                </a:solidFill>
                <a:latin typeface="Times New Roman" pitchFamily="18" charset="0"/>
                <a:cs typeface="Times New Roman" pitchFamily="18" charset="0"/>
              </a:rPr>
              <a:t>және </a:t>
            </a:r>
            <a:r>
              <a:rPr lang="ru-RU" sz="1500" dirty="0" smtClean="0">
                <a:solidFill>
                  <a:schemeClr val="accent1"/>
                </a:solidFill>
                <a:latin typeface="Times New Roman" pitchFamily="18" charset="0"/>
                <a:cs typeface="Times New Roman" pitchFamily="18" charset="0"/>
              </a:rPr>
              <a:t>«Талибан» </a:t>
            </a:r>
            <a:r>
              <a:rPr lang="ru-RU" sz="1500" dirty="0" err="1" smtClean="0">
                <a:solidFill>
                  <a:schemeClr val="accent1"/>
                </a:solidFill>
                <a:latin typeface="Times New Roman" pitchFamily="18" charset="0"/>
                <a:cs typeface="Times New Roman" pitchFamily="18" charset="0"/>
              </a:rPr>
              <a:t>қозғалыстарының тікелей</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қарамағында болғандықтан содырлары</a:t>
            </a:r>
            <a:r>
              <a:rPr lang="ru-RU" sz="1500" dirty="0" smtClean="0">
                <a:solidFill>
                  <a:schemeClr val="accent1"/>
                </a:solidFill>
                <a:latin typeface="Times New Roman" pitchFamily="18" charset="0"/>
                <a:cs typeface="Times New Roman" pitchFamily="18" charset="0"/>
              </a:rPr>
              <a:t> АҚШ </a:t>
            </a:r>
            <a:r>
              <a:rPr lang="ru-RU" sz="1500" dirty="0" err="1" smtClean="0">
                <a:solidFill>
                  <a:schemeClr val="accent1"/>
                </a:solidFill>
                <a:latin typeface="Times New Roman" pitchFamily="18" charset="0"/>
                <a:cs typeface="Times New Roman" pitchFamily="18" charset="0"/>
              </a:rPr>
              <a:t>басқаратын халықаралық коалицияға қарсы Ауғанстанда әлі </a:t>
            </a:r>
            <a:r>
              <a:rPr lang="ru-RU" sz="1500" dirty="0" smtClean="0">
                <a:solidFill>
                  <a:schemeClr val="accent1"/>
                </a:solidFill>
                <a:latin typeface="Times New Roman" pitchFamily="18" charset="0"/>
                <a:cs typeface="Times New Roman" pitchFamily="18" charset="0"/>
              </a:rPr>
              <a:t>де </a:t>
            </a:r>
            <a:r>
              <a:rPr lang="ru-RU" sz="1500" dirty="0" err="1" smtClean="0">
                <a:solidFill>
                  <a:schemeClr val="accent1"/>
                </a:solidFill>
                <a:latin typeface="Times New Roman" pitchFamily="18" charset="0"/>
                <a:cs typeface="Times New Roman" pitchFamily="18" charset="0"/>
              </a:rPr>
              <a:t>соғыс қимылдарына қатысып жүр</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Ұйым мүшелері Қазақстанда бірнеше</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рет</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жасырынып</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шоғырланбақшы болды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«Өзбекстанның </a:t>
            </a:r>
            <a:r>
              <a:rPr lang="ru-RU" sz="1500" dirty="0" smtClean="0">
                <a:solidFill>
                  <a:schemeClr val="accent1"/>
                </a:solidFill>
                <a:latin typeface="Times New Roman" pitchFamily="18" charset="0"/>
                <a:cs typeface="Times New Roman" pitchFamily="18" charset="0"/>
              </a:rPr>
              <a:t>ислам </a:t>
            </a:r>
            <a:r>
              <a:rPr lang="ru-RU" sz="1500" dirty="0" err="1" smtClean="0">
                <a:solidFill>
                  <a:schemeClr val="accent1"/>
                </a:solidFill>
                <a:latin typeface="Times New Roman" pitchFamily="18" charset="0"/>
                <a:cs typeface="Times New Roman" pitchFamily="18" charset="0"/>
              </a:rPr>
              <a:t>қозғалысы</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бірыңғай халықаралық тізімде</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террорлық ұйым ретінде</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тіркелген</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Ұйым қызметі Қырғызстан, Ресей</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Тәжікстан, Өзбекстан және </a:t>
            </a:r>
            <a:r>
              <a:rPr lang="ru-RU" sz="1500" dirty="0" smtClean="0">
                <a:solidFill>
                  <a:schemeClr val="accent1"/>
                </a:solidFill>
                <a:latin typeface="Times New Roman" pitchFamily="18" charset="0"/>
                <a:cs typeface="Times New Roman" pitchFamily="18" charset="0"/>
              </a:rPr>
              <a:t>АҚШ </a:t>
            </a:r>
            <a:r>
              <a:rPr lang="ru-RU" sz="1500" dirty="0" err="1" smtClean="0">
                <a:solidFill>
                  <a:schemeClr val="accent1"/>
                </a:solidFill>
                <a:latin typeface="Times New Roman" pitchFamily="18" charset="0"/>
                <a:cs typeface="Times New Roman" pitchFamily="18" charset="0"/>
              </a:rPr>
              <a:t>елдерінде</a:t>
            </a:r>
            <a:r>
              <a:rPr lang="ru-RU" sz="1500" dirty="0" smtClean="0">
                <a:solidFill>
                  <a:schemeClr val="accent1"/>
                </a:solidFill>
                <a:latin typeface="Times New Roman" pitchFamily="18" charset="0"/>
                <a:cs typeface="Times New Roman" pitchFamily="18" charset="0"/>
              </a:rPr>
              <a:t> де </a:t>
            </a:r>
            <a:r>
              <a:rPr lang="ru-RU" sz="1500" dirty="0" err="1" smtClean="0">
                <a:solidFill>
                  <a:schemeClr val="accent1"/>
                </a:solidFill>
                <a:latin typeface="Times New Roman" pitchFamily="18" charset="0"/>
                <a:cs typeface="Times New Roman" pitchFamily="18" charset="0"/>
              </a:rPr>
              <a:t>тыйым</a:t>
            </a:r>
            <a:r>
              <a:rPr lang="ru-RU" sz="1500" dirty="0" smtClean="0">
                <a:solidFill>
                  <a:schemeClr val="accent1"/>
                </a:solidFill>
                <a:latin typeface="Times New Roman" pitchFamily="18" charset="0"/>
                <a:cs typeface="Times New Roman" pitchFamily="18" charset="0"/>
              </a:rPr>
              <a:t> </a:t>
            </a:r>
            <a:r>
              <a:rPr lang="ru-RU" sz="1500" dirty="0" err="1" smtClean="0">
                <a:solidFill>
                  <a:schemeClr val="accent1"/>
                </a:solidFill>
                <a:latin typeface="Times New Roman" pitchFamily="18" charset="0"/>
                <a:cs typeface="Times New Roman" pitchFamily="18" charset="0"/>
              </a:rPr>
              <a:t>салынған</a:t>
            </a:r>
            <a:r>
              <a:rPr lang="ru-RU" sz="1500" dirty="0" smtClean="0">
                <a:solidFill>
                  <a:schemeClr val="accent1"/>
                </a:solidFill>
                <a:latin typeface="Times New Roman" pitchFamily="18" charset="0"/>
                <a:cs typeface="Times New Roman" pitchFamily="18" charset="0"/>
              </a:rPr>
              <a:t>.</a:t>
            </a:r>
            <a:endParaRPr lang="en-US" sz="1500" dirty="0">
              <a:solidFill>
                <a:schemeClr val="accent1"/>
              </a:solidFill>
              <a:latin typeface="Times New Roman" pitchFamily="18" charset="0"/>
              <a:cs typeface="Times New Roman" pitchFamily="18" charset="0"/>
            </a:endParaRPr>
          </a:p>
        </p:txBody>
      </p:sp>
      <p:pic>
        <p:nvPicPr>
          <p:cNvPr id="23554" name="Picture 2" descr="C:\Users\Гульжан\Desktop\5-1.jpg"/>
          <p:cNvPicPr>
            <a:picLocks noChangeAspect="1" noChangeArrowheads="1"/>
          </p:cNvPicPr>
          <p:nvPr/>
        </p:nvPicPr>
        <p:blipFill>
          <a:blip r:embed="rId2"/>
          <a:srcRect/>
          <a:stretch>
            <a:fillRect/>
          </a:stretch>
        </p:blipFill>
        <p:spPr bwMode="auto">
          <a:xfrm>
            <a:off x="5357818" y="2071678"/>
            <a:ext cx="3428999" cy="44291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«Мұсылман бауырлар</a:t>
            </a:r>
            <a:r>
              <a:rPr lang="ru-RU" dirty="0" smtClean="0"/>
              <a:t>» </a:t>
            </a:r>
            <a:r>
              <a:rPr lang="ru-RU" dirty="0" err="1" smtClean="0"/>
              <a:t>ұйымы</a:t>
            </a:r>
            <a:endParaRPr lang="en-US" dirty="0"/>
          </a:p>
        </p:txBody>
      </p:sp>
      <p:sp>
        <p:nvSpPr>
          <p:cNvPr id="3" name="Текст 2"/>
          <p:cNvSpPr>
            <a:spLocks noGrp="1"/>
          </p:cNvSpPr>
          <p:nvPr>
            <p:ph type="body" idx="2"/>
          </p:nvPr>
        </p:nvSpPr>
        <p:spPr/>
        <p:txBody>
          <a:bodyPr/>
          <a:lstStyle/>
          <a:p>
            <a:endParaRPr lang="en-US" dirty="0"/>
          </a:p>
        </p:txBody>
      </p:sp>
      <p:sp>
        <p:nvSpPr>
          <p:cNvPr id="4" name="Содержимое 3"/>
          <p:cNvSpPr>
            <a:spLocks noGrp="1"/>
          </p:cNvSpPr>
          <p:nvPr>
            <p:ph sz="half" idx="1"/>
          </p:nvPr>
        </p:nvSpPr>
        <p:spPr/>
        <p:txBody>
          <a:bodyPr>
            <a:normAutofit fontScale="47500" lnSpcReduction="20000"/>
          </a:bodyPr>
          <a:lstStyle/>
          <a:p>
            <a:pPr algn="just"/>
            <a:r>
              <a:rPr lang="ru-RU" dirty="0" err="1" smtClean="0">
                <a:solidFill>
                  <a:schemeClr val="accent1"/>
                </a:solidFill>
              </a:rPr>
              <a:t>Трансұлттық, діни-саяси</a:t>
            </a:r>
            <a:r>
              <a:rPr lang="ru-RU" dirty="0" smtClean="0">
                <a:solidFill>
                  <a:schemeClr val="accent1"/>
                </a:solidFill>
              </a:rPr>
              <a:t>, </a:t>
            </a:r>
            <a:r>
              <a:rPr lang="ru-RU" dirty="0" err="1" smtClean="0">
                <a:solidFill>
                  <a:schemeClr val="accent1"/>
                </a:solidFill>
              </a:rPr>
              <a:t>террористік</a:t>
            </a:r>
            <a:r>
              <a:rPr lang="ru-RU" dirty="0" smtClean="0">
                <a:solidFill>
                  <a:schemeClr val="accent1"/>
                </a:solidFill>
              </a:rPr>
              <a:t> </a:t>
            </a:r>
            <a:r>
              <a:rPr lang="ru-RU" dirty="0" err="1" smtClean="0">
                <a:solidFill>
                  <a:schemeClr val="accent1"/>
                </a:solidFill>
              </a:rPr>
              <a:t>ұйым.</a:t>
            </a:r>
            <a:r>
              <a:rPr lang="ru-RU" dirty="0" smtClean="0">
                <a:solidFill>
                  <a:schemeClr val="accent1"/>
                </a:solidFill>
              </a:rPr>
              <a:t> 1928 </a:t>
            </a:r>
            <a:r>
              <a:rPr lang="ru-RU" dirty="0" err="1" smtClean="0">
                <a:solidFill>
                  <a:schemeClr val="accent1"/>
                </a:solidFill>
              </a:rPr>
              <a:t>жылы</a:t>
            </a:r>
            <a:r>
              <a:rPr lang="ru-RU" dirty="0" smtClean="0">
                <a:solidFill>
                  <a:schemeClr val="accent1"/>
                </a:solidFill>
              </a:rPr>
              <a:t> </a:t>
            </a:r>
            <a:r>
              <a:rPr lang="ru-RU" dirty="0" err="1" smtClean="0">
                <a:solidFill>
                  <a:schemeClr val="accent1"/>
                </a:solidFill>
              </a:rPr>
              <a:t>Мысырда</a:t>
            </a:r>
            <a:r>
              <a:rPr lang="ru-RU" dirty="0" smtClean="0">
                <a:solidFill>
                  <a:schemeClr val="accent1"/>
                </a:solidFill>
              </a:rPr>
              <a:t> Хасан </a:t>
            </a:r>
            <a:r>
              <a:rPr lang="ru-RU" dirty="0" err="1" smtClean="0">
                <a:solidFill>
                  <a:schemeClr val="accent1"/>
                </a:solidFill>
              </a:rPr>
              <a:t>әл-Банна құрды</a:t>
            </a:r>
            <a:r>
              <a:rPr lang="ru-RU" dirty="0" smtClean="0">
                <a:solidFill>
                  <a:schemeClr val="accent1"/>
                </a:solidFill>
              </a:rPr>
              <a:t>. 1950 </a:t>
            </a:r>
            <a:r>
              <a:rPr lang="ru-RU" dirty="0" err="1" smtClean="0">
                <a:solidFill>
                  <a:schemeClr val="accent1"/>
                </a:solidFill>
              </a:rPr>
              <a:t>жылдары</a:t>
            </a:r>
            <a:r>
              <a:rPr lang="ru-RU" dirty="0" smtClean="0">
                <a:solidFill>
                  <a:schemeClr val="accent1"/>
                </a:solidFill>
              </a:rPr>
              <a:t> </a:t>
            </a:r>
            <a:r>
              <a:rPr lang="ru-RU" dirty="0" err="1" smtClean="0">
                <a:solidFill>
                  <a:schemeClr val="accent1"/>
                </a:solidFill>
              </a:rPr>
              <a:t>Сейіт</a:t>
            </a:r>
            <a:r>
              <a:rPr lang="ru-RU" dirty="0" smtClean="0">
                <a:solidFill>
                  <a:schemeClr val="accent1"/>
                </a:solidFill>
              </a:rPr>
              <a:t> </a:t>
            </a:r>
            <a:r>
              <a:rPr lang="ru-RU" dirty="0" err="1" smtClean="0">
                <a:solidFill>
                  <a:schemeClr val="accent1"/>
                </a:solidFill>
              </a:rPr>
              <a:t>әл-Кутб жүргізген өзгерістерден кейін</a:t>
            </a:r>
            <a:r>
              <a:rPr lang="ru-RU" dirty="0" smtClean="0">
                <a:solidFill>
                  <a:schemeClr val="accent1"/>
                </a:solidFill>
              </a:rPr>
              <a:t> </a:t>
            </a:r>
            <a:r>
              <a:rPr lang="ru-RU" dirty="0" err="1" smtClean="0">
                <a:solidFill>
                  <a:schemeClr val="accent1"/>
                </a:solidFill>
              </a:rPr>
              <a:t>ұйым радикалды</a:t>
            </a:r>
            <a:r>
              <a:rPr lang="ru-RU" dirty="0" smtClean="0">
                <a:solidFill>
                  <a:schemeClr val="accent1"/>
                </a:solidFill>
              </a:rPr>
              <a:t> </a:t>
            </a:r>
            <a:r>
              <a:rPr lang="ru-RU" dirty="0" err="1" smtClean="0">
                <a:solidFill>
                  <a:schemeClr val="accent1"/>
                </a:solidFill>
              </a:rPr>
              <a:t>сипатқа ие</a:t>
            </a:r>
            <a:r>
              <a:rPr lang="ru-RU" dirty="0" smtClean="0">
                <a:solidFill>
                  <a:schemeClr val="accent1"/>
                </a:solidFill>
              </a:rPr>
              <a:t> </a:t>
            </a:r>
            <a:r>
              <a:rPr lang="ru-RU" dirty="0" err="1" smtClean="0">
                <a:solidFill>
                  <a:schemeClr val="accent1"/>
                </a:solidFill>
              </a:rPr>
              <a:t>болды</a:t>
            </a:r>
            <a:r>
              <a:rPr lang="ru-RU" dirty="0" smtClean="0">
                <a:solidFill>
                  <a:schemeClr val="accent1"/>
                </a:solidFill>
              </a:rPr>
              <a:t>. </a:t>
            </a:r>
            <a:r>
              <a:rPr lang="ru-RU" dirty="0" err="1" smtClean="0">
                <a:solidFill>
                  <a:schemeClr val="accent1"/>
                </a:solidFill>
              </a:rPr>
              <a:t>Мақсаты </a:t>
            </a:r>
            <a:r>
              <a:rPr lang="ru-RU" dirty="0" smtClean="0">
                <a:solidFill>
                  <a:schemeClr val="accent1"/>
                </a:solidFill>
              </a:rPr>
              <a:t>– </a:t>
            </a:r>
            <a:r>
              <a:rPr lang="ru-RU" dirty="0" err="1" smtClean="0">
                <a:solidFill>
                  <a:schemeClr val="accent1"/>
                </a:solidFill>
              </a:rPr>
              <a:t>қоғамды мұсылмандандыру, мұсылман емес</a:t>
            </a:r>
            <a:r>
              <a:rPr lang="ru-RU" dirty="0" smtClean="0">
                <a:solidFill>
                  <a:schemeClr val="accent1"/>
                </a:solidFill>
              </a:rPr>
              <a:t> </a:t>
            </a:r>
            <a:r>
              <a:rPr lang="ru-RU" dirty="0" err="1" smtClean="0">
                <a:solidFill>
                  <a:schemeClr val="accent1"/>
                </a:solidFill>
              </a:rPr>
              <a:t>өкіметтік құрылымдарды жойып</a:t>
            </a:r>
            <a:r>
              <a:rPr lang="ru-RU" dirty="0" smtClean="0">
                <a:solidFill>
                  <a:schemeClr val="accent1"/>
                </a:solidFill>
              </a:rPr>
              <a:t>, </a:t>
            </a:r>
            <a:r>
              <a:rPr lang="ru-RU" dirty="0" err="1" smtClean="0">
                <a:solidFill>
                  <a:schemeClr val="accent1"/>
                </a:solidFill>
              </a:rPr>
              <a:t>халифаттық режимдегі</a:t>
            </a:r>
            <a:r>
              <a:rPr lang="ru-RU" dirty="0" smtClean="0">
                <a:solidFill>
                  <a:schemeClr val="accent1"/>
                </a:solidFill>
              </a:rPr>
              <a:t> </a:t>
            </a:r>
            <a:r>
              <a:rPr lang="ru-RU" dirty="0" err="1" smtClean="0">
                <a:solidFill>
                  <a:schemeClr val="accent1"/>
                </a:solidFill>
              </a:rPr>
              <a:t>мемлекет</a:t>
            </a:r>
            <a:r>
              <a:rPr lang="ru-RU" dirty="0" smtClean="0">
                <a:solidFill>
                  <a:schemeClr val="accent1"/>
                </a:solidFill>
              </a:rPr>
              <a:t> </a:t>
            </a:r>
            <a:r>
              <a:rPr lang="ru-RU" dirty="0" err="1" smtClean="0">
                <a:solidFill>
                  <a:schemeClr val="accent1"/>
                </a:solidFill>
              </a:rPr>
              <a:t>орнату</a:t>
            </a:r>
            <a:r>
              <a:rPr lang="ru-RU" dirty="0" smtClean="0">
                <a:solidFill>
                  <a:schemeClr val="accent1"/>
                </a:solidFill>
              </a:rPr>
              <a:t>. 1940-50 </a:t>
            </a:r>
            <a:r>
              <a:rPr lang="ru-RU" dirty="0" err="1" smtClean="0">
                <a:solidFill>
                  <a:schemeClr val="accent1"/>
                </a:solidFill>
              </a:rPr>
              <a:t>жылдары</a:t>
            </a:r>
            <a:r>
              <a:rPr lang="ru-RU" dirty="0" smtClean="0">
                <a:solidFill>
                  <a:schemeClr val="accent1"/>
                </a:solidFill>
              </a:rPr>
              <a:t> </a:t>
            </a:r>
            <a:r>
              <a:rPr lang="ru-RU" dirty="0" err="1" smtClean="0">
                <a:solidFill>
                  <a:schemeClr val="accent1"/>
                </a:solidFill>
              </a:rPr>
              <a:t>ұйым мүшелері Египетте</a:t>
            </a:r>
            <a:r>
              <a:rPr lang="ru-RU" dirty="0" smtClean="0">
                <a:solidFill>
                  <a:schemeClr val="accent1"/>
                </a:solidFill>
              </a:rPr>
              <a:t> </a:t>
            </a:r>
            <a:r>
              <a:rPr lang="ru-RU" dirty="0" err="1" smtClean="0">
                <a:solidFill>
                  <a:schemeClr val="accent1"/>
                </a:solidFill>
              </a:rPr>
              <a:t>саяси</a:t>
            </a:r>
            <a:r>
              <a:rPr lang="ru-RU" dirty="0" smtClean="0">
                <a:solidFill>
                  <a:schemeClr val="accent1"/>
                </a:solidFill>
              </a:rPr>
              <a:t> </a:t>
            </a:r>
            <a:r>
              <a:rPr lang="ru-RU" dirty="0" err="1" smtClean="0">
                <a:solidFill>
                  <a:schemeClr val="accent1"/>
                </a:solidFill>
              </a:rPr>
              <a:t>өлтіру әрекеттерін ұйымдастырды</a:t>
            </a:r>
            <a:r>
              <a:rPr lang="ru-RU" dirty="0" smtClean="0">
                <a:solidFill>
                  <a:schemeClr val="accent1"/>
                </a:solidFill>
              </a:rPr>
              <a:t>. 1954 </a:t>
            </a:r>
            <a:r>
              <a:rPr lang="ru-RU" dirty="0" err="1" smtClean="0">
                <a:solidFill>
                  <a:schemeClr val="accent1"/>
                </a:solidFill>
              </a:rPr>
              <a:t>жылы</a:t>
            </a:r>
            <a:r>
              <a:rPr lang="ru-RU" dirty="0" smtClean="0">
                <a:solidFill>
                  <a:schemeClr val="accent1"/>
                </a:solidFill>
              </a:rPr>
              <a:t> осы </a:t>
            </a:r>
            <a:r>
              <a:rPr lang="ru-RU" dirty="0" err="1" smtClean="0">
                <a:solidFill>
                  <a:schemeClr val="accent1"/>
                </a:solidFill>
              </a:rPr>
              <a:t>елдің премьер-министрі</a:t>
            </a:r>
            <a:r>
              <a:rPr lang="ru-RU" dirty="0" smtClean="0">
                <a:solidFill>
                  <a:schemeClr val="accent1"/>
                </a:solidFill>
              </a:rPr>
              <a:t> (</a:t>
            </a:r>
            <a:r>
              <a:rPr lang="ru-RU" dirty="0" err="1" smtClean="0">
                <a:solidFill>
                  <a:schemeClr val="accent1"/>
                </a:solidFill>
              </a:rPr>
              <a:t>кейінірек</a:t>
            </a:r>
            <a:r>
              <a:rPr lang="ru-RU" dirty="0" smtClean="0">
                <a:solidFill>
                  <a:schemeClr val="accent1"/>
                </a:solidFill>
              </a:rPr>
              <a:t> президент) Г.А.</a:t>
            </a:r>
            <a:r>
              <a:rPr lang="ru-RU" dirty="0" err="1" smtClean="0">
                <a:solidFill>
                  <a:schemeClr val="accent1"/>
                </a:solidFill>
              </a:rPr>
              <a:t>Насерға қастандық жасады</a:t>
            </a:r>
            <a:r>
              <a:rPr lang="ru-RU" dirty="0" smtClean="0">
                <a:solidFill>
                  <a:schemeClr val="accent1"/>
                </a:solidFill>
              </a:rPr>
              <a:t>. 1970 </a:t>
            </a:r>
            <a:r>
              <a:rPr lang="ru-RU" dirty="0" err="1" smtClean="0">
                <a:solidFill>
                  <a:schemeClr val="accent1"/>
                </a:solidFill>
              </a:rPr>
              <a:t>жылдың соңы </a:t>
            </a:r>
            <a:r>
              <a:rPr lang="ru-RU" dirty="0" smtClean="0">
                <a:solidFill>
                  <a:schemeClr val="accent1"/>
                </a:solidFill>
              </a:rPr>
              <a:t>мен 1980 </a:t>
            </a:r>
            <a:r>
              <a:rPr lang="ru-RU" dirty="0" err="1" smtClean="0">
                <a:solidFill>
                  <a:schemeClr val="accent1"/>
                </a:solidFill>
              </a:rPr>
              <a:t>жылдың басында</a:t>
            </a:r>
            <a:r>
              <a:rPr lang="ru-RU" dirty="0" smtClean="0">
                <a:solidFill>
                  <a:schemeClr val="accent1"/>
                </a:solidFill>
              </a:rPr>
              <a:t> </a:t>
            </a:r>
            <a:r>
              <a:rPr lang="ru-RU" dirty="0" err="1" smtClean="0">
                <a:solidFill>
                  <a:schemeClr val="accent1"/>
                </a:solidFill>
              </a:rPr>
              <a:t>Сирияда</a:t>
            </a:r>
            <a:r>
              <a:rPr lang="ru-RU" dirty="0" smtClean="0">
                <a:solidFill>
                  <a:schemeClr val="accent1"/>
                </a:solidFill>
              </a:rPr>
              <a:t> </a:t>
            </a:r>
            <a:r>
              <a:rPr lang="ru-RU" dirty="0" err="1" smtClean="0">
                <a:solidFill>
                  <a:schemeClr val="accent1"/>
                </a:solidFill>
              </a:rPr>
              <a:t>жергілікті</a:t>
            </a:r>
            <a:r>
              <a:rPr lang="ru-RU" dirty="0" smtClean="0">
                <a:solidFill>
                  <a:schemeClr val="accent1"/>
                </a:solidFill>
              </a:rPr>
              <a:t> «</a:t>
            </a:r>
            <a:r>
              <a:rPr lang="ru-RU" dirty="0" err="1" smtClean="0">
                <a:solidFill>
                  <a:schemeClr val="accent1"/>
                </a:solidFill>
              </a:rPr>
              <a:t>Мұсылман бауырлар</a:t>
            </a:r>
            <a:r>
              <a:rPr lang="ru-RU" dirty="0" smtClean="0">
                <a:solidFill>
                  <a:schemeClr val="accent1"/>
                </a:solidFill>
              </a:rPr>
              <a:t>» </a:t>
            </a:r>
            <a:r>
              <a:rPr lang="ru-RU" dirty="0" err="1" smtClean="0">
                <a:solidFill>
                  <a:schemeClr val="accent1"/>
                </a:solidFill>
              </a:rPr>
              <a:t>ұйымының мүшелері террорлық әрекеттерін күшейтті</a:t>
            </a:r>
            <a:r>
              <a:rPr lang="ru-RU" dirty="0" smtClean="0">
                <a:solidFill>
                  <a:schemeClr val="accent1"/>
                </a:solidFill>
              </a:rPr>
              <a:t>. 1981 </a:t>
            </a:r>
            <a:r>
              <a:rPr lang="ru-RU" dirty="0" err="1" smtClean="0">
                <a:solidFill>
                  <a:schemeClr val="accent1"/>
                </a:solidFill>
              </a:rPr>
              <a:t>жылы</a:t>
            </a:r>
            <a:r>
              <a:rPr lang="ru-RU" dirty="0" smtClean="0">
                <a:solidFill>
                  <a:schemeClr val="accent1"/>
                </a:solidFill>
              </a:rPr>
              <a:t> </a:t>
            </a:r>
            <a:r>
              <a:rPr lang="ru-RU" dirty="0" err="1" smtClean="0">
                <a:solidFill>
                  <a:schemeClr val="accent1"/>
                </a:solidFill>
              </a:rPr>
              <a:t>ұйым мүшелері </a:t>
            </a:r>
            <a:r>
              <a:rPr lang="ru-RU" dirty="0" smtClean="0">
                <a:solidFill>
                  <a:schemeClr val="accent1"/>
                </a:solidFill>
              </a:rPr>
              <a:t>Египет </a:t>
            </a:r>
            <a:r>
              <a:rPr lang="ru-RU" dirty="0" err="1" smtClean="0">
                <a:solidFill>
                  <a:schemeClr val="accent1"/>
                </a:solidFill>
              </a:rPr>
              <a:t>президенті</a:t>
            </a:r>
            <a:r>
              <a:rPr lang="ru-RU" dirty="0" smtClean="0">
                <a:solidFill>
                  <a:schemeClr val="accent1"/>
                </a:solidFill>
              </a:rPr>
              <a:t> </a:t>
            </a:r>
            <a:r>
              <a:rPr lang="ru-RU" dirty="0" err="1" smtClean="0">
                <a:solidFill>
                  <a:schemeClr val="accent1"/>
                </a:solidFill>
              </a:rPr>
              <a:t>А.Садатты</a:t>
            </a:r>
            <a:r>
              <a:rPr lang="ru-RU" dirty="0" smtClean="0">
                <a:solidFill>
                  <a:schemeClr val="accent1"/>
                </a:solidFill>
              </a:rPr>
              <a:t> </a:t>
            </a:r>
            <a:r>
              <a:rPr lang="ru-RU" dirty="0" err="1" smtClean="0">
                <a:solidFill>
                  <a:schemeClr val="accent1"/>
                </a:solidFill>
              </a:rPr>
              <a:t>өлтіруді ұйымдастырды</a:t>
            </a:r>
            <a:r>
              <a:rPr lang="ru-RU" dirty="0" smtClean="0">
                <a:solidFill>
                  <a:schemeClr val="accent1"/>
                </a:solidFill>
              </a:rPr>
              <a:t>. Ал 80-жылдары </a:t>
            </a:r>
            <a:r>
              <a:rPr lang="ru-RU" dirty="0" err="1" smtClean="0">
                <a:solidFill>
                  <a:schemeClr val="accent1"/>
                </a:solidFill>
              </a:rPr>
              <a:t>олар</a:t>
            </a:r>
            <a:r>
              <a:rPr lang="ru-RU" dirty="0" smtClean="0">
                <a:solidFill>
                  <a:schemeClr val="accent1"/>
                </a:solidFill>
              </a:rPr>
              <a:t> </a:t>
            </a:r>
            <a:r>
              <a:rPr lang="ru-RU" dirty="0" err="1" smtClean="0">
                <a:solidFill>
                  <a:schemeClr val="accent1"/>
                </a:solidFill>
              </a:rPr>
              <a:t>Ауғанстандағы ислами</a:t>
            </a:r>
            <a:r>
              <a:rPr lang="ru-RU" dirty="0" smtClean="0">
                <a:solidFill>
                  <a:schemeClr val="accent1"/>
                </a:solidFill>
              </a:rPr>
              <a:t> </a:t>
            </a:r>
            <a:r>
              <a:rPr lang="ru-RU" dirty="0" err="1" smtClean="0">
                <a:solidFill>
                  <a:schemeClr val="accent1"/>
                </a:solidFill>
              </a:rPr>
              <a:t>экстремистік</a:t>
            </a:r>
            <a:r>
              <a:rPr lang="ru-RU" dirty="0" smtClean="0">
                <a:solidFill>
                  <a:schemeClr val="accent1"/>
                </a:solidFill>
              </a:rPr>
              <a:t> </a:t>
            </a:r>
            <a:r>
              <a:rPr lang="ru-RU" dirty="0" err="1" smtClean="0">
                <a:solidFill>
                  <a:schemeClr val="accent1"/>
                </a:solidFill>
              </a:rPr>
              <a:t>топтарға белсенді</a:t>
            </a:r>
            <a:r>
              <a:rPr lang="ru-RU" dirty="0" smtClean="0">
                <a:solidFill>
                  <a:schemeClr val="accent1"/>
                </a:solidFill>
              </a:rPr>
              <a:t> </a:t>
            </a:r>
            <a:r>
              <a:rPr lang="ru-RU" dirty="0" err="1" smtClean="0">
                <a:solidFill>
                  <a:schemeClr val="accent1"/>
                </a:solidFill>
              </a:rPr>
              <a:t>қолдау жасаған</a:t>
            </a:r>
            <a:r>
              <a:rPr lang="ru-RU" dirty="0" smtClean="0">
                <a:solidFill>
                  <a:schemeClr val="accent1"/>
                </a:solidFill>
              </a:rPr>
              <a:t>. </a:t>
            </a:r>
            <a:r>
              <a:rPr lang="ru-RU" dirty="0" err="1" smtClean="0">
                <a:solidFill>
                  <a:schemeClr val="accent1"/>
                </a:solidFill>
              </a:rPr>
              <a:t>Ұйым шабармандары</a:t>
            </a:r>
            <a:r>
              <a:rPr lang="ru-RU" dirty="0" smtClean="0">
                <a:solidFill>
                  <a:schemeClr val="accent1"/>
                </a:solidFill>
              </a:rPr>
              <a:t> </a:t>
            </a:r>
            <a:r>
              <a:rPr lang="ru-RU" dirty="0" err="1" smtClean="0">
                <a:solidFill>
                  <a:schemeClr val="accent1"/>
                </a:solidFill>
              </a:rPr>
              <a:t>жалдамалыларды</a:t>
            </a:r>
            <a:r>
              <a:rPr lang="ru-RU" dirty="0" smtClean="0">
                <a:solidFill>
                  <a:schemeClr val="accent1"/>
                </a:solidFill>
              </a:rPr>
              <a:t> </a:t>
            </a:r>
            <a:r>
              <a:rPr lang="ru-RU" dirty="0" err="1" smtClean="0">
                <a:solidFill>
                  <a:schemeClr val="accent1"/>
                </a:solidFill>
              </a:rPr>
              <a:t>тартумен</a:t>
            </a:r>
            <a:r>
              <a:rPr lang="ru-RU" dirty="0" smtClean="0">
                <a:solidFill>
                  <a:schemeClr val="accent1"/>
                </a:solidFill>
              </a:rPr>
              <a:t> </a:t>
            </a:r>
            <a:r>
              <a:rPr lang="ru-RU" dirty="0" err="1" smtClean="0">
                <a:solidFill>
                  <a:schemeClr val="accent1"/>
                </a:solidFill>
              </a:rPr>
              <a:t>айналысқан.</a:t>
            </a:r>
            <a:r>
              <a:rPr lang="ru-RU" dirty="0" smtClean="0">
                <a:solidFill>
                  <a:schemeClr val="accent1"/>
                </a:solidFill>
              </a:rPr>
              <a:t> </a:t>
            </a:r>
            <a:r>
              <a:rPr lang="ru-RU" dirty="0" err="1" smtClean="0">
                <a:solidFill>
                  <a:schemeClr val="accent1"/>
                </a:solidFill>
              </a:rPr>
              <a:t>Оларды</a:t>
            </a:r>
            <a:r>
              <a:rPr lang="ru-RU" dirty="0" smtClean="0">
                <a:solidFill>
                  <a:schemeClr val="accent1"/>
                </a:solidFill>
              </a:rPr>
              <a:t> </a:t>
            </a:r>
            <a:r>
              <a:rPr lang="ru-RU" dirty="0" err="1" smtClean="0">
                <a:solidFill>
                  <a:schemeClr val="accent1"/>
                </a:solidFill>
              </a:rPr>
              <a:t>алдымен</a:t>
            </a:r>
            <a:r>
              <a:rPr lang="ru-RU" dirty="0" smtClean="0">
                <a:solidFill>
                  <a:schemeClr val="accent1"/>
                </a:solidFill>
              </a:rPr>
              <a:t> </a:t>
            </a:r>
            <a:r>
              <a:rPr lang="ru-RU" dirty="0" err="1" smtClean="0">
                <a:solidFill>
                  <a:schemeClr val="accent1"/>
                </a:solidFill>
              </a:rPr>
              <a:t>содырлардың дайындық жасайтын</a:t>
            </a:r>
            <a:r>
              <a:rPr lang="ru-RU" dirty="0" smtClean="0">
                <a:solidFill>
                  <a:schemeClr val="accent1"/>
                </a:solidFill>
              </a:rPr>
              <a:t> </a:t>
            </a:r>
            <a:r>
              <a:rPr lang="ru-RU" dirty="0" err="1" smtClean="0">
                <a:solidFill>
                  <a:schemeClr val="accent1"/>
                </a:solidFill>
              </a:rPr>
              <a:t>орнына</a:t>
            </a:r>
            <a:r>
              <a:rPr lang="ru-RU" dirty="0" smtClean="0">
                <a:solidFill>
                  <a:schemeClr val="accent1"/>
                </a:solidFill>
              </a:rPr>
              <a:t> </a:t>
            </a:r>
            <a:r>
              <a:rPr lang="ru-RU" dirty="0" err="1" smtClean="0">
                <a:solidFill>
                  <a:schemeClr val="accent1"/>
                </a:solidFill>
              </a:rPr>
              <a:t>кейін</a:t>
            </a:r>
            <a:r>
              <a:rPr lang="ru-RU" dirty="0" smtClean="0">
                <a:solidFill>
                  <a:schemeClr val="accent1"/>
                </a:solidFill>
              </a:rPr>
              <a:t> </a:t>
            </a:r>
            <a:r>
              <a:rPr lang="ru-RU" dirty="0" err="1" smtClean="0">
                <a:solidFill>
                  <a:schemeClr val="accent1"/>
                </a:solidFill>
              </a:rPr>
              <a:t>әскери соғыс жүргізу үшін Ауғанстанға бағыттап отырды</a:t>
            </a:r>
            <a:r>
              <a:rPr lang="ru-RU" dirty="0" smtClean="0">
                <a:solidFill>
                  <a:schemeClr val="accent1"/>
                </a:solidFill>
              </a:rPr>
              <a:t>. 1995 </a:t>
            </a:r>
            <a:r>
              <a:rPr lang="ru-RU" dirty="0" err="1" smtClean="0">
                <a:solidFill>
                  <a:schemeClr val="accent1"/>
                </a:solidFill>
              </a:rPr>
              <a:t>жылы</a:t>
            </a:r>
            <a:r>
              <a:rPr lang="ru-RU" dirty="0" smtClean="0">
                <a:solidFill>
                  <a:schemeClr val="accent1"/>
                </a:solidFill>
              </a:rPr>
              <a:t> </a:t>
            </a:r>
            <a:r>
              <a:rPr lang="ru-RU" dirty="0" err="1" smtClean="0">
                <a:solidFill>
                  <a:schemeClr val="accent1"/>
                </a:solidFill>
              </a:rPr>
              <a:t>бірнеше</a:t>
            </a:r>
            <a:r>
              <a:rPr lang="ru-RU" dirty="0" smtClean="0">
                <a:solidFill>
                  <a:schemeClr val="accent1"/>
                </a:solidFill>
              </a:rPr>
              <a:t> </a:t>
            </a:r>
            <a:r>
              <a:rPr lang="ru-RU" dirty="0" err="1" smtClean="0">
                <a:solidFill>
                  <a:schemeClr val="accent1"/>
                </a:solidFill>
              </a:rPr>
              <a:t>рет</a:t>
            </a:r>
            <a:r>
              <a:rPr lang="ru-RU" dirty="0" smtClean="0">
                <a:solidFill>
                  <a:schemeClr val="accent1"/>
                </a:solidFill>
              </a:rPr>
              <a:t> Египет </a:t>
            </a:r>
            <a:r>
              <a:rPr lang="ru-RU" dirty="0" err="1" smtClean="0">
                <a:solidFill>
                  <a:schemeClr val="accent1"/>
                </a:solidFill>
              </a:rPr>
              <a:t>Президенті</a:t>
            </a:r>
            <a:r>
              <a:rPr lang="ru-RU" dirty="0" smtClean="0">
                <a:solidFill>
                  <a:schemeClr val="accent1"/>
                </a:solidFill>
              </a:rPr>
              <a:t> Х. </a:t>
            </a:r>
            <a:r>
              <a:rPr lang="ru-RU" dirty="0" err="1" smtClean="0">
                <a:solidFill>
                  <a:schemeClr val="accent1"/>
                </a:solidFill>
              </a:rPr>
              <a:t>Мубаракқа қастандық жасады</a:t>
            </a:r>
            <a:r>
              <a:rPr lang="ru-RU" dirty="0" smtClean="0">
                <a:solidFill>
                  <a:schemeClr val="accent1"/>
                </a:solidFill>
              </a:rPr>
              <a:t>. </a:t>
            </a:r>
            <a:r>
              <a:rPr lang="ru-RU" dirty="0" err="1" smtClean="0">
                <a:solidFill>
                  <a:schemeClr val="accent1"/>
                </a:solidFill>
              </a:rPr>
              <a:t>Египетте</a:t>
            </a:r>
            <a:r>
              <a:rPr lang="ru-RU" dirty="0" smtClean="0">
                <a:solidFill>
                  <a:schemeClr val="accent1"/>
                </a:solidFill>
              </a:rPr>
              <a:t> </a:t>
            </a:r>
            <a:r>
              <a:rPr lang="ru-RU" dirty="0" err="1" smtClean="0">
                <a:solidFill>
                  <a:schemeClr val="accent1"/>
                </a:solidFill>
              </a:rPr>
              <a:t>ұйым жауынгерлері</a:t>
            </a:r>
            <a:r>
              <a:rPr lang="ru-RU" dirty="0" smtClean="0">
                <a:solidFill>
                  <a:schemeClr val="accent1"/>
                </a:solidFill>
              </a:rPr>
              <a:t> </a:t>
            </a:r>
            <a:r>
              <a:rPr lang="ru-RU" dirty="0" err="1" smtClean="0">
                <a:solidFill>
                  <a:schemeClr val="accent1"/>
                </a:solidFill>
              </a:rPr>
              <a:t>шетелдік</a:t>
            </a:r>
            <a:r>
              <a:rPr lang="ru-RU" dirty="0" smtClean="0">
                <a:solidFill>
                  <a:schemeClr val="accent1"/>
                </a:solidFill>
              </a:rPr>
              <a:t> </a:t>
            </a:r>
            <a:r>
              <a:rPr lang="ru-RU" dirty="0" err="1" smtClean="0">
                <a:solidFill>
                  <a:schemeClr val="accent1"/>
                </a:solidFill>
              </a:rPr>
              <a:t>азаматтарға террористік</a:t>
            </a:r>
            <a:r>
              <a:rPr lang="ru-RU" dirty="0" smtClean="0">
                <a:solidFill>
                  <a:schemeClr val="accent1"/>
                </a:solidFill>
              </a:rPr>
              <a:t> </a:t>
            </a:r>
            <a:r>
              <a:rPr lang="ru-RU" dirty="0" err="1" smtClean="0">
                <a:solidFill>
                  <a:schemeClr val="accent1"/>
                </a:solidFill>
              </a:rPr>
              <a:t>актілер</a:t>
            </a:r>
            <a:r>
              <a:rPr lang="ru-RU" dirty="0" smtClean="0">
                <a:solidFill>
                  <a:schemeClr val="accent1"/>
                </a:solidFill>
              </a:rPr>
              <a:t> </a:t>
            </a:r>
            <a:r>
              <a:rPr lang="ru-RU" dirty="0" err="1" smtClean="0">
                <a:solidFill>
                  <a:schemeClr val="accent1"/>
                </a:solidFill>
              </a:rPr>
              <a:t>ұйымдастырды.</a:t>
            </a:r>
            <a:r>
              <a:rPr lang="ru-RU" dirty="0" smtClean="0">
                <a:solidFill>
                  <a:schemeClr val="accent1"/>
                </a:solidFill>
              </a:rPr>
              <a:t> </a:t>
            </a:r>
            <a:r>
              <a:rPr lang="ru-RU" dirty="0" err="1" smtClean="0">
                <a:solidFill>
                  <a:schemeClr val="accent1"/>
                </a:solidFill>
              </a:rPr>
              <a:t>Қазіргі уақытта «Мұсылман бауырлар</a:t>
            </a:r>
            <a:r>
              <a:rPr lang="ru-RU" dirty="0" smtClean="0">
                <a:solidFill>
                  <a:schemeClr val="accent1"/>
                </a:solidFill>
              </a:rPr>
              <a:t>» </a:t>
            </a:r>
            <a:r>
              <a:rPr lang="ru-RU" dirty="0" err="1" smtClean="0">
                <a:solidFill>
                  <a:schemeClr val="accent1"/>
                </a:solidFill>
              </a:rPr>
              <a:t>ұйымы Мысырда</a:t>
            </a:r>
            <a:r>
              <a:rPr lang="ru-RU" dirty="0" smtClean="0">
                <a:solidFill>
                  <a:schemeClr val="accent1"/>
                </a:solidFill>
              </a:rPr>
              <a:t> </a:t>
            </a:r>
            <a:r>
              <a:rPr lang="ru-RU" dirty="0" err="1" smtClean="0">
                <a:solidFill>
                  <a:schemeClr val="accent1"/>
                </a:solidFill>
              </a:rPr>
              <a:t>жартылай</a:t>
            </a:r>
            <a:r>
              <a:rPr lang="ru-RU" dirty="0" smtClean="0">
                <a:solidFill>
                  <a:schemeClr val="accent1"/>
                </a:solidFill>
              </a:rPr>
              <a:t> </a:t>
            </a:r>
            <a:r>
              <a:rPr lang="ru-RU" dirty="0" err="1" smtClean="0">
                <a:solidFill>
                  <a:schemeClr val="accent1"/>
                </a:solidFill>
              </a:rPr>
              <a:t>заңды жағдайда.</a:t>
            </a:r>
            <a:r>
              <a:rPr lang="ru-RU" dirty="0" smtClean="0">
                <a:solidFill>
                  <a:schemeClr val="accent1"/>
                </a:solidFill>
              </a:rPr>
              <a:t> </a:t>
            </a:r>
            <a:r>
              <a:rPr lang="ru-RU" dirty="0" err="1" smtClean="0">
                <a:solidFill>
                  <a:schemeClr val="accent1"/>
                </a:solidFill>
              </a:rPr>
              <a:t>Аталмыш</a:t>
            </a:r>
            <a:r>
              <a:rPr lang="ru-RU" dirty="0" smtClean="0">
                <a:solidFill>
                  <a:schemeClr val="accent1"/>
                </a:solidFill>
              </a:rPr>
              <a:t> </a:t>
            </a:r>
            <a:r>
              <a:rPr lang="ru-RU" dirty="0" err="1" smtClean="0">
                <a:solidFill>
                  <a:schemeClr val="accent1"/>
                </a:solidFill>
              </a:rPr>
              <a:t>лаңкестік ұйым әрекеттері Қазақстанда байқалды.</a:t>
            </a:r>
            <a:r>
              <a:rPr lang="ru-RU" dirty="0" smtClean="0">
                <a:solidFill>
                  <a:schemeClr val="accent1"/>
                </a:solidFill>
              </a:rPr>
              <a:t> </a:t>
            </a:r>
            <a:r>
              <a:rPr lang="ru-RU" dirty="0" err="1" smtClean="0">
                <a:solidFill>
                  <a:schemeClr val="accent1"/>
                </a:solidFill>
              </a:rPr>
              <a:t>«Мұсылман бауырлар</a:t>
            </a:r>
            <a:r>
              <a:rPr lang="ru-RU" dirty="0" smtClean="0">
                <a:solidFill>
                  <a:schemeClr val="accent1"/>
                </a:solidFill>
              </a:rPr>
              <a:t>» </a:t>
            </a:r>
            <a:r>
              <a:rPr lang="ru-RU" dirty="0" err="1" smtClean="0">
                <a:solidFill>
                  <a:schemeClr val="accent1"/>
                </a:solidFill>
              </a:rPr>
              <a:t>ұйымы Ресей</a:t>
            </a:r>
            <a:r>
              <a:rPr lang="ru-RU" dirty="0" smtClean="0">
                <a:solidFill>
                  <a:schemeClr val="accent1"/>
                </a:solidFill>
              </a:rPr>
              <a:t> </a:t>
            </a:r>
            <a:r>
              <a:rPr lang="ru-RU" dirty="0" err="1" smtClean="0">
                <a:solidFill>
                  <a:schemeClr val="accent1"/>
                </a:solidFill>
              </a:rPr>
              <a:t>Федерациясы</a:t>
            </a:r>
            <a:r>
              <a:rPr lang="ru-RU" dirty="0" smtClean="0">
                <a:solidFill>
                  <a:schemeClr val="accent1"/>
                </a:solidFill>
              </a:rPr>
              <a:t>, </a:t>
            </a:r>
            <a:r>
              <a:rPr lang="ru-RU" dirty="0" err="1" smtClean="0">
                <a:solidFill>
                  <a:schemeClr val="accent1"/>
                </a:solidFill>
              </a:rPr>
              <a:t>Тәжікстан және Өзбекстанда </a:t>
            </a:r>
            <a:r>
              <a:rPr lang="ru-RU" dirty="0" err="1" smtClean="0">
                <a:solidFill>
                  <a:schemeClr val="accent1"/>
                </a:solidFill>
                <a:latin typeface="Times New Roman" pitchFamily="18" charset="0"/>
                <a:cs typeface="Times New Roman" pitchFamily="18" charset="0"/>
              </a:rPr>
              <a:t>лаңкестік ұйымдардың қатарына жатады</a:t>
            </a:r>
            <a:r>
              <a:rPr lang="ru-RU" dirty="0" smtClean="0">
                <a:solidFill>
                  <a:schemeClr val="accent1"/>
                </a:solidFill>
                <a:latin typeface="Times New Roman" pitchFamily="18" charset="0"/>
                <a:cs typeface="Times New Roman" pitchFamily="18" charset="0"/>
              </a:rPr>
              <a:t>.</a:t>
            </a:r>
            <a:endParaRPr lang="en-US" dirty="0">
              <a:solidFill>
                <a:schemeClr val="accent1"/>
              </a:solidFill>
              <a:latin typeface="Times New Roman" pitchFamily="18" charset="0"/>
              <a:cs typeface="Times New Roman" pitchFamily="18" charset="0"/>
            </a:endParaRPr>
          </a:p>
        </p:txBody>
      </p:sp>
      <p:pic>
        <p:nvPicPr>
          <p:cNvPr id="24578" name="Picture 2" descr="C:\Users\Гульжан\Desktop\6.jpg"/>
          <p:cNvPicPr>
            <a:picLocks noChangeAspect="1" noChangeArrowheads="1"/>
          </p:cNvPicPr>
          <p:nvPr/>
        </p:nvPicPr>
        <p:blipFill>
          <a:blip r:embed="rId3"/>
          <a:srcRect/>
          <a:stretch>
            <a:fillRect/>
          </a:stretch>
        </p:blipFill>
        <p:spPr bwMode="auto">
          <a:xfrm>
            <a:off x="5286380" y="2071678"/>
            <a:ext cx="3571868" cy="44291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a:t>
            </a:r>
            <a:r>
              <a:rPr lang="ru-RU" dirty="0" err="1" smtClean="0"/>
              <a:t>Боз</a:t>
            </a:r>
            <a:r>
              <a:rPr lang="ru-RU" dirty="0" smtClean="0"/>
              <a:t> гурд (</a:t>
            </a:r>
            <a:r>
              <a:rPr lang="ru-RU" dirty="0" err="1" smtClean="0"/>
              <a:t>Сұр қасқыр</a:t>
            </a:r>
            <a:r>
              <a:rPr lang="ru-RU" dirty="0" smtClean="0"/>
              <a:t>)»</a:t>
            </a:r>
            <a:endParaRPr lang="en-US" dirty="0"/>
          </a:p>
        </p:txBody>
      </p:sp>
      <p:sp>
        <p:nvSpPr>
          <p:cNvPr id="3" name="Текст 2"/>
          <p:cNvSpPr>
            <a:spLocks noGrp="1"/>
          </p:cNvSpPr>
          <p:nvPr>
            <p:ph type="body" idx="2"/>
          </p:nvPr>
        </p:nvSpPr>
        <p:spPr/>
        <p:txBody>
          <a:bodyPr/>
          <a:lstStyle/>
          <a:p>
            <a:endParaRPr lang="en-US" dirty="0"/>
          </a:p>
        </p:txBody>
      </p:sp>
      <p:sp>
        <p:nvSpPr>
          <p:cNvPr id="4" name="Содержимое 3"/>
          <p:cNvSpPr>
            <a:spLocks noGrp="1"/>
          </p:cNvSpPr>
          <p:nvPr>
            <p:ph sz="half" idx="1"/>
          </p:nvPr>
        </p:nvSpPr>
        <p:spPr/>
        <p:txBody>
          <a:bodyPr>
            <a:noAutofit/>
          </a:bodyPr>
          <a:lstStyle/>
          <a:p>
            <a:pPr algn="just">
              <a:buNone/>
            </a:pP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Әскерилендірілген </a:t>
            </a:r>
            <a:r>
              <a:rPr lang="ru-RU" sz="1400" dirty="0" err="1" smtClean="0">
                <a:solidFill>
                  <a:schemeClr val="accent1"/>
                </a:solidFill>
                <a:latin typeface="Times New Roman" pitchFamily="18" charset="0"/>
                <a:cs typeface="Times New Roman" pitchFamily="18" charset="0"/>
              </a:rPr>
              <a:t>ұлтшыл ұйым.</a:t>
            </a:r>
            <a:r>
              <a:rPr lang="ru-RU" sz="1400" dirty="0" smtClean="0">
                <a:solidFill>
                  <a:schemeClr val="accent1"/>
                </a:solidFill>
                <a:latin typeface="Times New Roman" pitchFamily="18" charset="0"/>
                <a:cs typeface="Times New Roman" pitchFamily="18" charset="0"/>
              </a:rPr>
              <a:t> 1965-1970 </a:t>
            </a:r>
            <a:r>
              <a:rPr lang="ru-RU" sz="1400" dirty="0" err="1" smtClean="0">
                <a:solidFill>
                  <a:schemeClr val="accent1"/>
                </a:solidFill>
                <a:latin typeface="Times New Roman" pitchFamily="18" charset="0"/>
                <a:cs typeface="Times New Roman" pitchFamily="18" charset="0"/>
              </a:rPr>
              <a:t>жылдары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Альпарыслан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Тюркеш</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құрды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Мақсаты </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Тұран ойпатында</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түркі халықтарының бірыңғай мемлекетін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құру.</a:t>
            </a:r>
            <a:r>
              <a:rPr lang="ru-RU" sz="1400" dirty="0" smtClean="0">
                <a:solidFill>
                  <a:schemeClr val="accent1"/>
                </a:solidFill>
                <a:latin typeface="Times New Roman" pitchFamily="18" charset="0"/>
                <a:cs typeface="Times New Roman" pitchFamily="18" charset="0"/>
              </a:rPr>
              <a:t> 1968 </a:t>
            </a:r>
            <a:r>
              <a:rPr lang="ru-RU" sz="1400" dirty="0" err="1" smtClean="0">
                <a:solidFill>
                  <a:schemeClr val="accent1"/>
                </a:solidFill>
                <a:latin typeface="Times New Roman" pitchFamily="18" charset="0"/>
                <a:cs typeface="Times New Roman" pitchFamily="18" charset="0"/>
              </a:rPr>
              <a:t>жылы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Боз</a:t>
            </a:r>
            <a:r>
              <a:rPr lang="ru-RU" sz="1400" dirty="0" smtClean="0">
                <a:solidFill>
                  <a:schemeClr val="accent1"/>
                </a:solidFill>
                <a:latin typeface="Times New Roman" pitchFamily="18" charset="0"/>
                <a:cs typeface="Times New Roman" pitchFamily="18" charset="0"/>
              </a:rPr>
              <a:t> гурд» </a:t>
            </a:r>
            <a:r>
              <a:rPr lang="ru-RU" sz="1400" dirty="0" err="1" smtClean="0">
                <a:solidFill>
                  <a:schemeClr val="accent1"/>
                </a:solidFill>
                <a:latin typeface="Times New Roman" pitchFamily="18" charset="0"/>
                <a:cs typeface="Times New Roman" pitchFamily="18" charset="0"/>
              </a:rPr>
              <a:t>ұйымы өзге ұлтшыл түрік ұйымдарымен бірігіп</a:t>
            </a:r>
            <a:r>
              <a:rPr lang="ru-RU" sz="1400" dirty="0" smtClean="0">
                <a:solidFill>
                  <a:schemeClr val="accent1"/>
                </a:solidFill>
                <a:latin typeface="Times New Roman" pitchFamily="18" charset="0"/>
                <a:cs typeface="Times New Roman" pitchFamily="18" charset="0"/>
              </a:rPr>
              <a:t> альянс </a:t>
            </a:r>
            <a:r>
              <a:rPr lang="ru-RU" sz="1400" dirty="0" err="1" smtClean="0">
                <a:solidFill>
                  <a:schemeClr val="accent1"/>
                </a:solidFill>
                <a:latin typeface="Times New Roman" pitchFamily="18" charset="0"/>
                <a:cs typeface="Times New Roman" pitchFamily="18" charset="0"/>
              </a:rPr>
              <a:t>құрды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кейін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бұл альянстың негізінде</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Ұлттық қозғалыс партиясы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құрылды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Партияның ұстанымы радикалды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идеялардан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тұрды.</a:t>
            </a:r>
            <a:r>
              <a:rPr lang="ru-RU" sz="1400" dirty="0" smtClean="0">
                <a:solidFill>
                  <a:schemeClr val="accent1"/>
                </a:solidFill>
                <a:latin typeface="Times New Roman" pitchFamily="18" charset="0"/>
                <a:cs typeface="Times New Roman" pitchFamily="18" charset="0"/>
              </a:rPr>
              <a:t> 1974-1980 </a:t>
            </a:r>
            <a:r>
              <a:rPr lang="ru-RU" sz="1400" dirty="0" err="1" smtClean="0">
                <a:solidFill>
                  <a:schemeClr val="accent1"/>
                </a:solidFill>
                <a:latin typeface="Times New Roman" pitchFamily="18" charset="0"/>
                <a:cs typeface="Times New Roman" pitchFamily="18" charset="0"/>
              </a:rPr>
              <a:t>жылдар</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арасында</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қоғам қайраткерлерін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саяси</a:t>
            </a:r>
            <a:r>
              <a:rPr lang="ru-RU" sz="1400" dirty="0" smtClean="0">
                <a:solidFill>
                  <a:schemeClr val="accent1"/>
                </a:solidFill>
                <a:latin typeface="Times New Roman" pitchFamily="18" charset="0"/>
                <a:cs typeface="Times New Roman" pitchFamily="18" charset="0"/>
              </a:rPr>
              <a:t> партия </a:t>
            </a:r>
            <a:r>
              <a:rPr lang="ru-RU" sz="1400" dirty="0" err="1" smtClean="0">
                <a:solidFill>
                  <a:schemeClr val="accent1"/>
                </a:solidFill>
                <a:latin typeface="Times New Roman" pitchFamily="18" charset="0"/>
                <a:cs typeface="Times New Roman" pitchFamily="18" charset="0"/>
              </a:rPr>
              <a:t>жетекшілерін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журналистерді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өлтірмен және қоғамдық орындарда</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қалалық көпіктерде жарылыстар</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ұйымдастырумен айналысты</a:t>
            </a:r>
            <a:r>
              <a:rPr lang="ru-RU" sz="1400" dirty="0" smtClean="0">
                <a:solidFill>
                  <a:schemeClr val="accent1"/>
                </a:solidFill>
                <a:latin typeface="Times New Roman" pitchFamily="18" charset="0"/>
                <a:cs typeface="Times New Roman" pitchFamily="18" charset="0"/>
              </a:rPr>
              <a:t>. 1977 </a:t>
            </a:r>
            <a:r>
              <a:rPr lang="ru-RU" sz="1400" dirty="0" err="1" smtClean="0">
                <a:solidFill>
                  <a:schemeClr val="accent1"/>
                </a:solidFill>
                <a:latin typeface="Times New Roman" pitchFamily="18" charset="0"/>
                <a:cs typeface="Times New Roman" pitchFamily="18" charset="0"/>
              </a:rPr>
              <a:t>жылы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мамыр</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айында</a:t>
            </a:r>
            <a:r>
              <a:rPr lang="ru-RU" sz="1400" dirty="0" smtClean="0">
                <a:solidFill>
                  <a:schemeClr val="accent1"/>
                </a:solidFill>
                <a:latin typeface="Times New Roman" pitchFamily="18" charset="0"/>
                <a:cs typeface="Times New Roman" pitchFamily="18" charset="0"/>
              </a:rPr>
              <a:t> Стамбул </a:t>
            </a:r>
            <a:r>
              <a:rPr lang="ru-RU" sz="1400" dirty="0" err="1" smtClean="0">
                <a:solidFill>
                  <a:schemeClr val="accent1"/>
                </a:solidFill>
                <a:latin typeface="Times New Roman" pitchFamily="18" charset="0"/>
                <a:cs typeface="Times New Roman" pitchFamily="18" charset="0"/>
              </a:rPr>
              <a:t>қаласында ереуілге</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шыққан халыққа оқ жаудырып</a:t>
            </a:r>
            <a:r>
              <a:rPr lang="ru-RU" sz="1400" dirty="0" smtClean="0">
                <a:solidFill>
                  <a:schemeClr val="accent1"/>
                </a:solidFill>
                <a:latin typeface="Times New Roman" pitchFamily="18" charset="0"/>
                <a:cs typeface="Times New Roman" pitchFamily="18" charset="0"/>
              </a:rPr>
              <a:t> 40 </a:t>
            </a:r>
            <a:r>
              <a:rPr lang="ru-RU" sz="1400" dirty="0" err="1" smtClean="0">
                <a:solidFill>
                  <a:schemeClr val="accent1"/>
                </a:solidFill>
                <a:latin typeface="Times New Roman" pitchFamily="18" charset="0"/>
                <a:cs typeface="Times New Roman" pitchFamily="18" charset="0"/>
              </a:rPr>
              <a:t>адамды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өлтірді</a:t>
            </a:r>
            <a:r>
              <a:rPr lang="ru-RU" sz="1400" dirty="0" smtClean="0">
                <a:solidFill>
                  <a:schemeClr val="accent1"/>
                </a:solidFill>
                <a:latin typeface="Times New Roman" pitchFamily="18" charset="0"/>
                <a:cs typeface="Times New Roman" pitchFamily="18" charset="0"/>
              </a:rPr>
              <a:t>. 1978 </a:t>
            </a:r>
            <a:r>
              <a:rPr lang="ru-RU" sz="1400" dirty="0" err="1" smtClean="0">
                <a:solidFill>
                  <a:schemeClr val="accent1"/>
                </a:solidFill>
                <a:latin typeface="Times New Roman" pitchFamily="18" charset="0"/>
                <a:cs typeface="Times New Roman" pitchFamily="18" charset="0"/>
              </a:rPr>
              <a:t>жылы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желтоқсанында бір</a:t>
            </a:r>
            <a:r>
              <a:rPr lang="ru-RU" sz="1400" dirty="0" smtClean="0">
                <a:solidFill>
                  <a:schemeClr val="accent1"/>
                </a:solidFill>
                <a:latin typeface="Times New Roman" pitchFamily="18" charset="0"/>
                <a:cs typeface="Times New Roman" pitchFamily="18" charset="0"/>
              </a:rPr>
              <a:t> топ </a:t>
            </a:r>
            <a:r>
              <a:rPr lang="ru-RU" sz="1400" dirty="0" err="1" smtClean="0">
                <a:solidFill>
                  <a:schemeClr val="accent1"/>
                </a:solidFill>
                <a:latin typeface="Times New Roman" pitchFamily="18" charset="0"/>
                <a:cs typeface="Times New Roman" pitchFamily="18" charset="0"/>
              </a:rPr>
              <a:t>жанкешті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Кахраманшехир</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қаласында діни</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рәсімнің үстінде </a:t>
            </a:r>
            <a:r>
              <a:rPr lang="ru-RU" sz="1400" dirty="0" smtClean="0">
                <a:solidFill>
                  <a:schemeClr val="accent1"/>
                </a:solidFill>
                <a:latin typeface="Times New Roman" pitchFamily="18" charset="0"/>
                <a:cs typeface="Times New Roman" pitchFamily="18" charset="0"/>
              </a:rPr>
              <a:t>101 </a:t>
            </a:r>
            <a:r>
              <a:rPr lang="ru-RU" sz="1400" dirty="0" err="1" smtClean="0">
                <a:solidFill>
                  <a:schemeClr val="accent1"/>
                </a:solidFill>
                <a:latin typeface="Times New Roman" pitchFamily="18" charset="0"/>
                <a:cs typeface="Times New Roman" pitchFamily="18" charset="0"/>
              </a:rPr>
              <a:t>адамды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өлтіріп</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мыңға жуық адамды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жарақаттады</a:t>
            </a:r>
            <a:r>
              <a:rPr lang="ru-RU" sz="1400" dirty="0" smtClean="0">
                <a:solidFill>
                  <a:schemeClr val="accent1"/>
                </a:solidFill>
                <a:latin typeface="Times New Roman" pitchFamily="18" charset="0"/>
                <a:cs typeface="Times New Roman" pitchFamily="18" charset="0"/>
              </a:rPr>
              <a:t>. 80 </a:t>
            </a:r>
            <a:r>
              <a:rPr lang="ru-RU" sz="1400" dirty="0" err="1" smtClean="0">
                <a:solidFill>
                  <a:schemeClr val="accent1"/>
                </a:solidFill>
                <a:latin typeface="Times New Roman" pitchFamily="18" charset="0"/>
                <a:cs typeface="Times New Roman" pitchFamily="18" charset="0"/>
              </a:rPr>
              <a:t>жылдары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бұл ұйымның әрекеттері экстремистік</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және заңсыз деп</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табылады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Бұған қарамастан </a:t>
            </a:r>
            <a:r>
              <a:rPr lang="ru-RU" sz="1400" dirty="0" smtClean="0">
                <a:solidFill>
                  <a:schemeClr val="accent1"/>
                </a:solidFill>
                <a:latin typeface="Times New Roman" pitchFamily="18" charset="0"/>
                <a:cs typeface="Times New Roman" pitchFamily="18" charset="0"/>
              </a:rPr>
              <a:t>1988 </a:t>
            </a:r>
            <a:r>
              <a:rPr lang="ru-RU" sz="1400" dirty="0" err="1" smtClean="0">
                <a:solidFill>
                  <a:schemeClr val="accent1"/>
                </a:solidFill>
                <a:latin typeface="Times New Roman" pitchFamily="18" charset="0"/>
                <a:cs typeface="Times New Roman" pitchFamily="18" charset="0"/>
              </a:rPr>
              <a:t>жылы</a:t>
            </a:r>
            <a:r>
              <a:rPr lang="ru-RU" sz="1400" dirty="0" smtClean="0">
                <a:solidFill>
                  <a:schemeClr val="accent1"/>
                </a:solidFill>
                <a:latin typeface="Times New Roman" pitchFamily="18" charset="0"/>
                <a:cs typeface="Times New Roman" pitchFamily="18" charset="0"/>
              </a:rPr>
              <a:t> А. </a:t>
            </a:r>
            <a:r>
              <a:rPr lang="ru-RU" sz="1400" dirty="0" err="1" smtClean="0">
                <a:solidFill>
                  <a:schemeClr val="accent1"/>
                </a:solidFill>
                <a:latin typeface="Times New Roman" pitchFamily="18" charset="0"/>
                <a:cs typeface="Times New Roman" pitchFamily="18" charset="0"/>
              </a:rPr>
              <a:t>Тюркеш</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«Ұлттық жұмысшылар партиясын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құрды.</a:t>
            </a:r>
            <a:r>
              <a:rPr lang="ru-RU" sz="1400" dirty="0" smtClean="0">
                <a:solidFill>
                  <a:schemeClr val="accent1"/>
                </a:solidFill>
                <a:latin typeface="Times New Roman" pitchFamily="18" charset="0"/>
                <a:cs typeface="Times New Roman" pitchFamily="18" charset="0"/>
              </a:rPr>
              <a:t> 1992 </a:t>
            </a:r>
            <a:r>
              <a:rPr lang="ru-RU" sz="1400" dirty="0" err="1" smtClean="0">
                <a:solidFill>
                  <a:schemeClr val="accent1"/>
                </a:solidFill>
                <a:latin typeface="Times New Roman" pitchFamily="18" charset="0"/>
                <a:cs typeface="Times New Roman" pitchFamily="18" charset="0"/>
              </a:rPr>
              <a:t>жылы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ұйымның құрылымы екіге</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бөлініп кетті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Бөлінген екінші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топтан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радикалды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бағыттағы жанкештілер</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шықты.</a:t>
            </a:r>
            <a:r>
              <a:rPr lang="ru-RU" sz="1400" dirty="0" smtClean="0">
                <a:solidFill>
                  <a:schemeClr val="accent1"/>
                </a:solidFill>
                <a:latin typeface="Times New Roman" pitchFamily="18" charset="0"/>
                <a:cs typeface="Times New Roman" pitchFamily="18" charset="0"/>
              </a:rPr>
              <a:t> 90 </a:t>
            </a:r>
            <a:r>
              <a:rPr lang="ru-RU" sz="1400" dirty="0" err="1" smtClean="0">
                <a:solidFill>
                  <a:schemeClr val="accent1"/>
                </a:solidFill>
                <a:latin typeface="Times New Roman" pitchFamily="18" charset="0"/>
                <a:cs typeface="Times New Roman" pitchFamily="18" charset="0"/>
              </a:rPr>
              <a:t>жылдардың басында</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Боз</a:t>
            </a:r>
            <a:r>
              <a:rPr lang="ru-RU" sz="1400" dirty="0" smtClean="0">
                <a:solidFill>
                  <a:schemeClr val="accent1"/>
                </a:solidFill>
                <a:latin typeface="Times New Roman" pitchFamily="18" charset="0"/>
                <a:cs typeface="Times New Roman" pitchFamily="18" charset="0"/>
              </a:rPr>
              <a:t> гурд» </a:t>
            </a:r>
            <a:r>
              <a:rPr lang="ru-RU" sz="1400" dirty="0" err="1" smtClean="0">
                <a:solidFill>
                  <a:schemeClr val="accent1"/>
                </a:solidFill>
                <a:latin typeface="Times New Roman" pitchFamily="18" charset="0"/>
                <a:cs typeface="Times New Roman" pitchFamily="18" charset="0"/>
              </a:rPr>
              <a:t>ұйымы қызметінің ауқымы кеңейді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Бірегей</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түрік мемлекетін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құру идеясын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қолға алды</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Ұйым мүшелері Қазақстанға келіп</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жасырын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жиналыстар</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ұйымдастыру фактілері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тіркелген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Сонымен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қатар, Түркияда оқып жүрген студенттерді</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аталмыш</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ұйым қатарына тарту</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оқиғалары кездескен</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Бұл ұйымның қызметіне Түркия </a:t>
            </a:r>
            <a:r>
              <a:rPr lang="ru-RU" sz="1400" dirty="0" smtClean="0">
                <a:solidFill>
                  <a:schemeClr val="accent1"/>
                </a:solidFill>
                <a:latin typeface="Times New Roman" pitchFamily="18" charset="0"/>
                <a:cs typeface="Times New Roman" pitchFamily="18" charset="0"/>
              </a:rPr>
              <a:t>мен </a:t>
            </a:r>
            <a:r>
              <a:rPr lang="ru-RU" sz="1400" dirty="0" err="1" smtClean="0">
                <a:solidFill>
                  <a:schemeClr val="accent1"/>
                </a:solidFill>
                <a:latin typeface="Times New Roman" pitchFamily="18" charset="0"/>
                <a:cs typeface="Times New Roman" pitchFamily="18" charset="0"/>
              </a:rPr>
              <a:t>Өзбекстанда тыйым</a:t>
            </a:r>
            <a:r>
              <a:rPr lang="ru-RU" sz="1400" dirty="0" smtClean="0">
                <a:solidFill>
                  <a:schemeClr val="accent1"/>
                </a:solidFill>
                <a:latin typeface="Times New Roman" pitchFamily="18" charset="0"/>
                <a:cs typeface="Times New Roman" pitchFamily="18" charset="0"/>
              </a:rPr>
              <a:t> </a:t>
            </a:r>
            <a:r>
              <a:rPr lang="ru-RU" sz="1400" dirty="0" err="1" smtClean="0">
                <a:solidFill>
                  <a:schemeClr val="accent1"/>
                </a:solidFill>
                <a:latin typeface="Times New Roman" pitchFamily="18" charset="0"/>
                <a:cs typeface="Times New Roman" pitchFamily="18" charset="0"/>
              </a:rPr>
              <a:t>салынған</a:t>
            </a:r>
            <a:r>
              <a:rPr lang="ru-RU" sz="1400" dirty="0" smtClean="0">
                <a:solidFill>
                  <a:schemeClr val="accent1"/>
                </a:solidFill>
                <a:latin typeface="Times New Roman" pitchFamily="18" charset="0"/>
                <a:cs typeface="Times New Roman" pitchFamily="18" charset="0"/>
              </a:rPr>
              <a:t>.</a:t>
            </a:r>
            <a:endParaRPr lang="en-US" sz="1400" dirty="0">
              <a:solidFill>
                <a:schemeClr val="accent1"/>
              </a:solidFill>
              <a:latin typeface="Times New Roman" pitchFamily="18" charset="0"/>
              <a:cs typeface="Times New Roman" pitchFamily="18" charset="0"/>
            </a:endParaRPr>
          </a:p>
        </p:txBody>
      </p:sp>
      <p:pic>
        <p:nvPicPr>
          <p:cNvPr id="25602" name="Picture 2" descr="C:\Users\Гульжан\Desktop\7.jpg"/>
          <p:cNvPicPr>
            <a:picLocks noChangeAspect="1" noChangeArrowheads="1"/>
          </p:cNvPicPr>
          <p:nvPr/>
        </p:nvPicPr>
        <p:blipFill>
          <a:blip r:embed="rId2"/>
          <a:srcRect/>
          <a:stretch>
            <a:fillRect/>
          </a:stretch>
        </p:blipFill>
        <p:spPr bwMode="auto">
          <a:xfrm>
            <a:off x="5286380" y="2071678"/>
            <a:ext cx="3429024" cy="45005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err="1" smtClean="0"/>
              <a:t>Ұсынылатын әдебиеттер</a:t>
            </a:r>
            <a:r>
              <a:rPr lang="en-US" dirty="0" smtClean="0"/>
              <a:t/>
            </a:r>
            <a:br>
              <a:rPr lang="en-US" dirty="0" smtClean="0"/>
            </a:br>
            <a:endParaRPr lang="en-US" dirty="0"/>
          </a:p>
        </p:txBody>
      </p:sp>
      <p:sp>
        <p:nvSpPr>
          <p:cNvPr id="3" name="Содержимое 2"/>
          <p:cNvSpPr>
            <a:spLocks noGrp="1"/>
          </p:cNvSpPr>
          <p:nvPr>
            <p:ph idx="1"/>
          </p:nvPr>
        </p:nvSpPr>
        <p:spPr/>
        <p:txBody>
          <a:bodyPr/>
          <a:lstStyle/>
          <a:p>
            <a:pPr lvl="0"/>
            <a:r>
              <a:rPr lang="ru-RU" dirty="0" err="1" smtClean="0">
                <a:solidFill>
                  <a:schemeClr val="tx2">
                    <a:lumMod val="50000"/>
                  </a:schemeClr>
                </a:solidFill>
                <a:latin typeface="Times New Roman" pitchFamily="18" charset="0"/>
                <a:cs typeface="Times New Roman" pitchFamily="18" charset="0"/>
              </a:rPr>
              <a:t>Кондакчан</a:t>
            </a:r>
            <a:r>
              <a:rPr lang="ru-RU" dirty="0" smtClean="0">
                <a:solidFill>
                  <a:schemeClr val="tx2">
                    <a:lumMod val="50000"/>
                  </a:schemeClr>
                </a:solidFill>
                <a:latin typeface="Times New Roman" pitchFamily="18" charset="0"/>
                <a:cs typeface="Times New Roman" pitchFamily="18" charset="0"/>
              </a:rPr>
              <a:t> Р.П. Турция: внутренняя политика и ислам. Ереван. 1983</a:t>
            </a:r>
          </a:p>
          <a:p>
            <a:pPr lvl="0"/>
            <a:r>
              <a:rPr lang="ru-RU" dirty="0" smtClean="0">
                <a:solidFill>
                  <a:schemeClr val="tx2">
                    <a:lumMod val="50000"/>
                  </a:schemeClr>
                </a:solidFill>
                <a:latin typeface="Times New Roman" pitchFamily="18" charset="0"/>
                <a:cs typeface="Times New Roman" pitchFamily="18" charset="0"/>
              </a:rPr>
              <a:t>Рустамов Ю.И. Ислам и общественная мысль в современной Турции//Вопросы философии. 1999 № 2. С. 69-83</a:t>
            </a:r>
            <a:endParaRPr lang="en-US" dirty="0" smtClean="0">
              <a:solidFill>
                <a:schemeClr val="tx2">
                  <a:lumMod val="50000"/>
                </a:schemeClr>
              </a:solidFill>
              <a:latin typeface="Times New Roman" pitchFamily="18" charset="0"/>
              <a:cs typeface="Times New Roman" pitchFamily="18" charset="0"/>
            </a:endParaRPr>
          </a:p>
          <a:p>
            <a:pPr lvl="0"/>
            <a:r>
              <a:rPr lang="kk-KZ" dirty="0" smtClean="0">
                <a:solidFill>
                  <a:schemeClr val="tx2">
                    <a:lumMod val="50000"/>
                  </a:schemeClr>
                </a:solidFill>
                <a:latin typeface="Times New Roman" pitchFamily="18" charset="0"/>
                <a:cs typeface="Times New Roman" pitchFamily="18" charset="0"/>
              </a:rPr>
              <a:t>Негізгі діни мағлұматтар. Алматы, 2008</a:t>
            </a:r>
            <a:endParaRPr lang="en-US" dirty="0" smtClean="0">
              <a:solidFill>
                <a:schemeClr val="tx2">
                  <a:lumMod val="50000"/>
                </a:schemeClr>
              </a:solidFill>
              <a:latin typeface="Times New Roman" pitchFamily="18" charset="0"/>
              <a:cs typeface="Times New Roman" pitchFamily="18" charset="0"/>
            </a:endParaRPr>
          </a:p>
          <a:p>
            <a:pPr lvl="0"/>
            <a:r>
              <a:rPr lang="kk-KZ" dirty="0" smtClean="0">
                <a:solidFill>
                  <a:schemeClr val="tx2">
                    <a:lumMod val="50000"/>
                  </a:schemeClr>
                </a:solidFill>
                <a:latin typeface="Times New Roman" pitchFamily="18" charset="0"/>
                <a:cs typeface="Times New Roman" pitchFamily="18" charset="0"/>
              </a:rPr>
              <a:t>Рафаэла Льюис.   </a:t>
            </a:r>
            <a:r>
              <a:rPr lang="ru-RU" dirty="0" smtClean="0">
                <a:solidFill>
                  <a:schemeClr val="tx2">
                    <a:lumMod val="50000"/>
                  </a:schemeClr>
                </a:solidFill>
                <a:latin typeface="Times New Roman" pitchFamily="18" charset="0"/>
                <a:cs typeface="Times New Roman" pitchFamily="18" charset="0"/>
              </a:rPr>
              <a:t>Османская Турция. Быт, религия, культура </a:t>
            </a:r>
            <a:r>
              <a:rPr lang="ru-RU" dirty="0" smtClean="0">
                <a:solidFill>
                  <a:schemeClr val="tx2">
                    <a:lumMod val="50000"/>
                  </a:schemeClr>
                </a:solidFill>
                <a:latin typeface="Times New Roman" pitchFamily="18" charset="0"/>
                <a:cs typeface="Times New Roman" pitchFamily="18" charset="0"/>
                <a:hlinkClick r:id="rId2"/>
              </a:rPr>
              <a:t>//</a:t>
            </a:r>
            <a:r>
              <a:rPr lang="en-US" dirty="0" err="1" smtClean="0">
                <a:solidFill>
                  <a:schemeClr val="tx2">
                    <a:lumMod val="50000"/>
                  </a:schemeClr>
                </a:solidFill>
                <a:latin typeface="Times New Roman" pitchFamily="18" charset="0"/>
                <a:cs typeface="Times New Roman" pitchFamily="18" charset="0"/>
                <a:hlinkClick r:id="rId2"/>
              </a:rPr>
              <a:t>historylib</a:t>
            </a:r>
            <a:r>
              <a:rPr lang="ru-RU" dirty="0" smtClean="0">
                <a:solidFill>
                  <a:schemeClr val="tx2">
                    <a:lumMod val="50000"/>
                  </a:schemeClr>
                </a:solidFill>
                <a:latin typeface="Times New Roman" pitchFamily="18" charset="0"/>
                <a:cs typeface="Times New Roman" pitchFamily="18" charset="0"/>
                <a:hlinkClick r:id="rId2"/>
              </a:rPr>
              <a:t>.</a:t>
            </a:r>
            <a:r>
              <a:rPr lang="en-US" dirty="0" smtClean="0">
                <a:solidFill>
                  <a:schemeClr val="tx2">
                    <a:lumMod val="50000"/>
                  </a:schemeClr>
                </a:solidFill>
                <a:latin typeface="Times New Roman" pitchFamily="18" charset="0"/>
                <a:cs typeface="Times New Roman" pitchFamily="18" charset="0"/>
                <a:hlinkClick r:id="rId2"/>
              </a:rPr>
              <a:t>org</a:t>
            </a:r>
            <a:endParaRPr lang="en-US" dirty="0" smtClean="0">
              <a:solidFill>
                <a:schemeClr val="tx2">
                  <a:lumMod val="50000"/>
                </a:schemeClr>
              </a:solidFill>
              <a:latin typeface="Times New Roman" pitchFamily="18" charset="0"/>
              <a:cs typeface="Times New Roman" pitchFamily="18" charset="0"/>
            </a:endParaRPr>
          </a:p>
          <a:p>
            <a:pPr lvl="0"/>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3" name="Содержимое 2"/>
          <p:cNvSpPr>
            <a:spLocks noGrp="1"/>
          </p:cNvSpPr>
          <p:nvPr>
            <p:ph idx="1"/>
          </p:nvPr>
        </p:nvSpPr>
        <p:spPr/>
        <p:txBody>
          <a:bodyPr>
            <a:normAutofit fontScale="47500" lnSpcReduction="20000"/>
          </a:bodyPr>
          <a:lstStyle/>
          <a:p>
            <a:pPr lvl="0" algn="just"/>
            <a:endParaRPr lang="kk-KZ" sz="3200" dirty="0" smtClean="0">
              <a:solidFill>
                <a:schemeClr val="accent1"/>
              </a:solidFill>
              <a:latin typeface="Times New Roman" pitchFamily="18" charset="0"/>
              <a:cs typeface="Times New Roman" pitchFamily="18" charset="0"/>
            </a:endParaRPr>
          </a:p>
          <a:p>
            <a:pPr lvl="0" algn="just"/>
            <a:r>
              <a:rPr lang="kk-KZ" sz="3200" dirty="0" smtClean="0">
                <a:solidFill>
                  <a:schemeClr val="accent1"/>
                </a:solidFill>
                <a:latin typeface="Times New Roman" pitchFamily="18" charset="0"/>
                <a:cs typeface="Times New Roman" pitchFamily="18" charset="0"/>
              </a:rPr>
              <a:t>Қазақ халқы ислам дінін ұстанған. Сан ғасырлар бойы ислам жолын ұстанған ата-бабаларымыз осы дінге лайықтап өз әдет-ғұрып, салт-дәстүрін, наным-сенімін қалыптастырған, әрі оны ұрпақтан-ұрпаққа жалғастырып отырған.</a:t>
            </a:r>
            <a:endParaRPr lang="en-US" sz="3200" dirty="0" smtClean="0">
              <a:solidFill>
                <a:schemeClr val="accent1"/>
              </a:solidFill>
              <a:latin typeface="Times New Roman" pitchFamily="18" charset="0"/>
              <a:cs typeface="Times New Roman" pitchFamily="18" charset="0"/>
            </a:endParaRPr>
          </a:p>
          <a:p>
            <a:pPr algn="just"/>
            <a:r>
              <a:rPr lang="kk-KZ" sz="3200" dirty="0" smtClean="0">
                <a:solidFill>
                  <a:schemeClr val="accent1"/>
                </a:solidFill>
                <a:latin typeface="Times New Roman" pitchFamily="18" charset="0"/>
                <a:cs typeface="Times New Roman" pitchFamily="18" charset="0"/>
              </a:rPr>
              <a:t>Қазіргі жаһандану дәуірінде «Бәле қайда, бассаң аяқ астында» дегендей, бізді сақтануға шақыратын мәселелер жетерлік. Еліміздіегі экономикалық қиындық көптеген келеңсіз жайттардың бой көтеруіне жол ашып берді. Бір формациядан екінші формацияға өту, әрине, көптеген қиындықтарды қоса әкеледі. Бұл қиындықтардан рухани біртұтастық қиналдырмай алып шығаруы хақ. Ал рухани күйзеліске ұшырау, әртүрлі жіктерге бөлініп, дағдарысқа ұшыратады. Алпауыт империялар ең алдымен жаһандану дәуірінде кез келген елдің рухани бірлігіне нұқсан келтіруді тектен текке көздемейді. Рухани тұтастығынан айырылған елді өнбіс етіп алу ежелден келе жатқан дәстүр. Әсіресе, ұйқыдан енді оянған нәрестедей қазақ халқын азғыру, соңына ерту оңайдың оңайы. Тәуелсіздігімізден бергі он жыл ішінде жарты миллиондай адам басқа діннің жетегінде кетуі осыны айғақтайды. Сондықтан да, мемлекеттік тұрғыдан маңыз беріп,  дін саясатына ерекше көңіл бөлу, мемлекеттің басым көпшілігі мұсылмандардың (Қазақстан Республикасында қазір мұсылмандар ресми дерек бойынша 70%) мүддесін, ауыз бірлігін сақтайтын заңдар қабылдау, исламдық этикалы мектептер мен жоғарғы оқу орындарында оқыту, миссионерлік іс-әрекеттерге тыйым салу қажет. Біздің қазақ ғасырлар бойы ислам дінінің «Имам Ағзам» деп аталатын Ханифилік жолды ғана ұстанып келген. Бұл жол – нағыз демократиялық, суниттік жол. Ханифилер өзінің толеранттылығымен, ізгілікті сипаттарымен ерекшеленеді. Мұны жақсы біле білген ата-бабаларымыз осы ағымды ҮІІІ ғасырдан бері нық ұстап, арасына жік түсірмей келген еді</a:t>
            </a:r>
            <a:r>
              <a:rPr lang="kk-KZ" sz="2900" dirty="0" smtClean="0">
                <a:solidFill>
                  <a:schemeClr val="tx2">
                    <a:lumMod val="50000"/>
                  </a:schemeClr>
                </a:solidFill>
                <a:latin typeface="Times New Roman" pitchFamily="18" charset="0"/>
                <a:cs typeface="Times New Roman" pitchFamily="18" charset="0"/>
              </a:rPr>
              <a:t>.</a:t>
            </a:r>
            <a:endParaRPr lang="en-US" sz="2900" dirty="0" smtClean="0">
              <a:solidFill>
                <a:schemeClr val="tx2">
                  <a:lumMod val="50000"/>
                </a:schemeClr>
              </a:solidFill>
              <a:latin typeface="Times New Roman" pitchFamily="18" charset="0"/>
              <a:cs typeface="Times New Roman"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p:txBody>
          <a:bodyPr>
            <a:normAutofit fontScale="47500" lnSpcReduction="20000"/>
          </a:bodyPr>
          <a:lstStyle/>
          <a:p>
            <a:pPr algn="just"/>
            <a:r>
              <a:rPr lang="kk-KZ" sz="3200" dirty="0" smtClean="0">
                <a:solidFill>
                  <a:schemeClr val="accent1"/>
                </a:solidFill>
                <a:latin typeface="Times New Roman" pitchFamily="18" charset="0"/>
                <a:cs typeface="Times New Roman" pitchFamily="18" charset="0"/>
              </a:rPr>
              <a:t>Кеңес дәуірде де, діннің тәрбиелік мәнін түсінбей, «апиын сананы улайды, ескіліктің іріп-шіріген қалдығы» деп халыққа коммунистік тұрғыдан үгіт-насихат жүргізілгені де бар. Дегенмен қазіргі тәуелсіз қоғамымызда адам, яғни кез-келген дінді ұстануға құқылы. </a:t>
            </a:r>
            <a:endParaRPr lang="en-US" sz="3200" dirty="0" smtClean="0">
              <a:solidFill>
                <a:schemeClr val="accent1"/>
              </a:solidFill>
              <a:latin typeface="Times New Roman" pitchFamily="18" charset="0"/>
              <a:cs typeface="Times New Roman" pitchFamily="18" charset="0"/>
            </a:endParaRPr>
          </a:p>
          <a:p>
            <a:pPr algn="just"/>
            <a:r>
              <a:rPr lang="kk-KZ" sz="3200" dirty="0" smtClean="0">
                <a:solidFill>
                  <a:schemeClr val="accent1"/>
                </a:solidFill>
                <a:latin typeface="Times New Roman" pitchFamily="18" charset="0"/>
                <a:cs typeface="Times New Roman" pitchFamily="18" charset="0"/>
              </a:rPr>
              <a:t>Қазір қоғамда көптеген дінді жамылған ұйымдар мен секталардың  көбейіп кетуі белең алып тұр. Бұл халықты шынайы сенімнен алыстатып отыр. Көптеген адамдар нағыз хақ діндер туралы жете білмегендіктен осындай секталардың жетегіне түсіп кетіп отыр. Бұл үрдіс ислам дінін нақ үздіксіз ұстанып келе жатқан түрік қоғамында да кездеседі.</a:t>
            </a:r>
            <a:endParaRPr lang="en-US" sz="3200" dirty="0" smtClean="0">
              <a:solidFill>
                <a:schemeClr val="accent1"/>
              </a:solidFill>
              <a:latin typeface="Times New Roman" pitchFamily="18" charset="0"/>
              <a:cs typeface="Times New Roman" pitchFamily="18" charset="0"/>
            </a:endParaRPr>
          </a:p>
          <a:p>
            <a:pPr algn="just"/>
            <a:r>
              <a:rPr lang="kk-KZ" sz="3200" dirty="0" smtClean="0">
                <a:solidFill>
                  <a:schemeClr val="accent1"/>
                </a:solidFill>
                <a:latin typeface="Times New Roman" pitchFamily="18" charset="0"/>
                <a:cs typeface="Times New Roman" pitchFamily="18" charset="0"/>
              </a:rPr>
              <a:t>Зерттеушілер діни сана-сезімнің бауырмалдық, нәсілшілдік, патриоттық сияқты басқа да сезімдерден жоғары тұратынын айтады. Бір діннен екінші дінге ауысқан адамның діни сенімімен қоса, өз тума мәдениетін ауыстыратыны белгілі. Кейбір діни ұйымдардың мақсаты мемлекет заңдарын сыйламаушылық, қоғамдық әдеп қағидалары мен ұлттық дәстүрге немқұрайлылық, жеккөрушілік, жоққа шығару сонымен қатар ұлт, тіл тұтастығына нұқсан келтіруі мүмкін. Тарихта әрбір ұлттың ұлт болып қалыптасуына діннің маңызды рөл атқаратыны дәлелденген. Діндер мен ағымдар арасындағы айырмашылылықтар әрбір халықтың өзінің қайталанбас мәдениеті мен салт-дәстүрлік ерекшеліктерін қалыптастырады. Өзінің дәстүрлі дінінен бас тартып, өзге дінді қабылдау кез-келген халық үшін қауіпті қадам болып табылады. Өйткені, дінін өзгертіп, жаңа дінді қабылдаған халық өзінің дәстүрлі мәдениетін, әдет-ғұрып, салт-дәстүрін құрбандыққа шалып, жаңа қабылдаған діннің талабына сай құрбандыққа шалып, жаңа қабылдаған діннің талабына сай келетін мәдениет пен әдет-ғұрып, салт-дәстүрді қайта қалыптастыруға мәжбүр болады. </a:t>
            </a:r>
            <a:endParaRPr lang="en-US" sz="3200" dirty="0" smtClean="0">
              <a:solidFill>
                <a:schemeClr val="accent1"/>
              </a:solidFill>
              <a:latin typeface="Times New Roman" pitchFamily="18" charset="0"/>
              <a:cs typeface="Times New Roman"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p:txBody>
          <a:bodyPr>
            <a:normAutofit fontScale="62500" lnSpcReduction="20000"/>
          </a:bodyPr>
          <a:lstStyle/>
          <a:p>
            <a:r>
              <a:rPr lang="en-US" dirty="0" err="1" smtClean="0"/>
              <a:t>Түркия</a:t>
            </a:r>
            <a:r>
              <a:rPr lang="en-US" dirty="0" smtClean="0"/>
              <a:t> </a:t>
            </a:r>
            <a:r>
              <a:rPr lang="en-US" dirty="0" err="1" smtClean="0"/>
              <a:t>адамзаттың</a:t>
            </a:r>
            <a:r>
              <a:rPr lang="en-US" dirty="0" smtClean="0"/>
              <a:t> </a:t>
            </a:r>
            <a:r>
              <a:rPr lang="en-US" dirty="0" err="1" smtClean="0"/>
              <a:t>жалпы</a:t>
            </a:r>
            <a:r>
              <a:rPr lang="en-US" dirty="0" smtClean="0"/>
              <a:t> </a:t>
            </a:r>
            <a:r>
              <a:rPr lang="en-US" dirty="0" err="1" smtClean="0"/>
              <a:t>ахуалында</a:t>
            </a:r>
            <a:r>
              <a:rPr lang="en-US" dirty="0" smtClean="0"/>
              <a:t> </a:t>
            </a:r>
            <a:r>
              <a:rPr lang="en-US" dirty="0" err="1" smtClean="0"/>
              <a:t>маңызды</a:t>
            </a:r>
            <a:r>
              <a:rPr lang="en-US" dirty="0" smtClean="0"/>
              <a:t> </a:t>
            </a:r>
            <a:r>
              <a:rPr lang="en-US" dirty="0" err="1" smtClean="0"/>
              <a:t>орын</a:t>
            </a:r>
            <a:r>
              <a:rPr lang="en-US" dirty="0" smtClean="0"/>
              <a:t> </a:t>
            </a:r>
            <a:r>
              <a:rPr lang="en-US" dirty="0" err="1" smtClean="0"/>
              <a:t>алған</a:t>
            </a:r>
            <a:r>
              <a:rPr lang="en-US" dirty="0" smtClean="0"/>
              <a:t> </a:t>
            </a:r>
            <a:r>
              <a:rPr lang="en-US" dirty="0" err="1" smtClean="0"/>
              <a:t>бір</a:t>
            </a:r>
            <a:r>
              <a:rPr lang="en-US" dirty="0" smtClean="0"/>
              <a:t> </a:t>
            </a:r>
            <a:r>
              <a:rPr lang="en-US" dirty="0" err="1" smtClean="0"/>
              <a:t>өлке</a:t>
            </a:r>
            <a:r>
              <a:rPr lang="en-US" dirty="0" smtClean="0"/>
              <a:t> </a:t>
            </a:r>
            <a:r>
              <a:rPr lang="en-US" dirty="0" err="1" smtClean="0"/>
              <a:t>болып</a:t>
            </a:r>
            <a:r>
              <a:rPr lang="en-US" dirty="0" smtClean="0"/>
              <a:t> </a:t>
            </a:r>
            <a:r>
              <a:rPr lang="en-US" dirty="0" err="1" smtClean="0"/>
              <a:t>табылады</a:t>
            </a:r>
            <a:r>
              <a:rPr lang="en-US" dirty="0" smtClean="0"/>
              <a:t>. </a:t>
            </a:r>
            <a:r>
              <a:rPr lang="en-US" dirty="0" err="1" smtClean="0"/>
              <a:t>Тарих</a:t>
            </a:r>
            <a:r>
              <a:rPr lang="en-US" dirty="0" smtClean="0"/>
              <a:t> </a:t>
            </a:r>
            <a:r>
              <a:rPr lang="en-US" dirty="0" err="1" smtClean="0"/>
              <a:t>табиғи</a:t>
            </a:r>
            <a:r>
              <a:rPr lang="en-US" dirty="0" smtClean="0"/>
              <a:t> </a:t>
            </a:r>
            <a:r>
              <a:rPr lang="en-US" dirty="0" err="1" smtClean="0"/>
              <a:t>үрдісінде</a:t>
            </a:r>
            <a:r>
              <a:rPr lang="en-US" dirty="0" smtClean="0"/>
              <a:t> </a:t>
            </a:r>
            <a:r>
              <a:rPr lang="en-US" dirty="0" err="1" smtClean="0"/>
              <a:t>пайда</a:t>
            </a:r>
            <a:r>
              <a:rPr lang="en-US" dirty="0" smtClean="0"/>
              <a:t> </a:t>
            </a:r>
            <a:r>
              <a:rPr lang="en-US" dirty="0" err="1" smtClean="0"/>
              <a:t>болған</a:t>
            </a:r>
            <a:r>
              <a:rPr lang="en-US" dirty="0" smtClean="0"/>
              <a:t> </a:t>
            </a:r>
            <a:r>
              <a:rPr lang="en-US" dirty="0" err="1" smtClean="0"/>
              <a:t>жаңа</a:t>
            </a:r>
            <a:r>
              <a:rPr lang="en-US" dirty="0" smtClean="0"/>
              <a:t> </a:t>
            </a:r>
            <a:r>
              <a:rPr lang="en-US" dirty="0" err="1" smtClean="0"/>
              <a:t>шарттар</a:t>
            </a:r>
            <a:r>
              <a:rPr lang="en-US" dirty="0" smtClean="0"/>
              <a:t> </a:t>
            </a:r>
            <a:r>
              <a:rPr lang="en-US" dirty="0" err="1" smtClean="0"/>
              <a:t>мен</a:t>
            </a:r>
            <a:r>
              <a:rPr lang="en-US" dirty="0" smtClean="0"/>
              <a:t> </a:t>
            </a:r>
            <a:r>
              <a:rPr lang="en-US" dirty="0" err="1" smtClean="0"/>
              <a:t>ахуал</a:t>
            </a:r>
            <a:r>
              <a:rPr lang="en-US" dirty="0" smtClean="0"/>
              <a:t> </a:t>
            </a:r>
            <a:r>
              <a:rPr lang="en-US" dirty="0" err="1" smtClean="0"/>
              <a:t>Түркия</a:t>
            </a:r>
            <a:r>
              <a:rPr lang="en-US" dirty="0" smtClean="0"/>
              <a:t> </a:t>
            </a:r>
            <a:r>
              <a:rPr lang="en-US" dirty="0" err="1" smtClean="0"/>
              <a:t>мен</a:t>
            </a:r>
            <a:r>
              <a:rPr lang="en-US" dirty="0" smtClean="0"/>
              <a:t> </a:t>
            </a:r>
            <a:r>
              <a:rPr lang="en-US" dirty="0" err="1" smtClean="0"/>
              <a:t>түріктердің</a:t>
            </a:r>
            <a:r>
              <a:rPr lang="en-US" dirty="0" smtClean="0"/>
              <a:t> </a:t>
            </a:r>
            <a:r>
              <a:rPr lang="en-US" dirty="0" err="1" smtClean="0"/>
              <a:t>жауапкершілігін</a:t>
            </a:r>
            <a:r>
              <a:rPr lang="en-US" dirty="0" smtClean="0"/>
              <a:t> </a:t>
            </a:r>
            <a:r>
              <a:rPr lang="en-US" dirty="0" err="1" smtClean="0"/>
              <a:t>арттырған</a:t>
            </a:r>
            <a:r>
              <a:rPr lang="en-US" dirty="0" smtClean="0"/>
              <a:t>, </a:t>
            </a:r>
            <a:r>
              <a:rPr lang="en-US" dirty="0" err="1" smtClean="0"/>
              <a:t>оларға</a:t>
            </a:r>
            <a:r>
              <a:rPr lang="en-US" dirty="0" smtClean="0"/>
              <a:t> </a:t>
            </a:r>
            <a:r>
              <a:rPr lang="en-US" dirty="0" err="1" smtClean="0"/>
              <a:t>жаңа</a:t>
            </a:r>
            <a:r>
              <a:rPr lang="en-US" dirty="0" smtClean="0"/>
              <a:t> </a:t>
            </a:r>
            <a:r>
              <a:rPr lang="en-US" dirty="0" err="1" smtClean="0"/>
              <a:t>тапсырмалар</a:t>
            </a:r>
            <a:r>
              <a:rPr lang="en-US" dirty="0" smtClean="0"/>
              <a:t> </a:t>
            </a:r>
            <a:r>
              <a:rPr lang="en-US" dirty="0" err="1" smtClean="0"/>
              <a:t>жүктеген</a:t>
            </a:r>
            <a:r>
              <a:rPr lang="en-US" dirty="0" smtClean="0"/>
              <a:t>. </a:t>
            </a:r>
            <a:r>
              <a:rPr lang="en-US" dirty="0" err="1" smtClean="0"/>
              <a:t>Түркия</a:t>
            </a:r>
            <a:r>
              <a:rPr lang="en-US" dirty="0" smtClean="0"/>
              <a:t> </a:t>
            </a:r>
            <a:r>
              <a:rPr lang="en-US" dirty="0" err="1" smtClean="0"/>
              <a:t>жаңа</a:t>
            </a:r>
            <a:r>
              <a:rPr lang="en-US" dirty="0" smtClean="0"/>
              <a:t> </a:t>
            </a:r>
            <a:r>
              <a:rPr lang="en-US" dirty="0" err="1" smtClean="0"/>
              <a:t>ғасырдағы</a:t>
            </a:r>
            <a:r>
              <a:rPr lang="en-US" dirty="0" smtClean="0"/>
              <a:t> </a:t>
            </a:r>
            <a:r>
              <a:rPr lang="en-US" dirty="0" err="1" smtClean="0"/>
              <a:t>жаңа</a:t>
            </a:r>
            <a:r>
              <a:rPr lang="en-US" dirty="0" smtClean="0"/>
              <a:t> </a:t>
            </a:r>
            <a:r>
              <a:rPr lang="en-US" dirty="0" err="1" smtClean="0"/>
              <a:t>өзгерістердің</a:t>
            </a:r>
            <a:r>
              <a:rPr lang="en-US" dirty="0" smtClean="0"/>
              <a:t> </a:t>
            </a:r>
            <a:r>
              <a:rPr lang="en-US" dirty="0" err="1" smtClean="0"/>
              <a:t>төңірегінде</a:t>
            </a:r>
            <a:r>
              <a:rPr lang="en-US" dirty="0" smtClean="0"/>
              <a:t> </a:t>
            </a:r>
            <a:r>
              <a:rPr lang="en-US" dirty="0" err="1" smtClean="0"/>
              <a:t>міндеттері</a:t>
            </a:r>
            <a:r>
              <a:rPr lang="en-US" dirty="0" smtClean="0"/>
              <a:t> </a:t>
            </a:r>
            <a:r>
              <a:rPr lang="en-US" dirty="0" err="1" smtClean="0"/>
              <a:t>мен</a:t>
            </a:r>
            <a:r>
              <a:rPr lang="en-US" dirty="0" smtClean="0"/>
              <a:t> </a:t>
            </a:r>
            <a:r>
              <a:rPr lang="en-US" dirty="0" err="1" smtClean="0"/>
              <a:t>жауапкершіліктерін</a:t>
            </a:r>
            <a:r>
              <a:rPr lang="en-US" dirty="0" smtClean="0"/>
              <a:t> </a:t>
            </a:r>
            <a:r>
              <a:rPr lang="en-US" dirty="0" err="1" smtClean="0"/>
              <a:t>жақсы</a:t>
            </a:r>
            <a:r>
              <a:rPr lang="en-US" dirty="0" smtClean="0"/>
              <a:t> </a:t>
            </a:r>
            <a:r>
              <a:rPr lang="en-US" dirty="0" err="1" smtClean="0"/>
              <a:t>біліп</a:t>
            </a:r>
            <a:r>
              <a:rPr lang="en-US" dirty="0" smtClean="0"/>
              <a:t>, </a:t>
            </a:r>
            <a:r>
              <a:rPr lang="en-US" dirty="0" err="1" smtClean="0"/>
              <a:t>дұрыс</a:t>
            </a:r>
            <a:r>
              <a:rPr lang="en-US" dirty="0" smtClean="0"/>
              <a:t> </a:t>
            </a:r>
            <a:r>
              <a:rPr lang="en-US" dirty="0" err="1" smtClean="0"/>
              <a:t>орындауға</a:t>
            </a:r>
            <a:r>
              <a:rPr lang="en-US" dirty="0" smtClean="0"/>
              <a:t>, </a:t>
            </a:r>
            <a:r>
              <a:rPr lang="en-US" dirty="0" err="1" smtClean="0"/>
              <a:t>яғни</a:t>
            </a:r>
            <a:r>
              <a:rPr lang="en-US" dirty="0" smtClean="0"/>
              <a:t> </a:t>
            </a:r>
            <a:r>
              <a:rPr lang="en-US" dirty="0" err="1" smtClean="0"/>
              <a:t>діни</a:t>
            </a:r>
            <a:r>
              <a:rPr lang="en-US" dirty="0" smtClean="0"/>
              <a:t> </a:t>
            </a:r>
            <a:r>
              <a:rPr lang="en-US" dirty="0" err="1" smtClean="0"/>
              <a:t>тұрғыдан</a:t>
            </a:r>
            <a:r>
              <a:rPr lang="en-US" dirty="0" smtClean="0"/>
              <a:t> </a:t>
            </a:r>
            <a:r>
              <a:rPr lang="en-US" dirty="0" err="1" smtClean="0"/>
              <a:t>жаңадан</a:t>
            </a:r>
            <a:r>
              <a:rPr lang="en-US" dirty="0" smtClean="0"/>
              <a:t> </a:t>
            </a:r>
            <a:r>
              <a:rPr lang="en-US" dirty="0" err="1" smtClean="0"/>
              <a:t>жүйеленіп</a:t>
            </a:r>
            <a:r>
              <a:rPr lang="en-US" dirty="0" smtClean="0"/>
              <a:t> </a:t>
            </a:r>
            <a:r>
              <a:rPr lang="en-US" dirty="0" err="1" smtClean="0"/>
              <a:t>қалыптасу</a:t>
            </a:r>
            <a:r>
              <a:rPr lang="en-US" dirty="0" smtClean="0"/>
              <a:t> </a:t>
            </a:r>
            <a:r>
              <a:rPr lang="en-US" dirty="0" err="1" smtClean="0"/>
              <a:t>жолында</a:t>
            </a:r>
            <a:r>
              <a:rPr lang="en-US" dirty="0" smtClean="0"/>
              <a:t> </a:t>
            </a:r>
            <a:r>
              <a:rPr lang="en-US" dirty="0" err="1" smtClean="0"/>
              <a:t>өз</a:t>
            </a:r>
            <a:r>
              <a:rPr lang="en-US" dirty="0" smtClean="0"/>
              <a:t> </a:t>
            </a:r>
            <a:r>
              <a:rPr lang="en-US" dirty="0" err="1" smtClean="0"/>
              <a:t>үлесін</a:t>
            </a:r>
            <a:r>
              <a:rPr lang="en-US" dirty="0" smtClean="0"/>
              <a:t> </a:t>
            </a:r>
            <a:r>
              <a:rPr lang="en-US" dirty="0" err="1" smtClean="0"/>
              <a:t>қосуда</a:t>
            </a:r>
            <a:r>
              <a:rPr lang="en-US" dirty="0" smtClean="0"/>
              <a:t>. ХХІ-</a:t>
            </a:r>
            <a:r>
              <a:rPr lang="en-US" dirty="0" err="1" smtClean="0"/>
              <a:t>ғасырдың</a:t>
            </a:r>
            <a:r>
              <a:rPr lang="en-US" dirty="0" smtClean="0"/>
              <a:t> </a:t>
            </a:r>
            <a:r>
              <a:rPr lang="en-US" dirty="0" err="1" smtClean="0"/>
              <a:t>мәдениеті</a:t>
            </a:r>
            <a:r>
              <a:rPr lang="en-US" dirty="0" smtClean="0"/>
              <a:t> </a:t>
            </a:r>
            <a:r>
              <a:rPr lang="en-US" dirty="0" err="1" smtClean="0"/>
              <a:t>мен</a:t>
            </a:r>
            <a:r>
              <a:rPr lang="en-US" dirty="0" smtClean="0"/>
              <a:t> </a:t>
            </a:r>
            <a:r>
              <a:rPr lang="en-US" dirty="0" err="1" smtClean="0"/>
              <a:t>өркениетінде</a:t>
            </a:r>
            <a:r>
              <a:rPr lang="en-US" dirty="0" smtClean="0"/>
              <a:t> </a:t>
            </a:r>
            <a:r>
              <a:rPr lang="en-US" dirty="0" err="1" smtClean="0"/>
              <a:t>өзіне</a:t>
            </a:r>
            <a:r>
              <a:rPr lang="en-US" dirty="0" smtClean="0"/>
              <a:t> </a:t>
            </a:r>
            <a:r>
              <a:rPr lang="en-US" dirty="0" err="1" smtClean="0"/>
              <a:t>лайық</a:t>
            </a:r>
            <a:r>
              <a:rPr lang="en-US" dirty="0" smtClean="0"/>
              <a:t> </a:t>
            </a:r>
            <a:r>
              <a:rPr lang="en-US" dirty="0" err="1" smtClean="0"/>
              <a:t>орын</a:t>
            </a:r>
            <a:r>
              <a:rPr lang="en-US" dirty="0" smtClean="0"/>
              <a:t> </a:t>
            </a:r>
            <a:r>
              <a:rPr lang="en-US" dirty="0" err="1" smtClean="0"/>
              <a:t>табу</a:t>
            </a:r>
            <a:r>
              <a:rPr lang="en-US" dirty="0" smtClean="0"/>
              <a:t> </a:t>
            </a:r>
            <a:r>
              <a:rPr lang="en-US" dirty="0" err="1" smtClean="0"/>
              <a:t>үшін</a:t>
            </a:r>
            <a:r>
              <a:rPr lang="en-US" dirty="0" smtClean="0"/>
              <a:t> </a:t>
            </a:r>
            <a:r>
              <a:rPr lang="en-US" dirty="0" err="1" smtClean="0"/>
              <a:t>әрекет</a:t>
            </a:r>
            <a:r>
              <a:rPr lang="en-US" dirty="0" smtClean="0"/>
              <a:t> </a:t>
            </a:r>
            <a:r>
              <a:rPr lang="en-US" dirty="0" err="1" smtClean="0"/>
              <a:t>жасауда</a:t>
            </a:r>
            <a:r>
              <a:rPr lang="en-US" dirty="0" smtClean="0"/>
              <a:t>, </a:t>
            </a:r>
            <a:r>
              <a:rPr lang="en-US" dirty="0" err="1" smtClean="0"/>
              <a:t>яғни</a:t>
            </a:r>
            <a:r>
              <a:rPr lang="en-US" dirty="0" smtClean="0"/>
              <a:t> </a:t>
            </a:r>
            <a:r>
              <a:rPr lang="en-US" dirty="0" err="1" smtClean="0"/>
              <a:t>Түркияның</a:t>
            </a:r>
            <a:r>
              <a:rPr lang="en-US" dirty="0" smtClean="0"/>
              <a:t> </a:t>
            </a:r>
            <a:r>
              <a:rPr lang="en-US" dirty="0" err="1" smtClean="0"/>
              <a:t>исламмен</a:t>
            </a:r>
            <a:r>
              <a:rPr lang="en-US" dirty="0" smtClean="0"/>
              <a:t> </a:t>
            </a:r>
            <a:r>
              <a:rPr lang="en-US" dirty="0" err="1" smtClean="0"/>
              <a:t>бірге</a:t>
            </a:r>
            <a:r>
              <a:rPr lang="en-US" dirty="0" smtClean="0"/>
              <a:t> </a:t>
            </a:r>
            <a:r>
              <a:rPr lang="en-US" dirty="0" err="1" smtClean="0"/>
              <a:t>жаңару</a:t>
            </a:r>
            <a:r>
              <a:rPr lang="en-US" dirty="0" smtClean="0"/>
              <a:t> </a:t>
            </a:r>
            <a:r>
              <a:rPr lang="en-US" dirty="0" err="1" smtClean="0"/>
              <a:t>және</a:t>
            </a:r>
            <a:r>
              <a:rPr lang="en-US" dirty="0" smtClean="0"/>
              <a:t> </a:t>
            </a:r>
            <a:r>
              <a:rPr lang="en-US" dirty="0" err="1" smtClean="0"/>
              <a:t>өзгеруі</a:t>
            </a:r>
            <a:r>
              <a:rPr lang="en-US" dirty="0" smtClean="0"/>
              <a:t> тиісті23. </a:t>
            </a:r>
            <a:r>
              <a:rPr lang="en-US" dirty="0" err="1" smtClean="0"/>
              <a:t>Түркияда</a:t>
            </a:r>
            <a:r>
              <a:rPr lang="en-US" dirty="0" smtClean="0"/>
              <a:t> </a:t>
            </a:r>
            <a:r>
              <a:rPr lang="en-US" dirty="0" err="1" smtClean="0"/>
              <a:t>дін</a:t>
            </a:r>
            <a:r>
              <a:rPr lang="en-US" dirty="0" smtClean="0"/>
              <a:t>, </a:t>
            </a:r>
            <a:r>
              <a:rPr lang="en-US" dirty="0" err="1" smtClean="0"/>
              <a:t>зайырлылық</a:t>
            </a:r>
            <a:r>
              <a:rPr lang="en-US" dirty="0" smtClean="0"/>
              <a:t> </a:t>
            </a:r>
            <a:r>
              <a:rPr lang="en-US" dirty="0" err="1" smtClean="0"/>
              <a:t>және</a:t>
            </a:r>
            <a:r>
              <a:rPr lang="en-US" dirty="0" smtClean="0"/>
              <a:t> </a:t>
            </a:r>
            <a:r>
              <a:rPr lang="en-US" dirty="0" err="1" smtClean="0"/>
              <a:t>демократия</a:t>
            </a:r>
            <a:r>
              <a:rPr lang="en-US" dirty="0" smtClean="0"/>
              <a:t> </a:t>
            </a:r>
            <a:r>
              <a:rPr lang="en-US" dirty="0" err="1" smtClean="0"/>
              <a:t>сынды</a:t>
            </a:r>
            <a:r>
              <a:rPr lang="en-US" dirty="0" smtClean="0"/>
              <a:t> </a:t>
            </a:r>
            <a:r>
              <a:rPr lang="en-US" dirty="0" err="1" smtClean="0"/>
              <a:t>тақырыптарда</a:t>
            </a:r>
            <a:r>
              <a:rPr lang="en-US" dirty="0" smtClean="0"/>
              <a:t> </a:t>
            </a:r>
            <a:r>
              <a:rPr lang="en-US" dirty="0" err="1" smtClean="0"/>
              <a:t>кейбір</a:t>
            </a:r>
            <a:r>
              <a:rPr lang="en-US" dirty="0" smtClean="0"/>
              <a:t> </a:t>
            </a:r>
            <a:r>
              <a:rPr lang="en-US" dirty="0" err="1" smtClean="0"/>
              <a:t>кезде</a:t>
            </a:r>
            <a:r>
              <a:rPr lang="en-US" dirty="0" smtClean="0"/>
              <a:t> </a:t>
            </a:r>
            <a:r>
              <a:rPr lang="en-US" dirty="0" err="1" smtClean="0"/>
              <a:t>түсініспеушілік</a:t>
            </a:r>
            <a:r>
              <a:rPr lang="en-US" dirty="0" smtClean="0"/>
              <a:t> </a:t>
            </a:r>
            <a:r>
              <a:rPr lang="en-US" dirty="0" err="1" smtClean="0"/>
              <a:t>болып</a:t>
            </a:r>
            <a:r>
              <a:rPr lang="en-US" dirty="0" smtClean="0"/>
              <a:t> </a:t>
            </a:r>
            <a:r>
              <a:rPr lang="en-US" dirty="0" err="1" smtClean="0"/>
              <a:t>отыр</a:t>
            </a:r>
            <a:r>
              <a:rPr lang="en-US" dirty="0" smtClean="0"/>
              <a:t>. </a:t>
            </a:r>
            <a:r>
              <a:rPr lang="en-US" dirty="0" err="1" smtClean="0"/>
              <a:t>Осы</a:t>
            </a:r>
            <a:r>
              <a:rPr lang="en-US" dirty="0" smtClean="0"/>
              <a:t> </a:t>
            </a:r>
            <a:r>
              <a:rPr lang="en-US" dirty="0" err="1" smtClean="0"/>
              <a:t>ұғымдардың</a:t>
            </a:r>
            <a:r>
              <a:rPr lang="en-US" dirty="0" smtClean="0"/>
              <a:t> </a:t>
            </a:r>
            <a:r>
              <a:rPr lang="en-US" dirty="0" err="1" smtClean="0"/>
              <a:t>мағыналары</a:t>
            </a:r>
            <a:r>
              <a:rPr lang="en-US" dirty="0" smtClean="0"/>
              <a:t> </a:t>
            </a:r>
            <a:r>
              <a:rPr lang="en-US" dirty="0" err="1" smtClean="0"/>
              <a:t>мен</a:t>
            </a:r>
            <a:r>
              <a:rPr lang="en-US" dirty="0" smtClean="0"/>
              <a:t> </a:t>
            </a:r>
            <a:r>
              <a:rPr lang="en-US" dirty="0" err="1" smtClean="0"/>
              <a:t>шекараларын</a:t>
            </a:r>
            <a:r>
              <a:rPr lang="en-US" dirty="0" smtClean="0"/>
              <a:t> </a:t>
            </a:r>
            <a:r>
              <a:rPr lang="en-US" dirty="0" err="1" smtClean="0"/>
              <a:t>білмегендер</a:t>
            </a:r>
            <a:r>
              <a:rPr lang="en-US" dirty="0" smtClean="0"/>
              <a:t>, </a:t>
            </a:r>
            <a:r>
              <a:rPr lang="en-US" dirty="0" err="1" smtClean="0"/>
              <a:t>дін</a:t>
            </a:r>
            <a:r>
              <a:rPr lang="en-US" dirty="0" smtClean="0"/>
              <a:t> </a:t>
            </a:r>
            <a:r>
              <a:rPr lang="en-US" dirty="0" err="1" smtClean="0"/>
              <a:t>және</a:t>
            </a:r>
            <a:r>
              <a:rPr lang="en-US" dirty="0" smtClean="0"/>
              <a:t> </a:t>
            </a:r>
            <a:r>
              <a:rPr lang="en-US" dirty="0" err="1" smtClean="0"/>
              <a:t>зайырлылық</a:t>
            </a:r>
            <a:r>
              <a:rPr lang="en-US" dirty="0" smtClean="0"/>
              <a:t> </a:t>
            </a:r>
            <a:r>
              <a:rPr lang="en-US" dirty="0" err="1" smtClean="0"/>
              <a:t>жайлы</a:t>
            </a:r>
            <a:r>
              <a:rPr lang="en-US" dirty="0" smtClean="0"/>
              <a:t> </a:t>
            </a:r>
            <a:r>
              <a:rPr lang="en-US" dirty="0" err="1" smtClean="0"/>
              <a:t>дұрыс</a:t>
            </a:r>
            <a:r>
              <a:rPr lang="en-US" dirty="0" smtClean="0"/>
              <a:t> </a:t>
            </a:r>
            <a:r>
              <a:rPr lang="en-US" dirty="0" err="1" smtClean="0"/>
              <a:t>мәліметі</a:t>
            </a:r>
            <a:r>
              <a:rPr lang="en-US" dirty="0" smtClean="0"/>
              <a:t> </a:t>
            </a:r>
            <a:r>
              <a:rPr lang="en-US" dirty="0" err="1" smtClean="0"/>
              <a:t>болмағандар</a:t>
            </a:r>
            <a:r>
              <a:rPr lang="en-US" dirty="0" smtClean="0"/>
              <a:t> </a:t>
            </a:r>
            <a:r>
              <a:rPr lang="en-US" dirty="0" err="1" smtClean="0"/>
              <a:t>мемлекетпен</a:t>
            </a:r>
            <a:r>
              <a:rPr lang="en-US" dirty="0" smtClean="0"/>
              <a:t> </a:t>
            </a:r>
            <a:r>
              <a:rPr lang="en-US" dirty="0" err="1" smtClean="0"/>
              <a:t>талас</a:t>
            </a:r>
            <a:r>
              <a:rPr lang="en-US" dirty="0" smtClean="0"/>
              <a:t>, </a:t>
            </a:r>
            <a:r>
              <a:rPr lang="en-US" dirty="0" err="1" smtClean="0"/>
              <a:t>күрес</a:t>
            </a:r>
            <a:r>
              <a:rPr lang="en-US" dirty="0" smtClean="0"/>
              <a:t> </a:t>
            </a:r>
            <a:r>
              <a:rPr lang="en-US" dirty="0" err="1" smtClean="0"/>
              <a:t>жүргізеді</a:t>
            </a:r>
            <a:r>
              <a:rPr lang="en-US" dirty="0" smtClean="0"/>
              <a:t> </a:t>
            </a:r>
            <a:r>
              <a:rPr lang="en-US" dirty="0" err="1" smtClean="0"/>
              <a:t>немесе</a:t>
            </a:r>
            <a:r>
              <a:rPr lang="en-US" dirty="0" smtClean="0"/>
              <a:t> </a:t>
            </a:r>
            <a:r>
              <a:rPr lang="en-US" dirty="0" err="1" smtClean="0"/>
              <a:t>мемлекет</a:t>
            </a:r>
            <a:r>
              <a:rPr lang="en-US" dirty="0" smtClean="0"/>
              <a:t> </a:t>
            </a:r>
            <a:r>
              <a:rPr lang="en-US" dirty="0" err="1" smtClean="0"/>
              <a:t>дұшпандығы</a:t>
            </a:r>
            <a:r>
              <a:rPr lang="en-US" dirty="0" smtClean="0"/>
              <a:t> </a:t>
            </a:r>
            <a:r>
              <a:rPr lang="en-US" dirty="0" err="1" smtClean="0"/>
              <a:t>сынды</a:t>
            </a:r>
            <a:r>
              <a:rPr lang="en-US" dirty="0" smtClean="0"/>
              <a:t> </a:t>
            </a:r>
            <a:r>
              <a:rPr lang="en-US" dirty="0" err="1" smtClean="0"/>
              <a:t>асыра</a:t>
            </a:r>
            <a:r>
              <a:rPr lang="en-US" dirty="0" smtClean="0"/>
              <a:t> </a:t>
            </a:r>
            <a:r>
              <a:rPr lang="en-US" dirty="0" err="1" smtClean="0"/>
              <a:t>сілтеуші</a:t>
            </a:r>
            <a:r>
              <a:rPr lang="en-US" dirty="0" smtClean="0"/>
              <a:t> </a:t>
            </a:r>
            <a:r>
              <a:rPr lang="en-US" dirty="0" err="1" smtClean="0"/>
              <a:t>сенімге</a:t>
            </a:r>
            <a:r>
              <a:rPr lang="en-US" dirty="0" smtClean="0"/>
              <a:t> </a:t>
            </a:r>
            <a:r>
              <a:rPr lang="en-US" dirty="0" err="1" smtClean="0"/>
              <a:t>ие</a:t>
            </a:r>
            <a:r>
              <a:rPr lang="en-US" dirty="0" smtClean="0"/>
              <a:t> </a:t>
            </a:r>
            <a:r>
              <a:rPr lang="en-US" dirty="0" err="1" smtClean="0"/>
              <a:t>болады</a:t>
            </a:r>
            <a:r>
              <a:rPr lang="en-US" dirty="0" smtClean="0"/>
              <a:t>. </a:t>
            </a:r>
            <a:r>
              <a:rPr lang="en-US" dirty="0" err="1" smtClean="0"/>
              <a:t>Өлкедегі</a:t>
            </a:r>
            <a:r>
              <a:rPr lang="en-US" dirty="0" smtClean="0"/>
              <a:t> </a:t>
            </a:r>
            <a:r>
              <a:rPr lang="en-US" dirty="0" err="1" smtClean="0"/>
              <a:t>лаңкестік</a:t>
            </a:r>
            <a:r>
              <a:rPr lang="en-US" dirty="0" smtClean="0"/>
              <a:t> </a:t>
            </a:r>
            <a:r>
              <a:rPr lang="en-US" dirty="0" err="1" smtClean="0"/>
              <a:t>ағымдар</a:t>
            </a:r>
            <a:r>
              <a:rPr lang="en-US" dirty="0" smtClean="0"/>
              <a:t>, </a:t>
            </a:r>
            <a:r>
              <a:rPr lang="en-US" dirty="0" err="1" smtClean="0"/>
              <a:t>зиянды</a:t>
            </a:r>
            <a:r>
              <a:rPr lang="en-US" dirty="0" smtClean="0"/>
              <a:t> </a:t>
            </a:r>
            <a:r>
              <a:rPr lang="en-US" dirty="0" err="1" smtClean="0"/>
              <a:t>ағымдар</a:t>
            </a:r>
            <a:r>
              <a:rPr lang="en-US" dirty="0" smtClean="0"/>
              <a:t> </a:t>
            </a:r>
            <a:r>
              <a:rPr lang="en-US" dirty="0" err="1" smtClean="0"/>
              <a:t>мен</a:t>
            </a:r>
            <a:r>
              <a:rPr lang="en-US" dirty="0" smtClean="0"/>
              <a:t> </a:t>
            </a:r>
            <a:r>
              <a:rPr lang="en-US" dirty="0" err="1" smtClean="0"/>
              <a:t>секталар</a:t>
            </a:r>
            <a:r>
              <a:rPr lang="en-US" dirty="0" smtClean="0"/>
              <a:t> </a:t>
            </a:r>
            <a:r>
              <a:rPr lang="en-US" dirty="0" err="1" smtClean="0"/>
              <a:t>осыдан</a:t>
            </a:r>
            <a:r>
              <a:rPr lang="en-US" dirty="0" smtClean="0"/>
              <a:t> </a:t>
            </a:r>
            <a:r>
              <a:rPr lang="en-US" dirty="0" err="1" smtClean="0"/>
              <a:t>пайда</a:t>
            </a:r>
            <a:r>
              <a:rPr lang="en-US" dirty="0" smtClean="0"/>
              <a:t> </a:t>
            </a:r>
            <a:r>
              <a:rPr lang="en-US" dirty="0" err="1" smtClean="0"/>
              <a:t>болады</a:t>
            </a:r>
            <a:r>
              <a:rPr lang="en-US" dirty="0" smtClean="0"/>
              <a:t>. </a:t>
            </a:r>
            <a:r>
              <a:rPr lang="en-US" dirty="0" err="1" smtClean="0"/>
              <a:t>Білімді</a:t>
            </a:r>
            <a:r>
              <a:rPr lang="en-US" dirty="0" smtClean="0"/>
              <a:t> </a:t>
            </a:r>
            <a:r>
              <a:rPr lang="en-US" dirty="0" err="1" smtClean="0"/>
              <a:t>да</a:t>
            </a:r>
            <a:r>
              <a:rPr lang="en-US" dirty="0" smtClean="0"/>
              <a:t> </a:t>
            </a:r>
            <a:r>
              <a:rPr lang="en-US" dirty="0" err="1" smtClean="0"/>
              <a:t>білікті</a:t>
            </a:r>
            <a:r>
              <a:rPr lang="en-US" dirty="0" smtClean="0"/>
              <a:t>, </a:t>
            </a:r>
            <a:r>
              <a:rPr lang="en-US" dirty="0" err="1" smtClean="0"/>
              <a:t>дұрыс</a:t>
            </a:r>
            <a:r>
              <a:rPr lang="en-US" dirty="0" smtClean="0"/>
              <a:t> </a:t>
            </a:r>
            <a:r>
              <a:rPr lang="en-US" dirty="0" err="1" smtClean="0"/>
              <a:t>діни</a:t>
            </a:r>
            <a:r>
              <a:rPr lang="en-US" dirty="0" smtClean="0"/>
              <a:t> </a:t>
            </a:r>
            <a:r>
              <a:rPr lang="en-US" dirty="0" err="1" smtClean="0"/>
              <a:t>мәліметке</a:t>
            </a:r>
            <a:r>
              <a:rPr lang="en-US" dirty="0" smtClean="0"/>
              <a:t> </a:t>
            </a:r>
            <a:r>
              <a:rPr lang="en-US" dirty="0" err="1" smtClean="0"/>
              <a:t>ие</a:t>
            </a:r>
            <a:r>
              <a:rPr lang="en-US" dirty="0" smtClean="0"/>
              <a:t> </a:t>
            </a:r>
            <a:r>
              <a:rPr lang="en-US" dirty="0" err="1" smtClean="0"/>
              <a:t>адамдар</a:t>
            </a:r>
            <a:r>
              <a:rPr lang="en-US" dirty="0" smtClean="0"/>
              <a:t> </a:t>
            </a:r>
            <a:r>
              <a:rPr lang="en-US" dirty="0" err="1" smtClean="0"/>
              <a:t>тәрбиелеу</a:t>
            </a:r>
            <a:r>
              <a:rPr lang="en-US" dirty="0" smtClean="0"/>
              <a:t> </a:t>
            </a:r>
            <a:r>
              <a:rPr lang="en-US" dirty="0" err="1" smtClean="0"/>
              <a:t>арқылы</a:t>
            </a:r>
            <a:r>
              <a:rPr lang="en-US" dirty="0" smtClean="0"/>
              <a:t> </a:t>
            </a:r>
            <a:r>
              <a:rPr lang="en-US" dirty="0" err="1" smtClean="0"/>
              <a:t>бұл</a:t>
            </a:r>
            <a:r>
              <a:rPr lang="en-US" dirty="0" smtClean="0"/>
              <a:t> </a:t>
            </a:r>
            <a:r>
              <a:rPr lang="en-US" dirty="0" err="1" smtClean="0"/>
              <a:t>проблема</a:t>
            </a:r>
            <a:r>
              <a:rPr lang="en-US" dirty="0" smtClean="0"/>
              <a:t> </a:t>
            </a:r>
            <a:r>
              <a:rPr lang="en-US" dirty="0" err="1" smtClean="0"/>
              <a:t>шешіледі</a:t>
            </a:r>
            <a:r>
              <a:rPr lang="en-US" dirty="0" smtClean="0"/>
              <a:t> </a:t>
            </a:r>
            <a:r>
              <a:rPr lang="en-US" dirty="0" err="1" smtClean="0"/>
              <a:t>деген</a:t>
            </a:r>
            <a:r>
              <a:rPr lang="en-US" dirty="0" smtClean="0"/>
              <a:t> </a:t>
            </a:r>
            <a:r>
              <a:rPr lang="en-US" dirty="0" err="1" smtClean="0"/>
              <a:t>ойдамыз</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p:txBody>
          <a:bodyPr>
            <a:normAutofit/>
          </a:bodyPr>
          <a:lstStyle/>
          <a:p>
            <a:pPr algn="just"/>
            <a:r>
              <a:rPr lang="en-US" sz="1600" dirty="0" err="1" smtClean="0">
                <a:solidFill>
                  <a:schemeClr val="tx2"/>
                </a:solidFill>
                <a:latin typeface="Times New Roman" pitchFamily="18" charset="0"/>
                <a:cs typeface="Times New Roman" pitchFamily="18" charset="0"/>
              </a:rPr>
              <a:t>Түркия</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геополитикалық</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жағдайымен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мұсылман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өлкелері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және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батыс</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әлемі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арасында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көпір</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болу</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міндетін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жүктеген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Түркия</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ресми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статистикалары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бойынша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халқының</a:t>
            </a:r>
            <a:r>
              <a:rPr lang="en-US" sz="1600" dirty="0" smtClean="0">
                <a:solidFill>
                  <a:schemeClr val="tx2"/>
                </a:solidFill>
                <a:latin typeface="Times New Roman" pitchFamily="18" charset="0"/>
                <a:cs typeface="Times New Roman" pitchFamily="18" charset="0"/>
              </a:rPr>
              <a:t> 99 </a:t>
            </a:r>
            <a:r>
              <a:rPr lang="en-US" sz="1600" dirty="0" err="1" smtClean="0">
                <a:solidFill>
                  <a:schemeClr val="tx2"/>
                </a:solidFill>
                <a:latin typeface="Times New Roman" pitchFamily="18" charset="0"/>
                <a:cs typeface="Times New Roman" pitchFamily="18" charset="0"/>
              </a:rPr>
              <a:t>пайызы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мұсылман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болған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бір</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өлке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түріктердің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мұсылман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болуының</a:t>
            </a:r>
            <a:r>
              <a:rPr lang="en-US" sz="1600" dirty="0" smtClean="0">
                <a:solidFill>
                  <a:schemeClr val="tx2"/>
                </a:solidFill>
                <a:latin typeface="Times New Roman" pitchFamily="18" charset="0"/>
                <a:cs typeface="Times New Roman" pitchFamily="18" charset="0"/>
              </a:rPr>
              <a:t> 1200 </a:t>
            </a:r>
            <a:r>
              <a:rPr lang="en-US" sz="1600" dirty="0" err="1" smtClean="0">
                <a:solidFill>
                  <a:schemeClr val="tx2"/>
                </a:solidFill>
                <a:latin typeface="Times New Roman" pitchFamily="18" charset="0"/>
                <a:cs typeface="Times New Roman" pitchFamily="18" charset="0"/>
              </a:rPr>
              <a:t>жылдық</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тарихы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бар</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Түріктердің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мұсылмандығы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Орта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Азияда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хәнафи-мәтруди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түсінігі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негізінде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қалыптасқан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Сәлжүк</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және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Осман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мемлекеттері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мен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Түркия</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республикасы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мемлекеті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Орта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Азия</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түрік</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республикаларында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ұстанып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отырған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және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орындалған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діни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түсінікті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яғни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ханафи-мәтруди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дін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түсінігі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негізіндегі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ислам</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болып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табылады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Ата-баба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мәдени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дәстүрі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ретінде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жалғасып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келген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осы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діни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түсінікті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дұрыс</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түсінбеу</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қазіргі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дүниедегі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бірнеше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дінирухани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мәселені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түсінуге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мүмкін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бермейді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Түрік</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әлемінде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соның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ішінде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Түркияда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әлеуиліктің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аллевиттер</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тарих</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сахнасына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шығу</a:t>
            </a:r>
            <a:r>
              <a:rPr lang="en-US" sz="1600" dirty="0" smtClean="0">
                <a:solidFill>
                  <a:schemeClr val="tx2"/>
                </a:solidFill>
                <a:latin typeface="Times New Roman" pitchFamily="18" charset="0"/>
                <a:cs typeface="Times New Roman" pitchFamily="18" charset="0"/>
              </a:rPr>
              <a:t> ХVI </a:t>
            </a:r>
            <a:r>
              <a:rPr lang="en-US" sz="1600" dirty="0" err="1" smtClean="0">
                <a:solidFill>
                  <a:schemeClr val="tx2"/>
                </a:solidFill>
                <a:latin typeface="Times New Roman" pitchFamily="18" charset="0"/>
                <a:cs typeface="Times New Roman" pitchFamily="18" charset="0"/>
              </a:rPr>
              <a:t>ғасырда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Яуыз</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Сұлтан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Сәлім</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дәуірінде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болған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Иран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сафавит</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мемлекетінің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Шах</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Исмаилдың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қолбасшылығында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Анатолы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аймағында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шиілікті-әлеуилікті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таратып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егемен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ету</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іс-шараларының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өзін-өзі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ахле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сүннеттің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және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сүнейліктің</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қолбасшысы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деп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қабылданған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Осман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сұлтанның</a:t>
            </a:r>
            <a:r>
              <a:rPr lang="en-US" sz="1600" dirty="0" smtClean="0">
                <a:solidFill>
                  <a:schemeClr val="tx2"/>
                </a:solidFill>
                <a:latin typeface="Times New Roman" pitchFamily="18" charset="0"/>
                <a:cs typeface="Times New Roman" pitchFamily="18" charset="0"/>
              </a:rPr>
              <a:t> 1514 </a:t>
            </a:r>
            <a:r>
              <a:rPr lang="en-US" sz="1600" dirty="0" err="1" smtClean="0">
                <a:solidFill>
                  <a:schemeClr val="tx2"/>
                </a:solidFill>
                <a:latin typeface="Times New Roman" pitchFamily="18" charset="0"/>
                <a:cs typeface="Times New Roman" pitchFamily="18" charset="0"/>
              </a:rPr>
              <a:t>жылында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әскери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жорық</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жариялауына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себеп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болды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шалдыран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соғысы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Нәтижесінде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Түркиядағы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мұсылман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халық</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сүни-әлеуи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деп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екі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діни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топқа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мазхабқа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бөлінді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Қазіргі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күнде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түркиядағы</a:t>
            </a:r>
            <a:r>
              <a:rPr lang="en-US" sz="1600" dirty="0" smtClean="0">
                <a:solidFill>
                  <a:schemeClr val="tx2"/>
                </a:solidFill>
                <a:latin typeface="Times New Roman" pitchFamily="18" charset="0"/>
                <a:cs typeface="Times New Roman" pitchFamily="18" charset="0"/>
              </a:rPr>
              <a:t> ең </a:t>
            </a:r>
            <a:r>
              <a:rPr lang="en-US" sz="1600" dirty="0" err="1" smtClean="0">
                <a:solidFill>
                  <a:schemeClr val="tx2"/>
                </a:solidFill>
                <a:latin typeface="Times New Roman" pitchFamily="18" charset="0"/>
                <a:cs typeface="Times New Roman" pitchFamily="18" charset="0"/>
              </a:rPr>
              <a:t>үлкен</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қоғамдық</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проблема</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осы</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Саяси-діни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мәселе</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яғни</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әлеуилік-сүнилік</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мәселесі</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болып</a:t>
            </a:r>
            <a:r>
              <a:rPr lang="en-US" sz="1600" dirty="0" smtClean="0">
                <a:solidFill>
                  <a:schemeClr val="tx2"/>
                </a:solidFill>
                <a:latin typeface="Times New Roman" pitchFamily="18" charset="0"/>
                <a:cs typeface="Times New Roman" pitchFamily="18" charset="0"/>
              </a:rPr>
              <a:t> </a:t>
            </a:r>
            <a:r>
              <a:rPr lang="en-US" sz="1600" dirty="0" err="1" smtClean="0">
                <a:solidFill>
                  <a:schemeClr val="tx2"/>
                </a:solidFill>
                <a:latin typeface="Times New Roman" pitchFamily="18" charset="0"/>
                <a:cs typeface="Times New Roman" pitchFamily="18" charset="0"/>
              </a:rPr>
              <a:t>табылады</a:t>
            </a:r>
            <a:endParaRPr lang="en-US" sz="1600" dirty="0">
              <a:solidFill>
                <a:schemeClr val="tx2"/>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p:txBody>
          <a:bodyPr>
            <a:normAutofit fontScale="70000" lnSpcReduction="20000"/>
          </a:bodyPr>
          <a:lstStyle/>
          <a:p>
            <a:pPr algn="just"/>
            <a:r>
              <a:rPr lang="en-US" dirty="0" err="1" smtClean="0">
                <a:solidFill>
                  <a:schemeClr val="tx2"/>
                </a:solidFill>
                <a:latin typeface="Times New Roman" pitchFamily="18" charset="0"/>
                <a:cs typeface="Times New Roman" pitchFamily="18" charset="0"/>
              </a:rPr>
              <a:t>Түркия</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халқы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мұсылман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болған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зайырлы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мемлекет</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бірақ</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Түркиядағы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зайырлылық</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пен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еуропадағы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француз</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түріндегі</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зайырлылық</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түсінігі</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салыстырылып</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талқыланғанда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бірнеше</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діни</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түсінік</a:t>
            </a:r>
            <a:r>
              <a:rPr lang="en-US" dirty="0" smtClean="0">
                <a:solidFill>
                  <a:schemeClr val="tx2"/>
                </a:solidFill>
                <a:latin typeface="Times New Roman" pitchFamily="18" charset="0"/>
                <a:cs typeface="Times New Roman" pitchFamily="18" charset="0"/>
              </a:rPr>
              <a:t> – </a:t>
            </a:r>
            <a:r>
              <a:rPr lang="en-US" dirty="0" err="1" smtClean="0">
                <a:solidFill>
                  <a:schemeClr val="tx2"/>
                </a:solidFill>
                <a:latin typeface="Times New Roman" pitchFamily="18" charset="0"/>
                <a:cs typeface="Times New Roman" pitchFamily="18" charset="0"/>
              </a:rPr>
              <a:t>саяси</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ағым</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мен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асыра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сілтеуші</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топтарпайда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болады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Мемлекетпен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талас-күрес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жүргізу</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діни</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мемлекет</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құру</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мүддесін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ұстау</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халифатты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қайтып</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әкелу</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зайырлылық</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жүйесін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жою</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тағы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да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басқа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жайлы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ой-пікірлер</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сахнаға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шығады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Жаңа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Түркияда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халифалықтың</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алып</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тасталуы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және</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оның</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орнына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зайырлы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мемлекет</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жүйесінің</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орналасуы</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да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аталған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ойлардың</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және</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әлеуметтік-діни</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талас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күрестің</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пайда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болуына</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өз</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әсерін</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тигізген</a:t>
            </a:r>
            <a:r>
              <a:rPr lang="kk-KZ" dirty="0" smtClean="0">
                <a:solidFill>
                  <a:schemeClr val="tx2"/>
                </a:solidFill>
                <a:latin typeface="Times New Roman" pitchFamily="18" charset="0"/>
                <a:cs typeface="Times New Roman" pitchFamily="18" charset="0"/>
              </a:rPr>
              <a:t>.</a:t>
            </a:r>
            <a:endParaRPr lang="en-US" dirty="0" smtClean="0">
              <a:solidFill>
                <a:schemeClr val="tx2"/>
              </a:solidFill>
              <a:latin typeface="Times New Roman" pitchFamily="18" charset="0"/>
              <a:cs typeface="Times New Roman" pitchFamily="18" charset="0"/>
            </a:endParaRPr>
          </a:p>
          <a:p>
            <a:pPr algn="just"/>
            <a:r>
              <a:rPr lang="kk-KZ" dirty="0" smtClean="0">
                <a:solidFill>
                  <a:schemeClr val="tx2"/>
                </a:solidFill>
                <a:latin typeface="Times New Roman" pitchFamily="18" charset="0"/>
                <a:cs typeface="Times New Roman" pitchFamily="18" charset="0"/>
              </a:rPr>
              <a:t>Көп саяси партиялы дәуірге өткен соң (1950  ж.) халықтың саясатшыларға қойылған талаптары нәтижесінде Түркиядағы діни ахуалға үлкен жаңалықтар және өзгерістер пайда болды. Құран курстары, имам хатип мектептері және дінтану факультеттері ашылды. Халық осы тәлім-тәрбие орындарына үлкен көңіл бөліп, ғимараттарын өздері салып, материалдық қажеттіліктерімен қамтамасыз етті.</a:t>
            </a:r>
            <a:endParaRPr lang="en-US" dirty="0">
              <a:solidFill>
                <a:schemeClr val="tx2"/>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785794"/>
            <a:ext cx="3383280" cy="1194000"/>
          </a:xfrm>
        </p:spPr>
        <p:txBody>
          <a:bodyPr>
            <a:normAutofit fontScale="90000"/>
          </a:bodyPr>
          <a:lstStyle/>
          <a:p>
            <a:pPr algn="ctr"/>
            <a:r>
              <a:rPr lang="ru-RU" sz="2200" dirty="0" err="1" smtClean="0">
                <a:latin typeface="Times New Roman" pitchFamily="18" charset="0"/>
                <a:cs typeface="Times New Roman" pitchFamily="18" charset="0"/>
              </a:rPr>
              <a:t>Қазақстанда тыйым</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салынған </a:t>
            </a:r>
            <a:r>
              <a:rPr lang="ru-RU" sz="2200" dirty="0" smtClean="0">
                <a:latin typeface="Times New Roman" pitchFamily="18" charset="0"/>
                <a:cs typeface="Times New Roman" pitchFamily="18" charset="0"/>
              </a:rPr>
              <a:t>7 </a:t>
            </a:r>
            <a:r>
              <a:rPr lang="ru-RU" sz="2200" dirty="0" err="1" smtClean="0">
                <a:latin typeface="Times New Roman" pitchFamily="18" charset="0"/>
                <a:cs typeface="Times New Roman" pitchFamily="18" charset="0"/>
              </a:rPr>
              <a:t>ірі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террористік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ұйым</a:t>
            </a:r>
            <a:r>
              <a:rPr lang="ru-RU" dirty="0" smtClean="0"/>
              <a:t/>
            </a:r>
            <a:br>
              <a:rPr lang="ru-RU" dirty="0" smtClean="0"/>
            </a:br>
            <a:endParaRPr lang="en-US" dirty="0"/>
          </a:p>
        </p:txBody>
      </p:sp>
      <p:sp>
        <p:nvSpPr>
          <p:cNvPr id="3" name="Текст 2"/>
          <p:cNvSpPr>
            <a:spLocks noGrp="1"/>
          </p:cNvSpPr>
          <p:nvPr>
            <p:ph type="body" idx="2"/>
          </p:nvPr>
        </p:nvSpPr>
        <p:spPr/>
        <p:txBody>
          <a:bodyPr/>
          <a:lstStyle/>
          <a:p>
            <a:pPr algn="ctr"/>
            <a:endParaRPr lang="en-US" dirty="0"/>
          </a:p>
        </p:txBody>
      </p:sp>
      <p:sp>
        <p:nvSpPr>
          <p:cNvPr id="4" name="Содержимое 3"/>
          <p:cNvSpPr>
            <a:spLocks noGrp="1"/>
          </p:cNvSpPr>
          <p:nvPr>
            <p:ph sz="half" idx="1"/>
          </p:nvPr>
        </p:nvSpPr>
        <p:spPr/>
        <p:txBody>
          <a:bodyPr>
            <a:normAutofit/>
          </a:bodyPr>
          <a:lstStyle/>
          <a:p>
            <a:pPr algn="just"/>
            <a:endParaRPr lang="ru-RU" sz="2400" b="1" dirty="0" smtClean="0">
              <a:solidFill>
                <a:schemeClr val="accent1">
                  <a:lumMod val="50000"/>
                </a:schemeClr>
              </a:solidFill>
              <a:latin typeface="Times New Roman" pitchFamily="18" charset="0"/>
              <a:cs typeface="Times New Roman" pitchFamily="18" charset="0"/>
            </a:endParaRPr>
          </a:p>
          <a:p>
            <a:pPr algn="just"/>
            <a:endParaRPr lang="ru-RU" sz="2400" b="1" dirty="0" smtClean="0">
              <a:solidFill>
                <a:schemeClr val="accent1">
                  <a:lumMod val="50000"/>
                </a:schemeClr>
              </a:solidFill>
              <a:latin typeface="Times New Roman" pitchFamily="18" charset="0"/>
              <a:cs typeface="Times New Roman" pitchFamily="18" charset="0"/>
            </a:endParaRPr>
          </a:p>
          <a:p>
            <a:pPr algn="just"/>
            <a:r>
              <a:rPr lang="ru-RU" sz="2400" b="1" dirty="0" smtClean="0">
                <a:solidFill>
                  <a:schemeClr val="accent1">
                    <a:lumMod val="50000"/>
                  </a:schemeClr>
                </a:solidFill>
                <a:latin typeface="Times New Roman" pitchFamily="18" charset="0"/>
                <a:cs typeface="Times New Roman" pitchFamily="18" charset="0"/>
              </a:rPr>
              <a:t>«Аль-Каида»</a:t>
            </a:r>
            <a:endParaRPr lang="en-US" sz="2400" dirty="0" smtClean="0">
              <a:solidFill>
                <a:schemeClr val="accent1">
                  <a:lumMod val="50000"/>
                </a:schemeClr>
              </a:solidFill>
              <a:latin typeface="Times New Roman" pitchFamily="18" charset="0"/>
              <a:cs typeface="Times New Roman" pitchFamily="18" charset="0"/>
            </a:endParaRPr>
          </a:p>
          <a:p>
            <a:pPr algn="just"/>
            <a:r>
              <a:rPr lang="ru-RU" sz="2400" b="1" dirty="0" err="1" smtClean="0">
                <a:solidFill>
                  <a:schemeClr val="accent1">
                    <a:lumMod val="50000"/>
                  </a:schemeClr>
                </a:solidFill>
                <a:latin typeface="Times New Roman" pitchFamily="18" charset="0"/>
                <a:cs typeface="Times New Roman" pitchFamily="18" charset="0"/>
              </a:rPr>
              <a:t>«Шығыс Түркістанды азат</a:t>
            </a:r>
            <a:r>
              <a:rPr lang="ru-RU" sz="2400" b="1" dirty="0" smtClean="0">
                <a:solidFill>
                  <a:schemeClr val="accent1">
                    <a:lumMod val="50000"/>
                  </a:schemeClr>
                </a:solidFill>
                <a:latin typeface="Times New Roman" pitchFamily="18" charset="0"/>
                <a:cs typeface="Times New Roman" pitchFamily="18" charset="0"/>
              </a:rPr>
              <a:t> </a:t>
            </a:r>
            <a:r>
              <a:rPr lang="ru-RU" sz="2400" b="1" dirty="0" err="1" smtClean="0">
                <a:solidFill>
                  <a:schemeClr val="accent1">
                    <a:lumMod val="50000"/>
                  </a:schemeClr>
                </a:solidFill>
                <a:latin typeface="Times New Roman" pitchFamily="18" charset="0"/>
                <a:cs typeface="Times New Roman" pitchFamily="18" charset="0"/>
              </a:rPr>
              <a:t>ету</a:t>
            </a:r>
            <a:r>
              <a:rPr lang="ru-RU" sz="2400" b="1" dirty="0" smtClean="0">
                <a:solidFill>
                  <a:schemeClr val="accent1">
                    <a:lumMod val="50000"/>
                  </a:schemeClr>
                </a:solidFill>
                <a:latin typeface="Times New Roman" pitchFamily="18" charset="0"/>
                <a:cs typeface="Times New Roman" pitchFamily="18" charset="0"/>
              </a:rPr>
              <a:t> </a:t>
            </a:r>
            <a:r>
              <a:rPr lang="ru-RU" sz="2400" b="1" dirty="0" err="1" smtClean="0">
                <a:solidFill>
                  <a:schemeClr val="accent1">
                    <a:lumMod val="50000"/>
                  </a:schemeClr>
                </a:solidFill>
                <a:latin typeface="Times New Roman" pitchFamily="18" charset="0"/>
                <a:cs typeface="Times New Roman" pitchFamily="18" charset="0"/>
              </a:rPr>
              <a:t>ұйымы»</a:t>
            </a:r>
            <a:endParaRPr lang="ru-RU" sz="2400" b="1" dirty="0" smtClean="0">
              <a:solidFill>
                <a:schemeClr val="accent1">
                  <a:lumMod val="50000"/>
                </a:schemeClr>
              </a:solidFill>
              <a:latin typeface="Times New Roman" pitchFamily="18" charset="0"/>
              <a:cs typeface="Times New Roman" pitchFamily="18" charset="0"/>
            </a:endParaRPr>
          </a:p>
          <a:p>
            <a:pPr algn="just"/>
            <a:r>
              <a:rPr lang="ru-RU" sz="2400" b="1" dirty="0" smtClean="0">
                <a:solidFill>
                  <a:schemeClr val="accent1">
                    <a:lumMod val="50000"/>
                  </a:schemeClr>
                </a:solidFill>
                <a:latin typeface="Times New Roman" pitchFamily="18" charset="0"/>
                <a:cs typeface="Times New Roman" pitchFamily="18" charset="0"/>
              </a:rPr>
              <a:t>«Талибан </a:t>
            </a:r>
            <a:r>
              <a:rPr lang="ru-RU" sz="2400" b="1" dirty="0" err="1" smtClean="0">
                <a:solidFill>
                  <a:schemeClr val="accent1">
                    <a:lumMod val="50000"/>
                  </a:schemeClr>
                </a:solidFill>
                <a:latin typeface="Times New Roman" pitchFamily="18" charset="0"/>
                <a:cs typeface="Times New Roman" pitchFamily="18" charset="0"/>
              </a:rPr>
              <a:t>қозғалысы</a:t>
            </a:r>
            <a:r>
              <a:rPr lang="ru-RU" sz="2400" b="1" dirty="0" smtClean="0">
                <a:solidFill>
                  <a:schemeClr val="accent1">
                    <a:lumMod val="50000"/>
                  </a:schemeClr>
                </a:solidFill>
                <a:latin typeface="Times New Roman" pitchFamily="18" charset="0"/>
                <a:cs typeface="Times New Roman" pitchFamily="18" charset="0"/>
              </a:rPr>
              <a:t>»</a:t>
            </a:r>
          </a:p>
          <a:p>
            <a:pPr algn="just"/>
            <a:r>
              <a:rPr lang="ru-RU" sz="2400" b="1" dirty="0" err="1" smtClean="0">
                <a:solidFill>
                  <a:schemeClr val="accent1">
                    <a:lumMod val="50000"/>
                  </a:schemeClr>
                </a:solidFill>
                <a:latin typeface="Times New Roman" pitchFamily="18" charset="0"/>
                <a:cs typeface="Times New Roman" pitchFamily="18" charset="0"/>
              </a:rPr>
              <a:t>«Күрд Халық Конгресі</a:t>
            </a:r>
            <a:r>
              <a:rPr lang="ru-RU" sz="2400" b="1" dirty="0" smtClean="0">
                <a:solidFill>
                  <a:schemeClr val="accent1">
                    <a:lumMod val="50000"/>
                  </a:schemeClr>
                </a:solidFill>
                <a:latin typeface="Times New Roman" pitchFamily="18" charset="0"/>
                <a:cs typeface="Times New Roman" pitchFamily="18" charset="0"/>
              </a:rPr>
              <a:t>»</a:t>
            </a:r>
          </a:p>
          <a:p>
            <a:r>
              <a:rPr lang="ru-RU" sz="2400" b="1" dirty="0" err="1" smtClean="0">
                <a:solidFill>
                  <a:schemeClr val="accent1">
                    <a:lumMod val="50000"/>
                  </a:schemeClr>
                </a:solidFill>
                <a:latin typeface="Times New Roman" pitchFamily="18" charset="0"/>
                <a:cs typeface="Times New Roman" pitchFamily="18" charset="0"/>
              </a:rPr>
              <a:t>«Өзбекстанның </a:t>
            </a:r>
            <a:r>
              <a:rPr lang="ru-RU" sz="2400" b="1" dirty="0" smtClean="0">
                <a:solidFill>
                  <a:schemeClr val="accent1">
                    <a:lumMod val="50000"/>
                  </a:schemeClr>
                </a:solidFill>
                <a:latin typeface="Times New Roman" pitchFamily="18" charset="0"/>
                <a:cs typeface="Times New Roman" pitchFamily="18" charset="0"/>
              </a:rPr>
              <a:t>ислам </a:t>
            </a:r>
            <a:r>
              <a:rPr lang="ru-RU" sz="2400" b="1" dirty="0" err="1" smtClean="0">
                <a:solidFill>
                  <a:schemeClr val="accent1">
                    <a:lumMod val="50000"/>
                  </a:schemeClr>
                </a:solidFill>
                <a:latin typeface="Times New Roman" pitchFamily="18" charset="0"/>
                <a:cs typeface="Times New Roman" pitchFamily="18" charset="0"/>
              </a:rPr>
              <a:t>қозғалысы</a:t>
            </a:r>
            <a:r>
              <a:rPr lang="ru-RU" sz="2400" b="1" dirty="0" smtClean="0">
                <a:solidFill>
                  <a:schemeClr val="accent1">
                    <a:lumMod val="50000"/>
                  </a:schemeClr>
                </a:solidFill>
                <a:latin typeface="Times New Roman" pitchFamily="18" charset="0"/>
                <a:cs typeface="Times New Roman" pitchFamily="18" charset="0"/>
              </a:rPr>
              <a:t>»</a:t>
            </a:r>
          </a:p>
          <a:p>
            <a:pPr algn="just"/>
            <a:r>
              <a:rPr lang="ru-RU" sz="2400" b="1" dirty="0" err="1" smtClean="0">
                <a:solidFill>
                  <a:schemeClr val="accent1">
                    <a:lumMod val="50000"/>
                  </a:schemeClr>
                </a:solidFill>
                <a:latin typeface="Times New Roman" pitchFamily="18" charset="0"/>
                <a:cs typeface="Times New Roman" pitchFamily="18" charset="0"/>
              </a:rPr>
              <a:t>«Мұсылман бауырлар</a:t>
            </a:r>
            <a:r>
              <a:rPr lang="ru-RU" sz="2400" b="1" dirty="0" smtClean="0">
                <a:solidFill>
                  <a:schemeClr val="accent1">
                    <a:lumMod val="50000"/>
                  </a:schemeClr>
                </a:solidFill>
                <a:latin typeface="Times New Roman" pitchFamily="18" charset="0"/>
                <a:cs typeface="Times New Roman" pitchFamily="18" charset="0"/>
              </a:rPr>
              <a:t>» </a:t>
            </a:r>
            <a:r>
              <a:rPr lang="ru-RU" sz="2400" b="1" dirty="0" err="1" smtClean="0">
                <a:solidFill>
                  <a:schemeClr val="accent1">
                    <a:lumMod val="50000"/>
                  </a:schemeClr>
                </a:solidFill>
                <a:latin typeface="Times New Roman" pitchFamily="18" charset="0"/>
                <a:cs typeface="Times New Roman" pitchFamily="18" charset="0"/>
              </a:rPr>
              <a:t>ұйымы</a:t>
            </a:r>
            <a:endParaRPr lang="ru-RU" sz="2400" b="1" dirty="0" smtClean="0">
              <a:solidFill>
                <a:schemeClr val="accent1">
                  <a:lumMod val="50000"/>
                </a:schemeClr>
              </a:solidFill>
              <a:latin typeface="Times New Roman" pitchFamily="18" charset="0"/>
              <a:cs typeface="Times New Roman" pitchFamily="18" charset="0"/>
            </a:endParaRPr>
          </a:p>
          <a:p>
            <a:pPr algn="just"/>
            <a:r>
              <a:rPr lang="ru-RU" sz="2400" b="1" dirty="0" smtClean="0">
                <a:solidFill>
                  <a:schemeClr val="accent1">
                    <a:lumMod val="50000"/>
                  </a:schemeClr>
                </a:solidFill>
                <a:latin typeface="Times New Roman" pitchFamily="18" charset="0"/>
                <a:cs typeface="Times New Roman" pitchFamily="18" charset="0"/>
              </a:rPr>
              <a:t>«</a:t>
            </a:r>
            <a:r>
              <a:rPr lang="ru-RU" sz="2400" b="1" dirty="0" err="1" smtClean="0">
                <a:solidFill>
                  <a:schemeClr val="accent1">
                    <a:lumMod val="50000"/>
                  </a:schemeClr>
                </a:solidFill>
                <a:latin typeface="Times New Roman" pitchFamily="18" charset="0"/>
                <a:cs typeface="Times New Roman" pitchFamily="18" charset="0"/>
              </a:rPr>
              <a:t>Боз</a:t>
            </a:r>
            <a:r>
              <a:rPr lang="ru-RU" sz="2400" b="1" dirty="0" smtClean="0">
                <a:solidFill>
                  <a:schemeClr val="accent1">
                    <a:lumMod val="50000"/>
                  </a:schemeClr>
                </a:solidFill>
                <a:latin typeface="Times New Roman" pitchFamily="18" charset="0"/>
                <a:cs typeface="Times New Roman" pitchFamily="18" charset="0"/>
              </a:rPr>
              <a:t> гурд (</a:t>
            </a:r>
            <a:r>
              <a:rPr lang="ru-RU" sz="2400" b="1" dirty="0" err="1" smtClean="0">
                <a:solidFill>
                  <a:schemeClr val="accent1">
                    <a:lumMod val="50000"/>
                  </a:schemeClr>
                </a:solidFill>
                <a:latin typeface="Times New Roman" pitchFamily="18" charset="0"/>
                <a:cs typeface="Times New Roman" pitchFamily="18" charset="0"/>
              </a:rPr>
              <a:t>Сұр қасқыр</a:t>
            </a:r>
            <a:r>
              <a:rPr lang="ru-RU" sz="2400" b="1" dirty="0" smtClean="0">
                <a:solidFill>
                  <a:schemeClr val="accent1">
                    <a:lumMod val="50000"/>
                  </a:schemeClr>
                </a:solidFill>
                <a:latin typeface="Times New Roman" pitchFamily="18" charset="0"/>
                <a:cs typeface="Times New Roman" pitchFamily="18" charset="0"/>
              </a:rPr>
              <a:t>)»</a:t>
            </a:r>
            <a:endParaRPr lang="ru-RU" sz="2400" dirty="0" smtClean="0">
              <a:solidFill>
                <a:schemeClr val="accent1">
                  <a:lumMod val="50000"/>
                </a:schemeClr>
              </a:solidFill>
              <a:latin typeface="Times New Roman" pitchFamily="18" charset="0"/>
              <a:cs typeface="Times New Roman" pitchFamily="18" charset="0"/>
            </a:endParaRPr>
          </a:p>
          <a:p>
            <a:pPr>
              <a:buNone/>
            </a:pPr>
            <a:r>
              <a:rPr lang="ru-RU" dirty="0" smtClean="0"/>
              <a:t/>
            </a:r>
            <a:br>
              <a:rPr lang="ru-RU" dirty="0" smtClean="0"/>
            </a:br>
            <a:endParaRPr lang="ru-RU" b="1" dirty="0" smtClean="0"/>
          </a:p>
          <a:p>
            <a:endParaRPr lang="ru-RU" b="1" dirty="0" smtClean="0"/>
          </a:p>
          <a:p>
            <a:endParaRPr lang="ru-RU" b="1" dirty="0" smtClean="0"/>
          </a:p>
          <a:p>
            <a:endParaRPr lang="en-US" dirty="0"/>
          </a:p>
        </p:txBody>
      </p:sp>
      <p:pic>
        <p:nvPicPr>
          <p:cNvPr id="19459" name="Picture 3" descr="C:\Users\Гульжан\Desktop\vam.jpg"/>
          <p:cNvPicPr>
            <a:picLocks noChangeAspect="1" noChangeArrowheads="1"/>
          </p:cNvPicPr>
          <p:nvPr/>
        </p:nvPicPr>
        <p:blipFill>
          <a:blip r:embed="rId2"/>
          <a:srcRect/>
          <a:stretch>
            <a:fillRect/>
          </a:stretch>
        </p:blipFill>
        <p:spPr bwMode="auto">
          <a:xfrm>
            <a:off x="5286380" y="2143116"/>
            <a:ext cx="3357586" cy="44291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«Аль-Каида»</a:t>
            </a:r>
            <a:endParaRPr lang="en-US" dirty="0"/>
          </a:p>
        </p:txBody>
      </p:sp>
      <p:sp>
        <p:nvSpPr>
          <p:cNvPr id="3" name="Текст 2"/>
          <p:cNvSpPr>
            <a:spLocks noGrp="1"/>
          </p:cNvSpPr>
          <p:nvPr>
            <p:ph type="body" idx="2"/>
          </p:nvPr>
        </p:nvSpPr>
        <p:spPr/>
        <p:txBody>
          <a:bodyPr/>
          <a:lstStyle/>
          <a:p>
            <a:endParaRPr lang="en-US" dirty="0"/>
          </a:p>
        </p:txBody>
      </p:sp>
      <p:sp>
        <p:nvSpPr>
          <p:cNvPr id="4" name="Содержимое 3"/>
          <p:cNvSpPr>
            <a:spLocks noGrp="1"/>
          </p:cNvSpPr>
          <p:nvPr>
            <p:ph sz="half" idx="1"/>
          </p:nvPr>
        </p:nvSpPr>
        <p:spPr/>
        <p:txBody>
          <a:bodyPr>
            <a:normAutofit fontScale="62500" lnSpcReduction="20000"/>
          </a:bodyPr>
          <a:lstStyle/>
          <a:p>
            <a:pPr algn="just"/>
            <a:r>
              <a:rPr lang="ru-RU" dirty="0" smtClean="0">
                <a:solidFill>
                  <a:schemeClr val="accent1"/>
                </a:solidFill>
                <a:latin typeface="Times New Roman" pitchFamily="18" charset="0"/>
                <a:cs typeface="Times New Roman" pitchFamily="18" charset="0"/>
              </a:rPr>
              <a:t>1988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Ауғанстанда құрылған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Бастапқыда бұл топты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АҚШ-тың Құпия барлау</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қызметі Кеңес одағына қарсы күрес үшін құрған.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Қазіргі мақсаты </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исламдық және исламдық емес</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мемлекеттердің аумақтарын біріктіретін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утопиялық мемлекет</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құру арқылы бүкіл әлемде исламдық тәртіпті орнату</a:t>
            </a:r>
            <a:r>
              <a:rPr lang="ru-RU" dirty="0" smtClean="0">
                <a:solidFill>
                  <a:schemeClr val="accent1"/>
                </a:solidFill>
                <a:latin typeface="Times New Roman" pitchFamily="18" charset="0"/>
                <a:cs typeface="Times New Roman" pitchFamily="18" charset="0"/>
              </a:rPr>
              <a:t>.</a:t>
            </a:r>
          </a:p>
          <a:p>
            <a:pPr algn="just"/>
            <a:r>
              <a:rPr lang="ru-RU" dirty="0" smtClean="0">
                <a:solidFill>
                  <a:schemeClr val="accent1"/>
                </a:solidFill>
                <a:latin typeface="Times New Roman" pitchFamily="18" charset="0"/>
                <a:cs typeface="Times New Roman" pitchFamily="18" charset="0"/>
              </a:rPr>
              <a:t>1998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БҰҰ </a:t>
            </a:r>
            <a:r>
              <a:rPr lang="ru-RU" dirty="0" err="1" smtClean="0">
                <a:solidFill>
                  <a:schemeClr val="accent1"/>
                </a:solidFill>
                <a:latin typeface="Times New Roman" pitchFamily="18" charset="0"/>
                <a:cs typeface="Times New Roman" pitchFamily="18" charset="0"/>
              </a:rPr>
              <a:t>Қауіпсіздік Кеңесімен </a:t>
            </a:r>
            <a:r>
              <a:rPr lang="ru-RU" dirty="0" smtClean="0">
                <a:solidFill>
                  <a:schemeClr val="accent1"/>
                </a:solidFill>
                <a:latin typeface="Times New Roman" pitchFamily="18" charset="0"/>
                <a:cs typeface="Times New Roman" pitchFamily="18" charset="0"/>
              </a:rPr>
              <a:t>«Аль-Каида» </a:t>
            </a:r>
            <a:r>
              <a:rPr lang="ru-RU" dirty="0" err="1" smtClean="0">
                <a:solidFill>
                  <a:schemeClr val="accent1"/>
                </a:solidFill>
                <a:latin typeface="Times New Roman" pitchFamily="18" charset="0"/>
                <a:cs typeface="Times New Roman" pitchFamily="18" charset="0"/>
              </a:rPr>
              <a:t>террорлық ұйым деп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танылып</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халықаралық санкцияларды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қолдау үшін мерзімі</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ұзартылған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Сол</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ұйымның содырлары</a:t>
            </a:r>
            <a:r>
              <a:rPr lang="ru-RU" dirty="0" smtClean="0">
                <a:solidFill>
                  <a:schemeClr val="accent1"/>
                </a:solidFill>
                <a:latin typeface="Times New Roman" pitchFamily="18" charset="0"/>
                <a:cs typeface="Times New Roman" pitchFamily="18" charset="0"/>
              </a:rPr>
              <a:t> Кения мен </a:t>
            </a:r>
            <a:r>
              <a:rPr lang="ru-RU" dirty="0" err="1" smtClean="0">
                <a:solidFill>
                  <a:schemeClr val="accent1"/>
                </a:solidFill>
                <a:latin typeface="Times New Roman" pitchFamily="18" charset="0"/>
                <a:cs typeface="Times New Roman" pitchFamily="18" charset="0"/>
              </a:rPr>
              <a:t>Танзанияда</a:t>
            </a:r>
            <a:r>
              <a:rPr lang="ru-RU" dirty="0" smtClean="0">
                <a:solidFill>
                  <a:schemeClr val="accent1"/>
                </a:solidFill>
                <a:latin typeface="Times New Roman" pitchFamily="18" charset="0"/>
                <a:cs typeface="Times New Roman" pitchFamily="18" charset="0"/>
              </a:rPr>
              <a:t> АҚШ </a:t>
            </a:r>
            <a:r>
              <a:rPr lang="ru-RU" dirty="0" err="1" smtClean="0">
                <a:solidFill>
                  <a:schemeClr val="accent1"/>
                </a:solidFill>
                <a:latin typeface="Times New Roman" pitchFamily="18" charset="0"/>
                <a:cs typeface="Times New Roman" pitchFamily="18" charset="0"/>
              </a:rPr>
              <a:t>елшілігінде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жарылыс</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жасады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Ең үлкен терактісі</a:t>
            </a:r>
            <a:r>
              <a:rPr lang="ru-RU" dirty="0" smtClean="0">
                <a:solidFill>
                  <a:schemeClr val="accent1"/>
                </a:solidFill>
                <a:latin typeface="Times New Roman" pitchFamily="18" charset="0"/>
                <a:cs typeface="Times New Roman" pitchFamily="18" charset="0"/>
              </a:rPr>
              <a:t> 2001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11 </a:t>
            </a:r>
            <a:r>
              <a:rPr lang="ru-RU" dirty="0" err="1" smtClean="0">
                <a:solidFill>
                  <a:schemeClr val="accent1"/>
                </a:solidFill>
                <a:latin typeface="Times New Roman" pitchFamily="18" charset="0"/>
                <a:cs typeface="Times New Roman" pitchFamily="18" charset="0"/>
              </a:rPr>
              <a:t>қыркүйекте Нью-Йоркте</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жасалды</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Атақты террорлық ұйымды </a:t>
            </a:r>
            <a:r>
              <a:rPr lang="ru-RU" dirty="0" smtClean="0">
                <a:solidFill>
                  <a:schemeClr val="accent1"/>
                </a:solidFill>
                <a:latin typeface="Times New Roman" pitchFamily="18" charset="0"/>
                <a:cs typeface="Times New Roman" pitchFamily="18" charset="0"/>
              </a:rPr>
              <a:t>2011 </a:t>
            </a:r>
            <a:r>
              <a:rPr lang="ru-RU" dirty="0" err="1" smtClean="0">
                <a:solidFill>
                  <a:schemeClr val="accent1"/>
                </a:solidFill>
                <a:latin typeface="Times New Roman" pitchFamily="18" charset="0"/>
                <a:cs typeface="Times New Roman" pitchFamily="18" charset="0"/>
              </a:rPr>
              <a:t>жылы</a:t>
            </a:r>
            <a:r>
              <a:rPr lang="ru-RU" dirty="0" smtClean="0">
                <a:solidFill>
                  <a:schemeClr val="accent1"/>
                </a:solidFill>
                <a:latin typeface="Times New Roman" pitchFamily="18" charset="0"/>
                <a:cs typeface="Times New Roman" pitchFamily="18" charset="0"/>
              </a:rPr>
              <a:t> 2 </a:t>
            </a:r>
            <a:r>
              <a:rPr lang="ru-RU" dirty="0" err="1" smtClean="0">
                <a:solidFill>
                  <a:schemeClr val="accent1"/>
                </a:solidFill>
                <a:latin typeface="Times New Roman" pitchFamily="18" charset="0"/>
                <a:cs typeface="Times New Roman" pitchFamily="18" charset="0"/>
              </a:rPr>
              <a:t>мамырда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қаза тапқанға дейін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Усама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бен</a:t>
            </a:r>
            <a:r>
              <a:rPr lang="ru-RU" dirty="0" smtClean="0">
                <a:solidFill>
                  <a:schemeClr val="accent1"/>
                </a:solidFill>
                <a:latin typeface="Times New Roman" pitchFamily="18" charset="0"/>
                <a:cs typeface="Times New Roman" pitchFamily="18" charset="0"/>
              </a:rPr>
              <a:t> Ладен </a:t>
            </a:r>
            <a:r>
              <a:rPr lang="ru-RU" dirty="0" err="1" smtClean="0">
                <a:solidFill>
                  <a:schemeClr val="accent1"/>
                </a:solidFill>
                <a:latin typeface="Times New Roman" pitchFamily="18" charset="0"/>
                <a:cs typeface="Times New Roman" pitchFamily="18" charset="0"/>
              </a:rPr>
              <a:t>басқарып келген</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Ұйымға </a:t>
            </a:r>
            <a:r>
              <a:rPr lang="ru-RU" dirty="0" smtClean="0">
                <a:solidFill>
                  <a:schemeClr val="accent1"/>
                </a:solidFill>
                <a:latin typeface="Times New Roman" pitchFamily="18" charset="0"/>
                <a:cs typeface="Times New Roman" pitchFamily="18" charset="0"/>
              </a:rPr>
              <a:t>АҚШ, </a:t>
            </a:r>
            <a:r>
              <a:rPr lang="ru-RU" dirty="0" err="1" smtClean="0">
                <a:solidFill>
                  <a:schemeClr val="accent1"/>
                </a:solidFill>
                <a:latin typeface="Times New Roman" pitchFamily="18" charset="0"/>
                <a:cs typeface="Times New Roman" pitchFamily="18" charset="0"/>
              </a:rPr>
              <a:t>Батыс</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Еуропа</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Ресей</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және Өзбекстан елдері</a:t>
            </a:r>
            <a:r>
              <a:rPr lang="ru-RU" dirty="0" smtClean="0">
                <a:solidFill>
                  <a:schemeClr val="accent1"/>
                </a:solidFill>
                <a:latin typeface="Times New Roman" pitchFamily="18" charset="0"/>
                <a:cs typeface="Times New Roman" pitchFamily="18" charset="0"/>
              </a:rPr>
              <a:t> де </a:t>
            </a:r>
            <a:r>
              <a:rPr lang="ru-RU" dirty="0" err="1" smtClean="0">
                <a:solidFill>
                  <a:schemeClr val="accent1"/>
                </a:solidFill>
                <a:latin typeface="Times New Roman" pitchFamily="18" charset="0"/>
                <a:cs typeface="Times New Roman" pitchFamily="18" charset="0"/>
              </a:rPr>
              <a:t>тыйым</a:t>
            </a:r>
            <a:r>
              <a:rPr lang="ru-RU" dirty="0" smtClean="0">
                <a:solidFill>
                  <a:schemeClr val="accent1"/>
                </a:solidFill>
                <a:latin typeface="Times New Roman" pitchFamily="18" charset="0"/>
                <a:cs typeface="Times New Roman" pitchFamily="18" charset="0"/>
              </a:rPr>
              <a:t> </a:t>
            </a:r>
            <a:r>
              <a:rPr lang="ru-RU" dirty="0" err="1" smtClean="0">
                <a:solidFill>
                  <a:schemeClr val="accent1"/>
                </a:solidFill>
                <a:latin typeface="Times New Roman" pitchFamily="18" charset="0"/>
                <a:cs typeface="Times New Roman" pitchFamily="18" charset="0"/>
              </a:rPr>
              <a:t>салды</a:t>
            </a:r>
            <a:r>
              <a:rPr lang="ru-RU" dirty="0" smtClean="0">
                <a:solidFill>
                  <a:schemeClr val="accent1"/>
                </a:solidFill>
                <a:latin typeface="Times New Roman" pitchFamily="18" charset="0"/>
                <a:cs typeface="Times New Roman" pitchFamily="18" charset="0"/>
              </a:rPr>
              <a:t>.</a:t>
            </a:r>
            <a:endParaRPr lang="ru-RU" dirty="0">
              <a:solidFill>
                <a:schemeClr val="accent1"/>
              </a:solidFill>
              <a:latin typeface="Times New Roman" pitchFamily="18" charset="0"/>
              <a:cs typeface="Times New Roman" pitchFamily="18" charset="0"/>
            </a:endParaRPr>
          </a:p>
        </p:txBody>
      </p:sp>
      <p:pic>
        <p:nvPicPr>
          <p:cNvPr id="5" name="Picture 2" descr="C:\Users\Гульжан\Desktop\alkaida.jpg"/>
          <p:cNvPicPr>
            <a:picLocks noChangeAspect="1" noChangeArrowheads="1"/>
          </p:cNvPicPr>
          <p:nvPr/>
        </p:nvPicPr>
        <p:blipFill>
          <a:blip r:embed="rId2"/>
          <a:srcRect/>
          <a:stretch>
            <a:fillRect/>
          </a:stretch>
        </p:blipFill>
        <p:spPr bwMode="auto">
          <a:xfrm>
            <a:off x="5429256" y="2357430"/>
            <a:ext cx="3214710" cy="421163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TotalTime>
  <Words>1782</Words>
  <PresentationFormat>Экран (4:3)</PresentationFormat>
  <Paragraphs>49</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Городская</vt:lpstr>
      <vt:lpstr>    15 дәріс. Түркия мен Қазақстандағы діни жағдай </vt:lpstr>
      <vt:lpstr>Ұсынылатын әдебиеттер </vt:lpstr>
      <vt:lpstr>Слайд 3</vt:lpstr>
      <vt:lpstr>Слайд 4</vt:lpstr>
      <vt:lpstr>Слайд 5</vt:lpstr>
      <vt:lpstr>Слайд 6</vt:lpstr>
      <vt:lpstr>Слайд 7</vt:lpstr>
      <vt:lpstr>Қазақстанда тыйым салынған 7 ірі террористік ұйым </vt:lpstr>
      <vt:lpstr>«Аль-Каида»</vt:lpstr>
      <vt:lpstr>Слайд 10</vt:lpstr>
      <vt:lpstr>«Шығыс Түркістанды азат ету ұйымы»</vt:lpstr>
      <vt:lpstr>«Талибан қозғалысы»</vt:lpstr>
      <vt:lpstr>«Күрд Халық Конгресі»</vt:lpstr>
      <vt:lpstr>«Өзбекстанның ислам қозғалысы»</vt:lpstr>
      <vt:lpstr>«Мұсылман бауырлар» ұйымы</vt:lpstr>
      <vt:lpstr>«Боз гурд (Сұр қасқыр)»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Гульжан</dc:creator>
  <cp:lastModifiedBy>Гульжан</cp:lastModifiedBy>
  <cp:revision>12</cp:revision>
  <dcterms:created xsi:type="dcterms:W3CDTF">2020-04-20T18:08:31Z</dcterms:created>
  <dcterms:modified xsi:type="dcterms:W3CDTF">2020-04-21T07:36:39Z</dcterms:modified>
</cp:coreProperties>
</file>