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75" autoAdjust="0"/>
  </p:normalViewPr>
  <p:slideViewPr>
    <p:cSldViewPr>
      <p:cViewPr varScale="1">
        <p:scale>
          <a:sx n="58" d="100"/>
          <a:sy n="58" d="100"/>
        </p:scale>
        <p:origin x="-162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13DD3-F24F-469A-8820-62B8958FAE2C}" type="datetimeFigureOut">
              <a:rPr lang="en-US" smtClean="0"/>
              <a:t>10/14/2021</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538CB-FBEE-4123-84F3-71E3EAC51EAB}" type="slidenum">
              <a:rPr lang="en-US" smtClean="0"/>
              <a:t>‹#›</a:t>
            </a:fld>
            <a:endParaRPr lang="en-US"/>
          </a:p>
        </p:txBody>
      </p:sp>
    </p:spTree>
    <p:extLst>
      <p:ext uri="{BB962C8B-B14F-4D97-AF65-F5344CB8AC3E}">
        <p14:creationId xmlns:p14="http://schemas.microsoft.com/office/powerpoint/2010/main" val="68388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2</a:t>
            </a:fld>
            <a:endParaRPr lang="en-US"/>
          </a:p>
        </p:txBody>
      </p:sp>
    </p:spTree>
    <p:extLst>
      <p:ext uri="{BB962C8B-B14F-4D97-AF65-F5344CB8AC3E}">
        <p14:creationId xmlns:p14="http://schemas.microsoft.com/office/powerpoint/2010/main" val="3392030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11</a:t>
            </a:fld>
            <a:endParaRPr lang="en-US"/>
          </a:p>
        </p:txBody>
      </p:sp>
    </p:spTree>
    <p:extLst>
      <p:ext uri="{BB962C8B-B14F-4D97-AF65-F5344CB8AC3E}">
        <p14:creationId xmlns:p14="http://schemas.microsoft.com/office/powerpoint/2010/main" val="992056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3</a:t>
            </a:fld>
            <a:endParaRPr lang="en-US"/>
          </a:p>
        </p:txBody>
      </p:sp>
    </p:spTree>
    <p:extLst>
      <p:ext uri="{BB962C8B-B14F-4D97-AF65-F5344CB8AC3E}">
        <p14:creationId xmlns:p14="http://schemas.microsoft.com/office/powerpoint/2010/main" val="3425319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4</a:t>
            </a:fld>
            <a:endParaRPr lang="en-US"/>
          </a:p>
        </p:txBody>
      </p:sp>
    </p:spTree>
    <p:extLst>
      <p:ext uri="{BB962C8B-B14F-4D97-AF65-F5344CB8AC3E}">
        <p14:creationId xmlns:p14="http://schemas.microsoft.com/office/powerpoint/2010/main" val="2629840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5</a:t>
            </a:fld>
            <a:endParaRPr lang="en-US"/>
          </a:p>
        </p:txBody>
      </p:sp>
    </p:spTree>
    <p:extLst>
      <p:ext uri="{BB962C8B-B14F-4D97-AF65-F5344CB8AC3E}">
        <p14:creationId xmlns:p14="http://schemas.microsoft.com/office/powerpoint/2010/main" val="3141259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6</a:t>
            </a:fld>
            <a:endParaRPr lang="en-US"/>
          </a:p>
        </p:txBody>
      </p:sp>
    </p:spTree>
    <p:extLst>
      <p:ext uri="{BB962C8B-B14F-4D97-AF65-F5344CB8AC3E}">
        <p14:creationId xmlns:p14="http://schemas.microsoft.com/office/powerpoint/2010/main" val="3171293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b="0" dirty="0"/>
          </a:p>
        </p:txBody>
      </p:sp>
      <p:sp>
        <p:nvSpPr>
          <p:cNvPr id="4" name="Номер слайда 3"/>
          <p:cNvSpPr>
            <a:spLocks noGrp="1"/>
          </p:cNvSpPr>
          <p:nvPr>
            <p:ph type="sldNum" sz="quarter" idx="10"/>
          </p:nvPr>
        </p:nvSpPr>
        <p:spPr/>
        <p:txBody>
          <a:bodyPr/>
          <a:lstStyle/>
          <a:p>
            <a:fld id="{72F98B8E-1E34-4BAC-A446-E48E09DB5B3D}" type="slidenum">
              <a:rPr lang="en-US" smtClean="0"/>
              <a:t>7</a:t>
            </a:fld>
            <a:endParaRPr lang="en-US"/>
          </a:p>
        </p:txBody>
      </p:sp>
    </p:spTree>
    <p:extLst>
      <p:ext uri="{BB962C8B-B14F-4D97-AF65-F5344CB8AC3E}">
        <p14:creationId xmlns:p14="http://schemas.microsoft.com/office/powerpoint/2010/main" val="3185767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8</a:t>
            </a:fld>
            <a:endParaRPr lang="en-US"/>
          </a:p>
        </p:txBody>
      </p:sp>
    </p:spTree>
    <p:extLst>
      <p:ext uri="{BB962C8B-B14F-4D97-AF65-F5344CB8AC3E}">
        <p14:creationId xmlns:p14="http://schemas.microsoft.com/office/powerpoint/2010/main" val="4029259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9</a:t>
            </a:fld>
            <a:endParaRPr lang="en-US"/>
          </a:p>
        </p:txBody>
      </p:sp>
    </p:spTree>
    <p:extLst>
      <p:ext uri="{BB962C8B-B14F-4D97-AF65-F5344CB8AC3E}">
        <p14:creationId xmlns:p14="http://schemas.microsoft.com/office/powerpoint/2010/main" val="3351129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2F98B8E-1E34-4BAC-A446-E48E09DB5B3D}" type="slidenum">
              <a:rPr lang="en-US" smtClean="0"/>
              <a:t>10</a:t>
            </a:fld>
            <a:endParaRPr lang="en-US"/>
          </a:p>
        </p:txBody>
      </p:sp>
    </p:spTree>
    <p:extLst>
      <p:ext uri="{BB962C8B-B14F-4D97-AF65-F5344CB8AC3E}">
        <p14:creationId xmlns:p14="http://schemas.microsoft.com/office/powerpoint/2010/main" val="2115005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CB46B5EE-4E22-42B6-91DE-51DEDB040DDF}" type="datetimeFigureOut">
              <a:rPr lang="en-US" smtClean="0"/>
              <a:t>10/14/2021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161100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B46B5EE-4E22-42B6-91DE-51DEDB040DDF}" type="datetimeFigureOut">
              <a:rPr lang="en-US" smtClean="0"/>
              <a:t>10/14/2021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102598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B46B5EE-4E22-42B6-91DE-51DEDB040DDF}" type="datetimeFigureOut">
              <a:rPr lang="en-US" smtClean="0"/>
              <a:t>10/14/2021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297249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B46B5EE-4E22-42B6-91DE-51DEDB040DDF}" type="datetimeFigureOut">
              <a:rPr lang="en-US" smtClean="0"/>
              <a:t>10/14/2021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214528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46B5EE-4E22-42B6-91DE-51DEDB040DDF}" type="datetimeFigureOut">
              <a:rPr lang="en-US" smtClean="0"/>
              <a:t>10/14/2021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298901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CB46B5EE-4E22-42B6-91DE-51DEDB040DDF}" type="datetimeFigureOut">
              <a:rPr lang="en-US" smtClean="0"/>
              <a:t>10/14/2021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356071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CB46B5EE-4E22-42B6-91DE-51DEDB040DDF}" type="datetimeFigureOut">
              <a:rPr lang="en-US" smtClean="0"/>
              <a:t>10/14/2021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52133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CB46B5EE-4E22-42B6-91DE-51DEDB040DDF}" type="datetimeFigureOut">
              <a:rPr lang="en-US" smtClean="0"/>
              <a:t>10/14/2021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37855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46B5EE-4E22-42B6-91DE-51DEDB040DDF}" type="datetimeFigureOut">
              <a:rPr lang="en-US" smtClean="0"/>
              <a:t>10/14/2021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258171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46B5EE-4E22-42B6-91DE-51DEDB040DDF}" type="datetimeFigureOut">
              <a:rPr lang="en-US" smtClean="0"/>
              <a:t>10/14/2021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210813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46B5EE-4E22-42B6-91DE-51DEDB040DDF}" type="datetimeFigureOut">
              <a:rPr lang="en-US" smtClean="0"/>
              <a:t>10/14/2021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56B6E42-87C7-4BA1-8B30-0FA964572CF8}" type="slidenum">
              <a:rPr lang="en-US" smtClean="0"/>
              <a:t>‹#›</a:t>
            </a:fld>
            <a:endParaRPr lang="en-US"/>
          </a:p>
        </p:txBody>
      </p:sp>
    </p:spTree>
    <p:extLst>
      <p:ext uri="{BB962C8B-B14F-4D97-AF65-F5344CB8AC3E}">
        <p14:creationId xmlns:p14="http://schemas.microsoft.com/office/powerpoint/2010/main" val="1182947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6B5EE-4E22-42B6-91DE-51DEDB040DDF}" type="datetimeFigureOut">
              <a:rPr lang="en-US" smtClean="0"/>
              <a:t>10/14/2021</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B6E42-87C7-4BA1-8B30-0FA964572CF8}" type="slidenum">
              <a:rPr lang="en-US" smtClean="0"/>
              <a:t>‹#›</a:t>
            </a:fld>
            <a:endParaRPr lang="en-US"/>
          </a:p>
        </p:txBody>
      </p:sp>
    </p:spTree>
    <p:extLst>
      <p:ext uri="{BB962C8B-B14F-4D97-AF65-F5344CB8AC3E}">
        <p14:creationId xmlns:p14="http://schemas.microsoft.com/office/powerpoint/2010/main" val="147041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6986" y="2132856"/>
            <a:ext cx="8712968" cy="1446550"/>
          </a:xfrm>
          <a:prstGeom prst="rect">
            <a:avLst/>
          </a:prstGeom>
        </p:spPr>
        <p:txBody>
          <a:bodyPr wrap="square">
            <a:spAutoFit/>
          </a:bodyPr>
          <a:lstStyle/>
          <a:p>
            <a:pPr algn="ctr"/>
            <a:r>
              <a:rPr lang="en-US" sz="4400" dirty="0">
                <a:latin typeface="Times New Roman" panose="02020603050405020304" pitchFamily="18" charset="0"/>
                <a:cs typeface="Times New Roman" panose="02020603050405020304" pitchFamily="18" charset="0"/>
              </a:rPr>
              <a:t>Organization of maintenance and operation of information systems</a:t>
            </a:r>
            <a:endParaRPr lang="en-US" sz="4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67544" y="764704"/>
            <a:ext cx="1234633" cy="584775"/>
          </a:xfrm>
          <a:prstGeom prst="rect">
            <a:avLst/>
          </a:prstGeom>
        </p:spPr>
        <p:txBody>
          <a:bodyPr wrap="none">
            <a:spAutoFit/>
          </a:bodyPr>
          <a:lstStyle/>
          <a:p>
            <a:r>
              <a:rPr lang="en-US" sz="3200" b="1" dirty="0" smtClean="0">
                <a:latin typeface="Times New Roman" panose="02020603050405020304" pitchFamily="18" charset="0"/>
                <a:cs typeface="Times New Roman" panose="02020603050405020304" pitchFamily="18" charset="0"/>
              </a:rPr>
              <a:t>Lec#7</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1432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64" y="0"/>
            <a:ext cx="9144000" cy="224676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800" b="1" dirty="0">
                <a:latin typeface="Times New Roman" panose="02020603050405020304" pitchFamily="18" charset="0"/>
                <a:cs typeface="Times New Roman" panose="02020603050405020304" pitchFamily="18" charset="0"/>
              </a:rPr>
              <a:t>The life cycle of an Information System </a:t>
            </a:r>
            <a:r>
              <a:rPr lang="en-US" sz="2800" dirty="0">
                <a:latin typeface="Times New Roman" panose="02020603050405020304" pitchFamily="18" charset="0"/>
                <a:cs typeface="Times New Roman" panose="02020603050405020304" pitchFamily="18" charset="0"/>
              </a:rPr>
              <a:t>is a model for its creation and use. The model reflects various states of the information system, starting from the moment the need for this system arises and ending with the moment of its complete withdrawal from use by all users.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432991"/>
            <a:ext cx="4425009" cy="4425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6604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3600" b="1" dirty="0" smtClean="0">
                <a:latin typeface="Times New Roman" panose="02020603050405020304" pitchFamily="18" charset="0"/>
                <a:cs typeface="Times New Roman" panose="02020603050405020304" pitchFamily="18" charset="0"/>
              </a:rPr>
              <a:t>The four </a:t>
            </a:r>
            <a:r>
              <a:rPr lang="en-US" sz="3600" b="1" dirty="0">
                <a:latin typeface="Times New Roman" panose="02020603050405020304" pitchFamily="18" charset="0"/>
                <a:cs typeface="Times New Roman" panose="02020603050405020304" pitchFamily="18" charset="0"/>
              </a:rPr>
              <a:t>classes of information systems within the framework of the organization's information system:</a:t>
            </a:r>
          </a:p>
        </p:txBody>
      </p:sp>
      <p:sp>
        <p:nvSpPr>
          <p:cNvPr id="3" name="Прямоугольник 2"/>
          <p:cNvSpPr/>
          <p:nvPr/>
        </p:nvSpPr>
        <p:spPr>
          <a:xfrm>
            <a:off x="0" y="2564904"/>
            <a:ext cx="9144000" cy="2554545"/>
          </a:xfrm>
          <a:prstGeom prst="rect">
            <a:avLst/>
          </a:prstGeom>
        </p:spPr>
        <p:txBody>
          <a:bodyPr wrap="square">
            <a:spAutoFit/>
          </a:bodyPr>
          <a:lstStyle/>
          <a:p>
            <a:pPr marL="457200" indent="-4572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key </a:t>
            </a:r>
          </a:p>
          <a:p>
            <a:pPr marL="457200" indent="-457200">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auxiliary </a:t>
            </a:r>
            <a:endParaRPr lang="en-US" sz="4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strategic</a:t>
            </a:r>
            <a:endParaRPr lang="en-US" sz="4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potential</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82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3600" b="1" dirty="0">
                <a:latin typeface="Times New Roman" panose="02020603050405020304" pitchFamily="18" charset="0"/>
                <a:cs typeface="Times New Roman" panose="02020603050405020304" pitchFamily="18" charset="0"/>
              </a:rPr>
              <a:t>Maintenance of information systems (IS) consists of two large and diverse tasks.</a:t>
            </a:r>
          </a:p>
        </p:txBody>
      </p:sp>
      <p:sp>
        <p:nvSpPr>
          <p:cNvPr id="3" name="Прямоугольник 2"/>
          <p:cNvSpPr/>
          <p:nvPr/>
        </p:nvSpPr>
        <p:spPr>
          <a:xfrm>
            <a:off x="14342" y="2852936"/>
            <a:ext cx="8712968"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71500" indent="-571500" algn="just">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The first task </a:t>
            </a:r>
            <a:r>
              <a:rPr lang="en-US" sz="4000" dirty="0">
                <a:latin typeface="Times New Roman" panose="02020603050405020304" pitchFamily="18" charset="0"/>
                <a:cs typeface="Times New Roman" panose="02020603050405020304" pitchFamily="18" charset="0"/>
              </a:rPr>
              <a:t>is to operate the information system</a:t>
            </a:r>
            <a:r>
              <a:rPr lang="en-US" sz="4000" dirty="0" smtClean="0">
                <a:latin typeface="Times New Roman" panose="02020603050405020304" pitchFamily="18" charset="0"/>
                <a:cs typeface="Times New Roman" panose="02020603050405020304" pitchFamily="18" charset="0"/>
              </a:rPr>
              <a:t>.</a:t>
            </a:r>
            <a:endParaRPr lang="kk-KZ" sz="4000" dirty="0" smtClean="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The </a:t>
            </a:r>
            <a:r>
              <a:rPr lang="en-US" sz="4000" b="1" dirty="0">
                <a:latin typeface="Times New Roman" panose="02020603050405020304" pitchFamily="18" charset="0"/>
                <a:cs typeface="Times New Roman" panose="02020603050405020304" pitchFamily="18" charset="0"/>
              </a:rPr>
              <a:t>second task </a:t>
            </a:r>
            <a:r>
              <a:rPr lang="en-US" sz="4000" dirty="0">
                <a:latin typeface="Times New Roman" panose="02020603050405020304" pitchFamily="18" charset="0"/>
                <a:cs typeface="Times New Roman" panose="02020603050405020304" pitchFamily="18" charset="0"/>
              </a:rPr>
              <a:t>is to make changes to the information system</a:t>
            </a:r>
          </a:p>
        </p:txBody>
      </p:sp>
      <p:sp>
        <p:nvSpPr>
          <p:cNvPr id="4" name="Стрелка вниз 3"/>
          <p:cNvSpPr/>
          <p:nvPr/>
        </p:nvSpPr>
        <p:spPr>
          <a:xfrm>
            <a:off x="3923928" y="1677001"/>
            <a:ext cx="792088" cy="11759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8802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564" y="27184"/>
            <a:ext cx="4572000" cy="6986528"/>
          </a:xfrm>
          <a:prstGeom prst="rect">
            <a:avLst/>
          </a:prstGeom>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Maintenance of the functioning of information systems </a:t>
            </a:r>
            <a:r>
              <a:rPr lang="en-US" sz="3200" dirty="0">
                <a:latin typeface="Times New Roman" panose="02020603050405020304" pitchFamily="18" charset="0"/>
                <a:cs typeface="Times New Roman" panose="02020603050405020304" pitchFamily="18" charset="0"/>
              </a:rPr>
              <a:t>is a type of professional activity, thanks to which the stable operation of the software is ensured. It includes the organization of operation (</a:t>
            </a:r>
            <a:r>
              <a:rPr lang="en-US" sz="3200" i="1" dirty="0">
                <a:latin typeface="Times New Roman" panose="02020603050405020304" pitchFamily="18" charset="0"/>
                <a:cs typeface="Times New Roman" panose="02020603050405020304" pitchFamily="18" charset="0"/>
              </a:rPr>
              <a:t>software installation, configuration</a:t>
            </a:r>
            <a:r>
              <a:rPr lang="en-US" sz="3200" dirty="0">
                <a:latin typeface="Times New Roman" panose="02020603050405020304" pitchFamily="18" charset="0"/>
                <a:cs typeface="Times New Roman" panose="02020603050405020304" pitchFamily="18" charset="0"/>
              </a:rPr>
              <a:t>), as well as pre-configuration and changes (</a:t>
            </a:r>
            <a:r>
              <a:rPr lang="en-US" sz="3200" i="1" dirty="0">
                <a:latin typeface="Times New Roman" panose="02020603050405020304" pitchFamily="18" charset="0"/>
                <a:cs typeface="Times New Roman" panose="02020603050405020304" pitchFamily="18" charset="0"/>
              </a:rPr>
              <a:t>updating and revision if necessary</a:t>
            </a:r>
            <a:r>
              <a:rPr lang="en-US" sz="3200" dirty="0">
                <a:latin typeface="Times New Roman" panose="02020603050405020304" pitchFamily="18" charset="0"/>
                <a:cs typeface="Times New Roman" panose="02020603050405020304" pitchFamily="18" charset="0"/>
              </a:rPr>
              <a:t>).</a:t>
            </a:r>
          </a:p>
        </p:txBody>
      </p:sp>
      <p:pic>
        <p:nvPicPr>
          <p:cNvPr id="1026" name="Picture 2" descr="Сопровождение функционирования информационных систе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8879" y="113501"/>
            <a:ext cx="4585121" cy="6641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62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43292" y="-38877"/>
            <a:ext cx="4355976" cy="6986528"/>
          </a:xfrm>
          <a:prstGeom prst="rect">
            <a:avLst/>
          </a:prstGeom>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Resource management involves the following actions</a:t>
            </a:r>
            <a:r>
              <a:rPr lang="en-US" sz="3200" b="1"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assessment of the effectiveness of the functioning of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oftware;</a:t>
            </a:r>
            <a:endParaRPr lang="en-US" sz="32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installation and configuration of hardware and software;</a:t>
            </a: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correction at the software level of the found errors.</a:t>
            </a:r>
          </a:p>
        </p:txBody>
      </p:sp>
      <p:pic>
        <p:nvPicPr>
          <p:cNvPr id="2050" name="Picture 2" descr="Эксплуатация информационных систем как услуг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166"/>
            <a:ext cx="486003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88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64" y="620688"/>
            <a:ext cx="9111136" cy="1077218"/>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Benefits of providing services for the operation of information systems</a:t>
            </a:r>
          </a:p>
        </p:txBody>
      </p:sp>
      <p:sp>
        <p:nvSpPr>
          <p:cNvPr id="3" name="Прямоугольник 2"/>
          <p:cNvSpPr/>
          <p:nvPr/>
        </p:nvSpPr>
        <p:spPr>
          <a:xfrm>
            <a:off x="539552" y="2274838"/>
            <a:ext cx="8064896" cy="3108543"/>
          </a:xfrm>
          <a:prstGeom prst="rect">
            <a:avLst/>
          </a:prstGeom>
        </p:spPr>
        <p:txBody>
          <a:bodyPr wrap="square">
            <a:spAutoFit/>
          </a:bodyPr>
          <a:lstStyle/>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prevention of occurrences of violations in applications, software update and remote management of them;</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receiving requests from the client;</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system health support;</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diagnostics and troubleshooting;</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quick response to emergencies and their solution.</a:t>
            </a:r>
          </a:p>
        </p:txBody>
      </p:sp>
    </p:spTree>
    <p:extLst>
      <p:ext uri="{BB962C8B-B14F-4D97-AF65-F5344CB8AC3E}">
        <p14:creationId xmlns:p14="http://schemas.microsoft.com/office/powerpoint/2010/main" val="918019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3600" b="1" dirty="0">
                <a:latin typeface="Times New Roman" panose="02020603050405020304" pitchFamily="18" charset="0"/>
                <a:cs typeface="Times New Roman" panose="02020603050405020304" pitchFamily="18" charset="0"/>
              </a:rPr>
              <a:t>The basic information system maintenance program includes:</a:t>
            </a:r>
          </a:p>
        </p:txBody>
      </p:sp>
      <p:sp>
        <p:nvSpPr>
          <p:cNvPr id="3" name="Прямоугольник 2"/>
          <p:cNvSpPr/>
          <p:nvPr/>
        </p:nvSpPr>
        <p:spPr>
          <a:xfrm>
            <a:off x="-24420" y="2132856"/>
            <a:ext cx="9168419" cy="3046988"/>
          </a:xfrm>
          <a:prstGeom prst="rect">
            <a:avLst/>
          </a:prstGeom>
        </p:spPr>
        <p:txBody>
          <a:bodyPr wrap="square">
            <a:spAutoFit/>
          </a:bodyPr>
          <a:lstStyle/>
          <a:p>
            <a:pPr marL="457200" indent="-457200" algn="just">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Collecting information about the system;</a:t>
            </a:r>
          </a:p>
          <a:p>
            <a:pPr marL="457200" indent="-457200" algn="just">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Service specialists consultations;</a:t>
            </a:r>
          </a:p>
          <a:p>
            <a:pPr marL="457200" indent="-457200" algn="just">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Installation and configuration of hardware and software;</a:t>
            </a:r>
          </a:p>
          <a:p>
            <a:pPr marL="457200" indent="-457200" algn="just">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Correction of identified problems at the software level.</a:t>
            </a:r>
          </a:p>
        </p:txBody>
      </p:sp>
    </p:spTree>
    <p:extLst>
      <p:ext uri="{BB962C8B-B14F-4D97-AF65-F5344CB8AC3E}">
        <p14:creationId xmlns:p14="http://schemas.microsoft.com/office/powerpoint/2010/main" val="78795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316" y="260648"/>
            <a:ext cx="9175315" cy="1200329"/>
          </a:xfrm>
          <a:prstGeom prst="rect">
            <a:avLst/>
          </a:prstGeom>
        </p:spPr>
        <p:txBody>
          <a:bodyPr wrap="square">
            <a:spAutoFit/>
          </a:bodyPr>
          <a:lstStyle/>
          <a:p>
            <a:pPr algn="just"/>
            <a:r>
              <a:rPr lang="en-US" sz="3600" b="1" dirty="0">
                <a:latin typeface="Times New Roman" panose="02020603050405020304" pitchFamily="18" charset="0"/>
                <a:cs typeface="Times New Roman" panose="02020603050405020304" pitchFamily="18" charset="0"/>
              </a:rPr>
              <a:t>The extended information system maintenance program includes:</a:t>
            </a:r>
          </a:p>
        </p:txBody>
      </p:sp>
      <p:sp>
        <p:nvSpPr>
          <p:cNvPr id="3" name="Прямоугольник 2"/>
          <p:cNvSpPr/>
          <p:nvPr/>
        </p:nvSpPr>
        <p:spPr>
          <a:xfrm>
            <a:off x="23020" y="1700808"/>
            <a:ext cx="9120980" cy="5262979"/>
          </a:xfrm>
          <a:prstGeom prst="rect">
            <a:avLst/>
          </a:prstGeom>
        </p:spPr>
        <p:txBody>
          <a:bodyPr wrap="square">
            <a:spAutoFit/>
          </a:bodyPr>
          <a:lstStyle/>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Continuous monitoring of the state of the information system;</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Analysis and development of systemic and technical solutions for the optimization and development of the supported information system;</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Solution of integration problems;</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Installation and configuration of hardware and software;</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Prevention of software malfunctions;</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Correction of identified problems at the software level;</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Reducing the risks of implementing the proposed solutions by checking them in the laboratory of the technical support center;</a:t>
            </a:r>
          </a:p>
        </p:txBody>
      </p:sp>
    </p:spTree>
    <p:extLst>
      <p:ext uri="{BB962C8B-B14F-4D97-AF65-F5344CB8AC3E}">
        <p14:creationId xmlns:p14="http://schemas.microsoft.com/office/powerpoint/2010/main" val="140642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6139" y="332656"/>
            <a:ext cx="6678431" cy="584775"/>
          </a:xfrm>
          <a:prstGeom prst="rect">
            <a:avLst/>
          </a:prstGeom>
        </p:spPr>
        <p:txBody>
          <a:bodyPr wrap="none">
            <a:spAutoFit/>
          </a:bodyPr>
          <a:lstStyle/>
          <a:p>
            <a:pPr algn="ctr"/>
            <a:r>
              <a:rPr lang="en-US" sz="3200" b="1" dirty="0">
                <a:latin typeface="Times New Roman" panose="02020603050405020304" pitchFamily="18" charset="0"/>
                <a:cs typeface="Times New Roman" panose="02020603050405020304" pitchFamily="18" charset="0"/>
              </a:rPr>
              <a:t>Operation of the Information System</a:t>
            </a:r>
          </a:p>
        </p:txBody>
      </p:sp>
      <p:sp>
        <p:nvSpPr>
          <p:cNvPr id="3" name="Прямоугольник 2"/>
          <p:cNvSpPr/>
          <p:nvPr/>
        </p:nvSpPr>
        <p:spPr>
          <a:xfrm>
            <a:off x="-24419" y="1052736"/>
            <a:ext cx="9144000"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Operation of the Information System</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Operation includes work on the implementation of software components into operation, including configuration by Databases and user workplaces, provision of operational documentation, training of personnel, etc., and direct operation, including localization of problems and elimination of their causes, modification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Software within the established regulations, preparation of proposals for the improvement, development and modernization of the system.</a:t>
            </a:r>
          </a:p>
        </p:txBody>
      </p:sp>
    </p:spTree>
    <p:extLst>
      <p:ext uri="{BB962C8B-B14F-4D97-AF65-F5344CB8AC3E}">
        <p14:creationId xmlns:p14="http://schemas.microsoft.com/office/powerpoint/2010/main" val="251857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39" y="332656"/>
            <a:ext cx="9144000" cy="5509200"/>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Operation of the information system</a:t>
            </a:r>
          </a:p>
          <a:p>
            <a:r>
              <a:rPr lang="en-US" sz="3200" dirty="0">
                <a:latin typeface="Times New Roman" panose="02020603050405020304" pitchFamily="18" charset="0"/>
                <a:cs typeface="Times New Roman" panose="02020603050405020304" pitchFamily="18" charset="0"/>
              </a:rPr>
              <a:t>- Includes:</a:t>
            </a:r>
          </a:p>
          <a:p>
            <a:r>
              <a:rPr lang="en-US" sz="3200" dirty="0">
                <a:latin typeface="Times New Roman" panose="02020603050405020304" pitchFamily="18" charset="0"/>
                <a:cs typeface="Times New Roman" panose="02020603050405020304" pitchFamily="18" charset="0"/>
              </a:rPr>
              <a:t>1.System and applied maintenance of IS.</a:t>
            </a:r>
          </a:p>
          <a:p>
            <a:r>
              <a:rPr lang="en-US" sz="3200" dirty="0">
                <a:latin typeface="Times New Roman" panose="02020603050405020304" pitchFamily="18" charset="0"/>
                <a:cs typeface="Times New Roman" panose="02020603050405020304" pitchFamily="18" charset="0"/>
              </a:rPr>
              <a:t>2. Technical support of hardware IC.</a:t>
            </a:r>
          </a:p>
          <a:p>
            <a:r>
              <a:rPr lang="en-US" sz="3200" dirty="0">
                <a:latin typeface="Times New Roman" panose="02020603050405020304" pitchFamily="18" charset="0"/>
                <a:cs typeface="Times New Roman" panose="02020603050405020304" pitchFamily="18" charset="0"/>
              </a:rPr>
              <a:t>3.System support of information security means.</a:t>
            </a:r>
          </a:p>
          <a:p>
            <a:r>
              <a:rPr lang="en-US" sz="3200" dirty="0">
                <a:latin typeface="Times New Roman" panose="02020603050405020304" pitchFamily="18" charset="0"/>
                <a:cs typeface="Times New Roman" panose="02020603050405020304" pitchFamily="18" charset="0"/>
              </a:rPr>
              <a:t>4. Organization of the educational process of IP users.</a:t>
            </a:r>
          </a:p>
          <a:p>
            <a:r>
              <a:rPr lang="en-US" sz="3200" dirty="0">
                <a:latin typeface="Times New Roman" panose="02020603050405020304" pitchFamily="18" charset="0"/>
                <a:cs typeface="Times New Roman" panose="02020603050405020304" pitchFamily="18" charset="0"/>
              </a:rPr>
              <a:t>5. Execution of works on remote maintenance of </a:t>
            </a:r>
            <a:r>
              <a:rPr lang="en-US" sz="3200" dirty="0" smtClean="0">
                <a:latin typeface="Times New Roman" panose="02020603050405020304" pitchFamily="18" charset="0"/>
                <a:cs typeface="Times New Roman" panose="02020603050405020304" pitchFamily="18" charset="0"/>
              </a:rPr>
              <a:t>ISs</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6. Purchase of </a:t>
            </a:r>
            <a:r>
              <a:rPr lang="en-US" sz="3200" dirty="0" smtClean="0">
                <a:latin typeface="Times New Roman" panose="02020603050405020304" pitchFamily="18" charset="0"/>
                <a:cs typeface="Times New Roman" panose="02020603050405020304" pitchFamily="18" charset="0"/>
              </a:rPr>
              <a:t>components.</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7. Modernization of IS in terms of modernization of existing </a:t>
            </a:r>
            <a:r>
              <a:rPr lang="en-US" sz="3200" dirty="0" smtClean="0">
                <a:latin typeface="Times New Roman" panose="02020603050405020304" pitchFamily="18" charset="0"/>
                <a:cs typeface="Times New Roman" panose="02020603050405020304" pitchFamily="18" charset="0"/>
              </a:rPr>
              <a:t>functions.</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8. Service </a:t>
            </a:r>
            <a:r>
              <a:rPr lang="en-US" sz="3200" dirty="0" smtClean="0">
                <a:latin typeface="Times New Roman" panose="02020603050405020304" pitchFamily="18" charset="0"/>
                <a:cs typeface="Times New Roman" panose="02020603050405020304" pitchFamily="18" charset="0"/>
              </a:rPr>
              <a:t>maintenance.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2160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Экран (4:3)</PresentationFormat>
  <Paragraphs>59</Paragraphs>
  <Slides>11</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Aibek Ibraimkulov</dc:creator>
  <cp:lastModifiedBy>Aibek Ibraimkulov</cp:lastModifiedBy>
  <cp:revision>1</cp:revision>
  <dcterms:created xsi:type="dcterms:W3CDTF">2021-10-13T18:27:50Z</dcterms:created>
  <dcterms:modified xsi:type="dcterms:W3CDTF">2021-10-13T18:28:39Z</dcterms:modified>
</cp:coreProperties>
</file>