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495" autoAdjust="0"/>
  </p:normalViewPr>
  <p:slideViewPr>
    <p:cSldViewPr>
      <p:cViewPr varScale="1">
        <p:scale>
          <a:sx n="55" d="100"/>
          <a:sy n="55" d="100"/>
        </p:scale>
        <p:origin x="-171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8A30B2-4B7D-49D4-A112-52A1F2334435}" type="datetimeFigureOut">
              <a:rPr lang="en-US" smtClean="0"/>
              <a:t>10/6/2021</a:t>
            </a:fld>
            <a:endParaRPr lang="en-US"/>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F4C887-DC34-4880-B381-16BAD82F982F}" type="slidenum">
              <a:rPr lang="en-US" smtClean="0"/>
              <a:t>‹#›</a:t>
            </a:fld>
            <a:endParaRPr lang="en-US"/>
          </a:p>
        </p:txBody>
      </p:sp>
    </p:spTree>
    <p:extLst>
      <p:ext uri="{BB962C8B-B14F-4D97-AF65-F5344CB8AC3E}">
        <p14:creationId xmlns:p14="http://schemas.microsoft.com/office/powerpoint/2010/main" val="3210026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2A45EB24-EC4D-4403-A58C-D0A8F7A10D98}" type="slidenum">
              <a:rPr lang="en-US" smtClean="0"/>
              <a:t>2</a:t>
            </a:fld>
            <a:endParaRPr lang="en-US"/>
          </a:p>
        </p:txBody>
      </p:sp>
    </p:spTree>
    <p:extLst>
      <p:ext uri="{BB962C8B-B14F-4D97-AF65-F5344CB8AC3E}">
        <p14:creationId xmlns:p14="http://schemas.microsoft.com/office/powerpoint/2010/main" val="35812917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2A45EB24-EC4D-4403-A58C-D0A8F7A10D98}" type="slidenum">
              <a:rPr lang="en-US" smtClean="0"/>
              <a:t>11</a:t>
            </a:fld>
            <a:endParaRPr lang="en-US"/>
          </a:p>
        </p:txBody>
      </p:sp>
    </p:spTree>
    <p:extLst>
      <p:ext uri="{BB962C8B-B14F-4D97-AF65-F5344CB8AC3E}">
        <p14:creationId xmlns:p14="http://schemas.microsoft.com/office/powerpoint/2010/main" val="3160892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2A45EB24-EC4D-4403-A58C-D0A8F7A10D98}" type="slidenum">
              <a:rPr lang="en-US" smtClean="0"/>
              <a:t>12</a:t>
            </a:fld>
            <a:endParaRPr lang="en-US"/>
          </a:p>
        </p:txBody>
      </p:sp>
    </p:spTree>
    <p:extLst>
      <p:ext uri="{BB962C8B-B14F-4D97-AF65-F5344CB8AC3E}">
        <p14:creationId xmlns:p14="http://schemas.microsoft.com/office/powerpoint/2010/main" val="12370184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2A45EB24-EC4D-4403-A58C-D0A8F7A10D98}" type="slidenum">
              <a:rPr lang="en-US" smtClean="0"/>
              <a:t>13</a:t>
            </a:fld>
            <a:endParaRPr lang="en-US"/>
          </a:p>
        </p:txBody>
      </p:sp>
    </p:spTree>
    <p:extLst>
      <p:ext uri="{BB962C8B-B14F-4D97-AF65-F5344CB8AC3E}">
        <p14:creationId xmlns:p14="http://schemas.microsoft.com/office/powerpoint/2010/main" val="42245188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2A45EB24-EC4D-4403-A58C-D0A8F7A10D98}" type="slidenum">
              <a:rPr lang="en-US" smtClean="0"/>
              <a:t>14</a:t>
            </a:fld>
            <a:endParaRPr lang="en-US"/>
          </a:p>
        </p:txBody>
      </p:sp>
    </p:spTree>
    <p:extLst>
      <p:ext uri="{BB962C8B-B14F-4D97-AF65-F5344CB8AC3E}">
        <p14:creationId xmlns:p14="http://schemas.microsoft.com/office/powerpoint/2010/main" val="20157899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2A45EB24-EC4D-4403-A58C-D0A8F7A10D98}" type="slidenum">
              <a:rPr lang="en-US" smtClean="0"/>
              <a:t>15</a:t>
            </a:fld>
            <a:endParaRPr lang="en-US"/>
          </a:p>
        </p:txBody>
      </p:sp>
    </p:spTree>
    <p:extLst>
      <p:ext uri="{BB962C8B-B14F-4D97-AF65-F5344CB8AC3E}">
        <p14:creationId xmlns:p14="http://schemas.microsoft.com/office/powerpoint/2010/main" val="28154315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2A45EB24-EC4D-4403-A58C-D0A8F7A10D98}" type="slidenum">
              <a:rPr lang="en-US" smtClean="0"/>
              <a:t>16</a:t>
            </a:fld>
            <a:endParaRPr lang="en-US"/>
          </a:p>
        </p:txBody>
      </p:sp>
    </p:spTree>
    <p:extLst>
      <p:ext uri="{BB962C8B-B14F-4D97-AF65-F5344CB8AC3E}">
        <p14:creationId xmlns:p14="http://schemas.microsoft.com/office/powerpoint/2010/main" val="1914459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fontAlgn="base"/>
            <a:endParaRPr lang="en-US" dirty="0"/>
          </a:p>
        </p:txBody>
      </p:sp>
      <p:sp>
        <p:nvSpPr>
          <p:cNvPr id="4" name="Номер слайда 3"/>
          <p:cNvSpPr>
            <a:spLocks noGrp="1"/>
          </p:cNvSpPr>
          <p:nvPr>
            <p:ph type="sldNum" sz="quarter" idx="10"/>
          </p:nvPr>
        </p:nvSpPr>
        <p:spPr/>
        <p:txBody>
          <a:bodyPr/>
          <a:lstStyle/>
          <a:p>
            <a:fld id="{2A45EB24-EC4D-4403-A58C-D0A8F7A10D98}" type="slidenum">
              <a:rPr lang="en-US" smtClean="0"/>
              <a:t>3</a:t>
            </a:fld>
            <a:endParaRPr lang="en-US"/>
          </a:p>
        </p:txBody>
      </p:sp>
    </p:spTree>
    <p:extLst>
      <p:ext uri="{BB962C8B-B14F-4D97-AF65-F5344CB8AC3E}">
        <p14:creationId xmlns:p14="http://schemas.microsoft.com/office/powerpoint/2010/main" val="3608642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
            </a:r>
            <a:br>
              <a:rPr lang="en-US" dirty="0" smtClean="0"/>
            </a:br>
            <a:endParaRPr lang="en-US" dirty="0"/>
          </a:p>
        </p:txBody>
      </p:sp>
      <p:sp>
        <p:nvSpPr>
          <p:cNvPr id="4" name="Номер слайда 3"/>
          <p:cNvSpPr>
            <a:spLocks noGrp="1"/>
          </p:cNvSpPr>
          <p:nvPr>
            <p:ph type="sldNum" sz="quarter" idx="10"/>
          </p:nvPr>
        </p:nvSpPr>
        <p:spPr/>
        <p:txBody>
          <a:bodyPr/>
          <a:lstStyle/>
          <a:p>
            <a:fld id="{2A45EB24-EC4D-4403-A58C-D0A8F7A10D98}" type="slidenum">
              <a:rPr lang="en-US" smtClean="0"/>
              <a:t>4</a:t>
            </a:fld>
            <a:endParaRPr lang="en-US"/>
          </a:p>
        </p:txBody>
      </p:sp>
    </p:spTree>
    <p:extLst>
      <p:ext uri="{BB962C8B-B14F-4D97-AF65-F5344CB8AC3E}">
        <p14:creationId xmlns:p14="http://schemas.microsoft.com/office/powerpoint/2010/main" val="759277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fontAlgn="base"/>
            <a:endParaRPr lang="en-US" dirty="0"/>
          </a:p>
        </p:txBody>
      </p:sp>
      <p:sp>
        <p:nvSpPr>
          <p:cNvPr id="4" name="Номер слайда 3"/>
          <p:cNvSpPr>
            <a:spLocks noGrp="1"/>
          </p:cNvSpPr>
          <p:nvPr>
            <p:ph type="sldNum" sz="quarter" idx="10"/>
          </p:nvPr>
        </p:nvSpPr>
        <p:spPr/>
        <p:txBody>
          <a:bodyPr/>
          <a:lstStyle/>
          <a:p>
            <a:fld id="{2A45EB24-EC4D-4403-A58C-D0A8F7A10D98}" type="slidenum">
              <a:rPr lang="en-US" smtClean="0"/>
              <a:t>5</a:t>
            </a:fld>
            <a:endParaRPr lang="en-US"/>
          </a:p>
        </p:txBody>
      </p:sp>
    </p:spTree>
    <p:extLst>
      <p:ext uri="{BB962C8B-B14F-4D97-AF65-F5344CB8AC3E}">
        <p14:creationId xmlns:p14="http://schemas.microsoft.com/office/powerpoint/2010/main" val="2961229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2A45EB24-EC4D-4403-A58C-D0A8F7A10D98}" type="slidenum">
              <a:rPr lang="en-US" smtClean="0"/>
              <a:t>6</a:t>
            </a:fld>
            <a:endParaRPr lang="en-US"/>
          </a:p>
        </p:txBody>
      </p:sp>
    </p:spTree>
    <p:extLst>
      <p:ext uri="{BB962C8B-B14F-4D97-AF65-F5344CB8AC3E}">
        <p14:creationId xmlns:p14="http://schemas.microsoft.com/office/powerpoint/2010/main" val="2245018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2A45EB24-EC4D-4403-A58C-D0A8F7A10D98}" type="slidenum">
              <a:rPr lang="en-US" smtClean="0"/>
              <a:t>7</a:t>
            </a:fld>
            <a:endParaRPr lang="en-US"/>
          </a:p>
        </p:txBody>
      </p:sp>
    </p:spTree>
    <p:extLst>
      <p:ext uri="{BB962C8B-B14F-4D97-AF65-F5344CB8AC3E}">
        <p14:creationId xmlns:p14="http://schemas.microsoft.com/office/powerpoint/2010/main" val="1104739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2A45EB24-EC4D-4403-A58C-D0A8F7A10D98}" type="slidenum">
              <a:rPr lang="en-US" smtClean="0"/>
              <a:t>8</a:t>
            </a:fld>
            <a:endParaRPr lang="en-US"/>
          </a:p>
        </p:txBody>
      </p:sp>
    </p:spTree>
    <p:extLst>
      <p:ext uri="{BB962C8B-B14F-4D97-AF65-F5344CB8AC3E}">
        <p14:creationId xmlns:p14="http://schemas.microsoft.com/office/powerpoint/2010/main" val="786012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2A45EB24-EC4D-4403-A58C-D0A8F7A10D98}" type="slidenum">
              <a:rPr lang="en-US" smtClean="0"/>
              <a:t>9</a:t>
            </a:fld>
            <a:endParaRPr lang="en-US"/>
          </a:p>
        </p:txBody>
      </p:sp>
    </p:spTree>
    <p:extLst>
      <p:ext uri="{BB962C8B-B14F-4D97-AF65-F5344CB8AC3E}">
        <p14:creationId xmlns:p14="http://schemas.microsoft.com/office/powerpoint/2010/main" val="1473338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2A45EB24-EC4D-4403-A58C-D0A8F7A10D98}" type="slidenum">
              <a:rPr lang="en-US" smtClean="0"/>
              <a:t>10</a:t>
            </a:fld>
            <a:endParaRPr lang="en-US"/>
          </a:p>
        </p:txBody>
      </p:sp>
    </p:spTree>
    <p:extLst>
      <p:ext uri="{BB962C8B-B14F-4D97-AF65-F5344CB8AC3E}">
        <p14:creationId xmlns:p14="http://schemas.microsoft.com/office/powerpoint/2010/main" val="2489708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en-US"/>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BEA6609E-C8CB-41C1-A42D-8B1F38475A92}" type="datetimeFigureOut">
              <a:rPr lang="en-US" smtClean="0"/>
              <a:t>10/6/2021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72EC67BF-28C2-46A5-A9E6-FC4E9B3E2081}" type="slidenum">
              <a:rPr lang="en-US" smtClean="0"/>
              <a:t>‹#›</a:t>
            </a:fld>
            <a:endParaRPr lang="en-US"/>
          </a:p>
        </p:txBody>
      </p:sp>
    </p:spTree>
    <p:extLst>
      <p:ext uri="{BB962C8B-B14F-4D97-AF65-F5344CB8AC3E}">
        <p14:creationId xmlns:p14="http://schemas.microsoft.com/office/powerpoint/2010/main" val="1363198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BEA6609E-C8CB-41C1-A42D-8B1F38475A92}" type="datetimeFigureOut">
              <a:rPr lang="en-US" smtClean="0"/>
              <a:t>10/6/2021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72EC67BF-28C2-46A5-A9E6-FC4E9B3E2081}" type="slidenum">
              <a:rPr lang="en-US" smtClean="0"/>
              <a:t>‹#›</a:t>
            </a:fld>
            <a:endParaRPr lang="en-US"/>
          </a:p>
        </p:txBody>
      </p:sp>
    </p:spTree>
    <p:extLst>
      <p:ext uri="{BB962C8B-B14F-4D97-AF65-F5344CB8AC3E}">
        <p14:creationId xmlns:p14="http://schemas.microsoft.com/office/powerpoint/2010/main" val="3644563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BEA6609E-C8CB-41C1-A42D-8B1F38475A92}" type="datetimeFigureOut">
              <a:rPr lang="en-US" smtClean="0"/>
              <a:t>10/6/2021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72EC67BF-28C2-46A5-A9E6-FC4E9B3E2081}" type="slidenum">
              <a:rPr lang="en-US" smtClean="0"/>
              <a:t>‹#›</a:t>
            </a:fld>
            <a:endParaRPr lang="en-US"/>
          </a:p>
        </p:txBody>
      </p:sp>
    </p:spTree>
    <p:extLst>
      <p:ext uri="{BB962C8B-B14F-4D97-AF65-F5344CB8AC3E}">
        <p14:creationId xmlns:p14="http://schemas.microsoft.com/office/powerpoint/2010/main" val="118029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BEA6609E-C8CB-41C1-A42D-8B1F38475A92}" type="datetimeFigureOut">
              <a:rPr lang="en-US" smtClean="0"/>
              <a:t>10/6/2021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72EC67BF-28C2-46A5-A9E6-FC4E9B3E2081}" type="slidenum">
              <a:rPr lang="en-US" smtClean="0"/>
              <a:t>‹#›</a:t>
            </a:fld>
            <a:endParaRPr lang="en-US"/>
          </a:p>
        </p:txBody>
      </p:sp>
    </p:spTree>
    <p:extLst>
      <p:ext uri="{BB962C8B-B14F-4D97-AF65-F5344CB8AC3E}">
        <p14:creationId xmlns:p14="http://schemas.microsoft.com/office/powerpoint/2010/main" val="2092967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EA6609E-C8CB-41C1-A42D-8B1F38475A92}" type="datetimeFigureOut">
              <a:rPr lang="en-US" smtClean="0"/>
              <a:t>10/6/2021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72EC67BF-28C2-46A5-A9E6-FC4E9B3E2081}" type="slidenum">
              <a:rPr lang="en-US" smtClean="0"/>
              <a:t>‹#›</a:t>
            </a:fld>
            <a:endParaRPr lang="en-US"/>
          </a:p>
        </p:txBody>
      </p:sp>
    </p:spTree>
    <p:extLst>
      <p:ext uri="{BB962C8B-B14F-4D97-AF65-F5344CB8AC3E}">
        <p14:creationId xmlns:p14="http://schemas.microsoft.com/office/powerpoint/2010/main" val="2341894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BEA6609E-C8CB-41C1-A42D-8B1F38475A92}" type="datetimeFigureOut">
              <a:rPr lang="en-US" smtClean="0"/>
              <a:t>10/6/2021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72EC67BF-28C2-46A5-A9E6-FC4E9B3E2081}" type="slidenum">
              <a:rPr lang="en-US" smtClean="0"/>
              <a:t>‹#›</a:t>
            </a:fld>
            <a:endParaRPr lang="en-US"/>
          </a:p>
        </p:txBody>
      </p:sp>
    </p:spTree>
    <p:extLst>
      <p:ext uri="{BB962C8B-B14F-4D97-AF65-F5344CB8AC3E}">
        <p14:creationId xmlns:p14="http://schemas.microsoft.com/office/powerpoint/2010/main" val="592123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BEA6609E-C8CB-41C1-A42D-8B1F38475A92}" type="datetimeFigureOut">
              <a:rPr lang="en-US" smtClean="0"/>
              <a:t>10/6/2021</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72EC67BF-28C2-46A5-A9E6-FC4E9B3E2081}" type="slidenum">
              <a:rPr lang="en-US" smtClean="0"/>
              <a:t>‹#›</a:t>
            </a:fld>
            <a:endParaRPr lang="en-US"/>
          </a:p>
        </p:txBody>
      </p:sp>
    </p:spTree>
    <p:extLst>
      <p:ext uri="{BB962C8B-B14F-4D97-AF65-F5344CB8AC3E}">
        <p14:creationId xmlns:p14="http://schemas.microsoft.com/office/powerpoint/2010/main" val="629071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BEA6609E-C8CB-41C1-A42D-8B1F38475A92}" type="datetimeFigureOut">
              <a:rPr lang="en-US" smtClean="0"/>
              <a:t>10/6/2021</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72EC67BF-28C2-46A5-A9E6-FC4E9B3E2081}" type="slidenum">
              <a:rPr lang="en-US" smtClean="0"/>
              <a:t>‹#›</a:t>
            </a:fld>
            <a:endParaRPr lang="en-US"/>
          </a:p>
        </p:txBody>
      </p:sp>
    </p:spTree>
    <p:extLst>
      <p:ext uri="{BB962C8B-B14F-4D97-AF65-F5344CB8AC3E}">
        <p14:creationId xmlns:p14="http://schemas.microsoft.com/office/powerpoint/2010/main" val="1539090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EA6609E-C8CB-41C1-A42D-8B1F38475A92}" type="datetimeFigureOut">
              <a:rPr lang="en-US" smtClean="0"/>
              <a:t>10/6/2021</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72EC67BF-28C2-46A5-A9E6-FC4E9B3E2081}" type="slidenum">
              <a:rPr lang="en-US" smtClean="0"/>
              <a:t>‹#›</a:t>
            </a:fld>
            <a:endParaRPr lang="en-US"/>
          </a:p>
        </p:txBody>
      </p:sp>
    </p:spTree>
    <p:extLst>
      <p:ext uri="{BB962C8B-B14F-4D97-AF65-F5344CB8AC3E}">
        <p14:creationId xmlns:p14="http://schemas.microsoft.com/office/powerpoint/2010/main" val="89503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EA6609E-C8CB-41C1-A42D-8B1F38475A92}" type="datetimeFigureOut">
              <a:rPr lang="en-US" smtClean="0"/>
              <a:t>10/6/2021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72EC67BF-28C2-46A5-A9E6-FC4E9B3E2081}" type="slidenum">
              <a:rPr lang="en-US" smtClean="0"/>
              <a:t>‹#›</a:t>
            </a:fld>
            <a:endParaRPr lang="en-US"/>
          </a:p>
        </p:txBody>
      </p:sp>
    </p:spTree>
    <p:extLst>
      <p:ext uri="{BB962C8B-B14F-4D97-AF65-F5344CB8AC3E}">
        <p14:creationId xmlns:p14="http://schemas.microsoft.com/office/powerpoint/2010/main" val="841615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EA6609E-C8CB-41C1-A42D-8B1F38475A92}" type="datetimeFigureOut">
              <a:rPr lang="en-US" smtClean="0"/>
              <a:t>10/6/2021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72EC67BF-28C2-46A5-A9E6-FC4E9B3E2081}" type="slidenum">
              <a:rPr lang="en-US" smtClean="0"/>
              <a:t>‹#›</a:t>
            </a:fld>
            <a:endParaRPr lang="en-US"/>
          </a:p>
        </p:txBody>
      </p:sp>
    </p:spTree>
    <p:extLst>
      <p:ext uri="{BB962C8B-B14F-4D97-AF65-F5344CB8AC3E}">
        <p14:creationId xmlns:p14="http://schemas.microsoft.com/office/powerpoint/2010/main" val="591482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A6609E-C8CB-41C1-A42D-8B1F38475A92}" type="datetimeFigureOut">
              <a:rPr lang="en-US" smtClean="0"/>
              <a:t>10/6/2021</a:t>
            </a:fld>
            <a:endParaRPr 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EC67BF-28C2-46A5-A9E6-FC4E9B3E2081}" type="slidenum">
              <a:rPr lang="en-US" smtClean="0"/>
              <a:t>‹#›</a:t>
            </a:fld>
            <a:endParaRPr lang="en-US"/>
          </a:p>
        </p:txBody>
      </p:sp>
    </p:spTree>
    <p:extLst>
      <p:ext uri="{BB962C8B-B14F-4D97-AF65-F5344CB8AC3E}">
        <p14:creationId xmlns:p14="http://schemas.microsoft.com/office/powerpoint/2010/main" val="1150362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1017602"/>
            <a:ext cx="1338828" cy="646331"/>
          </a:xfrm>
          <a:prstGeom prst="rect">
            <a:avLst/>
          </a:prstGeom>
          <a:noFill/>
        </p:spPr>
        <p:txBody>
          <a:bodyPr wrap="none" rtlCol="0">
            <a:spAutoFit/>
          </a:bodyPr>
          <a:lstStyle/>
          <a:p>
            <a:r>
              <a:rPr lang="en-US" sz="3600" b="1" i="1" dirty="0" smtClean="0">
                <a:latin typeface="Times New Roman" panose="02020603050405020304" pitchFamily="18" charset="0"/>
                <a:cs typeface="Times New Roman" panose="02020603050405020304" pitchFamily="18" charset="0"/>
              </a:rPr>
              <a:t>Lec#6</a:t>
            </a:r>
            <a:endParaRPr lang="en-US" sz="3600" b="1" i="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79512" y="2495490"/>
            <a:ext cx="8856984" cy="2308324"/>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The architecture of computer systems, common for example SOA, CORBA. Business-oriented systems on the example of ERP, CRM.</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870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260648"/>
            <a:ext cx="5022304"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n-US" sz="3200" b="1" dirty="0">
                <a:latin typeface="Times New Roman" panose="02020603050405020304" pitchFamily="18" charset="0"/>
                <a:cs typeface="Times New Roman" panose="02020603050405020304" pitchFamily="18" charset="0"/>
              </a:rPr>
              <a:t>ERP </a:t>
            </a:r>
            <a:r>
              <a:rPr lang="en-US" sz="3200" b="1" dirty="0" smtClean="0">
                <a:latin typeface="Times New Roman" panose="02020603050405020304" pitchFamily="18" charset="0"/>
                <a:cs typeface="Times New Roman" panose="02020603050405020304" pitchFamily="18" charset="0"/>
              </a:rPr>
              <a:t>fundamentals</a:t>
            </a:r>
            <a:endParaRPr lang="en-US" sz="3200" b="1"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0" y="1916832"/>
            <a:ext cx="9144000" cy="341632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n-US" sz="2400" dirty="0">
                <a:latin typeface="Times New Roman" panose="02020603050405020304" pitchFamily="18" charset="0"/>
                <a:cs typeface="Times New Roman" panose="02020603050405020304" pitchFamily="18" charset="0"/>
              </a:rPr>
              <a:t>ERP systems are designed around a single, defined data structure (schema) that typically has a common database. This helps ensure that the information used across the enterprise is normalized and based on common definitions and user experiences. These core constructs are then interconnected with business processes driven by workflows across business departments (e.g. finance, human resources, engineering, marketing, operations), connecting systems and the people who use them. Simply put, ERP is the vehicle for integrating people, processes, and technologies across a modern enterprise</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4301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228600"/>
            <a:ext cx="7113984" cy="7113984"/>
          </a:xfrm>
          <a:prstGeom prst="rect">
            <a:avLst/>
          </a:prstGeom>
        </p:spPr>
      </p:pic>
    </p:spTree>
    <p:extLst>
      <p:ext uri="{BB962C8B-B14F-4D97-AF65-F5344CB8AC3E}">
        <p14:creationId xmlns:p14="http://schemas.microsoft.com/office/powerpoint/2010/main" val="2019847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19672" y="260648"/>
            <a:ext cx="5976664" cy="58477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en-US" sz="3200" b="1" dirty="0">
                <a:latin typeface="Times New Roman" panose="02020603050405020304" pitchFamily="18" charset="0"/>
                <a:cs typeface="Times New Roman" panose="02020603050405020304" pitchFamily="18" charset="0"/>
              </a:rPr>
              <a:t>The business value of </a:t>
            </a:r>
            <a:r>
              <a:rPr lang="en-US" sz="3200" b="1" dirty="0" smtClean="0">
                <a:latin typeface="Times New Roman" panose="02020603050405020304" pitchFamily="18" charset="0"/>
                <a:cs typeface="Times New Roman" panose="02020603050405020304" pitchFamily="18" charset="0"/>
              </a:rPr>
              <a:t>ERP</a:t>
            </a:r>
            <a:endParaRPr lang="en-US" sz="3200" b="1"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36004" y="1628800"/>
            <a:ext cx="9144000" cy="4031873"/>
          </a:xfrm>
          <a:prstGeom prst="rect">
            <a:avLst/>
          </a:prstGeom>
        </p:spPr>
        <p:txBody>
          <a:bodyPr wrap="square">
            <a:spAutoFit/>
          </a:bodyPr>
          <a:lstStyle/>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Improved business insight </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Lower operational costs </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Enhanced collaboration </a:t>
            </a:r>
            <a:endParaRPr lang="en-US" sz="32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Improved </a:t>
            </a:r>
            <a:r>
              <a:rPr lang="en-US" sz="3200" dirty="0">
                <a:latin typeface="Times New Roman" panose="02020603050405020304" pitchFamily="18" charset="0"/>
                <a:cs typeface="Times New Roman" panose="02020603050405020304" pitchFamily="18" charset="0"/>
              </a:rPr>
              <a:t>efficiency </a:t>
            </a:r>
            <a:endParaRPr lang="en-US" sz="32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Consistent </a:t>
            </a:r>
            <a:r>
              <a:rPr lang="en-US" sz="3200" dirty="0">
                <a:latin typeface="Times New Roman" panose="02020603050405020304" pitchFamily="18" charset="0"/>
                <a:cs typeface="Times New Roman" panose="02020603050405020304" pitchFamily="18" charset="0"/>
              </a:rPr>
              <a:t>infrastructure </a:t>
            </a:r>
            <a:endParaRPr lang="en-US" sz="32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Higher </a:t>
            </a:r>
            <a:r>
              <a:rPr lang="en-US" sz="3200" dirty="0">
                <a:latin typeface="Times New Roman" panose="02020603050405020304" pitchFamily="18" charset="0"/>
                <a:cs typeface="Times New Roman" panose="02020603050405020304" pitchFamily="18" charset="0"/>
              </a:rPr>
              <a:t>user-adoption rates </a:t>
            </a:r>
            <a:endParaRPr lang="en-US" sz="32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Reduced </a:t>
            </a:r>
            <a:r>
              <a:rPr lang="en-US" sz="3200" dirty="0">
                <a:latin typeface="Times New Roman" panose="02020603050405020304" pitchFamily="18" charset="0"/>
                <a:cs typeface="Times New Roman" panose="02020603050405020304" pitchFamily="18" charset="0"/>
              </a:rPr>
              <a:t>risk </a:t>
            </a:r>
            <a:endParaRPr lang="en-US" sz="32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Lower </a:t>
            </a:r>
            <a:r>
              <a:rPr lang="en-US" sz="3200" dirty="0">
                <a:latin typeface="Times New Roman" panose="02020603050405020304" pitchFamily="18" charset="0"/>
                <a:cs typeface="Times New Roman" panose="02020603050405020304" pitchFamily="18" charset="0"/>
              </a:rPr>
              <a:t>management and operational costs </a:t>
            </a:r>
          </a:p>
        </p:txBody>
      </p:sp>
    </p:spTree>
    <p:extLst>
      <p:ext uri="{BB962C8B-B14F-4D97-AF65-F5344CB8AC3E}">
        <p14:creationId xmlns:p14="http://schemas.microsoft.com/office/powerpoint/2010/main" val="3430277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808" y="1916832"/>
            <a:ext cx="9144000" cy="3539430"/>
          </a:xfrm>
          <a:prstGeom prst="rect">
            <a:avLst/>
          </a:prstGeom>
        </p:spPr>
        <p:txBody>
          <a:bodyPr wrap="square">
            <a:spAutoFit/>
          </a:bodyPr>
          <a:lstStyle/>
          <a:p>
            <a:pPr algn="just"/>
            <a:r>
              <a:rPr lang="en-US" sz="3200" b="1" dirty="0">
                <a:latin typeface="Times New Roman" panose="02020603050405020304" pitchFamily="18" charset="0"/>
                <a:cs typeface="Times New Roman" panose="02020603050405020304" pitchFamily="18" charset="0"/>
              </a:rPr>
              <a:t>Customer relationship management (CRM) </a:t>
            </a:r>
            <a:r>
              <a:rPr lang="en-US" sz="3200" dirty="0">
                <a:latin typeface="Times New Roman" panose="02020603050405020304" pitchFamily="18" charset="0"/>
                <a:cs typeface="Times New Roman" panose="02020603050405020304" pitchFamily="18" charset="0"/>
              </a:rPr>
              <a:t>is a technology for managing all your company’s relationships and interactions with customers and potential customers. The goal is simple: Improve business relationships to grow your business. A CRM system helps companies stay connected to customers, streamline processes, and improve profitability.</a:t>
            </a:r>
          </a:p>
        </p:txBody>
      </p:sp>
      <p:sp>
        <p:nvSpPr>
          <p:cNvPr id="3" name="Прямоугольник 2"/>
          <p:cNvSpPr/>
          <p:nvPr/>
        </p:nvSpPr>
        <p:spPr>
          <a:xfrm>
            <a:off x="3059832" y="260648"/>
            <a:ext cx="3312368" cy="76944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en-US" sz="4400" b="1" dirty="0">
                <a:latin typeface="Times New Roman" panose="02020603050405020304" pitchFamily="18" charset="0"/>
                <a:cs typeface="Times New Roman" panose="02020603050405020304" pitchFamily="18" charset="0"/>
              </a:rPr>
              <a:t>CRM </a:t>
            </a:r>
          </a:p>
        </p:txBody>
      </p:sp>
    </p:spTree>
    <p:extLst>
      <p:ext uri="{BB962C8B-B14F-4D97-AF65-F5344CB8AC3E}">
        <p14:creationId xmlns:p14="http://schemas.microsoft.com/office/powerpoint/2010/main" val="2666663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32" y="1556792"/>
            <a:ext cx="9144000" cy="4524315"/>
          </a:xfrm>
          <a:prstGeom prst="rect">
            <a:avLst/>
          </a:prstGeom>
        </p:spPr>
        <p:txBody>
          <a:bodyPr wrap="square">
            <a:spAutoFit/>
          </a:bodyPr>
          <a:lstStyle/>
          <a:p>
            <a:pPr algn="just"/>
            <a:r>
              <a:rPr lang="en-US" sz="3200" dirty="0">
                <a:latin typeface="Times New Roman" panose="02020603050405020304" pitchFamily="18" charset="0"/>
                <a:cs typeface="Times New Roman" panose="02020603050405020304" pitchFamily="18" charset="0"/>
              </a:rPr>
              <a:t>CRM software has been around since the mid-1990s, but has come into its own over the last decade. CRM platforms are powerful systems that connect all the data from your sales leads and customers all in one place. A CRM records and analyzes all calls</a:t>
            </a:r>
            <a:r>
              <a:rPr lang="en-US" sz="3200" dirty="0" smtClean="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emails</a:t>
            </a:r>
            <a:r>
              <a:rPr lang="en-US" sz="3200" dirty="0">
                <a:latin typeface="Times New Roman" panose="02020603050405020304" pitchFamily="18" charset="0"/>
                <a:cs typeface="Times New Roman" panose="02020603050405020304" pitchFamily="18" charset="0"/>
              </a:rPr>
              <a:t> and meetings, helping improve customer service, drive sales, and increase revenue.</a:t>
            </a:r>
          </a:p>
          <a:p>
            <a:pPr algn="just"/>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4257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What is CRM (Customer Relationship Management) | eWay-CR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7675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52417" y="153506"/>
            <a:ext cx="7093737" cy="830997"/>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algn="ctr"/>
            <a:r>
              <a:rPr lang="en-US" sz="4800" b="1" dirty="0">
                <a:latin typeface="Times New Roman" panose="02020603050405020304" pitchFamily="18" charset="0"/>
                <a:cs typeface="Times New Roman" panose="02020603050405020304" pitchFamily="18" charset="0"/>
              </a:rPr>
              <a:t>Benefits of CRM Software</a:t>
            </a:r>
          </a:p>
        </p:txBody>
      </p:sp>
      <p:sp>
        <p:nvSpPr>
          <p:cNvPr id="3" name="Прямоугольник 2"/>
          <p:cNvSpPr/>
          <p:nvPr/>
        </p:nvSpPr>
        <p:spPr>
          <a:xfrm>
            <a:off x="0" y="2413338"/>
            <a:ext cx="9144000" cy="3539430"/>
          </a:xfrm>
          <a:prstGeom prst="rect">
            <a:avLst/>
          </a:prstGeom>
        </p:spPr>
        <p:txBody>
          <a:bodyPr wrap="square">
            <a:spAutoFit/>
          </a:bodyPr>
          <a:lstStyle/>
          <a:p>
            <a:pPr algn="just"/>
            <a:r>
              <a:rPr lang="en-US" sz="3200" dirty="0">
                <a:latin typeface="Times New Roman" panose="02020603050405020304" pitchFamily="18" charset="0"/>
                <a:cs typeface="Times New Roman" panose="02020603050405020304" pitchFamily="18" charset="0"/>
              </a:rPr>
              <a:t>The benefits of a CRM system are available to salespeople, marketing teams, customer support specialists, and anyone who comes in contact with customers at large companies as well as small businesses.</a:t>
            </a:r>
          </a:p>
          <a:p>
            <a:pPr algn="just"/>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1639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652"/>
            <a:ext cx="9144000"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fontAlgn="base"/>
            <a:r>
              <a:rPr lang="en-US" sz="3200" b="1" dirty="0">
                <a:latin typeface="Times New Roman" panose="02020603050405020304" pitchFamily="18" charset="0"/>
                <a:cs typeface="Times New Roman" panose="02020603050405020304" pitchFamily="18" charset="0"/>
              </a:rPr>
              <a:t>What is SOA, or service-oriented architecture</a:t>
            </a:r>
            <a:r>
              <a:rPr lang="en-US" sz="3200" b="1" dirty="0" smtClean="0">
                <a:latin typeface="Times New Roman" panose="02020603050405020304" pitchFamily="18" charset="0"/>
                <a:cs typeface="Times New Roman" panose="02020603050405020304" pitchFamily="18" charset="0"/>
              </a:rPr>
              <a:t>?</a:t>
            </a:r>
            <a:endParaRPr lang="en-US" sz="3200" b="1"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33251" y="1700808"/>
            <a:ext cx="9144000" cy="2246769"/>
          </a:xfrm>
          <a:prstGeom prst="rect">
            <a:avLst/>
          </a:prstGeom>
          <a:ln/>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en-US" sz="2800" dirty="0">
                <a:latin typeface="Times New Roman" panose="02020603050405020304" pitchFamily="18" charset="0"/>
                <a:cs typeface="Times New Roman" panose="02020603050405020304" pitchFamily="18" charset="0"/>
              </a:rPr>
              <a:t>SOA, or service-oriented architecture, defines a way to make software components reusable and interoperable via service interfaces. Services use common interface standards and an architectural pattern so they can be rapidly incorporated into new applications.</a:t>
            </a:r>
            <a:endParaRPr lang="en-US" sz="2800" dirty="0">
              <a:latin typeface="Times New Roman" panose="02020603050405020304" pitchFamily="18" charset="0"/>
              <a:cs typeface="Times New Roman" panose="02020603050405020304" pitchFamily="18" charset="0"/>
            </a:endParaRPr>
          </a:p>
        </p:txBody>
      </p:sp>
      <p:sp>
        <p:nvSpPr>
          <p:cNvPr id="4" name="Стрелка вниз 3"/>
          <p:cNvSpPr/>
          <p:nvPr/>
        </p:nvSpPr>
        <p:spPr>
          <a:xfrm>
            <a:off x="4067944" y="606451"/>
            <a:ext cx="1008112" cy="9468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Обзор SOA - сервис-ориентированная архитектура"/>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3939544"/>
            <a:ext cx="6264696" cy="2883613"/>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3419872" y="6309320"/>
            <a:ext cx="2664296" cy="548680"/>
          </a:xfrm>
          <a:prstGeom prst="rect">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173488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Конструктор для взрослых/SOA | ВКонтакте"/>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8616" y="1386417"/>
            <a:ext cx="8179848" cy="547158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837493" y="-27384"/>
            <a:ext cx="1239443" cy="707886"/>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pPr algn="ctr"/>
            <a:r>
              <a:rPr lang="en-US" sz="4000" b="1" dirty="0" smtClean="0">
                <a:latin typeface="Times New Roman" panose="02020603050405020304" pitchFamily="18" charset="0"/>
                <a:cs typeface="Times New Roman" panose="02020603050405020304" pitchFamily="18" charset="0"/>
              </a:rPr>
              <a:t>SOA</a:t>
            </a:r>
            <a:endParaRPr lang="en-US" sz="40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187624" y="1622877"/>
            <a:ext cx="1428596" cy="769441"/>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en-US" sz="4400" dirty="0" smtClean="0">
                <a:latin typeface="Times New Roman" panose="02020603050405020304" pitchFamily="18" charset="0"/>
                <a:cs typeface="Times New Roman" panose="02020603050405020304" pitchFamily="18" charset="0"/>
              </a:rPr>
              <a:t>Code</a:t>
            </a:r>
            <a:r>
              <a:rPr lang="en-US" dirty="0"/>
              <a:t> </a:t>
            </a:r>
            <a:endParaRPr lang="en-US" dirty="0"/>
          </a:p>
        </p:txBody>
      </p:sp>
      <p:sp>
        <p:nvSpPr>
          <p:cNvPr id="4" name="Прямоугольник 3"/>
          <p:cNvSpPr/>
          <p:nvPr/>
        </p:nvSpPr>
        <p:spPr>
          <a:xfrm>
            <a:off x="6804248" y="1622877"/>
            <a:ext cx="1263487" cy="707886"/>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r>
              <a:rPr lang="en-US" sz="4000" i="1" dirty="0" smtClean="0">
                <a:latin typeface="Times New Roman" panose="02020603050405020304" pitchFamily="18" charset="0"/>
                <a:cs typeface="Times New Roman" panose="02020603050405020304" pitchFamily="18" charset="0"/>
              </a:rPr>
              <a:t>Data</a:t>
            </a:r>
            <a:r>
              <a:rPr lang="en-US" i="1" dirty="0"/>
              <a:t> </a:t>
            </a:r>
            <a:endParaRPr lang="en-US" dirty="0"/>
          </a:p>
        </p:txBody>
      </p:sp>
      <p:cxnSp>
        <p:nvCxnSpPr>
          <p:cNvPr id="6" name="Прямая со стрелкой 5"/>
          <p:cNvCxnSpPr>
            <a:stCxn id="2" idx="2"/>
            <a:endCxn id="3" idx="0"/>
          </p:cNvCxnSpPr>
          <p:nvPr/>
        </p:nvCxnSpPr>
        <p:spPr>
          <a:xfrm flipH="1">
            <a:off x="1901922" y="680502"/>
            <a:ext cx="2555293" cy="942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a:stCxn id="2" idx="2"/>
            <a:endCxn id="4" idx="0"/>
          </p:cNvCxnSpPr>
          <p:nvPr/>
        </p:nvCxnSpPr>
        <p:spPr>
          <a:xfrm>
            <a:off x="4457215" y="680502"/>
            <a:ext cx="2978777" cy="942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6278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424" y="0"/>
            <a:ext cx="9120799"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en-US" sz="3200" b="1" i="1" dirty="0">
                <a:latin typeface="Times New Roman" panose="02020603050405020304" pitchFamily="18" charset="0"/>
                <a:cs typeface="Times New Roman" panose="02020603050405020304" pitchFamily="18" charset="0"/>
              </a:rPr>
              <a:t>SOA</a:t>
            </a:r>
            <a:r>
              <a:rPr lang="en-US" sz="3200" dirty="0">
                <a:latin typeface="Times New Roman" panose="02020603050405020304" pitchFamily="18" charset="0"/>
                <a:cs typeface="Times New Roman" panose="02020603050405020304" pitchFamily="18" charset="0"/>
              </a:rPr>
              <a:t> represents an important stage in the evolution of application development and integration over the last few decades. </a:t>
            </a:r>
            <a:endParaRPr lang="en-US" sz="3200" dirty="0">
              <a:latin typeface="Times New Roman" panose="02020603050405020304" pitchFamily="18" charset="0"/>
              <a:cs typeface="Times New Roman" panose="02020603050405020304" pitchFamily="18" charset="0"/>
            </a:endParaRPr>
          </a:p>
        </p:txBody>
      </p:sp>
      <p:pic>
        <p:nvPicPr>
          <p:cNvPr id="3074" name="Picture 2" descr="A Quick Guide to Service-Oriented Architecture (SO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27" y="1567562"/>
            <a:ext cx="9120799" cy="5130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4658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76672"/>
            <a:ext cx="4572000" cy="646331"/>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fontAlgn="base"/>
            <a:r>
              <a:rPr lang="en-US" sz="3600" dirty="0">
                <a:latin typeface="Times New Roman" panose="02020603050405020304" pitchFamily="18" charset="0"/>
                <a:cs typeface="Times New Roman" panose="02020603050405020304" pitchFamily="18" charset="0"/>
              </a:rPr>
              <a:t>Benefits of </a:t>
            </a:r>
            <a:r>
              <a:rPr lang="en-US" sz="3600" dirty="0" smtClean="0">
                <a:latin typeface="Times New Roman" panose="02020603050405020304" pitchFamily="18" charset="0"/>
                <a:cs typeface="Times New Roman" panose="02020603050405020304" pitchFamily="18" charset="0"/>
              </a:rPr>
              <a:t>SOA</a:t>
            </a:r>
            <a:endParaRPr lang="en-US" sz="36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0" y="1916832"/>
            <a:ext cx="9144000" cy="3416320"/>
          </a:xfrm>
          <a:prstGeom prst="rect">
            <a:avLst/>
          </a:prstGeom>
        </p:spPr>
        <p:txBody>
          <a:bodyPr wrap="square">
            <a:spAutoFit/>
          </a:bodyPr>
          <a:lstStyle/>
          <a:p>
            <a:pPr marL="571500" indent="-571500" algn="just">
              <a:buFont typeface="Wingdings" panose="05000000000000000000" pitchFamily="2" charset="2"/>
              <a:buChar char="§"/>
            </a:pPr>
            <a:r>
              <a:rPr lang="en-US" sz="3600" b="1" dirty="0">
                <a:latin typeface="Times New Roman" panose="02020603050405020304" pitchFamily="18" charset="0"/>
                <a:cs typeface="Times New Roman" panose="02020603050405020304" pitchFamily="18" charset="0"/>
              </a:rPr>
              <a:t>Greater business agility; faster time to </a:t>
            </a:r>
            <a:r>
              <a:rPr lang="en-US" sz="3600" b="1" dirty="0" smtClean="0">
                <a:latin typeface="Times New Roman" panose="02020603050405020304" pitchFamily="18" charset="0"/>
                <a:cs typeface="Times New Roman" panose="02020603050405020304" pitchFamily="18" charset="0"/>
              </a:rPr>
              <a:t>market</a:t>
            </a:r>
          </a:p>
          <a:p>
            <a:pPr marL="571500" indent="-571500" algn="just">
              <a:buFont typeface="Wingdings" panose="05000000000000000000" pitchFamily="2" charset="2"/>
              <a:buChar char="§"/>
            </a:pPr>
            <a:r>
              <a:rPr lang="en-US" sz="3600" b="1" dirty="0">
                <a:latin typeface="Times New Roman" panose="02020603050405020304" pitchFamily="18" charset="0"/>
                <a:cs typeface="Times New Roman" panose="02020603050405020304" pitchFamily="18" charset="0"/>
              </a:rPr>
              <a:t>Ability to leverage legacy functionality in new </a:t>
            </a:r>
            <a:r>
              <a:rPr lang="en-US" sz="3600" b="1" dirty="0" smtClean="0">
                <a:latin typeface="Times New Roman" panose="02020603050405020304" pitchFamily="18" charset="0"/>
                <a:cs typeface="Times New Roman" panose="02020603050405020304" pitchFamily="18" charset="0"/>
              </a:rPr>
              <a:t>markets</a:t>
            </a:r>
          </a:p>
          <a:p>
            <a:pPr marL="571500" indent="-571500" algn="just">
              <a:buFont typeface="Wingdings" panose="05000000000000000000" pitchFamily="2" charset="2"/>
              <a:buChar char="§"/>
            </a:pPr>
            <a:r>
              <a:rPr lang="en-US" sz="3600" b="1" dirty="0">
                <a:latin typeface="Times New Roman" panose="02020603050405020304" pitchFamily="18" charset="0"/>
                <a:cs typeface="Times New Roman" panose="02020603050405020304" pitchFamily="18" charset="0"/>
              </a:rPr>
              <a:t>Improved collaboration between business and IT</a:t>
            </a:r>
            <a:r>
              <a:rPr lang="en-US" sz="3600" b="1" dirty="0" smtClean="0">
                <a:latin typeface="Times New Roman" panose="02020603050405020304" pitchFamily="18" charset="0"/>
                <a:cs typeface="Times New Roman" panose="02020603050405020304" pitchFamily="18" charset="0"/>
              </a:rPr>
              <a:t>:</a:t>
            </a:r>
            <a:r>
              <a:rPr lang="en-US" sz="3600" b="1" dirty="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8248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2132856"/>
            <a:ext cx="9144000" cy="267765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2800" dirty="0">
                <a:latin typeface="Times New Roman" panose="02020603050405020304" pitchFamily="18" charset="0"/>
                <a:cs typeface="Times New Roman" panose="02020603050405020304" pitchFamily="18" charset="0"/>
              </a:rPr>
              <a:t>The Common Object Request Broker Architecture (CORBA) is a standard developed by the Object Management Group (OMG) to provide interoperability among distributed objects. CORBA is the world's leading middleware solution enabling the exchange of information, independent of hardware platforms, programming languages, and operating systems. </a:t>
            </a:r>
            <a:endParaRPr lang="en-US" sz="28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3553932" y="372939"/>
            <a:ext cx="2036135" cy="707886"/>
          </a:xfrm>
          <a:prstGeom prst="rect">
            <a:avLst/>
          </a:prstGeom>
        </p:spPr>
        <p:txBody>
          <a:bodyPr wrap="none">
            <a:spAutoFit/>
          </a:bodyPr>
          <a:lstStyle/>
          <a:p>
            <a:pPr algn="just"/>
            <a:r>
              <a:rPr lang="en-US" sz="4000" b="1" dirty="0">
                <a:solidFill>
                  <a:srgbClr val="FF0000"/>
                </a:solidFill>
                <a:latin typeface="Times New Roman" panose="02020603050405020304" pitchFamily="18" charset="0"/>
                <a:cs typeface="Times New Roman" panose="02020603050405020304" pitchFamily="18" charset="0"/>
              </a:rPr>
              <a:t>CORBA</a:t>
            </a:r>
          </a:p>
        </p:txBody>
      </p:sp>
    </p:spTree>
    <p:extLst>
      <p:ext uri="{BB962C8B-B14F-4D97-AF65-F5344CB8AC3E}">
        <p14:creationId xmlns:p14="http://schemas.microsoft.com/office/powerpoint/2010/main" val="3297560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ORBA Implement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2" y="260648"/>
            <a:ext cx="9144000" cy="62824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9652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lient Sending Request to Server Through OR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9392"/>
            <a:ext cx="9144000" cy="68897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2431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15816" y="188640"/>
            <a:ext cx="3051733" cy="769441"/>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algn="ctr"/>
            <a:r>
              <a:rPr lang="en-US" sz="4400" b="1" dirty="0">
                <a:latin typeface="Times New Roman" panose="02020603050405020304" pitchFamily="18" charset="0"/>
                <a:cs typeface="Times New Roman" panose="02020603050405020304" pitchFamily="18" charset="0"/>
              </a:rPr>
              <a:t>ERP system</a:t>
            </a:r>
          </a:p>
        </p:txBody>
      </p:sp>
      <p:sp>
        <p:nvSpPr>
          <p:cNvPr id="3" name="Прямоугольник 2"/>
          <p:cNvSpPr/>
          <p:nvPr/>
        </p:nvSpPr>
        <p:spPr>
          <a:xfrm>
            <a:off x="0" y="1484784"/>
            <a:ext cx="9144000" cy="3539430"/>
          </a:xfrm>
          <a:prstGeom prst="rect">
            <a:avLst/>
          </a:prstGeom>
        </p:spPr>
        <p:txBody>
          <a:bodyPr wrap="square">
            <a:spAutoFit/>
          </a:bodyPr>
          <a:lstStyle/>
          <a:p>
            <a:pPr algn="just"/>
            <a:r>
              <a:rPr lang="en-US" sz="2800" dirty="0">
                <a:latin typeface="Times New Roman" panose="02020603050405020304" pitchFamily="18" charset="0"/>
                <a:cs typeface="Times New Roman" panose="02020603050405020304" pitchFamily="18" charset="0"/>
              </a:rPr>
              <a:t>Enterprise resource planning (ERP) refers to a type of software that organizations use to manage day-to-day business activities such as </a:t>
            </a:r>
            <a:r>
              <a:rPr lang="en-US" sz="2800" b="1" dirty="0">
                <a:latin typeface="Times New Roman" panose="02020603050405020304" pitchFamily="18" charset="0"/>
                <a:cs typeface="Times New Roman" panose="02020603050405020304" pitchFamily="18" charset="0"/>
              </a:rPr>
              <a:t>accounting</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procurement</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project management, risk management and compliance</a:t>
            </a:r>
            <a:r>
              <a:rPr lang="en-US" sz="2800" dirty="0">
                <a:latin typeface="Times New Roman" panose="02020603050405020304" pitchFamily="18" charset="0"/>
                <a:cs typeface="Times New Roman" panose="02020603050405020304" pitchFamily="18" charset="0"/>
              </a:rPr>
              <a:t>, and </a:t>
            </a:r>
            <a:r>
              <a:rPr lang="en-US" sz="2800" b="1" dirty="0">
                <a:latin typeface="Times New Roman" panose="02020603050405020304" pitchFamily="18" charset="0"/>
                <a:cs typeface="Times New Roman" panose="02020603050405020304" pitchFamily="18" charset="0"/>
              </a:rPr>
              <a:t>supply chain operations</a:t>
            </a:r>
            <a:r>
              <a:rPr lang="en-US" sz="2800" dirty="0">
                <a:latin typeface="Times New Roman" panose="02020603050405020304" pitchFamily="18" charset="0"/>
                <a:cs typeface="Times New Roman" panose="02020603050405020304" pitchFamily="18" charset="0"/>
              </a:rPr>
              <a:t>. </a:t>
            </a:r>
            <a:endParaRPr lang="kk-KZ"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A </a:t>
            </a:r>
            <a:r>
              <a:rPr lang="en-US" sz="2800" dirty="0">
                <a:latin typeface="Times New Roman" panose="02020603050405020304" pitchFamily="18" charset="0"/>
                <a:cs typeface="Times New Roman" panose="02020603050405020304" pitchFamily="18" charset="0"/>
              </a:rPr>
              <a:t>complete ERP suite also includes </a:t>
            </a:r>
            <a:r>
              <a:rPr lang="en-US" sz="2800" b="1" dirty="0">
                <a:solidFill>
                  <a:srgbClr val="FF0000"/>
                </a:solidFill>
                <a:latin typeface="Times New Roman" panose="02020603050405020304" pitchFamily="18" charset="0"/>
                <a:cs typeface="Times New Roman" panose="02020603050405020304" pitchFamily="18" charset="0"/>
              </a:rPr>
              <a:t>enterprise performance management, software that helps plan, budget, predict, and report on an organization’s financial results</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63498483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452</Words>
  <Application>Microsoft Office PowerPoint</Application>
  <PresentationFormat>Экран (4:3)</PresentationFormat>
  <Paragraphs>51</Paragraphs>
  <Slides>16</Slides>
  <Notes>15</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Aibek Ibraimkulov</dc:creator>
  <cp:lastModifiedBy>Aibek Ibraimkulov</cp:lastModifiedBy>
  <cp:revision>1</cp:revision>
  <dcterms:created xsi:type="dcterms:W3CDTF">2021-10-06T17:44:53Z</dcterms:created>
  <dcterms:modified xsi:type="dcterms:W3CDTF">2021-10-06T17:46:06Z</dcterms:modified>
</cp:coreProperties>
</file>