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6" r:id="rId3"/>
    <p:sldId id="258" r:id="rId4"/>
    <p:sldId id="259" r:id="rId5"/>
    <p:sldId id="260" r:id="rId6"/>
    <p:sldId id="261" r:id="rId7"/>
    <p:sldId id="262" r:id="rId8"/>
    <p:sldId id="263" r:id="rId9"/>
    <p:sldId id="264"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04" autoAdjust="0"/>
  </p:normalViewPr>
  <p:slideViewPr>
    <p:cSldViewPr>
      <p:cViewPr varScale="1">
        <p:scale>
          <a:sx n="53" d="100"/>
          <a:sy n="53" d="100"/>
        </p:scale>
        <p:origin x="-17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1BF1A2-496E-4DFF-B620-C2F7B42AF7E4}" type="datetimeFigureOut">
              <a:rPr lang="en-US" smtClean="0"/>
              <a:t>9/16/2021</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36A25-92B9-4C42-8F82-07487DDD5E6A}" type="slidenum">
              <a:rPr lang="en-US" smtClean="0"/>
              <a:t>‹#›</a:t>
            </a:fld>
            <a:endParaRPr lang="en-US"/>
          </a:p>
        </p:txBody>
      </p:sp>
    </p:spTree>
    <p:extLst>
      <p:ext uri="{BB962C8B-B14F-4D97-AF65-F5344CB8AC3E}">
        <p14:creationId xmlns:p14="http://schemas.microsoft.com/office/powerpoint/2010/main" val="104470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3</a:t>
            </a:fld>
            <a:endParaRPr lang="en-US"/>
          </a:p>
        </p:txBody>
      </p:sp>
    </p:spTree>
    <p:extLst>
      <p:ext uri="{BB962C8B-B14F-4D97-AF65-F5344CB8AC3E}">
        <p14:creationId xmlns:p14="http://schemas.microsoft.com/office/powerpoint/2010/main" val="1964677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4</a:t>
            </a:fld>
            <a:endParaRPr lang="en-US"/>
          </a:p>
        </p:txBody>
      </p:sp>
    </p:spTree>
    <p:extLst>
      <p:ext uri="{BB962C8B-B14F-4D97-AF65-F5344CB8AC3E}">
        <p14:creationId xmlns:p14="http://schemas.microsoft.com/office/powerpoint/2010/main" val="268431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5</a:t>
            </a:fld>
            <a:endParaRPr lang="en-US"/>
          </a:p>
        </p:txBody>
      </p:sp>
    </p:spTree>
    <p:extLst>
      <p:ext uri="{BB962C8B-B14F-4D97-AF65-F5344CB8AC3E}">
        <p14:creationId xmlns:p14="http://schemas.microsoft.com/office/powerpoint/2010/main" val="422033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6</a:t>
            </a:fld>
            <a:endParaRPr lang="en-US"/>
          </a:p>
        </p:txBody>
      </p:sp>
    </p:spTree>
    <p:extLst>
      <p:ext uri="{BB962C8B-B14F-4D97-AF65-F5344CB8AC3E}">
        <p14:creationId xmlns:p14="http://schemas.microsoft.com/office/powerpoint/2010/main" val="2163063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i="0" dirty="0"/>
          </a:p>
        </p:txBody>
      </p:sp>
      <p:sp>
        <p:nvSpPr>
          <p:cNvPr id="4" name="Номер слайда 3"/>
          <p:cNvSpPr>
            <a:spLocks noGrp="1"/>
          </p:cNvSpPr>
          <p:nvPr>
            <p:ph type="sldNum" sz="quarter" idx="10"/>
          </p:nvPr>
        </p:nvSpPr>
        <p:spPr/>
        <p:txBody>
          <a:bodyPr/>
          <a:lstStyle/>
          <a:p>
            <a:fld id="{FE96E1FF-80F7-405C-AC8B-A0458CE86D01}" type="slidenum">
              <a:rPr lang="en-US" smtClean="0"/>
              <a:t>7</a:t>
            </a:fld>
            <a:endParaRPr lang="en-US"/>
          </a:p>
        </p:txBody>
      </p:sp>
    </p:spTree>
    <p:extLst>
      <p:ext uri="{BB962C8B-B14F-4D97-AF65-F5344CB8AC3E}">
        <p14:creationId xmlns:p14="http://schemas.microsoft.com/office/powerpoint/2010/main" val="1130033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8</a:t>
            </a:fld>
            <a:endParaRPr lang="en-US"/>
          </a:p>
        </p:txBody>
      </p:sp>
    </p:spTree>
    <p:extLst>
      <p:ext uri="{BB962C8B-B14F-4D97-AF65-F5344CB8AC3E}">
        <p14:creationId xmlns:p14="http://schemas.microsoft.com/office/powerpoint/2010/main" val="1016479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9</a:t>
            </a:fld>
            <a:endParaRPr lang="en-US"/>
          </a:p>
        </p:txBody>
      </p:sp>
    </p:spTree>
    <p:extLst>
      <p:ext uri="{BB962C8B-B14F-4D97-AF65-F5344CB8AC3E}">
        <p14:creationId xmlns:p14="http://schemas.microsoft.com/office/powerpoint/2010/main" val="8160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FE96E1FF-80F7-405C-AC8B-A0458CE86D01}" type="slidenum">
              <a:rPr lang="en-US" smtClean="0"/>
              <a:t>10</a:t>
            </a:fld>
            <a:endParaRPr lang="en-US"/>
          </a:p>
        </p:txBody>
      </p:sp>
    </p:spTree>
    <p:extLst>
      <p:ext uri="{BB962C8B-B14F-4D97-AF65-F5344CB8AC3E}">
        <p14:creationId xmlns:p14="http://schemas.microsoft.com/office/powerpoint/2010/main" val="219095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42948FE9-CD23-4DBF-A976-E09885FA2B88}" type="datetimeFigureOut">
              <a:rPr lang="en-US" smtClean="0"/>
              <a:t>9/16/2021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251091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42948FE9-CD23-4DBF-A976-E09885FA2B88}" type="datetimeFigureOut">
              <a:rPr lang="en-US" smtClean="0"/>
              <a:t>9/16/2021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110606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42948FE9-CD23-4DBF-A976-E09885FA2B88}" type="datetimeFigureOut">
              <a:rPr lang="en-US" smtClean="0"/>
              <a:t>9/16/2021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2876310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42948FE9-CD23-4DBF-A976-E09885FA2B88}" type="datetimeFigureOut">
              <a:rPr lang="en-US" smtClean="0"/>
              <a:t>9/16/2021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329781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948FE9-CD23-4DBF-A976-E09885FA2B88}" type="datetimeFigureOut">
              <a:rPr lang="en-US" smtClean="0"/>
              <a:t>9/16/2021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156181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42948FE9-CD23-4DBF-A976-E09885FA2B88}" type="datetimeFigureOut">
              <a:rPr lang="en-US" smtClean="0"/>
              <a:t>9/16/2021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423683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42948FE9-CD23-4DBF-A976-E09885FA2B88}" type="datetimeFigureOut">
              <a:rPr lang="en-US" smtClean="0"/>
              <a:t>9/16/2021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2907849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42948FE9-CD23-4DBF-A976-E09885FA2B88}" type="datetimeFigureOut">
              <a:rPr lang="en-US" smtClean="0"/>
              <a:t>9/16/2021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1793239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948FE9-CD23-4DBF-A976-E09885FA2B88}" type="datetimeFigureOut">
              <a:rPr lang="en-US" smtClean="0"/>
              <a:t>9/16/2021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229186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948FE9-CD23-4DBF-A976-E09885FA2B88}" type="datetimeFigureOut">
              <a:rPr lang="en-US" smtClean="0"/>
              <a:t>9/16/2021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25124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948FE9-CD23-4DBF-A976-E09885FA2B88}" type="datetimeFigureOut">
              <a:rPr lang="en-US" smtClean="0"/>
              <a:t>9/16/2021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12C7735-EE61-4515-8AE1-B0A7F944CEA3}" type="slidenum">
              <a:rPr lang="en-US" smtClean="0"/>
              <a:t>‹#›</a:t>
            </a:fld>
            <a:endParaRPr lang="en-US"/>
          </a:p>
        </p:txBody>
      </p:sp>
    </p:spTree>
    <p:extLst>
      <p:ext uri="{BB962C8B-B14F-4D97-AF65-F5344CB8AC3E}">
        <p14:creationId xmlns:p14="http://schemas.microsoft.com/office/powerpoint/2010/main" val="327144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48FE9-CD23-4DBF-A976-E09885FA2B88}" type="datetimeFigureOut">
              <a:rPr lang="en-US" smtClean="0"/>
              <a:t>9/16/2021</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C7735-EE61-4515-8AE1-B0A7F944CEA3}" type="slidenum">
              <a:rPr lang="en-US" smtClean="0"/>
              <a:t>‹#›</a:t>
            </a:fld>
            <a:endParaRPr lang="en-US"/>
          </a:p>
        </p:txBody>
      </p:sp>
    </p:spTree>
    <p:extLst>
      <p:ext uri="{BB962C8B-B14F-4D97-AF65-F5344CB8AC3E}">
        <p14:creationId xmlns:p14="http://schemas.microsoft.com/office/powerpoint/2010/main" val="2332950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760" y="908720"/>
            <a:ext cx="9144000" cy="3785652"/>
          </a:xfrm>
          <a:prstGeom prst="rect">
            <a:avLst/>
          </a:prstGeom>
        </p:spPr>
        <p:txBody>
          <a:bodyPr wrap="square">
            <a:spAutoFit/>
          </a:bodyPr>
          <a:lstStyle/>
          <a:p>
            <a:pPr algn="just"/>
            <a:r>
              <a:rPr lang="en-US" sz="4000" i="1" dirty="0" smtClean="0">
                <a:latin typeface="Times New Roman" panose="02020603050405020304" pitchFamily="18" charset="0"/>
                <a:cs typeface="Times New Roman" panose="02020603050405020304" pitchFamily="18" charset="0"/>
              </a:rPr>
              <a:t>Lec#3</a:t>
            </a:r>
          </a:p>
          <a:p>
            <a:pPr algn="just"/>
            <a:endParaRPr lang="en-US" sz="4000" i="1" dirty="0" smtClean="0">
              <a:latin typeface="Times New Roman" panose="02020603050405020304" pitchFamily="18" charset="0"/>
              <a:cs typeface="Times New Roman" panose="02020603050405020304" pitchFamily="18" charset="0"/>
            </a:endParaRPr>
          </a:p>
          <a:p>
            <a:pPr algn="just"/>
            <a:r>
              <a:rPr lang="en-US" sz="4000" dirty="0" smtClean="0">
                <a:latin typeface="Times New Roman" panose="02020603050405020304" pitchFamily="18" charset="0"/>
                <a:cs typeface="Times New Roman" panose="02020603050405020304" pitchFamily="18" charset="0"/>
              </a:rPr>
              <a:t>IT </a:t>
            </a:r>
            <a:r>
              <a:rPr lang="en-US" sz="4000" dirty="0">
                <a:latin typeface="Times New Roman" panose="02020603050405020304" pitchFamily="18" charset="0"/>
                <a:cs typeface="Times New Roman" panose="02020603050405020304" pitchFamily="18" charset="0"/>
              </a:rPr>
              <a:t>infrastructure of the enterprise.  Modern approaches to improving the IT infrastructure of an enterprise. Enterprise architecture development process</a:t>
            </a:r>
          </a:p>
        </p:txBody>
      </p:sp>
    </p:spTree>
    <p:extLst>
      <p:ext uri="{BB962C8B-B14F-4D97-AF65-F5344CB8AC3E}">
        <p14:creationId xmlns:p14="http://schemas.microsoft.com/office/powerpoint/2010/main" val="208162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11560" y="476672"/>
            <a:ext cx="4000582" cy="584775"/>
          </a:xfrm>
          <a:prstGeom prst="rect">
            <a:avLst/>
          </a:prstGeom>
        </p:spPr>
        <p:txBody>
          <a:bodyPr wrap="none">
            <a:sp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Toolchains</a:t>
            </a:r>
            <a:r>
              <a:rPr lang="kk-KZ" sz="3200" b="1" dirty="0" smtClean="0">
                <a:solidFill>
                  <a:srgbClr val="0070C0"/>
                </a:solidFill>
                <a:latin typeface="Times New Roman" panose="02020603050405020304" pitchFamily="18" charset="0"/>
                <a:cs typeface="Times New Roman" panose="02020603050405020304" pitchFamily="18" charset="0"/>
              </a:rPr>
              <a:t> </a:t>
            </a:r>
            <a:r>
              <a:rPr lang="en-US" sz="3200" b="1" dirty="0" smtClean="0">
                <a:solidFill>
                  <a:srgbClr val="0070C0"/>
                </a:solidFill>
                <a:latin typeface="Times New Roman" panose="02020603050405020304" pitchFamily="18" charset="0"/>
                <a:cs typeface="Times New Roman" panose="02020603050405020304" pitchFamily="18" charset="0"/>
              </a:rPr>
              <a:t>of DevOps</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31952" y="1164134"/>
            <a:ext cx="9144000" cy="5693866"/>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Coding – code development and review, source code management tools, code merging.</a:t>
            </a:r>
          </a:p>
          <a:p>
            <a:pPr algn="just"/>
            <a:r>
              <a:rPr lang="en-US" sz="2800" dirty="0">
                <a:latin typeface="Times New Roman" panose="02020603050405020304" pitchFamily="18" charset="0"/>
                <a:cs typeface="Times New Roman" panose="02020603050405020304" pitchFamily="18" charset="0"/>
              </a:rPr>
              <a:t>Building – continuous integration tools, build status.</a:t>
            </a:r>
          </a:p>
          <a:p>
            <a:pPr algn="just"/>
            <a:r>
              <a:rPr lang="en-US" sz="2800" dirty="0">
                <a:latin typeface="Times New Roman" panose="02020603050405020304" pitchFamily="18" charset="0"/>
                <a:cs typeface="Times New Roman" panose="02020603050405020304" pitchFamily="18" charset="0"/>
              </a:rPr>
              <a:t>Testing – continuous testing tools that provide quick and timely feedback on business risks.</a:t>
            </a:r>
          </a:p>
          <a:p>
            <a:pPr algn="just"/>
            <a:r>
              <a:rPr lang="en-US" sz="2800" dirty="0">
                <a:latin typeface="Times New Roman" panose="02020603050405020304" pitchFamily="18" charset="0"/>
                <a:cs typeface="Times New Roman" panose="02020603050405020304" pitchFamily="18" charset="0"/>
              </a:rPr>
              <a:t>Packaging – artifact repository, application pre-deployment staging.</a:t>
            </a:r>
          </a:p>
          <a:p>
            <a:pPr algn="just"/>
            <a:r>
              <a:rPr lang="en-US" sz="2800" dirty="0">
                <a:latin typeface="Times New Roman" panose="02020603050405020304" pitchFamily="18" charset="0"/>
                <a:cs typeface="Times New Roman" panose="02020603050405020304" pitchFamily="18" charset="0"/>
              </a:rPr>
              <a:t>Releasing – change management, release approvals, release automation.</a:t>
            </a:r>
          </a:p>
          <a:p>
            <a:pPr algn="just"/>
            <a:r>
              <a:rPr lang="en-US" sz="2800" dirty="0">
                <a:latin typeface="Times New Roman" panose="02020603050405020304" pitchFamily="18" charset="0"/>
                <a:cs typeface="Times New Roman" panose="02020603050405020304" pitchFamily="18" charset="0"/>
              </a:rPr>
              <a:t>Configuring – infrastructure configuration and management, infrastructure as code tools.</a:t>
            </a:r>
          </a:p>
          <a:p>
            <a:pPr algn="just"/>
            <a:r>
              <a:rPr lang="en-US" sz="2800" dirty="0">
                <a:latin typeface="Times New Roman" panose="02020603050405020304" pitchFamily="18" charset="0"/>
                <a:cs typeface="Times New Roman" panose="02020603050405020304" pitchFamily="18" charset="0"/>
              </a:rPr>
              <a:t>Monitoring – applications performance monitoring, end-user experience.</a:t>
            </a:r>
          </a:p>
        </p:txBody>
      </p:sp>
    </p:spTree>
    <p:extLst>
      <p:ext uri="{BB962C8B-B14F-4D97-AF65-F5344CB8AC3E}">
        <p14:creationId xmlns:p14="http://schemas.microsoft.com/office/powerpoint/2010/main" val="2255535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76192"/>
            <a:ext cx="8871339" cy="6186309"/>
          </a:xfrm>
          <a:prstGeom prst="rect">
            <a:avLst/>
          </a:prstGeom>
        </p:spPr>
        <p:txBody>
          <a:bodyPr wrap="none">
            <a:spAutoFit/>
          </a:bodyPr>
          <a:lstStyle/>
          <a:p>
            <a:r>
              <a:rPr lang="en-US" sz="4400" b="1" dirty="0" smtClean="0">
                <a:solidFill>
                  <a:srgbClr val="0070C0"/>
                </a:solidFill>
                <a:latin typeface="Times New Roman" panose="02020603050405020304" pitchFamily="18" charset="0"/>
                <a:cs typeface="Times New Roman" panose="02020603050405020304" pitchFamily="18" charset="0"/>
              </a:rPr>
              <a:t>Plan:</a:t>
            </a:r>
          </a:p>
          <a:p>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b="1" i="1" dirty="0">
                <a:latin typeface="Times New Roman" panose="02020603050405020304" pitchFamily="18" charset="0"/>
                <a:cs typeface="Times New Roman" panose="02020603050405020304" pitchFamily="18" charset="0"/>
              </a:rPr>
              <a:t>Enterprise </a:t>
            </a:r>
            <a:r>
              <a:rPr lang="en-US" sz="3200" b="1" i="1" dirty="0" smtClean="0">
                <a:latin typeface="Times New Roman" panose="02020603050405020304" pitchFamily="18" charset="0"/>
                <a:cs typeface="Times New Roman" panose="02020603050405020304" pitchFamily="18" charset="0"/>
              </a:rPr>
              <a:t>technology</a:t>
            </a:r>
          </a:p>
          <a:p>
            <a:pPr marL="457200" indent="-457200">
              <a:buFont typeface="Arial" panose="020B0604020202020204" pitchFamily="34" charset="0"/>
              <a:buChar char="•"/>
            </a:pPr>
            <a:r>
              <a:rPr lang="en-US" sz="3200" b="1" i="1" dirty="0">
                <a:latin typeface="Times New Roman" panose="02020603050405020304" pitchFamily="18" charset="0"/>
                <a:cs typeface="Times New Roman" panose="02020603050405020304" pitchFamily="18" charset="0"/>
              </a:rPr>
              <a:t>Understanding the Enterprise IT </a:t>
            </a:r>
            <a:r>
              <a:rPr lang="en-US" sz="3200" b="1" i="1" dirty="0" smtClean="0">
                <a:latin typeface="Times New Roman" panose="02020603050405020304" pitchFamily="18" charset="0"/>
                <a:cs typeface="Times New Roman" panose="02020603050405020304" pitchFamily="18" charset="0"/>
              </a:rPr>
              <a:t>Infrastructure</a:t>
            </a:r>
          </a:p>
          <a:p>
            <a:pPr marL="457200" indent="-457200">
              <a:buFont typeface="Arial" panose="020B0604020202020204" pitchFamily="34" charset="0"/>
              <a:buChar char="•"/>
            </a:pPr>
            <a:r>
              <a:rPr lang="en-US" sz="3200" b="1" i="1" dirty="0">
                <a:latin typeface="Times New Roman" panose="02020603050405020304" pitchFamily="18" charset="0"/>
                <a:cs typeface="Times New Roman" panose="02020603050405020304" pitchFamily="18" charset="0"/>
              </a:rPr>
              <a:t>Key Components of Enterprise IT </a:t>
            </a:r>
            <a:r>
              <a:rPr lang="en-US" sz="3200" b="1" i="1" dirty="0" smtClean="0">
                <a:latin typeface="Times New Roman" panose="02020603050405020304" pitchFamily="18" charset="0"/>
                <a:cs typeface="Times New Roman" panose="02020603050405020304" pitchFamily="18" charset="0"/>
              </a:rPr>
              <a:t>Infrastructure</a:t>
            </a:r>
          </a:p>
          <a:p>
            <a:pPr marL="457200" indent="-457200">
              <a:buFont typeface="Arial" panose="020B0604020202020204" pitchFamily="34" charset="0"/>
              <a:buChar char="•"/>
            </a:pPr>
            <a:r>
              <a:rPr lang="en-US" sz="3200" b="1" i="1" dirty="0">
                <a:latin typeface="Times New Roman" panose="02020603050405020304" pitchFamily="18" charset="0"/>
                <a:cs typeface="Times New Roman" panose="02020603050405020304" pitchFamily="18" charset="0"/>
              </a:rPr>
              <a:t>Future Trends of Enterprise IT </a:t>
            </a:r>
            <a:r>
              <a:rPr lang="en-US" sz="3200" b="1" i="1" dirty="0" smtClean="0">
                <a:latin typeface="Times New Roman" panose="02020603050405020304" pitchFamily="18" charset="0"/>
                <a:cs typeface="Times New Roman" panose="02020603050405020304" pitchFamily="18" charset="0"/>
              </a:rPr>
              <a:t>Infrastructure</a:t>
            </a:r>
          </a:p>
          <a:p>
            <a:pPr marL="457200" indent="-457200">
              <a:buFont typeface="Arial" panose="020B0604020202020204" pitchFamily="34" charset="0"/>
              <a:buChar char="•"/>
            </a:pPr>
            <a:r>
              <a:rPr lang="en-US" sz="3200" b="1" i="1" dirty="0">
                <a:latin typeface="Times New Roman" panose="02020603050405020304" pitchFamily="18" charset="0"/>
                <a:cs typeface="Times New Roman" panose="02020603050405020304" pitchFamily="18" charset="0"/>
              </a:rPr>
              <a:t>Defining the DevOps Model</a:t>
            </a:r>
          </a:p>
          <a:p>
            <a:endParaRPr lang="en-US" sz="3200" b="1" dirty="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a:p>
            <a:endParaRPr lang="en-US" sz="3200" b="1" dirty="0">
              <a:latin typeface="Times New Roman" panose="02020603050405020304" pitchFamily="18" charset="0"/>
              <a:cs typeface="Times New Roman" panose="02020603050405020304" pitchFamily="18" charset="0"/>
            </a:endParaRPr>
          </a:p>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667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65" y="16605"/>
            <a:ext cx="9128414" cy="2308324"/>
          </a:xfrm>
          <a:prstGeom prst="rect">
            <a:avLst/>
          </a:prstGeom>
        </p:spPr>
        <p:txBody>
          <a:bodyPr wrap="square">
            <a:spAutoFit/>
          </a:bodyPr>
          <a:lstStyle/>
          <a:p>
            <a:pPr algn="just"/>
            <a:r>
              <a:rPr lang="en-US" sz="3600" dirty="0">
                <a:latin typeface="Times New Roman" panose="02020603050405020304" pitchFamily="18" charset="0"/>
                <a:cs typeface="Times New Roman" panose="02020603050405020304" pitchFamily="18" charset="0"/>
              </a:rPr>
              <a:t>Enterprise technology and infrastructure refers to the concept of Information Technology (IT) where resources and data are shared across an enterprise.</a:t>
            </a:r>
          </a:p>
        </p:txBody>
      </p:sp>
      <p:pic>
        <p:nvPicPr>
          <p:cNvPr id="3" name="Picture 2" descr="Enterprise IT Infrastructure - Alpha Beta Informati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209800"/>
            <a:ext cx="7129284"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544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56792"/>
            <a:ext cx="9144000" cy="4524315"/>
          </a:xfrm>
          <a:prstGeom prst="rect">
            <a:avLst/>
          </a:prstGeom>
        </p:spPr>
        <p:txBody>
          <a:bodyPr wrap="square">
            <a:spAutoFit/>
          </a:bodyPr>
          <a:lstStyle/>
          <a:p>
            <a:pPr algn="just"/>
            <a:r>
              <a:rPr lang="en-US" sz="3600" dirty="0">
                <a:latin typeface="Times New Roman" panose="02020603050405020304" pitchFamily="18" charset="0"/>
                <a:cs typeface="Times New Roman" panose="02020603050405020304" pitchFamily="18" charset="0"/>
              </a:rPr>
              <a:t>Within this concept involves technical efforts such as infrastructure engineering for building, managing, and evolving shared IT or infrastructure operations for administering and monitoring the performance of the IT service being provided to the enterprise; IT services management; and information services management.</a:t>
            </a:r>
          </a:p>
        </p:txBody>
      </p:sp>
    </p:spTree>
    <p:extLst>
      <p:ext uri="{BB962C8B-B14F-4D97-AF65-F5344CB8AC3E}">
        <p14:creationId xmlns:p14="http://schemas.microsoft.com/office/powerpoint/2010/main" val="1488807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584" y="653912"/>
            <a:ext cx="8583952" cy="584775"/>
          </a:xfrm>
          <a:prstGeom prst="rect">
            <a:avLst/>
          </a:prstGeom>
        </p:spPr>
        <p:txBody>
          <a:bodyPr wrap="none">
            <a:spAutoFit/>
          </a:bodyPr>
          <a:lstStyle/>
          <a:p>
            <a:pPr algn="ctr"/>
            <a:r>
              <a:rPr lang="en-US" sz="3200" b="1" dirty="0">
                <a:solidFill>
                  <a:srgbClr val="0070C0"/>
                </a:solidFill>
                <a:latin typeface="Times New Roman" panose="02020603050405020304" pitchFamily="18" charset="0"/>
                <a:cs typeface="Times New Roman" panose="02020603050405020304" pitchFamily="18" charset="0"/>
              </a:rPr>
              <a:t>Understanding the Enterprise IT Infrastructure</a:t>
            </a:r>
          </a:p>
        </p:txBody>
      </p:sp>
      <p:sp>
        <p:nvSpPr>
          <p:cNvPr id="3" name="Прямоугольник 2"/>
          <p:cNvSpPr/>
          <p:nvPr/>
        </p:nvSpPr>
        <p:spPr>
          <a:xfrm>
            <a:off x="-42184" y="1916832"/>
            <a:ext cx="9144000" cy="4031873"/>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Enterprise IT infrastructure refers to the composite hardware, software, network resources and services required for the existence, operation and management of an enterprise IT environment. It allows an organization to deliver IT solutions and services to its employees, partners and/or customers and is usually internal to an organization and deployed within owned facilities.</a:t>
            </a:r>
          </a:p>
        </p:txBody>
      </p:sp>
    </p:spTree>
    <p:extLst>
      <p:ext uri="{BB962C8B-B14F-4D97-AF65-F5344CB8AC3E}">
        <p14:creationId xmlns:p14="http://schemas.microsoft.com/office/powerpoint/2010/main" val="197212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525" y="332656"/>
            <a:ext cx="8880508" cy="584775"/>
          </a:xfrm>
          <a:prstGeom prst="rect">
            <a:avLst/>
          </a:prstGeom>
        </p:spPr>
        <p:txBody>
          <a:bodyPr wrap="none">
            <a:spAutoFit/>
          </a:bodyPr>
          <a:lstStyle/>
          <a:p>
            <a:pPr algn="ctr"/>
            <a:r>
              <a:rPr lang="en-US" sz="3200" b="1" dirty="0">
                <a:solidFill>
                  <a:srgbClr val="0070C0"/>
                </a:solidFill>
                <a:latin typeface="Times New Roman" panose="02020603050405020304" pitchFamily="18" charset="0"/>
                <a:cs typeface="Times New Roman" panose="02020603050405020304" pitchFamily="18" charset="0"/>
              </a:rPr>
              <a:t>Key Components of Enterprise IT Infrastructure </a:t>
            </a:r>
          </a:p>
        </p:txBody>
      </p:sp>
      <p:sp>
        <p:nvSpPr>
          <p:cNvPr id="3" name="Прямоугольник 2"/>
          <p:cNvSpPr/>
          <p:nvPr/>
        </p:nvSpPr>
        <p:spPr>
          <a:xfrm>
            <a:off x="0" y="1412776"/>
            <a:ext cx="9361040" cy="5016758"/>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IT infrastructure is composed of seven major components:</a:t>
            </a:r>
          </a:p>
          <a:p>
            <a:endParaRPr lang="en-US" sz="32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a:latin typeface="Times New Roman" panose="02020603050405020304" pitchFamily="18" charset="0"/>
                <a:cs typeface="Times New Roman" panose="02020603050405020304" pitchFamily="18" charset="0"/>
              </a:rPr>
              <a:t>Computer hardware platforms </a:t>
            </a:r>
            <a:endParaRPr lang="kk-KZ" sz="3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smtClean="0">
                <a:latin typeface="Times New Roman" panose="02020603050405020304" pitchFamily="18" charset="0"/>
                <a:cs typeface="Times New Roman" panose="02020603050405020304" pitchFamily="18" charset="0"/>
              </a:rPr>
              <a:t>Operating </a:t>
            </a:r>
            <a:r>
              <a:rPr lang="en-US" sz="3200" dirty="0">
                <a:latin typeface="Times New Roman" panose="02020603050405020304" pitchFamily="18" charset="0"/>
                <a:cs typeface="Times New Roman" panose="02020603050405020304" pitchFamily="18" charset="0"/>
              </a:rPr>
              <a:t>system platforms </a:t>
            </a:r>
            <a:endParaRPr lang="kk-KZ" sz="3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smtClean="0">
                <a:latin typeface="Times New Roman" panose="02020603050405020304" pitchFamily="18" charset="0"/>
                <a:cs typeface="Times New Roman" panose="02020603050405020304" pitchFamily="18" charset="0"/>
              </a:rPr>
              <a:t>Enterprise </a:t>
            </a:r>
            <a:r>
              <a:rPr lang="en-US" sz="3200" dirty="0">
                <a:latin typeface="Times New Roman" panose="02020603050405020304" pitchFamily="18" charset="0"/>
                <a:cs typeface="Times New Roman" panose="02020603050405020304" pitchFamily="18" charset="0"/>
              </a:rPr>
              <a:t>and other software applications </a:t>
            </a:r>
            <a:endParaRPr lang="kk-KZ" sz="3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smtClean="0">
                <a:latin typeface="Times New Roman" panose="02020603050405020304" pitchFamily="18" charset="0"/>
                <a:cs typeface="Times New Roman" panose="02020603050405020304" pitchFamily="18" charset="0"/>
              </a:rPr>
              <a:t>Data </a:t>
            </a:r>
            <a:r>
              <a:rPr lang="en-US" sz="3200" dirty="0">
                <a:latin typeface="Times New Roman" panose="02020603050405020304" pitchFamily="18" charset="0"/>
                <a:cs typeface="Times New Roman" panose="02020603050405020304" pitchFamily="18" charset="0"/>
              </a:rPr>
              <a:t>management and storage </a:t>
            </a:r>
            <a:endParaRPr lang="kk-KZ" sz="3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smtClean="0">
                <a:latin typeface="Times New Roman" panose="02020603050405020304" pitchFamily="18" charset="0"/>
                <a:cs typeface="Times New Roman" panose="02020603050405020304" pitchFamily="18" charset="0"/>
              </a:rPr>
              <a:t>Networking </a:t>
            </a:r>
            <a:r>
              <a:rPr lang="en-US" sz="3200" dirty="0">
                <a:latin typeface="Times New Roman" panose="02020603050405020304" pitchFamily="18" charset="0"/>
                <a:cs typeface="Times New Roman" panose="02020603050405020304" pitchFamily="18" charset="0"/>
              </a:rPr>
              <a:t>and telecommunications platforms </a:t>
            </a:r>
            <a:endParaRPr lang="kk-KZ" sz="3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smtClean="0">
                <a:latin typeface="Times New Roman" panose="02020603050405020304" pitchFamily="18" charset="0"/>
                <a:cs typeface="Times New Roman" panose="02020603050405020304" pitchFamily="18" charset="0"/>
              </a:rPr>
              <a:t>Internet </a:t>
            </a:r>
            <a:r>
              <a:rPr lang="en-US" sz="3200" dirty="0">
                <a:latin typeface="Times New Roman" panose="02020603050405020304" pitchFamily="18" charset="0"/>
                <a:cs typeface="Times New Roman" panose="02020603050405020304" pitchFamily="18" charset="0"/>
              </a:rPr>
              <a:t>platforms </a:t>
            </a:r>
            <a:endParaRPr lang="kk-KZ" sz="32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3200" dirty="0" smtClean="0">
                <a:latin typeface="Times New Roman" panose="02020603050405020304" pitchFamily="18" charset="0"/>
                <a:cs typeface="Times New Roman" panose="02020603050405020304" pitchFamily="18" charset="0"/>
              </a:rPr>
              <a:t>Consulting </a:t>
            </a:r>
            <a:r>
              <a:rPr lang="en-US" sz="3200" dirty="0">
                <a:latin typeface="Times New Roman" panose="02020603050405020304" pitchFamily="18" charset="0"/>
                <a:cs typeface="Times New Roman" panose="02020603050405020304" pitchFamily="18" charset="0"/>
              </a:rPr>
              <a:t>and system integration </a:t>
            </a:r>
            <a:r>
              <a:rPr lang="en-US" sz="3200" dirty="0" smtClean="0">
                <a:latin typeface="Times New Roman" panose="02020603050405020304" pitchFamily="18" charset="0"/>
                <a:cs typeface="Times New Roman" panose="02020603050405020304" pitchFamily="18" charset="0"/>
              </a:rPr>
              <a:t>services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400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512" y="296080"/>
            <a:ext cx="9277924" cy="646331"/>
          </a:xfrm>
          <a:prstGeom prst="rect">
            <a:avLst/>
          </a:prstGeom>
        </p:spPr>
        <p:txBody>
          <a:bodyPr wrap="none">
            <a:spAutoFit/>
          </a:bodyPr>
          <a:lstStyle/>
          <a:p>
            <a:r>
              <a:rPr lang="en-US" sz="3600" b="1" dirty="0">
                <a:solidFill>
                  <a:srgbClr val="0070C0"/>
                </a:solidFill>
                <a:latin typeface="Times New Roman" panose="02020603050405020304" pitchFamily="18" charset="0"/>
                <a:cs typeface="Times New Roman" panose="02020603050405020304" pitchFamily="18" charset="0"/>
              </a:rPr>
              <a:t>Future Trends of Enterprise IT Infrastructure</a:t>
            </a:r>
          </a:p>
        </p:txBody>
      </p:sp>
      <p:sp>
        <p:nvSpPr>
          <p:cNvPr id="4" name="Прямоугольник 3"/>
          <p:cNvSpPr/>
          <p:nvPr/>
        </p:nvSpPr>
        <p:spPr>
          <a:xfrm>
            <a:off x="20186" y="1484784"/>
            <a:ext cx="9099822" cy="5078313"/>
          </a:xfrm>
          <a:prstGeom prst="rect">
            <a:avLst/>
          </a:prstGeom>
        </p:spPr>
        <p:txBody>
          <a:bodyPr wrap="square">
            <a:spAutoFit/>
          </a:bodyPr>
          <a:lstStyle/>
          <a:p>
            <a:pPr algn="just"/>
            <a:r>
              <a:rPr lang="en-US" sz="3600" b="1" dirty="0">
                <a:latin typeface="Times New Roman" panose="02020603050405020304" pitchFamily="18" charset="0"/>
                <a:cs typeface="Times New Roman" panose="02020603050405020304" pitchFamily="18" charset="0"/>
              </a:rPr>
              <a:t>1.‘As-a-service’ consumption for everything from software to hardware</a:t>
            </a:r>
            <a:r>
              <a:rPr lang="en-US" sz="3600" b="1" dirty="0" smtClean="0">
                <a:latin typeface="Times New Roman" panose="02020603050405020304" pitchFamily="18" charset="0"/>
                <a:cs typeface="Times New Roman" panose="02020603050405020304" pitchFamily="18" charset="0"/>
              </a:rPr>
              <a:t>.</a:t>
            </a:r>
          </a:p>
          <a:p>
            <a:pPr algn="just"/>
            <a:r>
              <a:rPr lang="en-US" sz="3600" b="1" dirty="0" smtClean="0">
                <a:latin typeface="Times New Roman" panose="02020603050405020304" pitchFamily="18" charset="0"/>
                <a:cs typeface="Times New Roman" panose="02020603050405020304" pitchFamily="18" charset="0"/>
              </a:rPr>
              <a:t>2. </a:t>
            </a:r>
            <a:r>
              <a:rPr lang="en-US" sz="3600" b="1" dirty="0">
                <a:latin typeface="Times New Roman" panose="02020603050405020304" pitchFamily="18" charset="0"/>
                <a:cs typeface="Times New Roman" panose="02020603050405020304" pitchFamily="18" charset="0"/>
              </a:rPr>
              <a:t>Cybersecurity </a:t>
            </a:r>
            <a:r>
              <a:rPr lang="en-US" sz="3600" b="1" dirty="0" smtClean="0">
                <a:latin typeface="Times New Roman" panose="02020603050405020304" pitchFamily="18" charset="0"/>
                <a:cs typeface="Times New Roman" panose="02020603050405020304" pitchFamily="18" charset="0"/>
              </a:rPr>
              <a:t>remains </a:t>
            </a:r>
            <a:r>
              <a:rPr lang="en-US" sz="3600" b="1" dirty="0">
                <a:latin typeface="Times New Roman" panose="02020603050405020304" pitchFamily="18" charset="0"/>
                <a:cs typeface="Times New Roman" panose="02020603050405020304" pitchFamily="18" charset="0"/>
              </a:rPr>
              <a:t>a major concern </a:t>
            </a:r>
            <a:endParaRPr lang="en-US" sz="3600" b="1" dirty="0" smtClean="0">
              <a:latin typeface="Times New Roman" panose="02020603050405020304" pitchFamily="18" charset="0"/>
              <a:cs typeface="Times New Roman" panose="02020603050405020304" pitchFamily="18" charset="0"/>
            </a:endParaRPr>
          </a:p>
          <a:p>
            <a:pPr algn="just"/>
            <a:r>
              <a:rPr lang="en-US" sz="3600" b="1" dirty="0" smtClean="0">
                <a:latin typeface="Times New Roman" panose="02020603050405020304" pitchFamily="18" charset="0"/>
                <a:cs typeface="Times New Roman" panose="02020603050405020304" pitchFamily="18" charset="0"/>
              </a:rPr>
              <a:t>3. Mainstream </a:t>
            </a:r>
            <a:r>
              <a:rPr lang="en-US" sz="3600" b="1" dirty="0">
                <a:latin typeface="Times New Roman" panose="02020603050405020304" pitchFamily="18" charset="0"/>
                <a:cs typeface="Times New Roman" panose="02020603050405020304" pitchFamily="18" charset="0"/>
              </a:rPr>
              <a:t>comfort with ‘white box’ </a:t>
            </a:r>
            <a:r>
              <a:rPr lang="en-US" sz="3600" b="1" dirty="0" smtClean="0">
                <a:latin typeface="Times New Roman" panose="02020603050405020304" pitchFamily="18" charset="0"/>
                <a:cs typeface="Times New Roman" panose="02020603050405020304" pitchFamily="18" charset="0"/>
              </a:rPr>
              <a:t>hardware</a:t>
            </a:r>
          </a:p>
          <a:p>
            <a:pPr algn="just"/>
            <a:r>
              <a:rPr lang="en-US" sz="3600" b="1" dirty="0" smtClean="0">
                <a:latin typeface="Times New Roman" panose="02020603050405020304" pitchFamily="18" charset="0"/>
                <a:cs typeface="Times New Roman" panose="02020603050405020304" pitchFamily="18" charset="0"/>
              </a:rPr>
              <a:t>4. </a:t>
            </a:r>
            <a:r>
              <a:rPr lang="en-US" sz="3600" b="1" dirty="0">
                <a:latin typeface="Times New Roman" panose="02020603050405020304" pitchFamily="18" charset="0"/>
                <a:cs typeface="Times New Roman" panose="02020603050405020304" pitchFamily="18" charset="0"/>
              </a:rPr>
              <a:t>DevOps for software and </a:t>
            </a:r>
            <a:r>
              <a:rPr lang="en-US" sz="3600" b="1" dirty="0" smtClean="0">
                <a:latin typeface="Times New Roman" panose="02020603050405020304" pitchFamily="18" charset="0"/>
                <a:cs typeface="Times New Roman" panose="02020603050405020304" pitchFamily="18" charset="0"/>
              </a:rPr>
              <a:t>hardware</a:t>
            </a:r>
          </a:p>
          <a:p>
            <a:pPr algn="just"/>
            <a:r>
              <a:rPr lang="en-US" sz="3600" b="1" dirty="0">
                <a:latin typeface="Times New Roman" panose="02020603050405020304" pitchFamily="18" charset="0"/>
                <a:cs typeface="Times New Roman" panose="02020603050405020304" pitchFamily="18" charset="0"/>
              </a:rPr>
              <a:t>5. Artificial intelligence and machine-learning-optimized stacks</a:t>
            </a:r>
            <a:endParaRPr lang="en-US" sz="3600" b="1" dirty="0" smtClean="0">
              <a:latin typeface="Times New Roman" panose="02020603050405020304" pitchFamily="18" charset="0"/>
              <a:cs typeface="Times New Roman" panose="02020603050405020304" pitchFamily="18" charset="0"/>
            </a:endParaRPr>
          </a:p>
          <a:p>
            <a:pPr algn="just"/>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804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8440" y="332656"/>
            <a:ext cx="5660524" cy="646331"/>
          </a:xfrm>
          <a:prstGeom prst="rect">
            <a:avLst/>
          </a:prstGeom>
        </p:spPr>
        <p:txBody>
          <a:bodyPr wrap="none">
            <a:spAutoFit/>
          </a:bodyPr>
          <a:lstStyle/>
          <a:p>
            <a:r>
              <a:rPr lang="en-US" sz="3600" b="1" dirty="0">
                <a:solidFill>
                  <a:srgbClr val="0070C0"/>
                </a:solidFill>
                <a:latin typeface="Times New Roman" panose="02020603050405020304" pitchFamily="18" charset="0"/>
                <a:cs typeface="Times New Roman" panose="02020603050405020304" pitchFamily="18" charset="0"/>
              </a:rPr>
              <a:t>Defining the DevOps Model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04" y="4077072"/>
            <a:ext cx="9525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1704" y="1593666"/>
            <a:ext cx="9165704" cy="2062103"/>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DevOps is a combination of cultural principles, approaches and tools that improves the ability of companies to create applications and services at high speed. </a:t>
            </a:r>
          </a:p>
        </p:txBody>
      </p:sp>
    </p:spTree>
    <p:extLst>
      <p:ext uri="{BB962C8B-B14F-4D97-AF65-F5344CB8AC3E}">
        <p14:creationId xmlns:p14="http://schemas.microsoft.com/office/powerpoint/2010/main" val="203879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4108817" cy="646331"/>
          </a:xfrm>
          <a:prstGeom prst="rect">
            <a:avLst/>
          </a:prstGeom>
        </p:spPr>
        <p:txBody>
          <a:bodyPr wrap="none">
            <a:spAutoFit/>
          </a:bodyPr>
          <a:lstStyle/>
          <a:p>
            <a:r>
              <a:rPr lang="en-US" sz="3600" b="1" dirty="0">
                <a:solidFill>
                  <a:srgbClr val="0070C0"/>
                </a:solidFill>
                <a:latin typeface="Times New Roman" panose="02020603050405020304" pitchFamily="18" charset="0"/>
                <a:cs typeface="Times New Roman" panose="02020603050405020304" pitchFamily="18" charset="0"/>
              </a:rPr>
              <a:t>How DevOps works</a:t>
            </a:r>
          </a:p>
        </p:txBody>
      </p:sp>
      <p:pic>
        <p:nvPicPr>
          <p:cNvPr id="2050" name="Picture 2" descr="Какая разница между DevOps и DevSecO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9762" y="2668500"/>
            <a:ext cx="4149182" cy="4156348"/>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7648" y="1174884"/>
            <a:ext cx="9211647" cy="1815882"/>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With these tools, technicians can do things on their own that would normally require the help of other teams, such as deploying code or provisioning infrastructure, and further speed up the overall workflow.</a:t>
            </a:r>
          </a:p>
        </p:txBody>
      </p:sp>
    </p:spTree>
    <p:extLst>
      <p:ext uri="{BB962C8B-B14F-4D97-AF65-F5344CB8AC3E}">
        <p14:creationId xmlns:p14="http://schemas.microsoft.com/office/powerpoint/2010/main" val="28750396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434</Words>
  <Application>Microsoft Office PowerPoint</Application>
  <PresentationFormat>Экран (4:3)</PresentationFormat>
  <Paragraphs>53</Paragraphs>
  <Slides>10</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Aibek Ibraimkulov</dc:creator>
  <cp:lastModifiedBy>Aibek Ibraimkulov</cp:lastModifiedBy>
  <cp:revision>3</cp:revision>
  <dcterms:created xsi:type="dcterms:W3CDTF">2021-09-15T19:16:32Z</dcterms:created>
  <dcterms:modified xsi:type="dcterms:W3CDTF">2021-09-16T07:26:25Z</dcterms:modified>
</cp:coreProperties>
</file>