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948" r:id="rId2"/>
    <p:sldMasterId id="2147484080" r:id="rId3"/>
  </p:sldMasterIdLst>
  <p:notesMasterIdLst>
    <p:notesMasterId r:id="rId28"/>
  </p:notesMasterIdLst>
  <p:handoutMasterIdLst>
    <p:handoutMasterId r:id="rId29"/>
  </p:handoutMasterIdLst>
  <p:sldIdLst>
    <p:sldId id="519" r:id="rId4"/>
    <p:sldId id="534" r:id="rId5"/>
    <p:sldId id="541" r:id="rId6"/>
    <p:sldId id="542" r:id="rId7"/>
    <p:sldId id="543" r:id="rId8"/>
    <p:sldId id="544" r:id="rId9"/>
    <p:sldId id="533" r:id="rId10"/>
    <p:sldId id="545" r:id="rId11"/>
    <p:sldId id="546" r:id="rId12"/>
    <p:sldId id="528" r:id="rId13"/>
    <p:sldId id="527" r:id="rId14"/>
    <p:sldId id="491" r:id="rId15"/>
    <p:sldId id="523" r:id="rId16"/>
    <p:sldId id="524" r:id="rId17"/>
    <p:sldId id="525" r:id="rId18"/>
    <p:sldId id="526" r:id="rId19"/>
    <p:sldId id="538" r:id="rId20"/>
    <p:sldId id="539" r:id="rId21"/>
    <p:sldId id="532" r:id="rId22"/>
    <p:sldId id="530" r:id="rId23"/>
    <p:sldId id="548" r:id="rId24"/>
    <p:sldId id="547" r:id="rId25"/>
    <p:sldId id="504" r:id="rId26"/>
    <p:sldId id="507" r:id="rId27"/>
  </p:sldIdLst>
  <p:sldSz cx="12192000" cy="6858000"/>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1072B0"/>
    <a:srgbClr val="3333CC"/>
    <a:srgbClr val="0062AC"/>
    <a:srgbClr val="FF9900"/>
    <a:srgbClr val="0F6EB1"/>
    <a:srgbClr val="008DF6"/>
    <a:srgbClr val="FF6600"/>
    <a:srgbClr val="006EC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1" d="100"/>
          <a:sy n="111" d="100"/>
        </p:scale>
        <p:origin x="5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theme" Target="theme/theme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notesMaster" Target="notesMasters/notesMaster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viewProps" Target="viewProps.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A793F-8078-48FB-95B1-06DDDF654C4F}"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ru-RU"/>
        </a:p>
      </dgm:t>
    </dgm:pt>
    <dgm:pt modelId="{DBD92901-5F53-4F1B-8BC6-1EC83CD7D685}">
      <dgm:prSet phldrT="[Текст]" custT="1"/>
      <dgm:spPr>
        <a:solidFill>
          <a:srgbClr val="9FE6FF"/>
        </a:solidFill>
      </dgm:spPr>
      <dgm:t>
        <a:bodyPr/>
        <a:lstStyle/>
        <a:p>
          <a:r>
            <a:rPr lang="kk-KZ" sz="2400" b="1" dirty="0">
              <a:solidFill>
                <a:schemeClr val="accent1">
                  <a:lumMod val="50000"/>
                </a:schemeClr>
              </a:solidFill>
              <a:latin typeface="Times New Roman" panose="02020603050405020304" pitchFamily="18" charset="0"/>
              <a:cs typeface="Times New Roman" panose="02020603050405020304" pitchFamily="18" charset="0"/>
            </a:rPr>
            <a:t>Жыл бойы </a:t>
          </a:r>
          <a:r>
            <a:rPr lang="ru-RU" sz="2400" b="1" dirty="0" err="1">
              <a:solidFill>
                <a:schemeClr val="accent1">
                  <a:lumMod val="50000"/>
                </a:schemeClr>
              </a:solidFill>
              <a:latin typeface="Times New Roman" panose="02020603050405020304" pitchFamily="18" charset="0"/>
              <a:cs typeface="Times New Roman" panose="02020603050405020304" pitchFamily="18" charset="0"/>
            </a:rPr>
            <a:t>факультеттерде</a:t>
          </a:r>
          <a:r>
            <a:rPr lang="ru-RU" sz="2400" b="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50000"/>
                </a:schemeClr>
              </a:solidFill>
              <a:latin typeface="Times New Roman" panose="02020603050405020304" pitchFamily="18" charset="0"/>
              <a:cs typeface="Times New Roman" panose="02020603050405020304" pitchFamily="18" charset="0"/>
            </a:rPr>
            <a:t>өткізілген</a:t>
          </a:r>
          <a:r>
            <a:rPr lang="ru-RU" sz="2400" b="1" dirty="0">
              <a:solidFill>
                <a:schemeClr val="accent1">
                  <a:lumMod val="50000"/>
                </a:schemeClr>
              </a:solidFill>
              <a:latin typeface="Times New Roman" panose="02020603050405020304" pitchFamily="18" charset="0"/>
              <a:cs typeface="Times New Roman" panose="02020603050405020304" pitchFamily="18" charset="0"/>
            </a:rPr>
            <a:t> куратор </a:t>
          </a:r>
          <a:r>
            <a:rPr lang="ru-RU" sz="2400" b="1" dirty="0" err="1">
              <a:solidFill>
                <a:schemeClr val="accent1">
                  <a:lumMod val="50000"/>
                </a:schemeClr>
              </a:solidFill>
              <a:latin typeface="Times New Roman" panose="02020603050405020304" pitchFamily="18" charset="0"/>
              <a:cs typeface="Times New Roman" panose="02020603050405020304" pitchFamily="18" charset="0"/>
            </a:rPr>
            <a:t>сағаттарының</a:t>
          </a:r>
          <a:r>
            <a:rPr lang="ru-RU" sz="2400" b="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50000"/>
                </a:schemeClr>
              </a:solidFill>
              <a:latin typeface="Times New Roman" panose="02020603050405020304" pitchFamily="18" charset="0"/>
              <a:cs typeface="Times New Roman" panose="02020603050405020304" pitchFamily="18" charset="0"/>
            </a:rPr>
            <a:t>тақырыптары</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DFF1A4DD-DDCD-456A-B466-23E6B5B6A875}" type="sibTrans" cxnId="{CB6BCE9A-4CB1-47D8-8B9A-0BABCC1A31E2}">
      <dgm:prSet/>
      <dgm:spPr/>
      <dgm:t>
        <a:bodyPr/>
        <a:lstStyle/>
        <a:p>
          <a:endParaRPr lang="ru-RU"/>
        </a:p>
      </dgm:t>
    </dgm:pt>
    <dgm:pt modelId="{84DE5D45-3907-4EC2-90ED-B7B7B3B025B1}" type="parTrans" cxnId="{CB6BCE9A-4CB1-47D8-8B9A-0BABCC1A31E2}">
      <dgm:prSet/>
      <dgm:spPr/>
      <dgm:t>
        <a:bodyPr/>
        <a:lstStyle/>
        <a:p>
          <a:endParaRPr lang="ru-RU"/>
        </a:p>
      </dgm:t>
    </dgm:pt>
    <dgm:pt modelId="{0FC7C6A8-062A-42B4-9ABA-1059DE47E377}" type="pres">
      <dgm:prSet presAssocID="{1A2A793F-8078-48FB-95B1-06DDDF654C4F}" presName="layout" presStyleCnt="0">
        <dgm:presLayoutVars>
          <dgm:chMax/>
          <dgm:chPref/>
          <dgm:dir/>
          <dgm:animOne val="branch"/>
          <dgm:animLvl val="lvl"/>
          <dgm:resizeHandles/>
        </dgm:presLayoutVars>
      </dgm:prSet>
      <dgm:spPr/>
    </dgm:pt>
    <dgm:pt modelId="{DB585A9A-2455-4FEA-9428-4730697727FC}" type="pres">
      <dgm:prSet presAssocID="{DBD92901-5F53-4F1B-8BC6-1EC83CD7D685}" presName="root" presStyleCnt="0">
        <dgm:presLayoutVars>
          <dgm:chMax/>
          <dgm:chPref val="4"/>
        </dgm:presLayoutVars>
      </dgm:prSet>
      <dgm:spPr/>
    </dgm:pt>
    <dgm:pt modelId="{DB3E3E0B-486F-40CC-A6AB-9878DEC72157}" type="pres">
      <dgm:prSet presAssocID="{DBD92901-5F53-4F1B-8BC6-1EC83CD7D685}" presName="rootComposite" presStyleCnt="0">
        <dgm:presLayoutVars/>
      </dgm:prSet>
      <dgm:spPr/>
    </dgm:pt>
    <dgm:pt modelId="{4B2A0A8D-32CD-4780-BCDC-4084744BBF2C}" type="pres">
      <dgm:prSet presAssocID="{DBD92901-5F53-4F1B-8BC6-1EC83CD7D685}" presName="rootText" presStyleLbl="node0" presStyleIdx="0" presStyleCnt="1" custScaleY="109093" custLinFactY="-45453" custLinFactNeighborX="-2066" custLinFactNeighborY="-100000">
        <dgm:presLayoutVars>
          <dgm:chMax/>
          <dgm:chPref val="4"/>
        </dgm:presLayoutVars>
      </dgm:prSet>
      <dgm:spPr/>
    </dgm:pt>
    <dgm:pt modelId="{42A9733F-E00D-45E6-8928-77FB98BE7248}" type="pres">
      <dgm:prSet presAssocID="{DBD92901-5F53-4F1B-8BC6-1EC83CD7D685}" presName="childShape" presStyleCnt="0">
        <dgm:presLayoutVars>
          <dgm:chMax val="0"/>
          <dgm:chPref val="0"/>
        </dgm:presLayoutVars>
      </dgm:prSet>
      <dgm:spPr/>
    </dgm:pt>
  </dgm:ptLst>
  <dgm:cxnLst>
    <dgm:cxn modelId="{2FBD7315-5FDC-4CEF-9A16-4635FE8166F0}" type="presOf" srcId="{DBD92901-5F53-4F1B-8BC6-1EC83CD7D685}" destId="{4B2A0A8D-32CD-4780-BCDC-4084744BBF2C}" srcOrd="0" destOrd="0" presId="urn:microsoft.com/office/officeart/2008/layout/PictureAccentList"/>
    <dgm:cxn modelId="{CB6BCE9A-4CB1-47D8-8B9A-0BABCC1A31E2}" srcId="{1A2A793F-8078-48FB-95B1-06DDDF654C4F}" destId="{DBD92901-5F53-4F1B-8BC6-1EC83CD7D685}" srcOrd="0" destOrd="0" parTransId="{84DE5D45-3907-4EC2-90ED-B7B7B3B025B1}" sibTransId="{DFF1A4DD-DDCD-456A-B466-23E6B5B6A875}"/>
    <dgm:cxn modelId="{2B38FAA3-ED3D-4AD5-A0AE-C54EDBC999B3}" type="presOf" srcId="{1A2A793F-8078-48FB-95B1-06DDDF654C4F}" destId="{0FC7C6A8-062A-42B4-9ABA-1059DE47E377}" srcOrd="0" destOrd="0" presId="urn:microsoft.com/office/officeart/2008/layout/PictureAccentList"/>
    <dgm:cxn modelId="{3447A2AD-78EC-4223-AEE7-98F59A4007B7}" type="presParOf" srcId="{0FC7C6A8-062A-42B4-9ABA-1059DE47E377}" destId="{DB585A9A-2455-4FEA-9428-4730697727FC}" srcOrd="0" destOrd="0" presId="urn:microsoft.com/office/officeart/2008/layout/PictureAccentList"/>
    <dgm:cxn modelId="{4C06A38D-F19B-4194-9E2E-865C3F2BB022}" type="presParOf" srcId="{DB585A9A-2455-4FEA-9428-4730697727FC}" destId="{DB3E3E0B-486F-40CC-A6AB-9878DEC72157}" srcOrd="0" destOrd="0" presId="urn:microsoft.com/office/officeart/2008/layout/PictureAccentList"/>
    <dgm:cxn modelId="{BB7C14E6-A8BD-4315-852F-E8FD36037985}" type="presParOf" srcId="{DB3E3E0B-486F-40CC-A6AB-9878DEC72157}" destId="{4B2A0A8D-32CD-4780-BCDC-4084744BBF2C}" srcOrd="0" destOrd="0" presId="urn:microsoft.com/office/officeart/2008/layout/PictureAccentList"/>
    <dgm:cxn modelId="{5588EF42-D305-495F-B4EC-56596E111486}" type="presParOf" srcId="{DB585A9A-2455-4FEA-9428-4730697727FC}" destId="{42A9733F-E00D-45E6-8928-77FB98BE724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A0A8D-32CD-4780-BCDC-4084744BBF2C}">
      <dsp:nvSpPr>
        <dsp:cNvPr id="0" name=""/>
        <dsp:cNvSpPr/>
      </dsp:nvSpPr>
      <dsp:spPr>
        <a:xfrm>
          <a:off x="0" y="7"/>
          <a:ext cx="8435280" cy="1728225"/>
        </a:xfrm>
        <a:prstGeom prst="roundRect">
          <a:avLst>
            <a:gd name="adj" fmla="val 10000"/>
          </a:avLst>
        </a:prstGeom>
        <a:solidFill>
          <a:srgbClr val="9FE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kk-KZ" sz="2400" b="1" kern="1200" dirty="0">
              <a:solidFill>
                <a:schemeClr val="accent1">
                  <a:lumMod val="50000"/>
                </a:schemeClr>
              </a:solidFill>
              <a:latin typeface="Times New Roman" panose="02020603050405020304" pitchFamily="18" charset="0"/>
              <a:cs typeface="Times New Roman" panose="02020603050405020304" pitchFamily="18" charset="0"/>
            </a:rPr>
            <a:t>Жыл бойы </a:t>
          </a:r>
          <a:r>
            <a:rPr lang="ru-RU" sz="2400" b="1" kern="1200" dirty="0" err="1">
              <a:solidFill>
                <a:schemeClr val="accent1">
                  <a:lumMod val="50000"/>
                </a:schemeClr>
              </a:solidFill>
              <a:latin typeface="Times New Roman" panose="02020603050405020304" pitchFamily="18" charset="0"/>
              <a:cs typeface="Times New Roman" panose="02020603050405020304" pitchFamily="18" charset="0"/>
            </a:rPr>
            <a:t>факультеттерде</a:t>
          </a:r>
          <a:r>
            <a:rPr lang="ru-RU" sz="2400" b="1" kern="1200"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kern="1200" dirty="0" err="1">
              <a:solidFill>
                <a:schemeClr val="accent1">
                  <a:lumMod val="50000"/>
                </a:schemeClr>
              </a:solidFill>
              <a:latin typeface="Times New Roman" panose="02020603050405020304" pitchFamily="18" charset="0"/>
              <a:cs typeface="Times New Roman" panose="02020603050405020304" pitchFamily="18" charset="0"/>
            </a:rPr>
            <a:t>өткізілген</a:t>
          </a:r>
          <a:r>
            <a:rPr lang="ru-RU" sz="2400" b="1" kern="1200" dirty="0">
              <a:solidFill>
                <a:schemeClr val="accent1">
                  <a:lumMod val="50000"/>
                </a:schemeClr>
              </a:solidFill>
              <a:latin typeface="Times New Roman" panose="02020603050405020304" pitchFamily="18" charset="0"/>
              <a:cs typeface="Times New Roman" panose="02020603050405020304" pitchFamily="18" charset="0"/>
            </a:rPr>
            <a:t> куратор </a:t>
          </a:r>
          <a:r>
            <a:rPr lang="ru-RU" sz="2400" b="1" kern="1200" dirty="0" err="1">
              <a:solidFill>
                <a:schemeClr val="accent1">
                  <a:lumMod val="50000"/>
                </a:schemeClr>
              </a:solidFill>
              <a:latin typeface="Times New Roman" panose="02020603050405020304" pitchFamily="18" charset="0"/>
              <a:cs typeface="Times New Roman" panose="02020603050405020304" pitchFamily="18" charset="0"/>
            </a:rPr>
            <a:t>сағаттарының</a:t>
          </a:r>
          <a:r>
            <a:rPr lang="ru-RU" sz="2400" b="1" kern="1200"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kern="1200" dirty="0" err="1">
              <a:solidFill>
                <a:schemeClr val="accent1">
                  <a:lumMod val="50000"/>
                </a:schemeClr>
              </a:solidFill>
              <a:latin typeface="Times New Roman" panose="02020603050405020304" pitchFamily="18" charset="0"/>
              <a:cs typeface="Times New Roman" panose="02020603050405020304" pitchFamily="18" charset="0"/>
            </a:rPr>
            <a:t>тақырыптары</a:t>
          </a:r>
          <a:endParaRPr lang="ru-RU" sz="24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50618" y="50625"/>
        <a:ext cx="8334044" cy="1626989"/>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3"/>
          </a:xfrm>
          <a:prstGeom prst="rect">
            <a:avLst/>
          </a:prstGeom>
        </p:spPr>
        <p:txBody>
          <a:bodyPr vert="horz" lIns="92034" tIns="46017" rIns="92034" bIns="46017" rtlCol="0"/>
          <a:lstStyle>
            <a:lvl1pPr algn="l">
              <a:defRPr sz="1200"/>
            </a:lvl1pPr>
          </a:lstStyle>
          <a:p>
            <a:endParaRPr lang="ru-RU"/>
          </a:p>
        </p:txBody>
      </p:sp>
      <p:sp>
        <p:nvSpPr>
          <p:cNvPr id="3" name="Дата 2"/>
          <p:cNvSpPr>
            <a:spLocks noGrp="1"/>
          </p:cNvSpPr>
          <p:nvPr>
            <p:ph type="dt" sz="quarter" idx="1"/>
          </p:nvPr>
        </p:nvSpPr>
        <p:spPr>
          <a:xfrm>
            <a:off x="3829762" y="0"/>
            <a:ext cx="2929837" cy="498853"/>
          </a:xfrm>
          <a:prstGeom prst="rect">
            <a:avLst/>
          </a:prstGeom>
        </p:spPr>
        <p:txBody>
          <a:bodyPr vert="horz" lIns="92034" tIns="46017" rIns="92034" bIns="46017" rtlCol="0"/>
          <a:lstStyle>
            <a:lvl1pPr algn="r">
              <a:defRPr sz="1200"/>
            </a:lvl1pPr>
          </a:lstStyle>
          <a:p>
            <a:fld id="{2DFE0BDB-3107-479D-97C2-977818845A84}" type="datetimeFigureOut">
              <a:rPr lang="ru-RU" smtClean="0"/>
              <a:t>23.01.2021</a:t>
            </a:fld>
            <a:endParaRPr lang="ru-RU"/>
          </a:p>
        </p:txBody>
      </p:sp>
      <p:sp>
        <p:nvSpPr>
          <p:cNvPr id="4" name="Нижний колонтитул 3"/>
          <p:cNvSpPr>
            <a:spLocks noGrp="1"/>
          </p:cNvSpPr>
          <p:nvPr>
            <p:ph type="ftr" sz="quarter" idx="2"/>
          </p:nvPr>
        </p:nvSpPr>
        <p:spPr>
          <a:xfrm>
            <a:off x="0" y="9443663"/>
            <a:ext cx="2929837" cy="498852"/>
          </a:xfrm>
          <a:prstGeom prst="rect">
            <a:avLst/>
          </a:prstGeom>
        </p:spPr>
        <p:txBody>
          <a:bodyPr vert="horz" lIns="92034" tIns="46017" rIns="92034" bIns="46017" rtlCol="0" anchor="b"/>
          <a:lstStyle>
            <a:lvl1pPr algn="l">
              <a:defRPr sz="1200"/>
            </a:lvl1pPr>
          </a:lstStyle>
          <a:p>
            <a:endParaRPr lang="ru-RU"/>
          </a:p>
        </p:txBody>
      </p:sp>
      <p:sp>
        <p:nvSpPr>
          <p:cNvPr id="5" name="Номер слайда 4"/>
          <p:cNvSpPr>
            <a:spLocks noGrp="1"/>
          </p:cNvSpPr>
          <p:nvPr>
            <p:ph type="sldNum" sz="quarter" idx="3"/>
          </p:nvPr>
        </p:nvSpPr>
        <p:spPr>
          <a:xfrm>
            <a:off x="3829762" y="9443663"/>
            <a:ext cx="2929837" cy="498852"/>
          </a:xfrm>
          <a:prstGeom prst="rect">
            <a:avLst/>
          </a:prstGeom>
        </p:spPr>
        <p:txBody>
          <a:bodyPr vert="horz" lIns="92034" tIns="46017" rIns="92034" bIns="46017" rtlCol="0" anchor="b"/>
          <a:lstStyle>
            <a:lvl1pPr algn="r">
              <a:defRPr sz="1200"/>
            </a:lvl1pPr>
          </a:lstStyle>
          <a:p>
            <a:fld id="{1EFE6B12-D7BB-413F-9A05-62328FBF967A}" type="slidenum">
              <a:rPr lang="ru-RU" smtClean="0"/>
              <a:t>‹#›</a:t>
            </a:fld>
            <a:endParaRPr lang="ru-RU"/>
          </a:p>
        </p:txBody>
      </p:sp>
    </p:spTree>
    <p:extLst>
      <p:ext uri="{BB962C8B-B14F-4D97-AF65-F5344CB8AC3E}">
        <p14:creationId xmlns:p14="http://schemas.microsoft.com/office/powerpoint/2010/main" val="245864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8853"/>
          </a:xfrm>
          <a:prstGeom prst="rect">
            <a:avLst/>
          </a:prstGeom>
        </p:spPr>
        <p:txBody>
          <a:bodyPr vert="horz" lIns="92034" tIns="46017" rIns="92034" bIns="46017" rtlCol="0"/>
          <a:lstStyle>
            <a:lvl1pPr algn="l">
              <a:defRPr sz="1200"/>
            </a:lvl1pPr>
          </a:lstStyle>
          <a:p>
            <a:endParaRPr lang="ru-RU"/>
          </a:p>
        </p:txBody>
      </p:sp>
      <p:sp>
        <p:nvSpPr>
          <p:cNvPr id="3" name="Дата 2"/>
          <p:cNvSpPr>
            <a:spLocks noGrp="1"/>
          </p:cNvSpPr>
          <p:nvPr>
            <p:ph type="dt" idx="1"/>
          </p:nvPr>
        </p:nvSpPr>
        <p:spPr>
          <a:xfrm>
            <a:off x="3829762" y="0"/>
            <a:ext cx="2929837" cy="498853"/>
          </a:xfrm>
          <a:prstGeom prst="rect">
            <a:avLst/>
          </a:prstGeom>
        </p:spPr>
        <p:txBody>
          <a:bodyPr vert="horz" lIns="92034" tIns="46017" rIns="92034" bIns="46017" rtlCol="0"/>
          <a:lstStyle>
            <a:lvl1pPr algn="r">
              <a:defRPr sz="1200"/>
            </a:lvl1pPr>
          </a:lstStyle>
          <a:p>
            <a:fld id="{26DBEEDD-8D2F-4FF7-85F2-F72DE38FED96}" type="datetimeFigureOut">
              <a:rPr lang="ru-RU" smtClean="0"/>
              <a:t>23.01.2021</a:t>
            </a:fld>
            <a:endParaRPr lang="ru-RU"/>
          </a:p>
        </p:txBody>
      </p:sp>
      <p:sp>
        <p:nvSpPr>
          <p:cNvPr id="4" name="Образ слайда 3"/>
          <p:cNvSpPr>
            <a:spLocks noGrp="1" noRot="1" noChangeAspect="1"/>
          </p:cNvSpPr>
          <p:nvPr>
            <p:ph type="sldImg" idx="2"/>
          </p:nvPr>
        </p:nvSpPr>
        <p:spPr>
          <a:xfrm>
            <a:off x="396875" y="1243013"/>
            <a:ext cx="5967413" cy="3355975"/>
          </a:xfrm>
          <a:prstGeom prst="rect">
            <a:avLst/>
          </a:prstGeom>
          <a:noFill/>
          <a:ln w="12700">
            <a:solidFill>
              <a:prstClr val="black"/>
            </a:solidFill>
          </a:ln>
        </p:spPr>
        <p:txBody>
          <a:bodyPr vert="horz" lIns="92034" tIns="46017" rIns="92034" bIns="46017" rtlCol="0" anchor="ctr"/>
          <a:lstStyle/>
          <a:p>
            <a:endParaRPr lang="ru-RU"/>
          </a:p>
        </p:txBody>
      </p:sp>
      <p:sp>
        <p:nvSpPr>
          <p:cNvPr id="5" name="Заметки 4"/>
          <p:cNvSpPr>
            <a:spLocks noGrp="1"/>
          </p:cNvSpPr>
          <p:nvPr>
            <p:ph type="body" sz="quarter" idx="3"/>
          </p:nvPr>
        </p:nvSpPr>
        <p:spPr>
          <a:xfrm>
            <a:off x="676117" y="4784834"/>
            <a:ext cx="5408930" cy="3914865"/>
          </a:xfrm>
          <a:prstGeom prst="rect">
            <a:avLst/>
          </a:prstGeom>
        </p:spPr>
        <p:txBody>
          <a:bodyPr vert="horz" lIns="92034" tIns="46017" rIns="92034" bIns="4601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3"/>
            <a:ext cx="2929837" cy="498852"/>
          </a:xfrm>
          <a:prstGeom prst="rect">
            <a:avLst/>
          </a:prstGeom>
        </p:spPr>
        <p:txBody>
          <a:bodyPr vert="horz" lIns="92034" tIns="46017" rIns="92034" bIns="46017" rtlCol="0" anchor="b"/>
          <a:lstStyle>
            <a:lvl1pPr algn="l">
              <a:defRPr sz="1200"/>
            </a:lvl1pPr>
          </a:lstStyle>
          <a:p>
            <a:endParaRPr lang="ru-RU"/>
          </a:p>
        </p:txBody>
      </p:sp>
      <p:sp>
        <p:nvSpPr>
          <p:cNvPr id="7" name="Номер слайда 6"/>
          <p:cNvSpPr>
            <a:spLocks noGrp="1"/>
          </p:cNvSpPr>
          <p:nvPr>
            <p:ph type="sldNum" sz="quarter" idx="5"/>
          </p:nvPr>
        </p:nvSpPr>
        <p:spPr>
          <a:xfrm>
            <a:off x="3829762" y="9443663"/>
            <a:ext cx="2929837" cy="498852"/>
          </a:xfrm>
          <a:prstGeom prst="rect">
            <a:avLst/>
          </a:prstGeom>
        </p:spPr>
        <p:txBody>
          <a:bodyPr vert="horz" lIns="92034" tIns="46017" rIns="92034" bIns="46017" rtlCol="0" anchor="b"/>
          <a:lstStyle>
            <a:lvl1pPr algn="r">
              <a:defRPr sz="1200"/>
            </a:lvl1pPr>
          </a:lstStyle>
          <a:p>
            <a:fld id="{2371CF76-A3B3-4818-A4CA-26E487B6B15E}" type="slidenum">
              <a:rPr lang="ru-RU" smtClean="0"/>
              <a:t>‹#›</a:t>
            </a:fld>
            <a:endParaRPr lang="ru-RU"/>
          </a:p>
        </p:txBody>
      </p:sp>
    </p:spTree>
    <p:extLst>
      <p:ext uri="{BB962C8B-B14F-4D97-AF65-F5344CB8AC3E}">
        <p14:creationId xmlns:p14="http://schemas.microsoft.com/office/powerpoint/2010/main" val="98872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B22B0F1-BCE5-42BC-B44A-3D6980297529}" type="slidenum">
              <a:rPr lang="ru-RU" smtClean="0"/>
              <a:t>8</a:t>
            </a:fld>
            <a:endParaRPr lang="ru-RU"/>
          </a:p>
        </p:txBody>
      </p:sp>
    </p:spTree>
    <p:extLst>
      <p:ext uri="{BB962C8B-B14F-4D97-AF65-F5344CB8AC3E}">
        <p14:creationId xmlns:p14="http://schemas.microsoft.com/office/powerpoint/2010/main" val="385653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B22B0F1-BCE5-42BC-B44A-3D6980297529}" type="slidenum">
              <a:rPr lang="ru-RU" smtClean="0"/>
              <a:t>9</a:t>
            </a:fld>
            <a:endParaRPr lang="ru-RU"/>
          </a:p>
        </p:txBody>
      </p:sp>
    </p:spTree>
    <p:extLst>
      <p:ext uri="{BB962C8B-B14F-4D97-AF65-F5344CB8AC3E}">
        <p14:creationId xmlns:p14="http://schemas.microsoft.com/office/powerpoint/2010/main" val="83878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hyperlink" Target="http://www.showeet.com/" TargetMode="External" /><Relationship Id="rId1" Type="http://schemas.openxmlformats.org/officeDocument/2006/relationships/slideMaster" Target="../slideMasters/slideMaster2.xml" /></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ru-RU" sz="1400" kern="0">
              <a:solidFill>
                <a:srgbClr val="000000"/>
              </a:solidFill>
              <a:cs typeface="Arial"/>
              <a:sym typeface="Arial"/>
            </a:endParaRPr>
          </a:p>
        </p:txBody>
      </p:sp>
      <p:sp>
        <p:nvSpPr>
          <p:cNvPr id="5" name="Нижний колонтитул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ru-RU" sz="1400" kern="0">
              <a:solidFill>
                <a:srgbClr val="000000"/>
              </a:solidFill>
              <a:cs typeface="Arial"/>
              <a:sym typeface="Arial"/>
            </a:endParaRPr>
          </a:p>
        </p:txBody>
      </p:sp>
      <p:sp>
        <p:nvSpPr>
          <p:cNvPr id="6" name="Номер слайда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1DD1F9F1-3837-48C6-8BFA-F64F5E6B7350}" type="slidenum">
              <a:rPr lang="ru-RU" altLang="ru-RU" sz="1400" kern="0">
                <a:solidFill>
                  <a:srgbClr val="000000"/>
                </a:solidFill>
                <a:cs typeface="Arial"/>
                <a:sym typeface="Arial"/>
              </a:rPr>
              <a:pPr>
                <a:defRPr/>
              </a:pPr>
              <a:t>‹#›</a:t>
            </a:fld>
            <a:endParaRPr lang="ru-RU" altLang="ru-RU" sz="1400" kern="0">
              <a:solidFill>
                <a:srgbClr val="000000"/>
              </a:solidFill>
              <a:cs typeface="Arial"/>
              <a:sym typeface="Arial"/>
            </a:endParaRPr>
          </a:p>
        </p:txBody>
      </p:sp>
    </p:spTree>
    <p:extLst>
      <p:ext uri="{BB962C8B-B14F-4D97-AF65-F5344CB8AC3E}">
        <p14:creationId xmlns:p14="http://schemas.microsoft.com/office/powerpoint/2010/main" val="349624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3177394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518864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742568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610298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4787227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35712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991439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55456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29685934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621708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68589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8843336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374577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41195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48600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868821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a:solidFill>
                  <a:srgbClr val="273339"/>
                </a:solidFill>
              </a:rPr>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a:solidFill>
                  <a:srgbClr val="273339"/>
                </a:solidFill>
              </a:rPr>
              <a:t>Skills:</a:t>
            </a: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22274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172542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a:solidFill>
                  <a:srgbClr val="8C9CA6"/>
                </a:solidFill>
              </a:rPr>
              <a:t>“</a:t>
            </a: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a:solidFill>
                  <a:srgbClr val="8C9CA6"/>
                </a:solidFill>
              </a:rPr>
              <a:t>“</a:t>
            </a: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a:solidFill>
                  <a:srgbClr val="8C9CA6"/>
                </a:solidFill>
              </a:rPr>
              <a:t>”</a:t>
            </a: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a:solidFill>
                  <a:srgbClr val="8C9CA6"/>
                </a:solidFill>
              </a:rPr>
              <a:t>”</a:t>
            </a: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2662005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9269815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612903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a:prstGeom prst="rect">
            <a:avLst/>
          </a:prstGeom>
        </p:spPr>
        <p:txBody>
          <a:bodyPr/>
          <a:lstStyle>
            <a:lvl1pPr>
              <a:defRPr>
                <a:solidFill>
                  <a:srgbClr val="273339"/>
                </a:solidFill>
              </a:defRPr>
            </a:lvl1pPr>
          </a:lstStyle>
          <a:p>
            <a:r>
              <a:rPr lang="en-US"/>
              <a:t>your date here</a:t>
            </a:r>
          </a:p>
        </p:txBody>
      </p:sp>
      <p:sp>
        <p:nvSpPr>
          <p:cNvPr id="18" name="Footer Placeholder 4"/>
          <p:cNvSpPr>
            <a:spLocks noGrp="1"/>
          </p:cNvSpPr>
          <p:nvPr>
            <p:ph type="ftr" sz="quarter" idx="11"/>
          </p:nvPr>
        </p:nvSpPr>
        <p:spPr>
          <a:xfrm>
            <a:off x="5850147" y="6356350"/>
            <a:ext cx="4114800" cy="365125"/>
          </a:xfrm>
          <a:prstGeom prst="rect">
            <a:avLst/>
          </a:prstGeom>
        </p:spPr>
        <p:txBody>
          <a:bodyPr/>
          <a:lstStyle>
            <a:lvl1pPr algn="ctr">
              <a:defRPr>
                <a:solidFill>
                  <a:srgbClr val="273339"/>
                </a:solidFill>
              </a:defRPr>
            </a:lvl1pPr>
          </a:lstStyle>
          <a:p>
            <a:r>
              <a:rPr lang="en-US"/>
              <a:t>större - a multipurpose PowerPoint template</a:t>
            </a:r>
          </a:p>
        </p:txBody>
      </p:sp>
      <p:sp>
        <p:nvSpPr>
          <p:cNvPr id="19" name="Slide Number Placeholder 5"/>
          <p:cNvSpPr>
            <a:spLocks noGrp="1"/>
          </p:cNvSpPr>
          <p:nvPr>
            <p:ph type="sldNum" sz="quarter" idx="12"/>
          </p:nvPr>
        </p:nvSpPr>
        <p:spPr>
          <a:xfrm>
            <a:off x="10239794" y="6356350"/>
            <a:ext cx="1114005" cy="365125"/>
          </a:xfrm>
          <a:prstGeom prst="rect">
            <a:avLst/>
          </a:prstGeo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a:solidFill>
                  <a:srgbClr val="8C9CA6"/>
                </a:solidFill>
              </a:rPr>
              <a:t>“</a:t>
            </a: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a:solidFill>
                  <a:prstClr val="white"/>
                </a:solidFil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23505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3437130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11213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79" y="6356350"/>
            <a:ext cx="1543821" cy="365125"/>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5850147" y="6356350"/>
            <a:ext cx="4114800" cy="365125"/>
          </a:xfrm>
          <a:prstGeom prst="rect">
            <a:avLst/>
          </a:prstGeom>
        </p:spPr>
        <p:txBody>
          <a:bodyPr/>
          <a:lstStyle>
            <a:lvl1pPr algn="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10239794" y="6356350"/>
            <a:ext cx="1114005" cy="365125"/>
          </a:xfrm>
          <a:prstGeom prst="rect">
            <a:avLst/>
          </a:prstGeo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490636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817503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55461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9014593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459579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630562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978294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857923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8763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a:t>Short introduction text here</a:t>
            </a:r>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4062912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213448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1630032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455157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295045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816642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1570551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807203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681530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664061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1610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a:t>Project Name Here</a:t>
            </a:r>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a:t>Client Name Here</a:t>
            </a:r>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a:t>Client Name Here</a:t>
            </a:r>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0543201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461328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941546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766270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a:solidFill>
                  <a:srgbClr val="0095CD">
                    <a:lumMod val="20000"/>
                    <a:lumOff val="80000"/>
                  </a:srgbClr>
                </a:solidFill>
              </a:rPr>
              <a:t>S</a:t>
            </a: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a:solidFill>
                  <a:srgbClr val="F17C3F">
                    <a:lumMod val="40000"/>
                    <a:lumOff val="60000"/>
                  </a:srgbClr>
                </a:solidFill>
              </a:rPr>
              <a:t>W</a:t>
            </a: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a:solidFill>
                  <a:srgbClr val="7BB21B">
                    <a:lumMod val="40000"/>
                    <a:lumOff val="60000"/>
                  </a:srgbClr>
                </a:solidFill>
              </a:rPr>
              <a:t>O</a:t>
            </a: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a:solidFill>
                  <a:srgbClr val="9D1217">
                    <a:lumMod val="20000"/>
                    <a:lumOff val="80000"/>
                  </a:srgbClr>
                </a:solidFil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2051284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a:solidFill>
                  <a:srgbClr val="0095CD">
                    <a:lumMod val="20000"/>
                    <a:lumOff val="80000"/>
                  </a:srgbClr>
                </a:solidFil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a:solidFill>
                  <a:srgbClr val="F17C3F">
                    <a:lumMod val="40000"/>
                    <a:lumOff val="60000"/>
                  </a:srgbClr>
                </a:solidFill>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a:solidFill>
                  <a:srgbClr val="7BB21B">
                    <a:lumMod val="40000"/>
                    <a:lumOff val="60000"/>
                  </a:srgbClr>
                </a:solidFill>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a:solidFill>
                  <a:srgbClr val="9D1217">
                    <a:lumMod val="20000"/>
                    <a:lumOff val="80000"/>
                  </a:srgbClr>
                </a:solidFil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287626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a:solidFill>
                  <a:srgbClr val="7BB21B">
                    <a:lumMod val="40000"/>
                    <a:lumOff val="60000"/>
                  </a:srgbClr>
                </a:solidFill>
              </a:rPr>
              <a:t>O</a:t>
            </a: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a:solidFill>
                  <a:srgbClr val="9D1217">
                    <a:lumMod val="20000"/>
                    <a:lumOff val="80000"/>
                  </a:srgbClr>
                </a:solidFill>
              </a:rPr>
              <a:t>T</a:t>
            </a: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a:solidFill>
                  <a:srgbClr val="0095CD">
                    <a:lumMod val="20000"/>
                    <a:lumOff val="80000"/>
                  </a:srgbClr>
                </a:solidFill>
              </a:rPr>
              <a:t>S</a:t>
            </a: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a:solidFill>
                  <a:srgbClr val="F17C3F">
                    <a:lumMod val="40000"/>
                    <a:lumOff val="60000"/>
                  </a:srgbClr>
                </a:solidFill>
              </a:rPr>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374086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a:solidFill>
                  <a:srgbClr val="F17C3F">
                    <a:lumMod val="40000"/>
                    <a:lumOff val="60000"/>
                  </a:srgbClr>
                </a:solidFill>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a:solidFill>
                  <a:srgbClr val="9D1217">
                    <a:lumMod val="20000"/>
                    <a:lumOff val="80000"/>
                  </a:srgbClr>
                </a:solidFill>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a:solidFill>
                  <a:srgbClr val="0095CD">
                    <a:lumMod val="20000"/>
                    <a:lumOff val="80000"/>
                  </a:srgbClr>
                </a:solidFill>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a:solidFill>
                  <a:srgbClr val="7BB21B">
                    <a:lumMod val="40000"/>
                    <a:lumOff val="60000"/>
                  </a:srgbClr>
                </a:solidFill>
              </a:rPr>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487796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a:solidFill>
                  <a:srgbClr val="F17C3F">
                    <a:lumMod val="40000"/>
                    <a:lumOff val="60000"/>
                  </a:srgbClr>
                </a:solidFill>
              </a:rPr>
              <a:t>W</a:t>
            </a: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a:solidFill>
                  <a:srgbClr val="7BB21B">
                    <a:lumMod val="40000"/>
                    <a:lumOff val="60000"/>
                  </a:srgbClr>
                </a:solidFill>
              </a:rPr>
              <a:t>O</a:t>
            </a: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a:solidFill>
                  <a:srgbClr val="0095CD">
                    <a:lumMod val="20000"/>
                    <a:lumOff val="80000"/>
                  </a:srgbClr>
                </a:solidFill>
              </a:rPr>
              <a:t>S</a:t>
            </a: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a:solidFill>
                  <a:srgbClr val="9D1217">
                    <a:lumMod val="20000"/>
                    <a:lumOff val="80000"/>
                  </a:srgbClr>
                </a:solidFil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749694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579352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590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Project Name Here</a:t>
            </a:r>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Client Name Here</a:t>
            </a:r>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3235288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a:t>Subtitle</a:t>
            </a:r>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a:t>Subtitle</a:t>
            </a:r>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3657975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460552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03840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9289542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5342934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073055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703077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80501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379503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658989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4975859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409963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0526763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5773758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810082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3310087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528723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462776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6223696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3263223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36466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5655594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150671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41096011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1157326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22761919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499981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12246526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r>
              <a:rPr lang="en-US">
                <a:solidFill>
                  <a:srgbClr val="273339">
                    <a:tint val="75000"/>
                  </a:srgbClr>
                </a:solidFil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solidFill>
                  <a:srgbClr val="273339">
                    <a:tint val="75000"/>
                  </a:srgbClr>
                </a:solidFil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90328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09600" y="6356351"/>
            <a:ext cx="2844800" cy="365125"/>
          </a:xfrm>
          <a:prstGeom prst="rect">
            <a:avLst/>
          </a:prstGeom>
        </p:spPr>
        <p:txBody>
          <a:bodyPr/>
          <a:lstStyle/>
          <a:p>
            <a:fld id="{7EA00CB9-5103-4DA0-9DBA-75DE5345C2F4}" type="datetime1">
              <a:rPr lang="ru-RU" smtClean="0"/>
              <a:pPr/>
              <a:t>23.01.2021</a:t>
            </a:fld>
            <a:endParaRPr lang="ru-RU"/>
          </a:p>
        </p:txBody>
      </p:sp>
      <p:sp>
        <p:nvSpPr>
          <p:cNvPr id="3" name="Нижний колонтитул 2"/>
          <p:cNvSpPr>
            <a:spLocks noGrp="1"/>
          </p:cNvSpPr>
          <p:nvPr>
            <p:ph type="ftr" sz="quarter" idx="11"/>
          </p:nvPr>
        </p:nvSpPr>
        <p:spPr>
          <a:xfrm>
            <a:off x="4165600" y="6356351"/>
            <a:ext cx="38608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8737600" y="6356351"/>
            <a:ext cx="2844800" cy="365125"/>
          </a:xfrm>
          <a:prstGeom prst="rect">
            <a:avLst/>
          </a:prstGeom>
        </p:spPr>
        <p:txBody>
          <a:bodyPr/>
          <a:lstStyle/>
          <a:p>
            <a:fld id="{C403D572-3942-4D57-BACF-484E7BA58967}" type="slidenum">
              <a:rPr lang="ru-RU" smtClean="0"/>
              <a:pPr/>
              <a:t>‹#›</a:t>
            </a:fld>
            <a:endParaRPr lang="ru-RU"/>
          </a:p>
        </p:txBody>
      </p:sp>
    </p:spTree>
    <p:extLst>
      <p:ext uri="{BB962C8B-B14F-4D97-AF65-F5344CB8AC3E}">
        <p14:creationId xmlns:p14="http://schemas.microsoft.com/office/powerpoint/2010/main" val="38129177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03F9CC66-8D66-4AC9-8031-81FA0FF3007F}" type="datetimeFigureOut">
              <a:rPr lang="ru-RU" smtClean="0"/>
              <a:t>23.01.2021</a:t>
            </a:fld>
            <a:endParaRPr lang="ru-RU"/>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33362C02-C22A-4580-BA7B-011EE8DADDF0}" type="slidenum">
              <a:rPr lang="ru-RU" smtClean="0"/>
              <a:t>‹#›</a:t>
            </a:fld>
            <a:endParaRPr lang="ru-RU"/>
          </a:p>
        </p:txBody>
      </p:sp>
    </p:spTree>
    <p:extLst>
      <p:ext uri="{BB962C8B-B14F-4D97-AF65-F5344CB8AC3E}">
        <p14:creationId xmlns:p14="http://schemas.microsoft.com/office/powerpoint/2010/main" val="21224384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Cover slide layout">
    <p:bg>
      <p:bgPr>
        <a:gradFill>
          <a:gsLst>
            <a:gs pos="0">
              <a:schemeClr val="accent2">
                <a:lumMod val="20000"/>
                <a:lumOff val="80000"/>
              </a:schemeClr>
            </a:gs>
            <a:gs pos="40000">
              <a:schemeClr val="accent2"/>
            </a:gs>
            <a:gs pos="70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4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03219565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10200456" y="6214075"/>
            <a:ext cx="1627773" cy="451143"/>
          </a:xfrm>
          <a:prstGeom prst="rect">
            <a:avLst/>
          </a:prstGeom>
        </p:spPr>
      </p:pic>
    </p:spTree>
    <p:extLst>
      <p:ext uri="{BB962C8B-B14F-4D97-AF65-F5344CB8AC3E}">
        <p14:creationId xmlns:p14="http://schemas.microsoft.com/office/powerpoint/2010/main" val="9822851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5BBCED70-AFBD-4101-827F-5F367C75D286}"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8DA27D1C-2F80-40C4-BE70-5AB1D1D9A4B7}" type="slidenum">
              <a:rPr lang="ru-RU"/>
              <a:pPr/>
              <a:t>‹#›</a:t>
            </a:fld>
            <a:endParaRPr lang="ru-RU"/>
          </a:p>
        </p:txBody>
      </p:sp>
    </p:spTree>
    <p:extLst>
      <p:ext uri="{BB962C8B-B14F-4D97-AF65-F5344CB8AC3E}">
        <p14:creationId xmlns:p14="http://schemas.microsoft.com/office/powerpoint/2010/main" val="13640342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ADE3F64-734B-4D4C-8ABD-D37B936E4927}"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688EB41E-F6DC-4012-A353-C9F33FC3E0E8}" type="slidenum">
              <a:rPr lang="ru-RU"/>
              <a:pPr/>
              <a:t>‹#›</a:t>
            </a:fld>
            <a:endParaRPr lang="ru-RU"/>
          </a:p>
        </p:txBody>
      </p:sp>
    </p:spTree>
    <p:extLst>
      <p:ext uri="{BB962C8B-B14F-4D97-AF65-F5344CB8AC3E}">
        <p14:creationId xmlns:p14="http://schemas.microsoft.com/office/powerpoint/2010/main" val="17398928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831851" y="4552635"/>
            <a:ext cx="105156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D2C54BC8-A6A6-4306-BCC6-6A355BDCBFBB}"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9A493680-6E7F-4927-A399-848A4AB3C8BF}" type="slidenum">
              <a:rPr lang="ru-RU"/>
              <a:pPr/>
              <a:t>‹#›</a:t>
            </a:fld>
            <a:endParaRPr lang="ru-RU"/>
          </a:p>
        </p:txBody>
      </p:sp>
    </p:spTree>
    <p:extLst>
      <p:ext uri="{BB962C8B-B14F-4D97-AF65-F5344CB8AC3E}">
        <p14:creationId xmlns:p14="http://schemas.microsoft.com/office/powerpoint/2010/main" val="7750703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C7EE938-EB81-4C7B-9262-2B4A0842F9B7}"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fld id="{663C4A65-617A-45DE-BDC4-556CCDA78DC9}" type="slidenum">
              <a:rPr lang="ru-RU"/>
              <a:pPr/>
              <a:t>‹#›</a:t>
            </a:fld>
            <a:endParaRPr lang="ru-RU"/>
          </a:p>
        </p:txBody>
      </p:sp>
    </p:spTree>
    <p:extLst>
      <p:ext uri="{BB962C8B-B14F-4D97-AF65-F5344CB8AC3E}">
        <p14:creationId xmlns:p14="http://schemas.microsoft.com/office/powerpoint/2010/main" val="12480227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45127" y="2507552"/>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6172201" y="2507552"/>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EB646DD7-EBBE-47C2-808A-D5464BDA1403}"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fld id="{51DC8A3A-D6EF-4E7B-8297-11362CA20D24}" type="slidenum">
              <a:rPr lang="ru-RU"/>
              <a:pPr/>
              <a:t>‹#›</a:t>
            </a:fld>
            <a:endParaRPr lang="ru-RU"/>
          </a:p>
        </p:txBody>
      </p:sp>
    </p:spTree>
    <p:extLst>
      <p:ext uri="{BB962C8B-B14F-4D97-AF65-F5344CB8AC3E}">
        <p14:creationId xmlns:p14="http://schemas.microsoft.com/office/powerpoint/2010/main" val="17144716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4F8D6E00-F0ED-4B30-863F-C1154171FAD4}"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fld id="{D61AD96B-DC58-43A8-AD74-28796BAE9F11}" type="slidenum">
              <a:rPr lang="ru-RU"/>
              <a:pPr/>
              <a:t>‹#›</a:t>
            </a:fld>
            <a:endParaRPr lang="ru-RU"/>
          </a:p>
        </p:txBody>
      </p:sp>
    </p:spTree>
    <p:extLst>
      <p:ext uri="{BB962C8B-B14F-4D97-AF65-F5344CB8AC3E}">
        <p14:creationId xmlns:p14="http://schemas.microsoft.com/office/powerpoint/2010/main" val="19963902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2FEA3E-7EFE-45CE-AC24-C1E457448547}"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fld id="{9A48F5AC-4CF8-4684-BADE-422DEF83338F}" type="slidenum">
              <a:rPr lang="ru-RU"/>
              <a:pPr/>
              <a:t>‹#›</a:t>
            </a:fld>
            <a:endParaRPr lang="ru-RU"/>
          </a:p>
        </p:txBody>
      </p:sp>
    </p:spTree>
    <p:extLst>
      <p:ext uri="{BB962C8B-B14F-4D97-AF65-F5344CB8AC3E}">
        <p14:creationId xmlns:p14="http://schemas.microsoft.com/office/powerpoint/2010/main" val="3445095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66D608F0-5428-4EDE-871F-A84163579B55}"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fld id="{A027627A-8A4F-42DA-AA03-16A627A22342}" type="slidenum">
              <a:rPr lang="ru-RU"/>
              <a:pPr/>
              <a:t>‹#›</a:t>
            </a:fld>
            <a:endParaRPr lang="ru-RU"/>
          </a:p>
        </p:txBody>
      </p:sp>
    </p:spTree>
    <p:extLst>
      <p:ext uri="{BB962C8B-B14F-4D97-AF65-F5344CB8AC3E}">
        <p14:creationId xmlns:p14="http://schemas.microsoft.com/office/powerpoint/2010/main" val="25520328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41248" y="2057400"/>
            <a:ext cx="393192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lvl1pPr>
              <a:defRPr/>
            </a:lvl1pPr>
          </a:lstStyle>
          <a:p>
            <a:pPr>
              <a:defRPr/>
            </a:pPr>
            <a:fld id="{34D171F1-F095-4D94-A27E-878879AB65CD}"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fld id="{C9E7590B-2254-42CE-90ED-6FAC6200827E}" type="slidenum">
              <a:rPr lang="ru-RU"/>
              <a:pPr/>
              <a:t>‹#›</a:t>
            </a:fld>
            <a:endParaRPr lang="ru-RU"/>
          </a:p>
        </p:txBody>
      </p:sp>
    </p:spTree>
    <p:extLst>
      <p:ext uri="{BB962C8B-B14F-4D97-AF65-F5344CB8AC3E}">
        <p14:creationId xmlns:p14="http://schemas.microsoft.com/office/powerpoint/2010/main" val="1062115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36368060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06088847-BC5B-4401-BA65-4ABD878493F8}"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39F5DBDD-FA44-45D5-B816-D4EB8D4189DB}" type="slidenum">
              <a:rPr lang="ru-RU"/>
              <a:pPr/>
              <a:t>‹#›</a:t>
            </a:fld>
            <a:endParaRPr lang="ru-RU"/>
          </a:p>
        </p:txBody>
      </p:sp>
    </p:spTree>
    <p:extLst>
      <p:ext uri="{BB962C8B-B14F-4D97-AF65-F5344CB8AC3E}">
        <p14:creationId xmlns:p14="http://schemas.microsoft.com/office/powerpoint/2010/main" val="37011843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F9D7B2E-D78C-4CF5-8EA2-3E419E5EF8AF}" type="datetimeFigureOut">
              <a:rPr lang="ru-RU">
                <a:solidFill>
                  <a:prstClr val="black">
                    <a:lumMod val="65000"/>
                    <a:lumOff val="35000"/>
                  </a:prstClr>
                </a:solidFill>
              </a:rPr>
              <a:pPr>
                <a:defRPr/>
              </a:pPr>
              <a:t>23.01.2021</a:t>
            </a:fld>
            <a:endParaRPr lang="ru-RU">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fld id="{ADFD3C28-CBE6-4CCA-9A04-3AF1E183CCF5}" type="slidenum">
              <a:rPr lang="ru-RU"/>
              <a:pPr/>
              <a:t>‹#›</a:t>
            </a:fld>
            <a:endParaRPr lang="ru-RU"/>
          </a:p>
        </p:txBody>
      </p:sp>
    </p:spTree>
    <p:extLst>
      <p:ext uri="{BB962C8B-B14F-4D97-AF65-F5344CB8AC3E}">
        <p14:creationId xmlns:p14="http://schemas.microsoft.com/office/powerpoint/2010/main" val="265649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Project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Client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399505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a:t>Click to edit Master title style</a:t>
            </a:r>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a:t>Short description text here</a:t>
            </a:r>
          </a:p>
        </p:txBody>
      </p:sp>
    </p:spTree>
    <p:extLst>
      <p:ext uri="{BB962C8B-B14F-4D97-AF65-F5344CB8AC3E}">
        <p14:creationId xmlns:p14="http://schemas.microsoft.com/office/powerpoint/2010/main" val="179518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552406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4122346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72840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36652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314154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a:solidFill>
                  <a:srgbClr val="273339"/>
                </a:solidFill>
                <a:latin typeface="Calibri" panose="020F0502020204030204"/>
                <a:cs typeface="Arial"/>
                <a:sym typeface="Arial"/>
              </a:rPr>
              <a:t>Skills:</a:t>
            </a: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a:solidFill>
                  <a:srgbClr val="273339"/>
                </a:solidFill>
                <a:latin typeface="Calibri" panose="020F0502020204030204"/>
                <a:cs typeface="Arial"/>
                <a:sym typeface="Arial"/>
              </a:rPr>
              <a:t>Skills:</a:t>
            </a: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a:t>Name Here</a:t>
            </a:r>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a:t>Job Title Here</a:t>
            </a:r>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a:t>Email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187593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a:t>Name Here</a:t>
            </a:r>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a:t>Job Title Here</a:t>
            </a:r>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a:t>Name Here</a:t>
            </a:r>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a:t>Job Title Here</a:t>
            </a:r>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664273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a:t>Job Title Here</a:t>
            </a:r>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a:solidFill>
                  <a:srgbClr val="8C9CA6"/>
                </a:solidFill>
                <a:latin typeface="Calibri" panose="020F0502020204030204"/>
                <a:cs typeface="Arial"/>
                <a:sym typeface="Arial"/>
              </a:rPr>
              <a:t>“</a:t>
            </a: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a:solidFill>
                  <a:srgbClr val="8C9CA6"/>
                </a:solidFill>
                <a:latin typeface="Calibri" panose="020F0502020204030204"/>
                <a:cs typeface="Arial"/>
                <a:sym typeface="Arial"/>
              </a:rPr>
              <a:t>“</a:t>
            </a: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a:solidFill>
                  <a:srgbClr val="8C9CA6"/>
                </a:solidFill>
                <a:latin typeface="Calibri" panose="020F0502020204030204"/>
                <a:cs typeface="Arial"/>
                <a:sym typeface="Arial"/>
              </a:rPr>
              <a:t>”</a:t>
            </a: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a:solidFill>
                  <a:srgbClr val="8C9CA6"/>
                </a:solidFill>
                <a:latin typeface="Calibri" panose="020F0502020204030204"/>
                <a:cs typeface="Arial"/>
                <a:sym typeface="Arial"/>
              </a:rPr>
              <a:t>”</a:t>
            </a: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a:t>Lorem ipsum dolor sit amet, commodo lacinia dignissim vel sed, ut vestibulum augue phasellus eros. Parturient eros at in diam non eleifend, ac vitae non non vestibulum justo. Venenatis porta mit.</a:t>
            </a:r>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178604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32095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 name="Date Placeholder 3"/>
          <p:cNvSpPr>
            <a:spLocks noGrp="1"/>
          </p:cNvSpPr>
          <p:nvPr>
            <p:ph type="dt" sz="half" idx="10"/>
          </p:nvPr>
        </p:nvSpPr>
        <p:spPr>
          <a:xfrm>
            <a:off x="838200" y="6424268"/>
            <a:ext cx="2743200" cy="365125"/>
          </a:xfrm>
          <a:prstGeom prst="rect">
            <a:avLst/>
          </a:prstGeom>
        </p:spPr>
        <p:txBody>
          <a:bodyPr/>
          <a:lstStyle>
            <a:lvl1pPr>
              <a:defRPr>
                <a:solidFill>
                  <a:srgbClr val="8C9CA6"/>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24268"/>
            <a:ext cx="4114800" cy="365125"/>
          </a:xfrm>
          <a:prstGeom prst="rect">
            <a:avLst/>
          </a:prstGeom>
        </p:spPr>
        <p:txBody>
          <a:bodyPr/>
          <a:lstStyle>
            <a:lvl1pPr>
              <a:defRPr>
                <a:solidFill>
                  <a:srgbClr val="8C9CA6"/>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610600" y="6424268"/>
            <a:ext cx="2743200" cy="365125"/>
          </a:xfrm>
          <a:prstGeom prst="rect">
            <a:avLst/>
          </a:prstGeom>
        </p:spPr>
        <p:txBody>
          <a:bodyPr/>
          <a:lstStyle>
            <a:lvl1pPr>
              <a:defRPr>
                <a:solidFill>
                  <a:srgbClr val="8C9CA6"/>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02106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a:t>Job Title Here</a:t>
            </a:r>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a:t>Job Title Here</a:t>
            </a:r>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a:t>Name Here</a:t>
            </a:r>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a:t>Name Here</a:t>
            </a:r>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703055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a:prstGeom prst="rect">
            <a:avLst/>
          </a:prstGeom>
        </p:spPr>
        <p:txBody>
          <a:bodyPr/>
          <a:lstStyle>
            <a:lvl1pPr>
              <a:defRPr>
                <a:solidFill>
                  <a:srgbClr val="273339"/>
                </a:solidFill>
              </a:defRPr>
            </a:lvl1pPr>
          </a:lstStyle>
          <a:p>
            <a:r>
              <a:rPr lang="en-US" sz="1400" kern="0">
                <a:cs typeface="Arial"/>
                <a:sym typeface="Arial"/>
              </a:rPr>
              <a:t>your date here</a:t>
            </a:r>
          </a:p>
        </p:txBody>
      </p:sp>
      <p:sp>
        <p:nvSpPr>
          <p:cNvPr id="18" name="Footer Placeholder 4"/>
          <p:cNvSpPr>
            <a:spLocks noGrp="1"/>
          </p:cNvSpPr>
          <p:nvPr>
            <p:ph type="ftr" sz="quarter" idx="11"/>
          </p:nvPr>
        </p:nvSpPr>
        <p:spPr>
          <a:xfrm>
            <a:off x="5850147" y="6356350"/>
            <a:ext cx="4114800" cy="365125"/>
          </a:xfrm>
          <a:prstGeom prst="rect">
            <a:avLst/>
          </a:prstGeom>
        </p:spPr>
        <p:txBody>
          <a:bodyPr/>
          <a:lstStyle>
            <a:lvl1pPr algn="ctr">
              <a:defRPr>
                <a:solidFill>
                  <a:srgbClr val="273339"/>
                </a:solidFill>
              </a:defRPr>
            </a:lvl1pPr>
          </a:lstStyle>
          <a:p>
            <a:r>
              <a:rPr lang="en-US" sz="1400" kern="0">
                <a:cs typeface="Arial"/>
                <a:sym typeface="Arial"/>
              </a:rPr>
              <a:t>större - a multipurpose PowerPoint template</a:t>
            </a:r>
          </a:p>
        </p:txBody>
      </p:sp>
      <p:sp>
        <p:nvSpPr>
          <p:cNvPr id="19" name="Slide Number Placeholder 5"/>
          <p:cNvSpPr>
            <a:spLocks noGrp="1"/>
          </p:cNvSpPr>
          <p:nvPr>
            <p:ph type="sldNum" sz="quarter" idx="12"/>
          </p:nvPr>
        </p:nvSpPr>
        <p:spPr>
          <a:xfrm>
            <a:off x="10239794" y="6356350"/>
            <a:ext cx="1114005" cy="365125"/>
          </a:xfrm>
          <a:prstGeom prst="rect">
            <a:avLst/>
          </a:prstGeom>
        </p:spPr>
        <p:txBody>
          <a:bodyPr/>
          <a:lstStyle>
            <a:lvl1pPr>
              <a:defRPr>
                <a:solidFill>
                  <a:srgbClr val="273339"/>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a:t>Lorem ipsum dolor sit amet, commodo lacinia dignissim vel sed, ut vestibulum augue phasellus eros. Parturient eros at in diam non eleifend, ac vitae non non vestibulum justo. Venenatis porta mit.</a:t>
            </a:r>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a:solidFill>
                  <a:srgbClr val="8C9CA6"/>
                </a:solidFill>
                <a:latin typeface="Calibri" panose="020F0502020204030204"/>
                <a:cs typeface="Arial"/>
                <a:sym typeface="Arial"/>
              </a:rPr>
              <a:t>“</a:t>
            </a: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a:t>Name Here</a:t>
            </a:r>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a:t>Job Title Here</a:t>
            </a:r>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a:solidFill>
                  <a:prstClr val="white"/>
                </a:solidFill>
                <a:latin typeface="Calibri" panose="020F0502020204030204"/>
                <a:cs typeface="Arial"/>
                <a:sym typeface="Arial"/>
              </a:rPr>
              <a:t>”</a:t>
            </a: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708481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914101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031479" y="6356350"/>
            <a:ext cx="1543821" cy="365125"/>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5850147" y="6356350"/>
            <a:ext cx="4114800" cy="365125"/>
          </a:xfrm>
          <a:prstGeom prst="rect">
            <a:avLst/>
          </a:prstGeom>
        </p:spPr>
        <p:txBody>
          <a:bodyPr/>
          <a:lstStyle>
            <a:lvl1pPr algn="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10239794" y="6356350"/>
            <a:ext cx="1114005" cy="365125"/>
          </a:xfrm>
          <a:prstGeom prst="rect">
            <a:avLst/>
          </a:prstGeom>
        </p:spPr>
        <p:txBody>
          <a:bodyPr/>
          <a:lstStyle>
            <a:lvl1pP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a:t>Title description</a:t>
            </a:r>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683708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24926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137880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563520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504523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043427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71074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406668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60802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4203357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a:t></a:t>
            </a:r>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12024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9289600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364884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a:t>99%</a:t>
            </a:r>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037444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222038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544615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164458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80689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3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a:t>Insert some title here</a:t>
            </a:r>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a:t>Insert some title here</a:t>
            </a:r>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a:t>Date here</a:t>
            </a: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a:t>Insert some title here</a:t>
            </a:r>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a:t>Date here</a:t>
            </a:r>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7277658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782182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7766203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Strategy</a:t>
            </a:r>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429104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a:t>Insert some title here</a:t>
            </a:r>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8001545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a:solidFill>
                  <a:srgbClr val="0095CD">
                    <a:lumMod val="20000"/>
                    <a:lumOff val="80000"/>
                  </a:srgbClr>
                </a:solidFill>
                <a:latin typeface="Calibri" panose="020F0502020204030204"/>
                <a:cs typeface="Arial"/>
                <a:sym typeface="Arial"/>
              </a:rPr>
              <a:t>S</a:t>
            </a: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a:solidFill>
                  <a:srgbClr val="F17C3F">
                    <a:lumMod val="40000"/>
                    <a:lumOff val="60000"/>
                  </a:srgbClr>
                </a:solidFill>
                <a:latin typeface="Calibri" panose="020F0502020204030204"/>
                <a:cs typeface="Arial"/>
                <a:sym typeface="Arial"/>
              </a:rPr>
              <a:t>W</a:t>
            </a: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a:solidFill>
                  <a:srgbClr val="7BB21B">
                    <a:lumMod val="40000"/>
                    <a:lumOff val="60000"/>
                  </a:srgbClr>
                </a:solidFill>
                <a:latin typeface="Calibri" panose="020F0502020204030204"/>
                <a:cs typeface="Arial"/>
                <a:sym typeface="Arial"/>
              </a:rPr>
              <a:t>O</a:t>
            </a: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a:solidFill>
                  <a:srgbClr val="9D1217">
                    <a:lumMod val="20000"/>
                    <a:lumOff val="80000"/>
                  </a:srgbClr>
                </a:solidFill>
                <a:latin typeface="Calibri" panose="020F0502020204030204"/>
                <a:cs typeface="Arial"/>
                <a:sym typeface="Arial"/>
              </a:rPr>
              <a:t>T</a:t>
            </a: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35655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a:solidFill>
                  <a:srgbClr val="0095CD">
                    <a:lumMod val="20000"/>
                    <a:lumOff val="80000"/>
                  </a:srgbClr>
                </a:solidFill>
                <a:latin typeface="Calibri" panose="020F0502020204030204"/>
                <a:cs typeface="Arial"/>
                <a:sym typeface="Arial"/>
              </a:rPr>
              <a:t>S</a:t>
            </a: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sym typeface="Aria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sym typeface="Aria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sym typeface="Aria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a:solidFill>
                  <a:srgbClr val="F17C3F">
                    <a:lumMod val="40000"/>
                    <a:lumOff val="60000"/>
                  </a:srgbClr>
                </a:solidFill>
                <a:latin typeface="Calibri" panose="020F0502020204030204"/>
                <a:cs typeface="Arial"/>
                <a:sym typeface="Arial"/>
              </a:rPr>
              <a:t>W</a:t>
            </a: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a:solidFill>
                  <a:srgbClr val="7BB21B">
                    <a:lumMod val="40000"/>
                    <a:lumOff val="60000"/>
                  </a:srgbClr>
                </a:solidFill>
                <a:latin typeface="Calibri" panose="020F0502020204030204"/>
                <a:cs typeface="Arial"/>
                <a:sym typeface="Arial"/>
              </a:rPr>
              <a:t>O</a:t>
            </a: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a:solidFill>
                  <a:srgbClr val="9D1217">
                    <a:lumMod val="20000"/>
                    <a:lumOff val="80000"/>
                  </a:srgbClr>
                </a:solidFill>
                <a:latin typeface="Calibri" panose="020F0502020204030204"/>
                <a:cs typeface="Arial"/>
                <a:sym typeface="Arial"/>
              </a:rPr>
              <a:t>T</a:t>
            </a: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STRENGTHS</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4170252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Weaknesses</a:t>
            </a:r>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a:solidFill>
                  <a:srgbClr val="7BB21B">
                    <a:lumMod val="40000"/>
                    <a:lumOff val="60000"/>
                  </a:srgbClr>
                </a:solidFill>
                <a:latin typeface="Calibri" panose="020F0502020204030204"/>
                <a:cs typeface="Arial"/>
                <a:sym typeface="Arial"/>
              </a:rPr>
              <a:t>O</a:t>
            </a: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a:solidFill>
                  <a:srgbClr val="9D1217">
                    <a:lumMod val="20000"/>
                    <a:lumOff val="80000"/>
                  </a:srgbClr>
                </a:solidFill>
                <a:latin typeface="Calibri" panose="020F0502020204030204"/>
                <a:cs typeface="Arial"/>
                <a:sym typeface="Arial"/>
              </a:rPr>
              <a:t>T</a:t>
            </a: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a:solidFill>
                  <a:srgbClr val="0095CD">
                    <a:lumMod val="20000"/>
                    <a:lumOff val="80000"/>
                  </a:srgbClr>
                </a:solidFill>
                <a:latin typeface="Calibri" panose="020F0502020204030204"/>
                <a:cs typeface="Arial"/>
                <a:sym typeface="Arial"/>
              </a:rPr>
              <a:t>S</a:t>
            </a: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a:solidFill>
                  <a:srgbClr val="F17C3F">
                    <a:lumMod val="40000"/>
                    <a:lumOff val="60000"/>
                  </a:srgbClr>
                </a:solidFill>
                <a:latin typeface="Calibri" panose="020F0502020204030204"/>
                <a:cs typeface="Arial"/>
                <a:sym typeface="Arial"/>
              </a:rPr>
              <a:t>W</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789239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Opportunities</a:t>
            </a:r>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a:solidFill>
                  <a:srgbClr val="F17C3F">
                    <a:lumMod val="40000"/>
                    <a:lumOff val="60000"/>
                  </a:srgbClr>
                </a:solidFill>
                <a:latin typeface="Calibri" panose="020F0502020204030204"/>
                <a:cs typeface="Arial"/>
                <a:sym typeface="Arial"/>
              </a:rPr>
              <a:t>W</a:t>
            </a: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a:solidFill>
                  <a:srgbClr val="9D1217">
                    <a:lumMod val="20000"/>
                    <a:lumOff val="80000"/>
                  </a:srgbClr>
                </a:solidFill>
                <a:latin typeface="Calibri" panose="020F0502020204030204"/>
                <a:cs typeface="Arial"/>
                <a:sym typeface="Arial"/>
              </a:rPr>
              <a:t>T</a:t>
            </a: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a:solidFill>
                  <a:srgbClr val="0095CD">
                    <a:lumMod val="20000"/>
                    <a:lumOff val="80000"/>
                  </a:srgbClr>
                </a:solidFill>
                <a:latin typeface="Calibri" panose="020F0502020204030204"/>
                <a:cs typeface="Arial"/>
                <a:sym typeface="Arial"/>
              </a:rPr>
              <a:t>S</a:t>
            </a: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a:solidFill>
                  <a:srgbClr val="7BB21B">
                    <a:lumMod val="40000"/>
                    <a:lumOff val="60000"/>
                  </a:srgbClr>
                </a:solidFill>
                <a:latin typeface="Calibri" panose="020F0502020204030204"/>
                <a:cs typeface="Arial"/>
                <a:sym typeface="Arial"/>
              </a:rPr>
              <a:t>O</a:t>
            </a: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6587792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Threats</a:t>
            </a:r>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a:solidFill>
                  <a:srgbClr val="F17C3F">
                    <a:lumMod val="40000"/>
                    <a:lumOff val="60000"/>
                  </a:srgbClr>
                </a:solidFill>
                <a:latin typeface="Calibri" panose="020F0502020204030204"/>
                <a:cs typeface="Arial"/>
                <a:sym typeface="Arial"/>
              </a:rPr>
              <a:t>W</a:t>
            </a: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a:solidFill>
                  <a:srgbClr val="7BB21B">
                    <a:lumMod val="40000"/>
                    <a:lumOff val="60000"/>
                  </a:srgbClr>
                </a:solidFill>
                <a:latin typeface="Calibri" panose="020F0502020204030204"/>
                <a:cs typeface="Arial"/>
                <a:sym typeface="Arial"/>
              </a:rPr>
              <a:t>O</a:t>
            </a: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a:solidFill>
                  <a:srgbClr val="0095CD">
                    <a:lumMod val="20000"/>
                    <a:lumOff val="80000"/>
                  </a:srgbClr>
                </a:solidFill>
                <a:latin typeface="Calibri" panose="020F0502020204030204"/>
                <a:cs typeface="Arial"/>
                <a:sym typeface="Arial"/>
              </a:rPr>
              <a:t>S</a:t>
            </a: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a:solidFill>
                  <a:srgbClr val="9D1217">
                    <a:lumMod val="20000"/>
                    <a:lumOff val="80000"/>
                  </a:srgbClr>
                </a:solidFill>
                <a:latin typeface="Calibri" panose="020F0502020204030204"/>
                <a:cs typeface="Arial"/>
                <a:sym typeface="Arial"/>
              </a:rPr>
              <a:t>T</a:t>
            </a: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4500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7014709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a:t>TITLE</a:t>
            </a:r>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a:t>Title 1</a:t>
            </a:r>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a:t>Title 2</a:t>
            </a:r>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a:t>Title 3</a:t>
            </a:r>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a:t>Title 4</a:t>
            </a:r>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a:t>List items for Title 1</a:t>
            </a:r>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a:t>List items for Title 2</a:t>
            </a:r>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a:t>List items for Title 3</a:t>
            </a:r>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a:t>List items for Title 4</a:t>
            </a:r>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a:t>List items for TITLE</a:t>
            </a:r>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964105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a:t>List items for Title 1</a:t>
            </a:r>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2</a:t>
            </a:r>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3</a:t>
            </a:r>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a:t>List items for Title 4</a:t>
            </a:r>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1</a:t>
            </a:r>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3</a:t>
            </a:r>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2</a:t>
            </a:r>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a:t>Title 4</a:t>
            </a: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2309569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a:t>List items for Title 1</a:t>
            </a:r>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a:t>List items for Title 2</a:t>
            </a:r>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a:t>List items for Title 3</a:t>
            </a:r>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a:t>List items for Title 4</a:t>
            </a:r>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1</a:t>
            </a:r>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3</a:t>
            </a:r>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2</a:t>
            </a:r>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a:t>Title 4</a:t>
            </a:r>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a:t>Subtitle</a:t>
            </a:r>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a:t>Subtitle</a:t>
            </a:r>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sym typeface="Aria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439426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a:t>Title</a:t>
            </a:r>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a:t>Subtitle</a:t>
            </a:r>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a:t>Title</a:t>
            </a:r>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a:t>Subtitle</a:t>
            </a:r>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a:t>Subtitle</a:t>
            </a:r>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a:t>Subtitle</a:t>
            </a:r>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a:t>Subtitle</a:t>
            </a:r>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a:t>List items</a:t>
            </a:r>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a:t>Subtitle</a:t>
            </a:r>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sym typeface="Aria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a:t>Title</a:t>
            </a:r>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743879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a:t>Item</a:t>
            </a:r>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014778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4</a:t>
            </a:r>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2</a:t>
            </a:r>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a:t>Effect</a:t>
            </a:r>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3</a:t>
            </a:r>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Category 1</a:t>
            </a:r>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1</a:t>
            </a:r>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2</a:t>
            </a:r>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a:t>Cause 3</a:t>
            </a:r>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a:t>Cause &amp; Effect Fishbone Diagram</a:t>
            </a:r>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804306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4018794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3</a:t>
            </a:r>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2</a:t>
            </a:r>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5157281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2</a:t>
            </a:r>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1</a:t>
            </a:r>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a:t>List items for Title 1</a:t>
            </a:r>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a:t>Option 4</a:t>
            </a:r>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a:t>Price Here</a:t>
            </a:r>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a:t>Price:</a:t>
            </a:r>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a:t>List items for Title 1</a:t>
            </a:r>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a:t>Option 3</a:t>
            </a:r>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a:t>Price Here</a:t>
            </a:r>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a:t>Price:</a:t>
            </a:r>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2622843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1</a:t>
            </a:r>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3</a:t>
            </a:r>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a:t>Option 2</a:t>
            </a:r>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a:t>Price Here</a:t>
            </a:r>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1</a:t>
            </a:r>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2</a:t>
            </a:r>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3</a:t>
            </a:r>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4</a:t>
            </a:r>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a:t>Attribute 5</a:t>
            </a:r>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a:t>Comment here</a:t>
            </a:r>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55510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4510095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9351873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25661994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2850477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8263143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Continent</a:t>
            </a:r>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25118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a:t>COUNTRY</a:t>
            </a:r>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8758717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a:t>Supplier information (address, phone #, etc.)</a:t>
            </a:r>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Invoice to:</a:t>
            </a:r>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281397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714570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598"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70265"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a:t>
            </a:r>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Your text here</a:t>
            </a:r>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Caption</a:t>
            </a:r>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Your title here</a:t>
            </a:r>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1787377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173970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Tree>
    <p:extLst>
      <p:ext uri="{BB962C8B-B14F-4D97-AF65-F5344CB8AC3E}">
        <p14:creationId xmlns:p14="http://schemas.microsoft.com/office/powerpoint/2010/main" val="3028207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pic>
        <p:nvPicPr>
          <p:cNvPr id="3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3410285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8658794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latin typeface="Calibri" panose="020F0502020204030204"/>
              <a:cs typeface="Arial"/>
              <a:sym typeface="Aria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latin typeface="Calibri" panose="020F0502020204030204"/>
              <a:cs typeface="Arial"/>
              <a:sym typeface="Aria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latin typeface="Calibri" panose="020F0502020204030204"/>
              <a:cs typeface="Arial"/>
              <a:sym typeface="Aria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latin typeface="Calibri" panose="020F0502020204030204"/>
              <a:cs typeface="Arial"/>
              <a:sym typeface="Aria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latin typeface="Calibri" panose="020F0502020204030204"/>
              <a:cs typeface="Arial"/>
              <a:sym typeface="Aria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9741296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a:t>Insert some title here</a:t>
            </a:r>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282276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38794661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33"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Calibri" panose="020F0502020204030204"/>
              <a:cs typeface="Arial"/>
              <a:sym typeface="Arial"/>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p14="http://schemas.microsoft.com/office/powerpoint/2010/main" val="19328772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r>
              <a:rPr lang="en-US" sz="1400" kern="0">
                <a:solidFill>
                  <a:srgbClr val="273339">
                    <a:tint val="75000"/>
                  </a:srgbClr>
                </a:solidFill>
                <a:cs typeface="Arial"/>
                <a:sym typeface="Aria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sz="1400" kern="0">
                <a:solidFill>
                  <a:srgbClr val="273339">
                    <a:tint val="75000"/>
                  </a:srgbClr>
                </a:solidFill>
                <a:cs typeface="Arial"/>
                <a:sym typeface="Aria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18DBF4-37B7-4C4F-9728-A1C100B177EE}" type="slidenum">
              <a:rPr lang="en-US" sz="1400" kern="0">
                <a:solidFill>
                  <a:srgbClr val="273339">
                    <a:tint val="75000"/>
                  </a:srgbClr>
                </a:solidFill>
                <a:cs typeface="Arial"/>
                <a:sym typeface="Arial"/>
              </a:rPr>
              <a:pPr/>
              <a:t>‹#›</a:t>
            </a:fld>
            <a:endParaRPr lang="en-US" sz="1400" kern="0">
              <a:solidFill>
                <a:srgbClr val="273339">
                  <a:tint val="75000"/>
                </a:srgbClr>
              </a:solidFill>
              <a:cs typeface="Arial"/>
              <a:sym typeface="Aria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a:t>Click to edit Master title style</a:t>
            </a:r>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74106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r>
              <a:rPr lang="en-US" sz="1400" kern="0">
                <a:solidFill>
                  <a:srgbClr val="273339">
                    <a:tint val="75000"/>
                  </a:srgbClr>
                </a:solidFill>
                <a:cs typeface="Arial"/>
                <a:sym typeface="Aria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sz="1400" kern="0">
                <a:solidFill>
                  <a:srgbClr val="273339">
                    <a:tint val="75000"/>
                  </a:srgbClr>
                </a:solidFill>
                <a:cs typeface="Arial"/>
                <a:sym typeface="Aria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18DBF4-37B7-4C4F-9728-A1C100B177EE}" type="slidenum">
              <a:rPr lang="en-US" sz="1400" kern="0">
                <a:solidFill>
                  <a:srgbClr val="273339">
                    <a:tint val="75000"/>
                  </a:srgbClr>
                </a:solidFill>
                <a:cs typeface="Arial"/>
                <a:sym typeface="Arial"/>
              </a:rPr>
              <a:pPr/>
              <a:t>‹#›</a:t>
            </a:fld>
            <a:endParaRPr lang="en-US" sz="1400" kern="0">
              <a:solidFill>
                <a:srgbClr val="273339">
                  <a:tint val="75000"/>
                </a:srgbClr>
              </a:solidFill>
              <a:cs typeface="Arial"/>
              <a:sym typeface="Aria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7471009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r>
              <a:rPr lang="en-US" sz="1400" kern="0">
                <a:solidFill>
                  <a:srgbClr val="273339">
                    <a:tint val="75000"/>
                  </a:srgbClr>
                </a:solidFill>
                <a:cs typeface="Arial"/>
                <a:sym typeface="Arial"/>
              </a:rPr>
              <a:t>your date here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sz="1400" kern="0">
                <a:solidFill>
                  <a:srgbClr val="273339">
                    <a:tint val="75000"/>
                  </a:srgbClr>
                </a:solidFill>
                <a:cs typeface="Arial"/>
                <a:sym typeface="Arial"/>
              </a:rPr>
              <a:t>större - a multipurpose PowerPoint template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18DBF4-37B7-4C4F-9728-A1C100B177EE}" type="slidenum">
              <a:rPr lang="en-US" sz="1400" kern="0">
                <a:solidFill>
                  <a:srgbClr val="273339">
                    <a:tint val="75000"/>
                  </a:srgbClr>
                </a:solidFill>
                <a:cs typeface="Arial"/>
                <a:sym typeface="Arial"/>
              </a:rPr>
              <a:pPr/>
              <a:t>‹#›</a:t>
            </a:fld>
            <a:endParaRPr lang="en-US" sz="1400" kern="0">
              <a:solidFill>
                <a:srgbClr val="273339">
                  <a:tint val="75000"/>
                </a:srgbClr>
              </a:solidFill>
              <a:cs typeface="Arial"/>
              <a:sym typeface="Aria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475219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557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sz="1400" kern="0">
                <a:cs typeface="Arial"/>
                <a:sym typeface="Arial"/>
              </a:rPr>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sz="1400" kern="0">
                <a:cs typeface="Arial"/>
                <a:sym typeface="Arial"/>
              </a:rPr>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z="1400" kern="0" smtClean="0">
                <a:cs typeface="Arial"/>
                <a:sym typeface="Arial"/>
              </a:rPr>
              <a:pPr/>
              <a:t>‹#›</a:t>
            </a:fld>
            <a:endParaRPr lang="en-US" sz="1400" kern="0">
              <a:cs typeface="Arial"/>
              <a:sym typeface="Arial"/>
            </a:endParaRPr>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grpSp>
    </p:spTree>
    <p:extLst>
      <p:ext uri="{BB962C8B-B14F-4D97-AF65-F5344CB8AC3E}">
        <p14:creationId xmlns:p14="http://schemas.microsoft.com/office/powerpoint/2010/main" val="35944459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cNvSpPr txBox="1">
            <a:spLocks/>
          </p:cNvSpPr>
          <p:nvPr userDrawn="1"/>
        </p:nvSpPr>
        <p:spPr>
          <a:xfrm>
            <a:off x="11626850" y="6565900"/>
            <a:ext cx="284163" cy="155575"/>
          </a:xfrm>
          <a:prstGeom prst="rect">
            <a:avLst/>
          </a:prstGeom>
        </p:spPr>
        <p:txBody>
          <a:bodyPr wrap="none" lIns="0" tIns="0" rIns="0" bIns="0"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defTabSz="457200" eaLnBrk="1" hangingPunct="1">
              <a:defRPr/>
            </a:pPr>
            <a:fld id="{5B0F3EE9-2910-46D1-913D-CF5A39C623E7}" type="slidenum">
              <a:rPr lang="en-US" altLang="kk-KZ" sz="1000">
                <a:solidFill>
                  <a:prstClr val="black"/>
                </a:solidFill>
                <a:latin typeface="Calibri" panose="020F0502020204030204" pitchFamily="34" charset="0"/>
              </a:rPr>
              <a:pPr defTabSz="457200" eaLnBrk="1" hangingPunct="1">
                <a:defRPr/>
              </a:pPr>
              <a:t>‹#›</a:t>
            </a:fld>
            <a:endParaRPr lang="en-US" altLang="kk-KZ" sz="1000">
              <a:solidFill>
                <a:prstClr val="black"/>
              </a:solidFill>
              <a:latin typeface="Calibri" panose="020F0502020204030204" pitchFamily="34" charset="0"/>
            </a:endParaRPr>
          </a:p>
        </p:txBody>
      </p:sp>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52673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a:extLst>
              <a:ext uri="{28A0092B-C50C-407E-A947-70E740481C1C}">
                <a14:useLocalDpi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a:prstGeom prst="rect">
            <a:avLst/>
          </a:prstGeom>
        </p:spPr>
        <p:txBody>
          <a:bodyPr/>
          <a:lstStyle>
            <a:lvl1pPr>
              <a:defRPr>
                <a:solidFill>
                  <a:srgbClr val="8C9CA6"/>
                </a:solidFill>
              </a:defRPr>
            </a:lvl1pPr>
          </a:lstStyle>
          <a:p>
            <a:r>
              <a:rPr lang="en-US"/>
              <a:t>your date here</a:t>
            </a:r>
          </a:p>
        </p:txBody>
      </p:sp>
      <p:sp>
        <p:nvSpPr>
          <p:cNvPr id="5" name="Footer Placeholder 4"/>
          <p:cNvSpPr>
            <a:spLocks noGrp="1"/>
          </p:cNvSpPr>
          <p:nvPr>
            <p:ph type="ftr" sz="quarter" idx="11"/>
          </p:nvPr>
        </p:nvSpPr>
        <p:spPr>
          <a:xfrm>
            <a:off x="4038600" y="6424268"/>
            <a:ext cx="4114800" cy="365125"/>
          </a:xfrm>
          <a:prstGeom prst="rect">
            <a:avLst/>
          </a:prstGeom>
        </p:spPr>
        <p:txBody>
          <a:bodyPr/>
          <a:lstStyle>
            <a:lvl1pPr>
              <a:defRPr>
                <a:solidFill>
                  <a:srgbClr val="8C9CA6"/>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610600" y="6424268"/>
            <a:ext cx="2743200" cy="365125"/>
          </a:xfrm>
          <a:prstGeom prst="rect">
            <a:avLst/>
          </a:prstGeo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476261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4901501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half" idx="2"/>
          </p:nvPr>
        </p:nvSpPr>
        <p:spPr>
          <a:xfrm>
            <a:off x="6172200" y="164317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890394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p:cNvSpPr>
            <a:spLocks noGrp="1"/>
          </p:cNvSpPr>
          <p:nvPr>
            <p:ph sz="half" idx="13"/>
          </p:nvPr>
        </p:nvSpPr>
        <p:spPr>
          <a:xfrm>
            <a:off x="7905750"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
          <p:cNvSpPr>
            <a:spLocks noGrp="1"/>
          </p:cNvSpPr>
          <p:nvPr>
            <p:ph sz="half" idx="14"/>
          </p:nvPr>
        </p:nvSpPr>
        <p:spPr>
          <a:xfrm>
            <a:off x="4371975" y="1643174"/>
            <a:ext cx="3448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0190412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a:t>Your map goes here</a:t>
            </a:r>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a:t>Lorem ipsum dolor sit amet, placerat ipsum erat et tortor, vehicula sociis vel vel, ut cursus sociosqu integer sapien in. Aliquet blandit, pellentesque nec vitae. Sapien ante feugiat non est etiam aut.</a:t>
            </a:r>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a:t></a:t>
            </a:r>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a:t>Adress</a:t>
            </a:r>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a:t></a:t>
            </a:r>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a:t>Some information here</a:t>
            </a:r>
          </a:p>
        </p:txBody>
      </p:sp>
    </p:spTree>
    <p:extLst>
      <p:ext uri="{BB962C8B-B14F-4D97-AF65-F5344CB8AC3E}">
        <p14:creationId xmlns:p14="http://schemas.microsoft.com/office/powerpoint/2010/main" val="3362618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7515848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a:t>Title Here</a:t>
            </a:r>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a:t></a:t>
            </a:r>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a:t></a:t>
            </a:r>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9585735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6229714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482600" y="6466112"/>
            <a:ext cx="2743200" cy="281437"/>
          </a:xfrm>
          <a:prstGeom prst="rect">
            <a:avLst/>
          </a:prstGeom>
        </p:spPr>
        <p:txBody>
          <a:bodyPr/>
          <a:lstStyle>
            <a:lvl1pPr>
              <a:defRPr>
                <a:solidFill>
                  <a:srgbClr val="576973"/>
                </a:solidFill>
              </a:defRPr>
            </a:lvl1pPr>
          </a:lstStyle>
          <a:p>
            <a:r>
              <a:rPr lang="en-US"/>
              <a:t>your date here</a:t>
            </a:r>
          </a:p>
        </p:txBody>
      </p:sp>
      <p:sp>
        <p:nvSpPr>
          <p:cNvPr id="5" name="Footer Placeholder 4"/>
          <p:cNvSpPr>
            <a:spLocks noGrp="1"/>
          </p:cNvSpPr>
          <p:nvPr>
            <p:ph type="ftr" sz="quarter" idx="11"/>
          </p:nvPr>
        </p:nvSpPr>
        <p:spPr>
          <a:xfrm>
            <a:off x="4038600" y="6466112"/>
            <a:ext cx="4114800" cy="281437"/>
          </a:xfrm>
          <a:prstGeom prst="rect">
            <a:avLst/>
          </a:prstGeom>
        </p:spPr>
        <p:txBody>
          <a:bodyPr/>
          <a:lstStyle>
            <a:lvl1pPr>
              <a:defRPr>
                <a:solidFill>
                  <a:srgbClr val="576973"/>
                </a:solidFill>
              </a:defRPr>
            </a:lvl1pPr>
          </a:lstStyle>
          <a:p>
            <a:r>
              <a:rPr lang="en-US"/>
              <a:t>större - a multipurpose PowerPoint template</a:t>
            </a:r>
          </a:p>
        </p:txBody>
      </p:sp>
      <p:sp>
        <p:nvSpPr>
          <p:cNvPr id="6" name="Slide Number Placeholder 5"/>
          <p:cNvSpPr>
            <a:spLocks noGrp="1"/>
          </p:cNvSpPr>
          <p:nvPr>
            <p:ph type="sldNum" sz="quarter" idx="12"/>
          </p:nvPr>
        </p:nvSpPr>
        <p:spPr>
          <a:xfrm>
            <a:off x="8966201" y="6466112"/>
            <a:ext cx="2743200" cy="281437"/>
          </a:xfrm>
          <a:prstGeom prst="rect">
            <a:avLst/>
          </a:prstGeo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a:t></a:t>
            </a:r>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a:t>Title Here</a:t>
            </a:r>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a:t>Short description here</a:t>
            </a:r>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a:t></a:t>
            </a:r>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7704819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 /><Relationship Id="rId117" Type="http://schemas.openxmlformats.org/officeDocument/2006/relationships/slideLayout" Target="../slideLayouts/slideLayout117.xml" /><Relationship Id="rId21" Type="http://schemas.openxmlformats.org/officeDocument/2006/relationships/slideLayout" Target="../slideLayouts/slideLayout21.xml" /><Relationship Id="rId42" Type="http://schemas.openxmlformats.org/officeDocument/2006/relationships/slideLayout" Target="../slideLayouts/slideLayout42.xml" /><Relationship Id="rId47" Type="http://schemas.openxmlformats.org/officeDocument/2006/relationships/slideLayout" Target="../slideLayouts/slideLayout47.xml" /><Relationship Id="rId63" Type="http://schemas.openxmlformats.org/officeDocument/2006/relationships/slideLayout" Target="../slideLayouts/slideLayout63.xml" /><Relationship Id="rId68" Type="http://schemas.openxmlformats.org/officeDocument/2006/relationships/slideLayout" Target="../slideLayouts/slideLayout68.xml" /><Relationship Id="rId84" Type="http://schemas.openxmlformats.org/officeDocument/2006/relationships/slideLayout" Target="../slideLayouts/slideLayout84.xml" /><Relationship Id="rId89" Type="http://schemas.openxmlformats.org/officeDocument/2006/relationships/slideLayout" Target="../slideLayouts/slideLayout89.xml" /><Relationship Id="rId112" Type="http://schemas.openxmlformats.org/officeDocument/2006/relationships/slideLayout" Target="../slideLayouts/slideLayout112.xml" /><Relationship Id="rId133" Type="http://schemas.openxmlformats.org/officeDocument/2006/relationships/slideLayout" Target="../slideLayouts/slideLayout133.xml" /><Relationship Id="rId138" Type="http://schemas.openxmlformats.org/officeDocument/2006/relationships/slideLayout" Target="../slideLayouts/slideLayout138.xml" /><Relationship Id="rId154" Type="http://schemas.openxmlformats.org/officeDocument/2006/relationships/slideLayout" Target="../slideLayouts/slideLayout154.xml" /><Relationship Id="rId159" Type="http://schemas.openxmlformats.org/officeDocument/2006/relationships/slideLayout" Target="../slideLayouts/slideLayout159.xml" /><Relationship Id="rId175" Type="http://schemas.openxmlformats.org/officeDocument/2006/relationships/slideLayout" Target="../slideLayouts/slideLayout175.xml" /><Relationship Id="rId170" Type="http://schemas.openxmlformats.org/officeDocument/2006/relationships/slideLayout" Target="../slideLayouts/slideLayout170.xml" /><Relationship Id="rId16" Type="http://schemas.openxmlformats.org/officeDocument/2006/relationships/slideLayout" Target="../slideLayouts/slideLayout16.xml" /><Relationship Id="rId107" Type="http://schemas.openxmlformats.org/officeDocument/2006/relationships/slideLayout" Target="../slideLayouts/slideLayout107.xml" /><Relationship Id="rId11" Type="http://schemas.openxmlformats.org/officeDocument/2006/relationships/slideLayout" Target="../slideLayouts/slideLayout11.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53" Type="http://schemas.openxmlformats.org/officeDocument/2006/relationships/slideLayout" Target="../slideLayouts/slideLayout53.xml" /><Relationship Id="rId58" Type="http://schemas.openxmlformats.org/officeDocument/2006/relationships/slideLayout" Target="../slideLayouts/slideLayout58.xml" /><Relationship Id="rId74" Type="http://schemas.openxmlformats.org/officeDocument/2006/relationships/slideLayout" Target="../slideLayouts/slideLayout74.xml" /><Relationship Id="rId79" Type="http://schemas.openxmlformats.org/officeDocument/2006/relationships/slideLayout" Target="../slideLayouts/slideLayout79.xml" /><Relationship Id="rId102" Type="http://schemas.openxmlformats.org/officeDocument/2006/relationships/slideLayout" Target="../slideLayouts/slideLayout102.xml" /><Relationship Id="rId123" Type="http://schemas.openxmlformats.org/officeDocument/2006/relationships/slideLayout" Target="../slideLayouts/slideLayout123.xml" /><Relationship Id="rId128" Type="http://schemas.openxmlformats.org/officeDocument/2006/relationships/slideLayout" Target="../slideLayouts/slideLayout128.xml" /><Relationship Id="rId144" Type="http://schemas.openxmlformats.org/officeDocument/2006/relationships/slideLayout" Target="../slideLayouts/slideLayout144.xml" /><Relationship Id="rId149" Type="http://schemas.openxmlformats.org/officeDocument/2006/relationships/slideLayout" Target="../slideLayouts/slideLayout149.xml" /><Relationship Id="rId5" Type="http://schemas.openxmlformats.org/officeDocument/2006/relationships/slideLayout" Target="../slideLayouts/slideLayout5.xml" /><Relationship Id="rId90" Type="http://schemas.openxmlformats.org/officeDocument/2006/relationships/slideLayout" Target="../slideLayouts/slideLayout90.xml" /><Relationship Id="rId95" Type="http://schemas.openxmlformats.org/officeDocument/2006/relationships/slideLayout" Target="../slideLayouts/slideLayout95.xml" /><Relationship Id="rId160" Type="http://schemas.openxmlformats.org/officeDocument/2006/relationships/slideLayout" Target="../slideLayouts/slideLayout160.xml" /><Relationship Id="rId165" Type="http://schemas.openxmlformats.org/officeDocument/2006/relationships/slideLayout" Target="../slideLayouts/slideLayout165.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43" Type="http://schemas.openxmlformats.org/officeDocument/2006/relationships/slideLayout" Target="../slideLayouts/slideLayout43.xml" /><Relationship Id="rId48" Type="http://schemas.openxmlformats.org/officeDocument/2006/relationships/slideLayout" Target="../slideLayouts/slideLayout48.xml" /><Relationship Id="rId64" Type="http://schemas.openxmlformats.org/officeDocument/2006/relationships/slideLayout" Target="../slideLayouts/slideLayout64.xml" /><Relationship Id="rId69" Type="http://schemas.openxmlformats.org/officeDocument/2006/relationships/slideLayout" Target="../slideLayouts/slideLayout69.xml" /><Relationship Id="rId113" Type="http://schemas.openxmlformats.org/officeDocument/2006/relationships/slideLayout" Target="../slideLayouts/slideLayout113.xml" /><Relationship Id="rId118" Type="http://schemas.openxmlformats.org/officeDocument/2006/relationships/slideLayout" Target="../slideLayouts/slideLayout118.xml" /><Relationship Id="rId134" Type="http://schemas.openxmlformats.org/officeDocument/2006/relationships/slideLayout" Target="../slideLayouts/slideLayout134.xml" /><Relationship Id="rId139" Type="http://schemas.openxmlformats.org/officeDocument/2006/relationships/slideLayout" Target="../slideLayouts/slideLayout139.xml" /><Relationship Id="rId80" Type="http://schemas.openxmlformats.org/officeDocument/2006/relationships/slideLayout" Target="../slideLayouts/slideLayout80.xml" /><Relationship Id="rId85" Type="http://schemas.openxmlformats.org/officeDocument/2006/relationships/slideLayout" Target="../slideLayouts/slideLayout85.xml" /><Relationship Id="rId150" Type="http://schemas.openxmlformats.org/officeDocument/2006/relationships/slideLayout" Target="../slideLayouts/slideLayout150.xml" /><Relationship Id="rId155" Type="http://schemas.openxmlformats.org/officeDocument/2006/relationships/slideLayout" Target="../slideLayouts/slideLayout155.xml" /><Relationship Id="rId171" Type="http://schemas.openxmlformats.org/officeDocument/2006/relationships/slideLayout" Target="../slideLayouts/slideLayout171.xml" /><Relationship Id="rId176" Type="http://schemas.openxmlformats.org/officeDocument/2006/relationships/slideLayout" Target="../slideLayouts/slideLayout176.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59" Type="http://schemas.openxmlformats.org/officeDocument/2006/relationships/slideLayout" Target="../slideLayouts/slideLayout59.xml" /><Relationship Id="rId103" Type="http://schemas.openxmlformats.org/officeDocument/2006/relationships/slideLayout" Target="../slideLayouts/slideLayout103.xml" /><Relationship Id="rId108" Type="http://schemas.openxmlformats.org/officeDocument/2006/relationships/slideLayout" Target="../slideLayouts/slideLayout108.xml" /><Relationship Id="rId124" Type="http://schemas.openxmlformats.org/officeDocument/2006/relationships/slideLayout" Target="../slideLayouts/slideLayout124.xml" /><Relationship Id="rId129" Type="http://schemas.openxmlformats.org/officeDocument/2006/relationships/slideLayout" Target="../slideLayouts/slideLayout129.xml" /><Relationship Id="rId54" Type="http://schemas.openxmlformats.org/officeDocument/2006/relationships/slideLayout" Target="../slideLayouts/slideLayout54.xml" /><Relationship Id="rId70" Type="http://schemas.openxmlformats.org/officeDocument/2006/relationships/slideLayout" Target="../slideLayouts/slideLayout70.xml" /><Relationship Id="rId75" Type="http://schemas.openxmlformats.org/officeDocument/2006/relationships/slideLayout" Target="../slideLayouts/slideLayout75.xml" /><Relationship Id="rId91" Type="http://schemas.openxmlformats.org/officeDocument/2006/relationships/slideLayout" Target="../slideLayouts/slideLayout91.xml" /><Relationship Id="rId96" Type="http://schemas.openxmlformats.org/officeDocument/2006/relationships/slideLayout" Target="../slideLayouts/slideLayout96.xml" /><Relationship Id="rId140" Type="http://schemas.openxmlformats.org/officeDocument/2006/relationships/slideLayout" Target="../slideLayouts/slideLayout140.xml" /><Relationship Id="rId145" Type="http://schemas.openxmlformats.org/officeDocument/2006/relationships/slideLayout" Target="../slideLayouts/slideLayout145.xml" /><Relationship Id="rId161" Type="http://schemas.openxmlformats.org/officeDocument/2006/relationships/slideLayout" Target="../slideLayouts/slideLayout161.xml" /><Relationship Id="rId166" Type="http://schemas.openxmlformats.org/officeDocument/2006/relationships/slideLayout" Target="../slideLayouts/slideLayout16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49" Type="http://schemas.openxmlformats.org/officeDocument/2006/relationships/slideLayout" Target="../slideLayouts/slideLayout49.xml" /><Relationship Id="rId114" Type="http://schemas.openxmlformats.org/officeDocument/2006/relationships/slideLayout" Target="../slideLayouts/slideLayout114.xml" /><Relationship Id="rId119" Type="http://schemas.openxmlformats.org/officeDocument/2006/relationships/slideLayout" Target="../slideLayouts/slideLayout119.xml" /><Relationship Id="rId10" Type="http://schemas.openxmlformats.org/officeDocument/2006/relationships/slideLayout" Target="../slideLayouts/slideLayout10.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52" Type="http://schemas.openxmlformats.org/officeDocument/2006/relationships/slideLayout" Target="../slideLayouts/slideLayout52.xml" /><Relationship Id="rId60" Type="http://schemas.openxmlformats.org/officeDocument/2006/relationships/slideLayout" Target="../slideLayouts/slideLayout60.xml" /><Relationship Id="rId65" Type="http://schemas.openxmlformats.org/officeDocument/2006/relationships/slideLayout" Target="../slideLayouts/slideLayout65.xml" /><Relationship Id="rId73" Type="http://schemas.openxmlformats.org/officeDocument/2006/relationships/slideLayout" Target="../slideLayouts/slideLayout73.xml" /><Relationship Id="rId78" Type="http://schemas.openxmlformats.org/officeDocument/2006/relationships/slideLayout" Target="../slideLayouts/slideLayout78.xml" /><Relationship Id="rId81" Type="http://schemas.openxmlformats.org/officeDocument/2006/relationships/slideLayout" Target="../slideLayouts/slideLayout81.xml" /><Relationship Id="rId86" Type="http://schemas.openxmlformats.org/officeDocument/2006/relationships/slideLayout" Target="../slideLayouts/slideLayout86.xml" /><Relationship Id="rId94" Type="http://schemas.openxmlformats.org/officeDocument/2006/relationships/slideLayout" Target="../slideLayouts/slideLayout94.xml" /><Relationship Id="rId99" Type="http://schemas.openxmlformats.org/officeDocument/2006/relationships/slideLayout" Target="../slideLayouts/slideLayout99.xml" /><Relationship Id="rId101" Type="http://schemas.openxmlformats.org/officeDocument/2006/relationships/slideLayout" Target="../slideLayouts/slideLayout101.xml" /><Relationship Id="rId122" Type="http://schemas.openxmlformats.org/officeDocument/2006/relationships/slideLayout" Target="../slideLayouts/slideLayout122.xml" /><Relationship Id="rId130" Type="http://schemas.openxmlformats.org/officeDocument/2006/relationships/slideLayout" Target="../slideLayouts/slideLayout130.xml" /><Relationship Id="rId135" Type="http://schemas.openxmlformats.org/officeDocument/2006/relationships/slideLayout" Target="../slideLayouts/slideLayout135.xml" /><Relationship Id="rId143" Type="http://schemas.openxmlformats.org/officeDocument/2006/relationships/slideLayout" Target="../slideLayouts/slideLayout143.xml" /><Relationship Id="rId148" Type="http://schemas.openxmlformats.org/officeDocument/2006/relationships/slideLayout" Target="../slideLayouts/slideLayout148.xml" /><Relationship Id="rId151" Type="http://schemas.openxmlformats.org/officeDocument/2006/relationships/slideLayout" Target="../slideLayouts/slideLayout151.xml" /><Relationship Id="rId156" Type="http://schemas.openxmlformats.org/officeDocument/2006/relationships/slideLayout" Target="../slideLayouts/slideLayout156.xml" /><Relationship Id="rId164" Type="http://schemas.openxmlformats.org/officeDocument/2006/relationships/slideLayout" Target="../slideLayouts/slideLayout164.xml" /><Relationship Id="rId169" Type="http://schemas.openxmlformats.org/officeDocument/2006/relationships/slideLayout" Target="../slideLayouts/slideLayout169.xml" /><Relationship Id="rId177" Type="http://schemas.openxmlformats.org/officeDocument/2006/relationships/slideLayout" Target="../slideLayouts/slideLayout177.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72" Type="http://schemas.openxmlformats.org/officeDocument/2006/relationships/slideLayout" Target="../slideLayouts/slideLayout172.xml" /><Relationship Id="rId180" Type="http://schemas.openxmlformats.org/officeDocument/2006/relationships/theme" Target="../theme/theme1.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9" Type="http://schemas.openxmlformats.org/officeDocument/2006/relationships/slideLayout" Target="../slideLayouts/slideLayout39.xml" /><Relationship Id="rId109" Type="http://schemas.openxmlformats.org/officeDocument/2006/relationships/slideLayout" Target="../slideLayouts/slideLayout109.xml" /><Relationship Id="rId34" Type="http://schemas.openxmlformats.org/officeDocument/2006/relationships/slideLayout" Target="../slideLayouts/slideLayout34.xml" /><Relationship Id="rId50" Type="http://schemas.openxmlformats.org/officeDocument/2006/relationships/slideLayout" Target="../slideLayouts/slideLayout50.xml" /><Relationship Id="rId55" Type="http://schemas.openxmlformats.org/officeDocument/2006/relationships/slideLayout" Target="../slideLayouts/slideLayout55.xml" /><Relationship Id="rId76" Type="http://schemas.openxmlformats.org/officeDocument/2006/relationships/slideLayout" Target="../slideLayouts/slideLayout76.xml" /><Relationship Id="rId97" Type="http://schemas.openxmlformats.org/officeDocument/2006/relationships/slideLayout" Target="../slideLayouts/slideLayout97.xml" /><Relationship Id="rId104" Type="http://schemas.openxmlformats.org/officeDocument/2006/relationships/slideLayout" Target="../slideLayouts/slideLayout104.xml" /><Relationship Id="rId120" Type="http://schemas.openxmlformats.org/officeDocument/2006/relationships/slideLayout" Target="../slideLayouts/slideLayout120.xml" /><Relationship Id="rId125" Type="http://schemas.openxmlformats.org/officeDocument/2006/relationships/slideLayout" Target="../slideLayouts/slideLayout125.xml" /><Relationship Id="rId141" Type="http://schemas.openxmlformats.org/officeDocument/2006/relationships/slideLayout" Target="../slideLayouts/slideLayout141.xml" /><Relationship Id="rId146" Type="http://schemas.openxmlformats.org/officeDocument/2006/relationships/slideLayout" Target="../slideLayouts/slideLayout146.xml" /><Relationship Id="rId167" Type="http://schemas.openxmlformats.org/officeDocument/2006/relationships/slideLayout" Target="../slideLayouts/slideLayout167.xml" /><Relationship Id="rId7" Type="http://schemas.openxmlformats.org/officeDocument/2006/relationships/slideLayout" Target="../slideLayouts/slideLayout7.xml" /><Relationship Id="rId71" Type="http://schemas.openxmlformats.org/officeDocument/2006/relationships/slideLayout" Target="../slideLayouts/slideLayout71.xml" /><Relationship Id="rId92" Type="http://schemas.openxmlformats.org/officeDocument/2006/relationships/slideLayout" Target="../slideLayouts/slideLayout92.xml" /><Relationship Id="rId162" Type="http://schemas.openxmlformats.org/officeDocument/2006/relationships/slideLayout" Target="../slideLayouts/slideLayout162.xml" /><Relationship Id="rId2" Type="http://schemas.openxmlformats.org/officeDocument/2006/relationships/slideLayout" Target="../slideLayouts/slideLayout2.xml" /><Relationship Id="rId29" Type="http://schemas.openxmlformats.org/officeDocument/2006/relationships/slideLayout" Target="../slideLayouts/slideLayout29.xml" /><Relationship Id="rId24" Type="http://schemas.openxmlformats.org/officeDocument/2006/relationships/slideLayout" Target="../slideLayouts/slideLayout24.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66" Type="http://schemas.openxmlformats.org/officeDocument/2006/relationships/slideLayout" Target="../slideLayouts/slideLayout66.xml" /><Relationship Id="rId87" Type="http://schemas.openxmlformats.org/officeDocument/2006/relationships/slideLayout" Target="../slideLayouts/slideLayout87.xml" /><Relationship Id="rId110" Type="http://schemas.openxmlformats.org/officeDocument/2006/relationships/slideLayout" Target="../slideLayouts/slideLayout110.xml" /><Relationship Id="rId115" Type="http://schemas.openxmlformats.org/officeDocument/2006/relationships/slideLayout" Target="../slideLayouts/slideLayout115.xml" /><Relationship Id="rId131" Type="http://schemas.openxmlformats.org/officeDocument/2006/relationships/slideLayout" Target="../slideLayouts/slideLayout131.xml" /><Relationship Id="rId136" Type="http://schemas.openxmlformats.org/officeDocument/2006/relationships/slideLayout" Target="../slideLayouts/slideLayout136.xml" /><Relationship Id="rId157" Type="http://schemas.openxmlformats.org/officeDocument/2006/relationships/slideLayout" Target="../slideLayouts/slideLayout157.xml" /><Relationship Id="rId178" Type="http://schemas.openxmlformats.org/officeDocument/2006/relationships/slideLayout" Target="../slideLayouts/slideLayout178.xml" /><Relationship Id="rId61" Type="http://schemas.openxmlformats.org/officeDocument/2006/relationships/slideLayout" Target="../slideLayouts/slideLayout61.xml" /><Relationship Id="rId82" Type="http://schemas.openxmlformats.org/officeDocument/2006/relationships/slideLayout" Target="../slideLayouts/slideLayout82.xml" /><Relationship Id="rId152" Type="http://schemas.openxmlformats.org/officeDocument/2006/relationships/slideLayout" Target="../slideLayouts/slideLayout152.xml" /><Relationship Id="rId173" Type="http://schemas.openxmlformats.org/officeDocument/2006/relationships/slideLayout" Target="../slideLayouts/slideLayout173.xml" /><Relationship Id="rId19" Type="http://schemas.openxmlformats.org/officeDocument/2006/relationships/slideLayout" Target="../slideLayouts/slideLayout19.xml" /><Relationship Id="rId14" Type="http://schemas.openxmlformats.org/officeDocument/2006/relationships/slideLayout" Target="../slideLayouts/slideLayout14.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56" Type="http://schemas.openxmlformats.org/officeDocument/2006/relationships/slideLayout" Target="../slideLayouts/slideLayout56.xml" /><Relationship Id="rId77" Type="http://schemas.openxmlformats.org/officeDocument/2006/relationships/slideLayout" Target="../slideLayouts/slideLayout77.xml" /><Relationship Id="rId100" Type="http://schemas.openxmlformats.org/officeDocument/2006/relationships/slideLayout" Target="../slideLayouts/slideLayout100.xml" /><Relationship Id="rId105" Type="http://schemas.openxmlformats.org/officeDocument/2006/relationships/slideLayout" Target="../slideLayouts/slideLayout105.xml" /><Relationship Id="rId126" Type="http://schemas.openxmlformats.org/officeDocument/2006/relationships/slideLayout" Target="../slideLayouts/slideLayout126.xml" /><Relationship Id="rId147" Type="http://schemas.openxmlformats.org/officeDocument/2006/relationships/slideLayout" Target="../slideLayouts/slideLayout147.xml" /><Relationship Id="rId168" Type="http://schemas.openxmlformats.org/officeDocument/2006/relationships/slideLayout" Target="../slideLayouts/slideLayout168.xml" /><Relationship Id="rId8" Type="http://schemas.openxmlformats.org/officeDocument/2006/relationships/slideLayout" Target="../slideLayouts/slideLayout8.xml" /><Relationship Id="rId51" Type="http://schemas.openxmlformats.org/officeDocument/2006/relationships/slideLayout" Target="../slideLayouts/slideLayout51.xml" /><Relationship Id="rId72" Type="http://schemas.openxmlformats.org/officeDocument/2006/relationships/slideLayout" Target="../slideLayouts/slideLayout72.xml" /><Relationship Id="rId93" Type="http://schemas.openxmlformats.org/officeDocument/2006/relationships/slideLayout" Target="../slideLayouts/slideLayout93.xml" /><Relationship Id="rId98" Type="http://schemas.openxmlformats.org/officeDocument/2006/relationships/slideLayout" Target="../slideLayouts/slideLayout98.xml" /><Relationship Id="rId121" Type="http://schemas.openxmlformats.org/officeDocument/2006/relationships/slideLayout" Target="../slideLayouts/slideLayout121.xml" /><Relationship Id="rId142" Type="http://schemas.openxmlformats.org/officeDocument/2006/relationships/slideLayout" Target="../slideLayouts/slideLayout142.xml" /><Relationship Id="rId163" Type="http://schemas.openxmlformats.org/officeDocument/2006/relationships/slideLayout" Target="../slideLayouts/slideLayout163.xml" /><Relationship Id="rId3" Type="http://schemas.openxmlformats.org/officeDocument/2006/relationships/slideLayout" Target="../slideLayouts/slideLayout3.xml" /><Relationship Id="rId25" Type="http://schemas.openxmlformats.org/officeDocument/2006/relationships/slideLayout" Target="../slideLayouts/slideLayout25.xml" /><Relationship Id="rId46" Type="http://schemas.openxmlformats.org/officeDocument/2006/relationships/slideLayout" Target="../slideLayouts/slideLayout46.xml" /><Relationship Id="rId67" Type="http://schemas.openxmlformats.org/officeDocument/2006/relationships/slideLayout" Target="../slideLayouts/slideLayout67.xml" /><Relationship Id="rId116" Type="http://schemas.openxmlformats.org/officeDocument/2006/relationships/slideLayout" Target="../slideLayouts/slideLayout116.xml" /><Relationship Id="rId137" Type="http://schemas.openxmlformats.org/officeDocument/2006/relationships/slideLayout" Target="../slideLayouts/slideLayout137.xml" /><Relationship Id="rId158" Type="http://schemas.openxmlformats.org/officeDocument/2006/relationships/slideLayout" Target="../slideLayouts/slideLayout158.xml" /><Relationship Id="rId20" Type="http://schemas.openxmlformats.org/officeDocument/2006/relationships/slideLayout" Target="../slideLayouts/slideLayout20.xml" /><Relationship Id="rId41" Type="http://schemas.openxmlformats.org/officeDocument/2006/relationships/slideLayout" Target="../slideLayouts/slideLayout41.xml" /><Relationship Id="rId62" Type="http://schemas.openxmlformats.org/officeDocument/2006/relationships/slideLayout" Target="../slideLayouts/slideLayout62.xml" /><Relationship Id="rId83" Type="http://schemas.openxmlformats.org/officeDocument/2006/relationships/slideLayout" Target="../slideLayouts/slideLayout83.xml" /><Relationship Id="rId88" Type="http://schemas.openxmlformats.org/officeDocument/2006/relationships/slideLayout" Target="../slideLayouts/slideLayout88.xml" /><Relationship Id="rId111" Type="http://schemas.openxmlformats.org/officeDocument/2006/relationships/slideLayout" Target="../slideLayouts/slideLayout111.xml" /><Relationship Id="rId132" Type="http://schemas.openxmlformats.org/officeDocument/2006/relationships/slideLayout" Target="../slideLayouts/slideLayout132.xml" /><Relationship Id="rId153" Type="http://schemas.openxmlformats.org/officeDocument/2006/relationships/slideLayout" Target="../slideLayouts/slideLayout153.xml" /><Relationship Id="rId174" Type="http://schemas.openxmlformats.org/officeDocument/2006/relationships/slideLayout" Target="../slideLayouts/slideLayout174.xml" /><Relationship Id="rId179" Type="http://schemas.openxmlformats.org/officeDocument/2006/relationships/slideLayout" Target="../slideLayouts/slideLayout179.xml" /><Relationship Id="rId15" Type="http://schemas.openxmlformats.org/officeDocument/2006/relationships/slideLayout" Target="../slideLayouts/slideLayout15.xml" /><Relationship Id="rId36" Type="http://schemas.openxmlformats.org/officeDocument/2006/relationships/slideLayout" Target="../slideLayouts/slideLayout36.xml" /><Relationship Id="rId57" Type="http://schemas.openxmlformats.org/officeDocument/2006/relationships/slideLayout" Target="../slideLayouts/slideLayout57.xml" /><Relationship Id="rId106" Type="http://schemas.openxmlformats.org/officeDocument/2006/relationships/slideLayout" Target="../slideLayouts/slideLayout106.xml" /><Relationship Id="rId127" Type="http://schemas.openxmlformats.org/officeDocument/2006/relationships/slideLayout" Target="../slideLayouts/slideLayout127.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18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8.xml" /><Relationship Id="rId3" Type="http://schemas.openxmlformats.org/officeDocument/2006/relationships/slideLayout" Target="../slideLayouts/slideLayout183.xml" /><Relationship Id="rId7" Type="http://schemas.openxmlformats.org/officeDocument/2006/relationships/slideLayout" Target="../slideLayouts/slideLayout187.xml" /><Relationship Id="rId12" Type="http://schemas.openxmlformats.org/officeDocument/2006/relationships/theme" Target="../theme/theme3.xml" /><Relationship Id="rId2" Type="http://schemas.openxmlformats.org/officeDocument/2006/relationships/slideLayout" Target="../slideLayouts/slideLayout182.xml" /><Relationship Id="rId1" Type="http://schemas.openxmlformats.org/officeDocument/2006/relationships/slideLayout" Target="../slideLayouts/slideLayout181.xml" /><Relationship Id="rId6" Type="http://schemas.openxmlformats.org/officeDocument/2006/relationships/slideLayout" Target="../slideLayouts/slideLayout186.xml" /><Relationship Id="rId11" Type="http://schemas.openxmlformats.org/officeDocument/2006/relationships/slideLayout" Target="../slideLayouts/slideLayout191.xml" /><Relationship Id="rId5" Type="http://schemas.openxmlformats.org/officeDocument/2006/relationships/slideLayout" Target="../slideLayouts/slideLayout185.xml" /><Relationship Id="rId10" Type="http://schemas.openxmlformats.org/officeDocument/2006/relationships/slideLayout" Target="../slideLayouts/slideLayout190.xml" /><Relationship Id="rId4" Type="http://schemas.openxmlformats.org/officeDocument/2006/relationships/slideLayout" Target="../slideLayouts/slideLayout184.xml" /><Relationship Id="rId9" Type="http://schemas.openxmlformats.org/officeDocument/2006/relationships/slideLayout" Target="../slideLayouts/slideLayout18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91600" y="274650"/>
            <a:ext cx="86168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91600" y="1831451"/>
            <a:ext cx="86168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extLst>
      <p:ext uri="{BB962C8B-B14F-4D97-AF65-F5344CB8AC3E}">
        <p14:creationId xmlns:p14="http://schemas.microsoft.com/office/powerpoint/2010/main" val="668286667"/>
      </p:ext>
    </p:extLst>
  </p:cSld>
  <p:clrMap bg1="lt1" tx1="dk1" bg2="dk2" tx2="lt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4078" r:id="rId89"/>
    <p:sldLayoutId id="2147484079" r:id="rId90"/>
    <p:sldLayoutId id="2147484230" r:id="rId91"/>
    <p:sldLayoutId id="2147483861" r:id="rId92"/>
    <p:sldLayoutId id="2147483864" r:id="rId93"/>
    <p:sldLayoutId id="2147483865" r:id="rId94"/>
    <p:sldLayoutId id="2147483866" r:id="rId95"/>
    <p:sldLayoutId id="2147483867" r:id="rId96"/>
    <p:sldLayoutId id="2147483868" r:id="rId97"/>
    <p:sldLayoutId id="2147483869" r:id="rId98"/>
    <p:sldLayoutId id="2147483870" r:id="rId99"/>
    <p:sldLayoutId id="2147483871" r:id="rId100"/>
    <p:sldLayoutId id="2147483872" r:id="rId101"/>
    <p:sldLayoutId id="2147483873" r:id="rId102"/>
    <p:sldLayoutId id="2147483874" r:id="rId103"/>
    <p:sldLayoutId id="2147483875" r:id="rId104"/>
    <p:sldLayoutId id="2147483876" r:id="rId105"/>
    <p:sldLayoutId id="2147483877" r:id="rId106"/>
    <p:sldLayoutId id="2147483878" r:id="rId107"/>
    <p:sldLayoutId id="2147483879" r:id="rId108"/>
    <p:sldLayoutId id="2147483880" r:id="rId109"/>
    <p:sldLayoutId id="2147483881" r:id="rId110"/>
    <p:sldLayoutId id="2147483882" r:id="rId111"/>
    <p:sldLayoutId id="2147483883" r:id="rId112"/>
    <p:sldLayoutId id="2147483884" r:id="rId113"/>
    <p:sldLayoutId id="2147483885" r:id="rId114"/>
    <p:sldLayoutId id="2147483886" r:id="rId115"/>
    <p:sldLayoutId id="2147483887" r:id="rId116"/>
    <p:sldLayoutId id="2147483888" r:id="rId117"/>
    <p:sldLayoutId id="2147483889" r:id="rId118"/>
    <p:sldLayoutId id="2147483890" r:id="rId119"/>
    <p:sldLayoutId id="2147483891" r:id="rId120"/>
    <p:sldLayoutId id="2147483892" r:id="rId121"/>
    <p:sldLayoutId id="2147483893" r:id="rId122"/>
    <p:sldLayoutId id="2147483894" r:id="rId123"/>
    <p:sldLayoutId id="2147483895" r:id="rId124"/>
    <p:sldLayoutId id="2147483896" r:id="rId125"/>
    <p:sldLayoutId id="2147483897" r:id="rId126"/>
    <p:sldLayoutId id="2147483898" r:id="rId127"/>
    <p:sldLayoutId id="2147483899" r:id="rId128"/>
    <p:sldLayoutId id="2147483900" r:id="rId129"/>
    <p:sldLayoutId id="2147483901" r:id="rId130"/>
    <p:sldLayoutId id="2147483902" r:id="rId131"/>
    <p:sldLayoutId id="2147483903" r:id="rId132"/>
    <p:sldLayoutId id="2147483904" r:id="rId133"/>
    <p:sldLayoutId id="2147483905" r:id="rId134"/>
    <p:sldLayoutId id="2147483906" r:id="rId135"/>
    <p:sldLayoutId id="2147483907" r:id="rId136"/>
    <p:sldLayoutId id="2147483908" r:id="rId137"/>
    <p:sldLayoutId id="2147483909" r:id="rId138"/>
    <p:sldLayoutId id="2147483910" r:id="rId139"/>
    <p:sldLayoutId id="2147483911" r:id="rId140"/>
    <p:sldLayoutId id="2147483912" r:id="rId141"/>
    <p:sldLayoutId id="2147483913" r:id="rId142"/>
    <p:sldLayoutId id="2147483914" r:id="rId143"/>
    <p:sldLayoutId id="2147483915" r:id="rId144"/>
    <p:sldLayoutId id="2147483916" r:id="rId145"/>
    <p:sldLayoutId id="2147483917" r:id="rId146"/>
    <p:sldLayoutId id="2147483918" r:id="rId147"/>
    <p:sldLayoutId id="2147483919" r:id="rId148"/>
    <p:sldLayoutId id="2147483920" r:id="rId149"/>
    <p:sldLayoutId id="2147483921" r:id="rId150"/>
    <p:sldLayoutId id="2147483922" r:id="rId151"/>
    <p:sldLayoutId id="2147483923" r:id="rId152"/>
    <p:sldLayoutId id="2147483924" r:id="rId153"/>
    <p:sldLayoutId id="2147483925" r:id="rId154"/>
    <p:sldLayoutId id="2147483926" r:id="rId155"/>
    <p:sldLayoutId id="2147483927" r:id="rId156"/>
    <p:sldLayoutId id="2147483928" r:id="rId157"/>
    <p:sldLayoutId id="2147483929" r:id="rId158"/>
    <p:sldLayoutId id="2147483930" r:id="rId159"/>
    <p:sldLayoutId id="2147483931" r:id="rId160"/>
    <p:sldLayoutId id="2147483932" r:id="rId161"/>
    <p:sldLayoutId id="2147483933" r:id="rId162"/>
    <p:sldLayoutId id="2147483934" r:id="rId163"/>
    <p:sldLayoutId id="2147483935" r:id="rId164"/>
    <p:sldLayoutId id="2147483936" r:id="rId165"/>
    <p:sldLayoutId id="2147483937" r:id="rId166"/>
    <p:sldLayoutId id="2147483938" r:id="rId167"/>
    <p:sldLayoutId id="2147483939" r:id="rId168"/>
    <p:sldLayoutId id="2147483940" r:id="rId169"/>
    <p:sldLayoutId id="2147483941" r:id="rId170"/>
    <p:sldLayoutId id="2147483942" r:id="rId171"/>
    <p:sldLayoutId id="2147483943" r:id="rId172"/>
    <p:sldLayoutId id="2147483944" r:id="rId173"/>
    <p:sldLayoutId id="2147483945" r:id="rId174"/>
    <p:sldLayoutId id="2147483946" r:id="rId175"/>
    <p:sldLayoutId id="2147483947" r:id="rId176"/>
    <p:sldLayoutId id="2147484231" r:id="rId177"/>
    <p:sldLayoutId id="2147484232" r:id="rId178"/>
    <p:sldLayoutId id="2147484233" r:id="rId17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17181261"/>
      </p:ext>
    </p:extLst>
  </p:cSld>
  <p:clrMap bg1="lt1" tx1="dk1" bg2="lt2" tx2="dk2" accent1="accent1" accent2="accent2" accent3="accent3" accent4="accent4" accent5="accent5" accent6="accent6" hlink="hlink" folHlink="folHlink"/>
  <p:sldLayoutIdLst>
    <p:sldLayoutId id="2147483949"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44551"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Text Placeholder 2"/>
          <p:cNvSpPr>
            <a:spLocks noGrp="1"/>
          </p:cNvSpPr>
          <p:nvPr>
            <p:ph type="body" idx="1"/>
          </p:nvPr>
        </p:nvSpPr>
        <p:spPr bwMode="auto">
          <a:xfrm>
            <a:off x="844551"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hangingPunct="1">
              <a:defRPr sz="825">
                <a:solidFill>
                  <a:schemeClr val="tx1">
                    <a:lumMod val="65000"/>
                    <a:lumOff val="35000"/>
                  </a:schemeClr>
                </a:solidFill>
                <a:latin typeface="Arial" charset="0"/>
                <a:cs typeface="Arial" charset="0"/>
              </a:defRPr>
            </a:lvl1pPr>
          </a:lstStyle>
          <a:p>
            <a:pPr fontAlgn="base">
              <a:spcBef>
                <a:spcPct val="0"/>
              </a:spcBef>
              <a:spcAft>
                <a:spcPct val="0"/>
              </a:spcAft>
              <a:defRPr/>
            </a:pPr>
            <a:fld id="{CB47997A-1AE9-4A86-A137-49366036ECCE}" type="datetimeFigureOut">
              <a:rPr lang="ru-RU">
                <a:solidFill>
                  <a:prstClr val="black">
                    <a:lumMod val="65000"/>
                    <a:lumOff val="35000"/>
                  </a:prstClr>
                </a:solidFill>
              </a:rPr>
              <a:pPr fontAlgn="base">
                <a:spcBef>
                  <a:spcPct val="0"/>
                </a:spcBef>
                <a:spcAft>
                  <a:spcPct val="0"/>
                </a:spcAft>
                <a:defRPr/>
              </a:pPr>
              <a:t>23.01.2021</a:t>
            </a:fld>
            <a:endParaRPr lang="ru-RU">
              <a:solidFill>
                <a:prstClr val="black">
                  <a:lumMod val="65000"/>
                  <a:lumOff val="3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hangingPunct="1">
              <a:defRPr sz="825">
                <a:solidFill>
                  <a:schemeClr val="tx1">
                    <a:lumMod val="65000"/>
                    <a:lumOff val="35000"/>
                  </a:schemeClr>
                </a:solidFill>
                <a:latin typeface="Arial" charset="0"/>
                <a:cs typeface="Arial" charset="0"/>
              </a:defRPr>
            </a:lvl1pPr>
          </a:lstStyle>
          <a:p>
            <a:pPr fontAlgn="base">
              <a:spcBef>
                <a:spcPct val="0"/>
              </a:spcBef>
              <a:spcAft>
                <a:spcPct val="0"/>
              </a:spcAft>
              <a:defRPr/>
            </a:pPr>
            <a:endParaRPr lang="ru-RU">
              <a:solidFill>
                <a:prstClr val="black">
                  <a:lumMod val="65000"/>
                  <a:lumOff val="35000"/>
                </a:prstClr>
              </a:solidFill>
            </a:endParaRPr>
          </a:p>
        </p:txBody>
      </p:sp>
      <p:sp>
        <p:nvSpPr>
          <p:cNvPr id="6" name="Slide Number Placeholder 5"/>
          <p:cNvSpPr>
            <a:spLocks noGrp="1"/>
          </p:cNvSpPr>
          <p:nvPr>
            <p:ph type="sldNum" sz="quarter" idx="4"/>
          </p:nvPr>
        </p:nvSpPr>
        <p:spPr>
          <a:xfrm>
            <a:off x="8616951"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defRPr>
            </a:lvl1pPr>
          </a:lstStyle>
          <a:p>
            <a:pPr fontAlgn="base">
              <a:spcBef>
                <a:spcPct val="0"/>
              </a:spcBef>
              <a:spcAft>
                <a:spcPct val="0"/>
              </a:spcAft>
            </a:pPr>
            <a:fld id="{DE6E2217-03F9-4248-88C6-900632BC0261}" type="slidenum">
              <a:rPr lang="ru-RU" smtClean="0">
                <a:latin typeface="Arial" panose="020B0604020202020204" pitchFamily="34" charset="0"/>
                <a:cs typeface="Arial" panose="020B0604020202020204" pitchFamily="34" charset="0"/>
              </a:rPr>
              <a:pPr fontAlgn="base">
                <a:spcBef>
                  <a:spcPct val="0"/>
                </a:spcBef>
                <a:spcAft>
                  <a:spcPct val="0"/>
                </a:spcAft>
              </a:pPr>
              <a:t>‹#›</a:t>
            </a:fld>
            <a:endParaRPr 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30079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3" Type="http://schemas.openxmlformats.org/officeDocument/2006/relationships/image" Target="../media/image9.jpeg" /><Relationship Id="rId7" Type="http://schemas.openxmlformats.org/officeDocument/2006/relationships/image" Target="../media/image13.png" /><Relationship Id="rId2" Type="http://schemas.openxmlformats.org/officeDocument/2006/relationships/image" Target="../media/image8.jpeg" /><Relationship Id="rId1" Type="http://schemas.openxmlformats.org/officeDocument/2006/relationships/slideLayout" Target="../slideLayouts/slideLayout178.xml" /><Relationship Id="rId6" Type="http://schemas.openxmlformats.org/officeDocument/2006/relationships/image" Target="../media/image12.jpeg" /><Relationship Id="rId5" Type="http://schemas.openxmlformats.org/officeDocument/2006/relationships/image" Target="../media/image11.jpeg" /><Relationship Id="rId4" Type="http://schemas.openxmlformats.org/officeDocument/2006/relationships/image" Target="../media/image10.jpeg" /></Relationships>
</file>

<file path=ppt/slides/_rels/slide11.xml.rels><?xml version="1.0" encoding="UTF-8" standalone="yes"?>
<Relationships xmlns="http://schemas.openxmlformats.org/package/2006/relationships"><Relationship Id="rId3" Type="http://schemas.openxmlformats.org/officeDocument/2006/relationships/image" Target="../media/image8.jpeg" /><Relationship Id="rId7" Type="http://schemas.openxmlformats.org/officeDocument/2006/relationships/image" Target="../media/image12.jpeg" /><Relationship Id="rId2" Type="http://schemas.openxmlformats.org/officeDocument/2006/relationships/image" Target="../media/image14.png" /><Relationship Id="rId1" Type="http://schemas.openxmlformats.org/officeDocument/2006/relationships/slideLayout" Target="../slideLayouts/slideLayout178.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_rels/slide12.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8.jfif" /><Relationship Id="rId2" Type="http://schemas.openxmlformats.org/officeDocument/2006/relationships/image" Target="../media/image17.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8.xml" /></Relationships>
</file>

<file path=ppt/slides/_rels/slide15.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79.xml" /></Relationships>
</file>

<file path=ppt/slides/_rels/slide1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79.xml" /></Relationships>
</file>

<file path=ppt/slides/_rels/slide1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79.xml" /></Relationships>
</file>

<file path=ppt/slides/_rels/slide1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179.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8" Type="http://schemas.openxmlformats.org/officeDocument/2006/relationships/image" Target="../media/image22.jpe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21.png" /><Relationship Id="rId1" Type="http://schemas.openxmlformats.org/officeDocument/2006/relationships/slideLayout" Target="../slideLayouts/slideLayout178.xml" /><Relationship Id="rId6" Type="http://schemas.openxmlformats.org/officeDocument/2006/relationships/diagramColors" Target="../diagrams/colors1.xml" /><Relationship Id="rId11" Type="http://schemas.openxmlformats.org/officeDocument/2006/relationships/image" Target="../media/image25.jpeg" /><Relationship Id="rId5" Type="http://schemas.openxmlformats.org/officeDocument/2006/relationships/diagramQuickStyle" Target="../diagrams/quickStyle1.xml" /><Relationship Id="rId10" Type="http://schemas.openxmlformats.org/officeDocument/2006/relationships/image" Target="../media/image24.jpeg" /><Relationship Id="rId4" Type="http://schemas.openxmlformats.org/officeDocument/2006/relationships/diagramLayout" Target="../diagrams/layout1.xml" /><Relationship Id="rId9" Type="http://schemas.openxmlformats.org/officeDocument/2006/relationships/image" Target="../media/image23.jpeg" /></Relationships>
</file>

<file path=ppt/slides/_rels/slide23.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5.xml" /><Relationship Id="rId6" Type="http://schemas.openxmlformats.org/officeDocument/2006/relationships/image" Target="../media/image30.jpeg" /><Relationship Id="rId5" Type="http://schemas.openxmlformats.org/officeDocument/2006/relationships/image" Target="../media/image29.jpeg" /><Relationship Id="rId4" Type="http://schemas.openxmlformats.org/officeDocument/2006/relationships/image" Target="../media/image28.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7.xml" /></Relationships>
</file>

<file path=ppt/slides/_rels/slide3.xml.rels><?xml version="1.0" encoding="UTF-8" standalone="yes"?>
<Relationships xmlns="http://schemas.openxmlformats.org/package/2006/relationships"><Relationship Id="rId2" Type="http://schemas.openxmlformats.org/officeDocument/2006/relationships/image" Target="../media/image5.jfif"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2" Type="http://schemas.openxmlformats.org/officeDocument/2006/relationships/image" Target="../media/image5.jfif"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8.xml" /></Relationships>
</file>

<file path=ppt/slides/_rels/slide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178.xml" /></Relationships>
</file>

<file path=ppt/slides/_rels/slide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2.xml" /><Relationship Id="rId1" Type="http://schemas.openxmlformats.org/officeDocument/2006/relationships/slideLayout" Target="../slideLayouts/slideLayout17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6544" y="1520785"/>
            <a:ext cx="10210800" cy="4008341"/>
          </a:xfrm>
          <a:prstGeom prst="rect">
            <a:avLst/>
          </a:prstGeom>
        </p:spPr>
        <p:txBody>
          <a:bodyPr wrap="square">
            <a:spAutoFit/>
          </a:bodyPr>
          <a:lstStyle/>
          <a:p>
            <a:pPr marL="457200" marR="179070" indent="-457200" algn="just">
              <a:lnSpc>
                <a:spcPct val="115000"/>
              </a:lnSpc>
              <a:spcAft>
                <a:spcPts val="0"/>
              </a:spcAft>
              <a:buFontTx/>
              <a:buChar char="-"/>
            </a:pPr>
            <a:r>
              <a:rPr lang="ru-RU" sz="3200" b="1" dirty="0">
                <a:latin typeface="Arial" panose="020B0604020202020204" pitchFamily="34" charset="0"/>
                <a:ea typeface="Calibri" panose="020F0502020204030204" pitchFamily="34" charset="0"/>
                <a:cs typeface="Arial" panose="020B0604020202020204" pitchFamily="34" charset="0"/>
              </a:rPr>
              <a:t>Пандемия </a:t>
            </a:r>
            <a:r>
              <a:rPr lang="ru-RU" sz="3200" b="1" dirty="0" err="1">
                <a:latin typeface="Arial" panose="020B0604020202020204" pitchFamily="34" charset="0"/>
                <a:ea typeface="Calibri" panose="020F0502020204030204" pitchFamily="34" charset="0"/>
                <a:cs typeface="Arial" panose="020B0604020202020204" pitchFamily="34" charset="0"/>
              </a:rPr>
              <a:t>кезінде</a:t>
            </a:r>
            <a:r>
              <a:rPr lang="ru-RU" sz="3200" b="1" dirty="0">
                <a:latin typeface="Arial" panose="020B0604020202020204" pitchFamily="34" charset="0"/>
                <a:ea typeface="Calibri" panose="020F0502020204030204" pitchFamily="34" charset="0"/>
                <a:cs typeface="Arial" panose="020B0604020202020204" pitchFamily="34" charset="0"/>
              </a:rPr>
              <a:t> 1 курс </a:t>
            </a:r>
            <a:r>
              <a:rPr lang="ru-RU" sz="3200" b="1" dirty="0" err="1">
                <a:latin typeface="Arial" panose="020B0604020202020204" pitchFamily="34" charset="0"/>
                <a:ea typeface="Calibri" panose="020F0502020204030204" pitchFamily="34" charset="0"/>
                <a:cs typeface="Arial" panose="020B0604020202020204" pitchFamily="34" charset="0"/>
              </a:rPr>
              <a:t>студенттерін</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топпен</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табиғат</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аясына</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қоғамдық</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орындарға</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жинап</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апаруға</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рұқсат</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етілмейді</a:t>
            </a:r>
            <a:r>
              <a:rPr lang="ru-RU" sz="3200" b="1" dirty="0">
                <a:latin typeface="Arial" panose="020B0604020202020204" pitchFamily="34" charset="0"/>
                <a:ea typeface="Calibri" panose="020F0502020204030204" pitchFamily="34" charset="0"/>
                <a:cs typeface="Arial" panose="020B0604020202020204" pitchFamily="34" charset="0"/>
              </a:rPr>
              <a:t>. </a:t>
            </a:r>
          </a:p>
          <a:p>
            <a:pPr marL="457200" marR="179070" indent="-457200" algn="just">
              <a:lnSpc>
                <a:spcPct val="115000"/>
              </a:lnSpc>
              <a:spcAft>
                <a:spcPts val="0"/>
              </a:spcAft>
              <a:buFontTx/>
              <a:buChar char="-"/>
            </a:pPr>
            <a:r>
              <a:rPr lang="ru-RU" sz="3200" b="1" dirty="0" err="1">
                <a:latin typeface="Arial" panose="020B0604020202020204" pitchFamily="34" charset="0"/>
                <a:ea typeface="Calibri" panose="020F0502020204030204" pitchFamily="34" charset="0"/>
                <a:cs typeface="Arial" panose="020B0604020202020204" pitchFamily="34" charset="0"/>
              </a:rPr>
              <a:t>Студенттерге</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топпен</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жаппай</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тәрбиелік</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мәдени</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байқау</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сайыс</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түріндегі</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немесе</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спорттық</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іс-шаралар</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ұйымдастаруға</a:t>
            </a:r>
            <a:r>
              <a:rPr lang="ru-RU" sz="3200" b="1" dirty="0">
                <a:latin typeface="Arial" panose="020B0604020202020204" pitchFamily="34" charset="0"/>
                <a:ea typeface="Calibri" panose="020F0502020204030204" pitchFamily="34" charset="0"/>
                <a:cs typeface="Arial" panose="020B0604020202020204" pitchFamily="34" charset="0"/>
              </a:rPr>
              <a:t> </a:t>
            </a:r>
            <a:r>
              <a:rPr lang="ru-RU" sz="3200" b="1" dirty="0" err="1">
                <a:latin typeface="Arial" panose="020B0604020202020204" pitchFamily="34" charset="0"/>
                <a:ea typeface="Calibri" panose="020F0502020204030204" pitchFamily="34" charset="0"/>
                <a:cs typeface="Arial" panose="020B0604020202020204" pitchFamily="34" charset="0"/>
              </a:rPr>
              <a:t>болмайды</a:t>
            </a:r>
            <a:r>
              <a:rPr lang="ru-RU" sz="3200" b="1" dirty="0">
                <a:latin typeface="Arial" panose="020B0604020202020204" pitchFamily="34" charset="0"/>
                <a:ea typeface="Calibri" panose="020F0502020204030204" pitchFamily="34" charset="0"/>
                <a:cs typeface="Arial" panose="020B0604020202020204" pitchFamily="34" charset="0"/>
              </a:rPr>
              <a:t>.</a:t>
            </a:r>
            <a:endParaRPr lang="ru-RU" sz="3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1026544" y="621102"/>
            <a:ext cx="10210800" cy="545727"/>
          </a:xfrm>
          <a:prstGeom prst="rect">
            <a:avLst/>
          </a:prstGeom>
        </p:spPr>
        <p:txBody>
          <a:bodyPr wrap="square">
            <a:spAutoFit/>
          </a:bodyPr>
          <a:lstStyle/>
          <a:p>
            <a:pPr marR="179070" algn="ctr">
              <a:lnSpc>
                <a:spcPct val="115000"/>
              </a:lnSpc>
              <a:spcAft>
                <a:spcPts val="0"/>
              </a:spcAft>
            </a:pPr>
            <a:r>
              <a:rPr lang="kk-KZ"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КУРАТОР-ЭДВАЙЗЕРГЕ КЕҢЕС:</a:t>
            </a:r>
            <a:endParaRPr lang="ru-RU"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3098" y="129719"/>
            <a:ext cx="1528491" cy="1528491"/>
          </a:xfrm>
          <a:prstGeom prst="rect">
            <a:avLst/>
          </a:prstGeom>
        </p:spPr>
      </p:pic>
    </p:spTree>
    <p:extLst>
      <p:ext uri="{BB962C8B-B14F-4D97-AF65-F5344CB8AC3E}">
        <p14:creationId xmlns:p14="http://schemas.microsoft.com/office/powerpoint/2010/main" val="83654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Прямая соединительная линия 83"/>
          <p:cNvCxnSpPr/>
          <p:nvPr/>
        </p:nvCxnSpPr>
        <p:spPr>
          <a:xfrm flipV="1">
            <a:off x="4159961" y="5842091"/>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79" name="Прямая соединительная линия 78"/>
          <p:cNvCxnSpPr/>
          <p:nvPr/>
        </p:nvCxnSpPr>
        <p:spPr>
          <a:xfrm flipV="1">
            <a:off x="4116009" y="4655010"/>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78" name="Прямая соединительная линия 77"/>
          <p:cNvCxnSpPr/>
          <p:nvPr/>
        </p:nvCxnSpPr>
        <p:spPr>
          <a:xfrm flipV="1">
            <a:off x="4142834" y="3651692"/>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77" name="Прямая соединительная линия 76"/>
          <p:cNvCxnSpPr/>
          <p:nvPr/>
        </p:nvCxnSpPr>
        <p:spPr>
          <a:xfrm flipV="1">
            <a:off x="4142834" y="2693743"/>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V="1">
            <a:off x="4158625" y="1708032"/>
            <a:ext cx="1844303" cy="5871"/>
          </a:xfrm>
          <a:prstGeom prst="line">
            <a:avLst/>
          </a:prstGeom>
          <a:ln w="28575"/>
        </p:spPr>
        <p:style>
          <a:lnRef idx="1">
            <a:schemeClr val="dk1"/>
          </a:lnRef>
          <a:fillRef idx="0">
            <a:schemeClr val="dk1"/>
          </a:fillRef>
          <a:effectRef idx="0">
            <a:schemeClr val="dk1"/>
          </a:effectRef>
          <a:fontRef idx="minor">
            <a:schemeClr val="tx1"/>
          </a:fontRef>
        </p:style>
      </p:cxnSp>
      <p:pic>
        <p:nvPicPr>
          <p:cNvPr id="29" name="Рисунок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8975" y="2524637"/>
            <a:ext cx="1281385" cy="854323"/>
          </a:xfrm>
          <a:prstGeom prst="rect">
            <a:avLst/>
          </a:prstGeom>
          <a:scene3d>
            <a:camera prst="orthographicFront"/>
            <a:lightRig rig="threePt" dir="t"/>
          </a:scene3d>
          <a:sp3d>
            <a:bevelT/>
          </a:sp3d>
        </p:spPr>
      </p:pic>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2581" y="5582863"/>
            <a:ext cx="1266742" cy="845412"/>
          </a:xfrm>
          <a:prstGeom prst="rect">
            <a:avLst/>
          </a:prstGeom>
          <a:scene3d>
            <a:camera prst="orthographicFront"/>
            <a:lightRig rig="threePt" dir="t"/>
          </a:scene3d>
          <a:sp3d>
            <a:bevelT/>
          </a:sp3d>
        </p:spPr>
      </p:pic>
      <p:sp>
        <p:nvSpPr>
          <p:cNvPr id="91" name="AutoShape 20">
            <a:extLst>
              <a:ext uri="{FF2B5EF4-FFF2-40B4-BE49-F238E27FC236}">
                <a16:creationId xmlns:a16="http://schemas.microsoft.com/office/drawing/2014/main" id="{BA0BF942-8DA1-4C4A-B9A0-F051CFC3B57A}"/>
              </a:ext>
            </a:extLst>
          </p:cNvPr>
          <p:cNvSpPr>
            <a:spLocks noChangeArrowheads="1"/>
          </p:cNvSpPr>
          <p:nvPr/>
        </p:nvSpPr>
        <p:spPr bwMode="gray">
          <a:xfrm>
            <a:off x="6011269" y="1551805"/>
            <a:ext cx="4574353"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cs typeface="Times New Roman" panose="02020603050405020304" pitchFamily="18" charset="0"/>
              </a:rPr>
              <a:t>  ОҚУ ҮРДІСІ БОЙЫНША ҚЫЗМЕТТЕР </a:t>
            </a:r>
          </a:p>
          <a:p>
            <a:endParaRPr lang="ru-RU" sz="1400" b="1" dirty="0">
              <a:solidFill>
                <a:srgbClr val="002060"/>
              </a:solidFill>
            </a:endParaRPr>
          </a:p>
        </p:txBody>
      </p:sp>
      <p:sp>
        <p:nvSpPr>
          <p:cNvPr id="92" name="Rectangle 21">
            <a:extLst>
              <a:ext uri="{FF2B5EF4-FFF2-40B4-BE49-F238E27FC236}">
                <a16:creationId xmlns:a16="http://schemas.microsoft.com/office/drawing/2014/main" id="{5B673BC8-46CA-4F85-9626-56D91E0CE21C}"/>
              </a:ext>
            </a:extLst>
          </p:cNvPr>
          <p:cNvSpPr>
            <a:spLocks noChangeArrowheads="1"/>
          </p:cNvSpPr>
          <p:nvPr/>
        </p:nvSpPr>
        <p:spPr bwMode="auto">
          <a:xfrm>
            <a:off x="7157072" y="2408264"/>
            <a:ext cx="2366179" cy="383067"/>
          </a:xfrm>
          <a:prstGeom prst="rect">
            <a:avLst/>
          </a:prstGeom>
          <a:noFill/>
          <a:ln w="9525">
            <a:noFill/>
            <a:miter lim="800000"/>
            <a:headEnd/>
            <a:tailEnd/>
          </a:ln>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n-US" sz="1400" b="1" dirty="0">
              <a:solidFill>
                <a:srgbClr val="002060"/>
              </a:solidFill>
            </a:endParaRPr>
          </a:p>
        </p:txBody>
      </p:sp>
      <p:sp>
        <p:nvSpPr>
          <p:cNvPr id="97" name="Oval 26">
            <a:extLst>
              <a:ext uri="{FF2B5EF4-FFF2-40B4-BE49-F238E27FC236}">
                <a16:creationId xmlns:a16="http://schemas.microsoft.com/office/drawing/2014/main" id="{3BD956C0-C78E-4A50-88DE-4E47591A75AC}"/>
              </a:ext>
            </a:extLst>
          </p:cNvPr>
          <p:cNvSpPr>
            <a:spLocks noChangeArrowheads="1"/>
          </p:cNvSpPr>
          <p:nvPr/>
        </p:nvSpPr>
        <p:spPr bwMode="gray">
          <a:xfrm>
            <a:off x="6033420" y="1574522"/>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100" name="Rectangle 30">
            <a:extLst>
              <a:ext uri="{FF2B5EF4-FFF2-40B4-BE49-F238E27FC236}">
                <a16:creationId xmlns:a16="http://schemas.microsoft.com/office/drawing/2014/main" id="{F63D519F-BAB8-4FF2-8965-20F1201A9ACB}"/>
              </a:ext>
            </a:extLst>
          </p:cNvPr>
          <p:cNvSpPr>
            <a:spLocks noChangeArrowheads="1"/>
          </p:cNvSpPr>
          <p:nvPr/>
        </p:nvSpPr>
        <p:spPr bwMode="auto">
          <a:xfrm>
            <a:off x="7996118" y="4951268"/>
            <a:ext cx="1975341" cy="444134"/>
          </a:xfrm>
          <a:prstGeom prst="rect">
            <a:avLst/>
          </a:prstGeom>
          <a:noFill/>
          <a:ln w="9525">
            <a:noFill/>
            <a:miter lim="800000"/>
            <a:headEnd/>
            <a:tailEnd/>
          </a:ln>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n-US" sz="1400" b="1" dirty="0">
              <a:solidFill>
                <a:srgbClr val="002060"/>
              </a:solidFill>
            </a:endParaRPr>
          </a:p>
        </p:txBody>
      </p:sp>
      <p:pic>
        <p:nvPicPr>
          <p:cNvPr id="35" name="Рисунок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757" y="1562588"/>
            <a:ext cx="1276603" cy="851994"/>
          </a:xfrm>
          <a:prstGeom prst="rect">
            <a:avLst/>
          </a:prstGeom>
          <a:scene3d>
            <a:camera prst="orthographicFront"/>
            <a:lightRig rig="threePt" dir="t"/>
          </a:scene3d>
          <a:sp3d>
            <a:bevelT/>
          </a:sp3d>
        </p:spPr>
      </p:pic>
      <p:pic>
        <p:nvPicPr>
          <p:cNvPr id="42" name="Рисунок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078" y="3536792"/>
            <a:ext cx="1255245" cy="836894"/>
          </a:xfrm>
          <a:prstGeom prst="rect">
            <a:avLst/>
          </a:prstGeom>
          <a:scene3d>
            <a:camera prst="orthographicFront"/>
            <a:lightRig rig="threePt" dir="t"/>
          </a:scene3d>
          <a:sp3d>
            <a:bevelT/>
          </a:sp3d>
        </p:spPr>
      </p:pic>
      <p:sp>
        <p:nvSpPr>
          <p:cNvPr id="46" name="Прямоугольник 45"/>
          <p:cNvSpPr/>
          <p:nvPr/>
        </p:nvSpPr>
        <p:spPr>
          <a:xfrm>
            <a:off x="9971459" y="1107138"/>
            <a:ext cx="1731564" cy="369332"/>
          </a:xfrm>
          <a:prstGeom prst="rect">
            <a:avLst/>
          </a:prstGeom>
        </p:spPr>
        <p:txBody>
          <a:bodyPr wrap="none">
            <a:spAutoFit/>
          </a:bodyPr>
          <a:lstStyle/>
          <a:p>
            <a:r>
              <a:rPr lang="ru-RU" altLang="ru-RU" b="1" dirty="0">
                <a:latin typeface="Times New Roman" panose="02020603050405020304" pitchFamily="18" charset="0"/>
                <a:cs typeface="Times New Roman" panose="02020603050405020304" pitchFamily="18" charset="0"/>
              </a:rPr>
              <a:t>ҚЫЗМЕТТЕР </a:t>
            </a:r>
            <a:endParaRPr lang="ru-RU" dirty="0"/>
          </a:p>
        </p:txBody>
      </p:sp>
      <p:sp>
        <p:nvSpPr>
          <p:cNvPr id="172" name="Прямоугольник 171"/>
          <p:cNvSpPr/>
          <p:nvPr/>
        </p:nvSpPr>
        <p:spPr>
          <a:xfrm>
            <a:off x="458394" y="1107138"/>
            <a:ext cx="1443472" cy="369332"/>
          </a:xfrm>
          <a:prstGeom prst="rect">
            <a:avLst/>
          </a:prstGeom>
        </p:spPr>
        <p:txBody>
          <a:bodyPr wrap="none">
            <a:spAutoFit/>
          </a:bodyPr>
          <a:lstStyle/>
          <a:p>
            <a:r>
              <a:rPr lang="ru-RU" altLang="ru-RU" b="1" dirty="0">
                <a:latin typeface="Cambria" panose="02040503050406030204" pitchFamily="18" charset="0"/>
                <a:ea typeface="Cambria" panose="02040503050406030204" pitchFamily="18" charset="0"/>
                <a:cs typeface="Times New Roman" panose="02020603050405020304" pitchFamily="18" charset="0"/>
              </a:rPr>
              <a:t>БАҒЫТТАР</a:t>
            </a:r>
            <a:r>
              <a:rPr lang="ru-RU" altLang="ru-RU" b="1" dirty="0">
                <a:solidFill>
                  <a:schemeClr val="bg2">
                    <a:lumMod val="50000"/>
                  </a:schemeClr>
                </a:solidFill>
                <a:latin typeface="Times New Roman" panose="02020603050405020304" pitchFamily="18" charset="0"/>
                <a:cs typeface="Times New Roman" panose="02020603050405020304" pitchFamily="18" charset="0"/>
              </a:rPr>
              <a:t> </a:t>
            </a:r>
            <a:endParaRPr lang="ru-RU" dirty="0">
              <a:solidFill>
                <a:schemeClr val="bg2">
                  <a:lumMod val="50000"/>
                </a:schemeClr>
              </a:solidFill>
            </a:endParaRPr>
          </a:p>
        </p:txBody>
      </p:sp>
      <p:cxnSp>
        <p:nvCxnSpPr>
          <p:cNvPr id="188" name="Прямая соединительная линия 187"/>
          <p:cNvCxnSpPr/>
          <p:nvPr/>
        </p:nvCxnSpPr>
        <p:spPr>
          <a:xfrm>
            <a:off x="548368" y="1455523"/>
            <a:ext cx="2990706"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0" name="Прямая соединительная линия 189"/>
          <p:cNvCxnSpPr/>
          <p:nvPr/>
        </p:nvCxnSpPr>
        <p:spPr>
          <a:xfrm flipH="1">
            <a:off x="8848945" y="1422034"/>
            <a:ext cx="27157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5694165" y="1904448"/>
            <a:ext cx="6387934" cy="631380"/>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kk-KZ" sz="1000" dirty="0">
                <a:solidFill>
                  <a:schemeClr val="tx1"/>
                </a:solidFill>
                <a:latin typeface="Cambria" panose="02040503050406030204" pitchFamily="18" charset="0"/>
                <a:ea typeface="Cambria" panose="02040503050406030204" pitchFamily="18" charset="0"/>
                <a:cs typeface="Times New Roman" panose="02020603050405020304" pitchFamily="18" charset="0"/>
              </a:rPr>
              <a:t>Транскрипт беру; мұрағатты анықтамалар беру; университеттің әскери есебіне уақытша тіркеу, тұрғылықты мекенжайы бойынша уақытша тіркеу; академиялық ұтқырлық сұрақтары бойынша кеңес беру; визалық және миграциялық қолдау; оқу ақысы, жатақхана ақысы, шәкіртақы және іс-сапар бойынша кеңес беру; жұмысқа орналастыру және тәжірибе базасы бойынша бөлу. </a:t>
            </a:r>
          </a:p>
        </p:txBody>
      </p:sp>
      <p:sp>
        <p:nvSpPr>
          <p:cNvPr id="51" name="AutoShape 20">
            <a:extLst>
              <a:ext uri="{FF2B5EF4-FFF2-40B4-BE49-F238E27FC236}">
                <a16:creationId xmlns:a16="http://schemas.microsoft.com/office/drawing/2014/main" id="{BA0BF942-8DA1-4C4A-B9A0-F051CFC3B57A}"/>
              </a:ext>
            </a:extLst>
          </p:cNvPr>
          <p:cNvSpPr>
            <a:spLocks noChangeArrowheads="1"/>
          </p:cNvSpPr>
          <p:nvPr/>
        </p:nvSpPr>
        <p:spPr bwMode="gray">
          <a:xfrm>
            <a:off x="5987136" y="2622582"/>
            <a:ext cx="4813135"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ДИАГНОСТИКАЛЫҚ ОРТАЛЫҚТЫҢ ҚЫЗМЕТТЕРІ  </a:t>
            </a:r>
          </a:p>
          <a:p>
            <a:endParaRPr lang="ru-RU" sz="1400" b="1" dirty="0">
              <a:solidFill>
                <a:srgbClr val="002060"/>
              </a:solidFill>
            </a:endParaRPr>
          </a:p>
        </p:txBody>
      </p:sp>
      <p:sp>
        <p:nvSpPr>
          <p:cNvPr id="52" name="Oval 26">
            <a:extLst>
              <a:ext uri="{FF2B5EF4-FFF2-40B4-BE49-F238E27FC236}">
                <a16:creationId xmlns:a16="http://schemas.microsoft.com/office/drawing/2014/main" id="{3BD956C0-C78E-4A50-88DE-4E47591A75AC}"/>
              </a:ext>
            </a:extLst>
          </p:cNvPr>
          <p:cNvSpPr>
            <a:spLocks noChangeArrowheads="1"/>
          </p:cNvSpPr>
          <p:nvPr/>
        </p:nvSpPr>
        <p:spPr bwMode="gray">
          <a:xfrm>
            <a:off x="6039001" y="2651753"/>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54" name="Прямоугольник 53"/>
          <p:cNvSpPr/>
          <p:nvPr/>
        </p:nvSpPr>
        <p:spPr>
          <a:xfrm>
            <a:off x="5694165" y="2978791"/>
            <a:ext cx="6387934" cy="37541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kk-KZ" sz="1000" dirty="0">
                <a:solidFill>
                  <a:schemeClr val="tx1"/>
                </a:solidFill>
                <a:latin typeface="Cambria" panose="02040503050406030204" pitchFamily="18" charset="0"/>
                <a:ea typeface="Cambria" panose="02040503050406030204" pitchFamily="18" charset="0"/>
                <a:cs typeface="Times New Roman" panose="02020603050405020304" pitchFamily="18" charset="0"/>
              </a:rPr>
              <a:t>Зертханалық және диагностикалық зерттеулерден бастап стационарлық емдеуге дейінгі медициналық қызметтердің кең спектрі.</a:t>
            </a:r>
          </a:p>
        </p:txBody>
      </p:sp>
      <p:sp>
        <p:nvSpPr>
          <p:cNvPr id="55" name="AutoShape 20">
            <a:extLst>
              <a:ext uri="{FF2B5EF4-FFF2-40B4-BE49-F238E27FC236}">
                <a16:creationId xmlns:a16="http://schemas.microsoft.com/office/drawing/2014/main" id="{BA0BF942-8DA1-4C4A-B9A0-F051CFC3B57A}"/>
              </a:ext>
            </a:extLst>
          </p:cNvPr>
          <p:cNvSpPr>
            <a:spLocks noChangeArrowheads="1"/>
          </p:cNvSpPr>
          <p:nvPr/>
        </p:nvSpPr>
        <p:spPr bwMode="gray">
          <a:xfrm>
            <a:off x="5960312" y="3569641"/>
            <a:ext cx="4246500"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ЖАСТАР ОРТАЛЫҒЫНЫҢ ҚЫЗМЕТТЕРІ  </a:t>
            </a:r>
          </a:p>
          <a:p>
            <a:endParaRPr lang="ru-RU" sz="1400" b="1" dirty="0">
              <a:solidFill>
                <a:srgbClr val="002060"/>
              </a:solidFill>
            </a:endParaRPr>
          </a:p>
        </p:txBody>
      </p:sp>
      <p:sp>
        <p:nvSpPr>
          <p:cNvPr id="56" name="Oval 26">
            <a:extLst>
              <a:ext uri="{FF2B5EF4-FFF2-40B4-BE49-F238E27FC236}">
                <a16:creationId xmlns:a16="http://schemas.microsoft.com/office/drawing/2014/main" id="{3BD956C0-C78E-4A50-88DE-4E47591A75AC}"/>
              </a:ext>
            </a:extLst>
          </p:cNvPr>
          <p:cNvSpPr>
            <a:spLocks noChangeArrowheads="1"/>
          </p:cNvSpPr>
          <p:nvPr/>
        </p:nvSpPr>
        <p:spPr bwMode="gray">
          <a:xfrm>
            <a:off x="6016292" y="3602522"/>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58" name="Прямоугольник 57"/>
          <p:cNvSpPr/>
          <p:nvPr/>
        </p:nvSpPr>
        <p:spPr>
          <a:xfrm>
            <a:off x="5694165" y="3924446"/>
            <a:ext cx="6387934" cy="480946"/>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kk-KZ" sz="1000" dirty="0">
                <a:latin typeface="Cambria" panose="02040503050406030204" pitchFamily="18" charset="0"/>
                <a:ea typeface="Cambria" panose="02040503050406030204" pitchFamily="18" charset="0"/>
              </a:rPr>
              <a:t>Жастар комитеті ұйымы, «Сұңқар» студенттер мен магистранттар кәсіподағы, «Көмек» еріктілер қозғалысы, Студенттер сенаты, Жоғары студенттік кеңес, Болон үдерісі бойынша студенттік бюро, Студенттердің ғылыми қоғамы, «Жас Отан» ЖҚ және  басқалары.  </a:t>
            </a:r>
            <a:r>
              <a:rPr lang="kk-KZ" sz="1000" i="1" dirty="0">
                <a:latin typeface="Cambria" panose="02040503050406030204" pitchFamily="18" charset="0"/>
                <a:ea typeface="Cambria" panose="02040503050406030204" pitchFamily="18" charset="0"/>
              </a:rPr>
              <a:t>  </a:t>
            </a:r>
            <a:endParaRPr lang="ru-RU" sz="1000" dirty="0">
              <a:latin typeface="Cambria" panose="02040503050406030204" pitchFamily="18" charset="0"/>
              <a:ea typeface="Cambria" panose="02040503050406030204" pitchFamily="18" charset="0"/>
            </a:endParaRPr>
          </a:p>
        </p:txBody>
      </p:sp>
      <p:sp>
        <p:nvSpPr>
          <p:cNvPr id="59" name="AutoShape 20">
            <a:extLst>
              <a:ext uri="{FF2B5EF4-FFF2-40B4-BE49-F238E27FC236}">
                <a16:creationId xmlns:a16="http://schemas.microsoft.com/office/drawing/2014/main" id="{BA0BF942-8DA1-4C4A-B9A0-F051CFC3B57A}"/>
              </a:ext>
            </a:extLst>
          </p:cNvPr>
          <p:cNvSpPr>
            <a:spLocks noChangeArrowheads="1"/>
          </p:cNvSpPr>
          <p:nvPr/>
        </p:nvSpPr>
        <p:spPr bwMode="gray">
          <a:xfrm>
            <a:off x="5923705" y="4497862"/>
            <a:ext cx="4246500"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ӘЛЕУМЕТТІК-ТҰРМЫСТЫҚ ҚЫЗМЕТТЕР </a:t>
            </a:r>
          </a:p>
          <a:p>
            <a:endParaRPr lang="ru-RU" sz="1400" b="1" dirty="0">
              <a:solidFill>
                <a:srgbClr val="002060"/>
              </a:solidFill>
            </a:endParaRPr>
          </a:p>
        </p:txBody>
      </p:sp>
      <p:sp>
        <p:nvSpPr>
          <p:cNvPr id="60" name="Oval 26">
            <a:extLst>
              <a:ext uri="{FF2B5EF4-FFF2-40B4-BE49-F238E27FC236}">
                <a16:creationId xmlns:a16="http://schemas.microsoft.com/office/drawing/2014/main" id="{3BD956C0-C78E-4A50-88DE-4E47591A75AC}"/>
              </a:ext>
            </a:extLst>
          </p:cNvPr>
          <p:cNvSpPr>
            <a:spLocks noChangeArrowheads="1"/>
          </p:cNvSpPr>
          <p:nvPr/>
        </p:nvSpPr>
        <p:spPr bwMode="gray">
          <a:xfrm>
            <a:off x="5949190" y="4527495"/>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63" name="Прямоугольник 62"/>
          <p:cNvSpPr/>
          <p:nvPr/>
        </p:nvSpPr>
        <p:spPr>
          <a:xfrm>
            <a:off x="5694165" y="4858825"/>
            <a:ext cx="6387934" cy="712909"/>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ru-RU" sz="1000" dirty="0">
                <a:latin typeface="Cambria" panose="02040503050406030204" pitchFamily="18" charset="0"/>
                <a:ea typeface="Cambria" panose="02040503050406030204" pitchFamily="18" charset="0"/>
              </a:rPr>
              <a:t>Банк, </a:t>
            </a:r>
            <a:r>
              <a:rPr lang="ru-RU" sz="1000" dirty="0" err="1">
                <a:latin typeface="Cambria" panose="02040503050406030204" pitchFamily="18" charset="0"/>
                <a:ea typeface="Cambria" panose="02040503050406030204" pitchFamily="18" charset="0"/>
              </a:rPr>
              <a:t>дәріхана</a:t>
            </a:r>
            <a:r>
              <a:rPr lang="ru-RU" sz="1000" dirty="0">
                <a:latin typeface="Cambria" panose="02040503050406030204" pitchFamily="18" charset="0"/>
                <a:ea typeface="Cambria" panose="02040503050406030204" pitchFamily="18" charset="0"/>
              </a:rPr>
              <a:t>, супермаркет, ателье, </a:t>
            </a:r>
            <a:r>
              <a:rPr lang="ru-RU" sz="1000" dirty="0" err="1">
                <a:latin typeface="Cambria" panose="02040503050406030204" pitchFamily="18" charset="0"/>
                <a:ea typeface="Cambria" panose="02040503050406030204" pitchFamily="18" charset="0"/>
              </a:rPr>
              <a:t>киім</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жуатын</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орын</a:t>
            </a:r>
            <a:r>
              <a:rPr lang="ru-RU" sz="1000" dirty="0">
                <a:latin typeface="Cambria" panose="02040503050406030204" pitchFamily="18" charset="0"/>
                <a:ea typeface="Cambria" panose="02040503050406030204" pitchFamily="18" charset="0"/>
              </a:rPr>
              <a:t>,  фотостудия, </a:t>
            </a:r>
            <a:r>
              <a:rPr lang="ru-RU" sz="1000" dirty="0" err="1">
                <a:latin typeface="Cambria" panose="02040503050406030204" pitchFamily="18" charset="0"/>
                <a:ea typeface="Cambria" panose="02040503050406030204" pitchFamily="18" charset="0"/>
              </a:rPr>
              <a:t>кітап</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дүкені</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көшірме</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орталығы</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кеңсе</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тауарлары</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кәдесый</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бутигі</a:t>
            </a:r>
            <a:r>
              <a:rPr lang="ru-RU" sz="1000" dirty="0">
                <a:latin typeface="Cambria" panose="02040503050406030204" pitchFamily="18" charset="0"/>
                <a:ea typeface="Cambria" panose="02040503050406030204" pitchFamily="18" charset="0"/>
              </a:rPr>
              <a:t>, косметика </a:t>
            </a:r>
            <a:r>
              <a:rPr lang="ru-RU" sz="1000" dirty="0" err="1">
                <a:latin typeface="Cambria" panose="02040503050406030204" pitchFamily="18" charset="0"/>
                <a:ea typeface="Cambria" panose="02040503050406030204" pitchFamily="18" charset="0"/>
              </a:rPr>
              <a:t>және</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аксессуарлар</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бутигі</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Көмек</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shop</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қайырымдылық</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дүкені</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Адалдық</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дүкені</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сатушысыз</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сән</a:t>
            </a:r>
            <a:r>
              <a:rPr lang="ru-RU" sz="1000" dirty="0">
                <a:latin typeface="Cambria" panose="02040503050406030204" pitchFamily="18" charset="0"/>
                <a:ea typeface="Cambria" panose="02040503050406030204" pitchFamily="18" charset="0"/>
              </a:rPr>
              <a:t> салоны, «</a:t>
            </a:r>
            <a:r>
              <a:rPr lang="ru-RU" sz="1000" dirty="0" err="1">
                <a:latin typeface="Cambria" panose="02040503050406030204" pitchFamily="18" charset="0"/>
                <a:ea typeface="Cambria" panose="02040503050406030204" pitchFamily="18" charset="0"/>
              </a:rPr>
              <a:t>Казпочта</a:t>
            </a:r>
            <a:r>
              <a:rPr lang="ru-RU" sz="1000" dirty="0">
                <a:latin typeface="Cambria" panose="02040503050406030204" pitchFamily="18" charset="0"/>
                <a:ea typeface="Cambria" panose="02040503050406030204" pitchFamily="18" charset="0"/>
              </a:rPr>
              <a:t>» POSTAMAT </a:t>
            </a:r>
            <a:r>
              <a:rPr lang="ru-RU" sz="1000" dirty="0" err="1">
                <a:latin typeface="Cambria" panose="02040503050406030204" pitchFamily="18" charset="0"/>
                <a:ea typeface="Cambria" panose="02040503050406030204" pitchFamily="18" charset="0"/>
              </a:rPr>
              <a:t>автоматтандырылған</a:t>
            </a:r>
            <a:r>
              <a:rPr lang="ru-RU" sz="1000" dirty="0">
                <a:latin typeface="Cambria" panose="02040503050406030204" pitchFamily="18" charset="0"/>
                <a:ea typeface="Cambria" panose="02040503050406030204" pitchFamily="18" charset="0"/>
              </a:rPr>
              <a:t> почта </a:t>
            </a:r>
            <a:r>
              <a:rPr lang="ru-RU" sz="1000" dirty="0" err="1">
                <a:latin typeface="Cambria" panose="02040503050406030204" pitchFamily="18" charset="0"/>
                <a:ea typeface="Cambria" panose="02040503050406030204" pitchFamily="18" charset="0"/>
              </a:rPr>
              <a:t>станциясы</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Фастфуд</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KazNU</a:t>
            </a:r>
            <a:r>
              <a:rPr lang="ru-RU" sz="1000" dirty="0">
                <a:latin typeface="Cambria" panose="02040503050406030204" pitchFamily="18" charset="0"/>
                <a:ea typeface="Cambria" panose="02040503050406030204" pitchFamily="18" charset="0"/>
              </a:rPr>
              <a:t> PRO </a:t>
            </a:r>
            <a:r>
              <a:rPr lang="ru-RU" sz="1000" dirty="0" err="1">
                <a:latin typeface="Cambria" panose="02040503050406030204" pitchFamily="18" charset="0"/>
                <a:ea typeface="Cambria" panose="02040503050406030204" pitchFamily="18" charset="0"/>
              </a:rPr>
              <a:t>имидждік</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өнімдер</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дүкені</a:t>
            </a:r>
            <a:r>
              <a:rPr lang="ru-RU" sz="1000" dirty="0">
                <a:latin typeface="Cambria" panose="02040503050406030204" pitchFamily="18" charset="0"/>
                <a:ea typeface="Cambria" panose="02040503050406030204" pitchFamily="18" charset="0"/>
              </a:rPr>
              <a:t>.  </a:t>
            </a:r>
          </a:p>
        </p:txBody>
      </p:sp>
      <p:sp>
        <p:nvSpPr>
          <p:cNvPr id="64" name="AutoShape 20">
            <a:extLst>
              <a:ext uri="{FF2B5EF4-FFF2-40B4-BE49-F238E27FC236}">
                <a16:creationId xmlns:a16="http://schemas.microsoft.com/office/drawing/2014/main" id="{BA0BF942-8DA1-4C4A-B9A0-F051CFC3B57A}"/>
              </a:ext>
            </a:extLst>
          </p:cNvPr>
          <p:cNvSpPr>
            <a:spLocks noChangeArrowheads="1"/>
          </p:cNvSpPr>
          <p:nvPr/>
        </p:nvSpPr>
        <p:spPr bwMode="gray">
          <a:xfrm>
            <a:off x="6028786" y="5717598"/>
            <a:ext cx="4246500"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МӘДЕНИ-ДЕМАЛЫСТЫҚ ҚЫЗМЕТТЕР   </a:t>
            </a:r>
          </a:p>
          <a:p>
            <a:endParaRPr lang="ru-RU" sz="1400" b="1" dirty="0">
              <a:solidFill>
                <a:srgbClr val="002060"/>
              </a:solidFill>
            </a:endParaRPr>
          </a:p>
        </p:txBody>
      </p:sp>
      <p:sp>
        <p:nvSpPr>
          <p:cNvPr id="67" name="Oval 26">
            <a:extLst>
              <a:ext uri="{FF2B5EF4-FFF2-40B4-BE49-F238E27FC236}">
                <a16:creationId xmlns:a16="http://schemas.microsoft.com/office/drawing/2014/main" id="{3BD956C0-C78E-4A50-88DE-4E47591A75AC}"/>
              </a:ext>
            </a:extLst>
          </p:cNvPr>
          <p:cNvSpPr>
            <a:spLocks noChangeArrowheads="1"/>
          </p:cNvSpPr>
          <p:nvPr/>
        </p:nvSpPr>
        <p:spPr bwMode="gray">
          <a:xfrm>
            <a:off x="6068007" y="5750479"/>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68" name="Прямоугольник 67"/>
          <p:cNvSpPr/>
          <p:nvPr/>
        </p:nvSpPr>
        <p:spPr>
          <a:xfrm>
            <a:off x="5694165" y="6075928"/>
            <a:ext cx="6387934" cy="211012"/>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kk-KZ" sz="1000" dirty="0">
                <a:latin typeface="Cambria" panose="02040503050406030204" pitchFamily="18" charset="0"/>
                <a:ea typeface="Cambria" panose="02040503050406030204" pitchFamily="18" charset="0"/>
              </a:rPr>
              <a:t>Студенттік кафе «Кантин», кинотеатр.</a:t>
            </a:r>
            <a:endParaRPr lang="ru-RU" sz="1000" dirty="0">
              <a:latin typeface="Cambria" panose="02040503050406030204" pitchFamily="18" charset="0"/>
              <a:ea typeface="Cambria" panose="02040503050406030204" pitchFamily="18" charset="0"/>
            </a:endParaRPr>
          </a:p>
        </p:txBody>
      </p:sp>
      <p:pic>
        <p:nvPicPr>
          <p:cNvPr id="69" name="Рисунок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3054" y="4571223"/>
            <a:ext cx="1236269" cy="82417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Прямоугольник 40"/>
          <p:cNvSpPr/>
          <p:nvPr/>
        </p:nvSpPr>
        <p:spPr>
          <a:xfrm>
            <a:off x="189229" y="160433"/>
            <a:ext cx="11788329" cy="461665"/>
          </a:xfrm>
          <a:prstGeom prst="rect">
            <a:avLst/>
          </a:prstGeom>
        </p:spPr>
        <p:txBody>
          <a:bodyPr wrap="square">
            <a:spAutoFit/>
          </a:bodyPr>
          <a:lstStyle/>
          <a:p>
            <a:pPr algn="ctr"/>
            <a:r>
              <a:rPr lang="ru-RU" sz="2400" b="1" dirty="0">
                <a:latin typeface="Cambria" panose="02040503050406030204" pitchFamily="18" charset="0"/>
                <a:ea typeface="Cambria" panose="02040503050406030204" pitchFamily="18" charset="0"/>
              </a:rPr>
              <a:t>«КЕРЕМЕТ» СТУДЕНТТЕРГЕ ҚЫЗМЕТ КӨРСЕТУ ОРТАЛЫҒЫ – ҚАЙЫРЫМДЫ ҮЙ</a:t>
            </a:r>
          </a:p>
        </p:txBody>
      </p:sp>
      <p:sp>
        <p:nvSpPr>
          <p:cNvPr id="44" name="Прямоугольник 43"/>
          <p:cNvSpPr/>
          <p:nvPr/>
        </p:nvSpPr>
        <p:spPr>
          <a:xfrm>
            <a:off x="318770" y="600854"/>
            <a:ext cx="11645979" cy="461665"/>
          </a:xfrm>
          <a:prstGeom prst="rect">
            <a:avLst/>
          </a:prstGeom>
          <a:noFill/>
        </p:spPr>
        <p:style>
          <a:lnRef idx="3">
            <a:schemeClr val="lt1"/>
          </a:lnRef>
          <a:fillRef idx="1">
            <a:schemeClr val="accent1"/>
          </a:fillRef>
          <a:effectRef idx="1">
            <a:schemeClr val="accent1"/>
          </a:effectRef>
          <a:fontRef idx="minor">
            <a:schemeClr val="lt1"/>
          </a:fontRef>
        </p:style>
        <p:txBody>
          <a:bodyPr wrap="square">
            <a:spAutoFit/>
          </a:bodyPr>
          <a:lstStyle/>
          <a:p>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Әл-Фараби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атындағы</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ҚазҰУ</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-ң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Керемет</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СҚКО –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бір</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терезе</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және</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бір</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кеңсе</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қағидасы</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негізінде</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500-ден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астам</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әлеуметтік-маңызды</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оқу-білім</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беру,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медициналық</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әлеуметтік-тұрмыстық</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және</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мәдени-демалыс</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қызметтерін</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ұсынатын</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ірі</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университеттік</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сервистік</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орталық</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p>
        </p:txBody>
      </p:sp>
      <p:pic>
        <p:nvPicPr>
          <p:cNvPr id="45" name="Рисунок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87250" y="655381"/>
            <a:ext cx="960845" cy="45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Скругленный прямоугольник 35">
            <a:extLst>
              <a:ext uri="{FF2B5EF4-FFF2-40B4-BE49-F238E27FC236}">
                <a16:creationId xmlns:a16="http://schemas.microsoft.com/office/drawing/2014/main" id="{5603F91A-D615-4C1C-AFC8-A5491F953CC2}"/>
              </a:ext>
            </a:extLst>
          </p:cNvPr>
          <p:cNvSpPr/>
          <p:nvPr/>
        </p:nvSpPr>
        <p:spPr>
          <a:xfrm>
            <a:off x="387670" y="2634605"/>
            <a:ext cx="3757439" cy="550056"/>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ru-RU" sz="1050" b="1" dirty="0">
              <a:solidFill>
                <a:schemeClr val="tx1"/>
              </a:solidFill>
              <a:latin typeface="Segoe UI Light" panose="020B0502040204020203" pitchFamily="34" charset="0"/>
              <a:cs typeface="Segoe UI Semilight" panose="020B0402040204020203" pitchFamily="34" charset="0"/>
            </a:endParaRPr>
          </a:p>
          <a:p>
            <a:pPr algn="ctr">
              <a:defRPr/>
            </a:pPr>
            <a:r>
              <a:rPr lang="ru-RU" sz="1050" b="1" dirty="0">
                <a:solidFill>
                  <a:schemeClr val="tx1"/>
                </a:solidFill>
                <a:latin typeface="Times New Roman" panose="02020603050405020304" pitchFamily="18" charset="0"/>
                <a:cs typeface="Times New Roman" panose="02020603050405020304" pitchFamily="18" charset="0"/>
              </a:rPr>
              <a:t>МЕДИЦИНАЛЫҚ</a:t>
            </a:r>
            <a:endParaRPr lang="ru-RU" sz="1100" b="1" dirty="0">
              <a:solidFill>
                <a:schemeClr val="tx1"/>
              </a:solidFill>
              <a:latin typeface="Times New Roman" panose="02020603050405020304" pitchFamily="18" charset="0"/>
              <a:cs typeface="Times New Roman" panose="02020603050405020304" pitchFamily="18" charset="0"/>
            </a:endParaRPr>
          </a:p>
          <a:p>
            <a:pPr algn="ctr">
              <a:defRPr/>
            </a:pPr>
            <a:endParaRPr lang="ru-RU" sz="1050" b="1" dirty="0">
              <a:solidFill>
                <a:srgbClr val="002060"/>
              </a:solidFill>
            </a:endParaRPr>
          </a:p>
        </p:txBody>
      </p:sp>
      <p:sp>
        <p:nvSpPr>
          <p:cNvPr id="48" name="Скругленный прямоугольник 35">
            <a:extLst>
              <a:ext uri="{FF2B5EF4-FFF2-40B4-BE49-F238E27FC236}">
                <a16:creationId xmlns:a16="http://schemas.microsoft.com/office/drawing/2014/main" id="{3D0C1F73-3586-4F91-9FC3-024107F3E590}"/>
              </a:ext>
            </a:extLst>
          </p:cNvPr>
          <p:cNvSpPr/>
          <p:nvPr/>
        </p:nvSpPr>
        <p:spPr>
          <a:xfrm>
            <a:off x="403671" y="5573902"/>
            <a:ext cx="3757439" cy="687591"/>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kk-KZ" sz="1100" b="1" dirty="0">
                <a:solidFill>
                  <a:schemeClr val="tx1"/>
                </a:solidFill>
                <a:latin typeface="Times New Roman" panose="02020603050405020304" pitchFamily="18" charset="0"/>
                <a:cs typeface="Times New Roman" panose="02020603050405020304" pitchFamily="18" charset="0"/>
              </a:rPr>
              <a:t>ЖАСТАР ОРТАЛЫҒЫНЫҢ ҚЫЗМЕТІ </a:t>
            </a:r>
            <a:endParaRPr lang="ru-RU" sz="1050" b="1" dirty="0">
              <a:solidFill>
                <a:srgbClr val="002060"/>
              </a:solidFill>
            </a:endParaRPr>
          </a:p>
        </p:txBody>
      </p:sp>
      <p:sp>
        <p:nvSpPr>
          <p:cNvPr id="50" name="Скругленный прямоугольник 32">
            <a:extLst>
              <a:ext uri="{FF2B5EF4-FFF2-40B4-BE49-F238E27FC236}">
                <a16:creationId xmlns:a16="http://schemas.microsoft.com/office/drawing/2014/main" id="{B982E87E-508F-4FD9-BD4E-EE9EA91E3B1E}"/>
              </a:ext>
            </a:extLst>
          </p:cNvPr>
          <p:cNvSpPr/>
          <p:nvPr/>
        </p:nvSpPr>
        <p:spPr>
          <a:xfrm>
            <a:off x="393125" y="1677552"/>
            <a:ext cx="3791358" cy="624902"/>
          </a:xfrm>
          <a:prstGeom prst="roundRect">
            <a:avLst/>
          </a:prstGeom>
          <a:solidFill>
            <a:schemeClr val="bg1">
              <a:lumMod val="85000"/>
              <a:alpha val="16000"/>
            </a:schemeClr>
          </a:solidFill>
          <a:ln cap="sq">
            <a:solidFill>
              <a:schemeClr val="tx1">
                <a:lumMod val="50000"/>
                <a:lumOff val="50000"/>
              </a:schemeClr>
            </a:solidFill>
          </a:ln>
          <a:effectLst>
            <a:glow>
              <a:schemeClr val="accent1"/>
            </a:glow>
            <a:outerShdw blurRad="63500" sx="102000" sy="102000" algn="ctr" rotWithShape="0">
              <a:prstClr val="black">
                <a:alpha val="40000"/>
              </a:prstClr>
            </a:outerShdw>
            <a:softEdge rad="10160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ru-RU" altLang="ru-RU" sz="1100" b="1" dirty="0">
                <a:solidFill>
                  <a:schemeClr val="tx1"/>
                </a:solidFill>
                <a:latin typeface="Times New Roman" panose="02020603050405020304" pitchFamily="18" charset="0"/>
                <a:cs typeface="Times New Roman" panose="02020603050405020304" pitchFamily="18" charset="0"/>
              </a:rPr>
              <a:t>ОҚУ-АҒАРТУШЫЛЫҚ  </a:t>
            </a:r>
          </a:p>
        </p:txBody>
      </p:sp>
      <p:sp>
        <p:nvSpPr>
          <p:cNvPr id="53" name="Скругленный прямоугольник 35">
            <a:extLst>
              <a:ext uri="{FF2B5EF4-FFF2-40B4-BE49-F238E27FC236}">
                <a16:creationId xmlns:a16="http://schemas.microsoft.com/office/drawing/2014/main" id="{BB9B2CA5-30E5-4F10-A6A6-1CE39B6FEBB3}"/>
              </a:ext>
            </a:extLst>
          </p:cNvPr>
          <p:cNvSpPr/>
          <p:nvPr/>
        </p:nvSpPr>
        <p:spPr>
          <a:xfrm>
            <a:off x="393125" y="3587236"/>
            <a:ext cx="3757439" cy="615214"/>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hangingPunct="0"/>
            <a:endParaRPr lang="ru-RU" sz="1100" b="1" dirty="0">
              <a:solidFill>
                <a:schemeClr val="tx1"/>
              </a:solidFill>
              <a:latin typeface="Times New Roman" panose="02020603050405020304" pitchFamily="18" charset="0"/>
              <a:cs typeface="Times New Roman" panose="02020603050405020304" pitchFamily="18" charset="0"/>
            </a:endParaRPr>
          </a:p>
          <a:p>
            <a:pPr algn="ctr" eaLnBrk="0" hangingPunct="0"/>
            <a:r>
              <a:rPr lang="kk-KZ" sz="1100" b="1" dirty="0">
                <a:solidFill>
                  <a:schemeClr val="tx1"/>
                </a:solidFill>
                <a:latin typeface="Times New Roman" panose="02020603050405020304" pitchFamily="18" charset="0"/>
                <a:cs typeface="Times New Roman" panose="02020603050405020304" pitchFamily="18" charset="0"/>
              </a:rPr>
              <a:t>ӘЛЕУМЕТТІК-ТҰРМЫСТЫҚ</a:t>
            </a:r>
            <a:endParaRPr lang="ru-RU" sz="1100" b="1" dirty="0">
              <a:solidFill>
                <a:schemeClr val="tx1"/>
              </a:solidFill>
              <a:latin typeface="Times New Roman" panose="02020603050405020304" pitchFamily="18" charset="0"/>
              <a:cs typeface="Times New Roman" panose="02020603050405020304" pitchFamily="18" charset="0"/>
            </a:endParaRPr>
          </a:p>
          <a:p>
            <a:pPr algn="ctr" eaLnBrk="0" hangingPunct="0"/>
            <a:endParaRPr lang="en-US" sz="1050" b="1" dirty="0">
              <a:solidFill>
                <a:schemeClr val="tx1"/>
              </a:solidFill>
            </a:endParaRPr>
          </a:p>
        </p:txBody>
      </p:sp>
      <p:sp>
        <p:nvSpPr>
          <p:cNvPr id="57" name="Скругленный прямоугольник 35">
            <a:extLst>
              <a:ext uri="{FF2B5EF4-FFF2-40B4-BE49-F238E27FC236}">
                <a16:creationId xmlns:a16="http://schemas.microsoft.com/office/drawing/2014/main" id="{3D0C1F73-3586-4F91-9FC3-024107F3E590}"/>
              </a:ext>
            </a:extLst>
          </p:cNvPr>
          <p:cNvSpPr/>
          <p:nvPr/>
        </p:nvSpPr>
        <p:spPr>
          <a:xfrm>
            <a:off x="387671" y="4560123"/>
            <a:ext cx="3757439" cy="687591"/>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kk-KZ" sz="1050" b="1" dirty="0">
              <a:solidFill>
                <a:srgbClr val="002060"/>
              </a:solidFill>
              <a:latin typeface="Segoe UI Light" panose="020B0502040204020203" pitchFamily="34" charset="0"/>
              <a:cs typeface="Segoe UI Semilight" panose="020B0402040204020203" pitchFamily="34" charset="0"/>
            </a:endParaRPr>
          </a:p>
          <a:p>
            <a:pPr algn="ctr">
              <a:defRPr/>
            </a:pPr>
            <a:endParaRPr lang="kk-KZ" sz="1100" b="1" dirty="0">
              <a:solidFill>
                <a:schemeClr val="tx2"/>
              </a:solidFill>
              <a:latin typeface="Times New Roman" panose="02020603050405020304" pitchFamily="18" charset="0"/>
              <a:cs typeface="Times New Roman" panose="02020603050405020304" pitchFamily="18" charset="0"/>
            </a:endParaRPr>
          </a:p>
          <a:p>
            <a:pPr algn="ctr">
              <a:defRPr/>
            </a:pPr>
            <a:r>
              <a:rPr lang="kk-KZ" sz="1100" b="1" dirty="0">
                <a:solidFill>
                  <a:schemeClr val="tx1"/>
                </a:solidFill>
                <a:latin typeface="Times New Roman" panose="02020603050405020304" pitchFamily="18" charset="0"/>
                <a:cs typeface="Times New Roman" panose="02020603050405020304" pitchFamily="18" charset="0"/>
              </a:rPr>
              <a:t>МӘДЕНИ-ДЕМАЛЫСТЫҚ </a:t>
            </a:r>
          </a:p>
          <a:p>
            <a:pPr algn="ctr">
              <a:defRPr/>
            </a:pPr>
            <a:r>
              <a:rPr lang="kk-KZ" sz="1100" b="1" dirty="0">
                <a:solidFill>
                  <a:schemeClr val="tx1"/>
                </a:solidFill>
                <a:latin typeface="Times New Roman" panose="02020603050405020304" pitchFamily="18" charset="0"/>
                <a:cs typeface="Times New Roman" panose="02020603050405020304" pitchFamily="18" charset="0"/>
              </a:rPr>
              <a:t> </a:t>
            </a:r>
            <a:endParaRPr lang="ru-RU" sz="1050" b="1" dirty="0">
              <a:solidFill>
                <a:srgbClr val="002060"/>
              </a:solidFill>
            </a:endParaRPr>
          </a:p>
        </p:txBody>
      </p:sp>
    </p:spTree>
    <p:extLst>
      <p:ext uri="{BB962C8B-B14F-4D97-AF65-F5344CB8AC3E}">
        <p14:creationId xmlns:p14="http://schemas.microsoft.com/office/powerpoint/2010/main" val="355979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Прямая соединительная линия 83"/>
          <p:cNvCxnSpPr/>
          <p:nvPr/>
        </p:nvCxnSpPr>
        <p:spPr>
          <a:xfrm flipV="1">
            <a:off x="4184483" y="5836631"/>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79" name="Прямая соединительная линия 78"/>
          <p:cNvCxnSpPr/>
          <p:nvPr/>
        </p:nvCxnSpPr>
        <p:spPr>
          <a:xfrm flipV="1">
            <a:off x="4116009" y="4655010"/>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78" name="Прямая соединительная линия 77"/>
          <p:cNvCxnSpPr/>
          <p:nvPr/>
        </p:nvCxnSpPr>
        <p:spPr>
          <a:xfrm flipV="1">
            <a:off x="4142834" y="3651692"/>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77" name="Прямая соединительная линия 76"/>
          <p:cNvCxnSpPr/>
          <p:nvPr/>
        </p:nvCxnSpPr>
        <p:spPr>
          <a:xfrm flipV="1">
            <a:off x="4142834" y="2693743"/>
            <a:ext cx="1844303" cy="5871"/>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Прямая соединительная линия 7"/>
          <p:cNvCxnSpPr/>
          <p:nvPr/>
        </p:nvCxnSpPr>
        <p:spPr>
          <a:xfrm flipV="1">
            <a:off x="4158625" y="1708032"/>
            <a:ext cx="1844303" cy="5871"/>
          </a:xfrm>
          <a:prstGeom prst="line">
            <a:avLst/>
          </a:prstGeom>
          <a:ln w="28575"/>
        </p:spPr>
        <p:style>
          <a:lnRef idx="1">
            <a:schemeClr val="dk1"/>
          </a:lnRef>
          <a:fillRef idx="0">
            <a:schemeClr val="dk1"/>
          </a:fillRef>
          <a:effectRef idx="0">
            <a:schemeClr val="dk1"/>
          </a:effectRef>
          <a:fontRef idx="minor">
            <a:schemeClr val="tx1"/>
          </a:fontRef>
        </p:style>
      </p:cxnSp>
      <p:sp>
        <p:nvSpPr>
          <p:cNvPr id="34" name="Скругленный прямоугольник 35">
            <a:extLst>
              <a:ext uri="{FF2B5EF4-FFF2-40B4-BE49-F238E27FC236}">
                <a16:creationId xmlns:a16="http://schemas.microsoft.com/office/drawing/2014/main" id="{5603F91A-D615-4C1C-AFC8-A5491F953CC2}"/>
              </a:ext>
            </a:extLst>
          </p:cNvPr>
          <p:cNvSpPr/>
          <p:nvPr/>
        </p:nvSpPr>
        <p:spPr>
          <a:xfrm>
            <a:off x="387670" y="2634605"/>
            <a:ext cx="3757439" cy="550056"/>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ru-RU" sz="1050" b="1" dirty="0">
              <a:solidFill>
                <a:schemeClr val="tx1"/>
              </a:solidFill>
              <a:latin typeface="Segoe UI Light" panose="020B0502040204020203" pitchFamily="34" charset="0"/>
              <a:cs typeface="Segoe UI Semilight" panose="020B0402040204020203" pitchFamily="34" charset="0"/>
            </a:endParaRPr>
          </a:p>
          <a:p>
            <a:pPr algn="ctr">
              <a:defRPr/>
            </a:pPr>
            <a:r>
              <a:rPr lang="ru-RU" sz="1050" b="1" dirty="0">
                <a:solidFill>
                  <a:schemeClr val="tx1"/>
                </a:solidFill>
                <a:latin typeface="Times New Roman" panose="02020603050405020304" pitchFamily="18" charset="0"/>
                <a:cs typeface="Times New Roman" panose="02020603050405020304" pitchFamily="18" charset="0"/>
              </a:rPr>
              <a:t>МЕДИЦИНСКИЕ</a:t>
            </a:r>
            <a:endParaRPr lang="ru-RU" sz="1100" b="1" dirty="0">
              <a:solidFill>
                <a:schemeClr val="tx1"/>
              </a:solidFill>
              <a:latin typeface="Times New Roman" panose="02020603050405020304" pitchFamily="18" charset="0"/>
              <a:cs typeface="Times New Roman" panose="02020603050405020304" pitchFamily="18" charset="0"/>
            </a:endParaRPr>
          </a:p>
          <a:p>
            <a:pPr algn="ctr">
              <a:defRPr/>
            </a:pPr>
            <a:endParaRPr lang="ru-RU" sz="1050" b="1" dirty="0">
              <a:solidFill>
                <a:srgbClr val="002060"/>
              </a:solidFill>
            </a:endParaRPr>
          </a:p>
        </p:txBody>
      </p:sp>
      <p:sp>
        <p:nvSpPr>
          <p:cNvPr id="71" name="Скругленный прямоугольник 35">
            <a:extLst>
              <a:ext uri="{FF2B5EF4-FFF2-40B4-BE49-F238E27FC236}">
                <a16:creationId xmlns:a16="http://schemas.microsoft.com/office/drawing/2014/main" id="{3D0C1F73-3586-4F91-9FC3-024107F3E590}"/>
              </a:ext>
            </a:extLst>
          </p:cNvPr>
          <p:cNvSpPr/>
          <p:nvPr/>
        </p:nvSpPr>
        <p:spPr>
          <a:xfrm>
            <a:off x="385395" y="4620267"/>
            <a:ext cx="3757439" cy="687591"/>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kk-KZ" sz="1100" b="1" dirty="0">
                <a:solidFill>
                  <a:schemeClr val="tx1"/>
                </a:solidFill>
                <a:latin typeface="Times New Roman" panose="02020603050405020304" pitchFamily="18" charset="0"/>
                <a:cs typeface="Times New Roman" panose="02020603050405020304" pitchFamily="18" charset="0"/>
              </a:rPr>
              <a:t>КУЛЬТУРНО-ДОСУГОВЫЕ</a:t>
            </a:r>
            <a:endParaRPr lang="ru-RU" sz="1050" b="1" dirty="0">
              <a:solidFill>
                <a:srgbClr val="002060"/>
              </a:solidFill>
            </a:endParaRPr>
          </a:p>
        </p:txBody>
      </p:sp>
      <p:sp>
        <p:nvSpPr>
          <p:cNvPr id="43" name="Прямоугольник 42"/>
          <p:cNvSpPr/>
          <p:nvPr/>
        </p:nvSpPr>
        <p:spPr>
          <a:xfrm>
            <a:off x="410577" y="563912"/>
            <a:ext cx="11645979" cy="461665"/>
          </a:xfrm>
          <a:prstGeom prst="rect">
            <a:avLst/>
          </a:prstGeom>
          <a:noFill/>
        </p:spPr>
        <p:style>
          <a:lnRef idx="3">
            <a:schemeClr val="lt1"/>
          </a:lnRef>
          <a:fillRef idx="1">
            <a:schemeClr val="accent1"/>
          </a:fillRef>
          <a:effectRef idx="1">
            <a:schemeClr val="accent1"/>
          </a:effectRef>
          <a:fontRef idx="minor">
            <a:schemeClr val="lt1"/>
          </a:fontRef>
        </p:style>
        <p:txBody>
          <a:bodyPr wrap="square">
            <a:spAutoFit/>
          </a:bodyPr>
          <a:lstStyle/>
          <a:p>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ЦОС «Керемет» </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КазНУ</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имени аль-</a:t>
            </a:r>
            <a:r>
              <a:rPr lang="ru-RU" sz="12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Фараби</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крупнейший университетский сервисный центр, </a:t>
            </a:r>
            <a:r>
              <a:rPr lang="ru-RU" alt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по предоставлению свыше 500 социально-значимых услуг обучающимся, учебно-образовательных, медицинских, социально-бытовых и культурно-досуговых услуг по принципу </a:t>
            </a:r>
            <a:r>
              <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«одного окна» и «единого офиса».</a:t>
            </a:r>
            <a:r>
              <a:rPr lang="ru-RU" alt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ru-RU" sz="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Прямоугольник 21"/>
          <p:cNvSpPr/>
          <p:nvPr/>
        </p:nvSpPr>
        <p:spPr>
          <a:xfrm>
            <a:off x="892450" y="111881"/>
            <a:ext cx="11164107" cy="461665"/>
          </a:xfrm>
          <a:prstGeom prst="rect">
            <a:avLst/>
          </a:prstGeom>
        </p:spPr>
        <p:txBody>
          <a:bodyPr wrap="square">
            <a:spAutoFit/>
          </a:bodyPr>
          <a:lstStyle/>
          <a:p>
            <a:pPr algn="ctr"/>
            <a:r>
              <a:rPr lang="ru-RU" sz="2400" b="1" dirty="0">
                <a:latin typeface="Cambria" panose="02040503050406030204" pitchFamily="18" charset="0"/>
                <a:ea typeface="Cambria" panose="02040503050406030204" pitchFamily="18" charset="0"/>
              </a:rPr>
              <a:t>ЦЕНТР ОБСЛУЖИВАНИЯ СТУДЕНТОВ «КЕРЕМЕТ» -ДОБРОДЕТЕЛЬНЫЙ ДОМ</a:t>
            </a:r>
          </a:p>
        </p:txBody>
      </p:sp>
      <p:pic>
        <p:nvPicPr>
          <p:cNvPr id="66" name="Рисунок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6" y="78846"/>
            <a:ext cx="930980" cy="44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Скругленный прямоугольник 32">
            <a:extLst>
              <a:ext uri="{FF2B5EF4-FFF2-40B4-BE49-F238E27FC236}">
                <a16:creationId xmlns:a16="http://schemas.microsoft.com/office/drawing/2014/main" id="{B982E87E-508F-4FD9-BD4E-EE9EA91E3B1E}"/>
              </a:ext>
            </a:extLst>
          </p:cNvPr>
          <p:cNvSpPr/>
          <p:nvPr/>
        </p:nvSpPr>
        <p:spPr>
          <a:xfrm>
            <a:off x="393125" y="1677552"/>
            <a:ext cx="3791358" cy="624902"/>
          </a:xfrm>
          <a:prstGeom prst="roundRect">
            <a:avLst/>
          </a:prstGeom>
          <a:solidFill>
            <a:schemeClr val="bg1">
              <a:lumMod val="75000"/>
              <a:alpha val="16000"/>
            </a:schemeClr>
          </a:solidFill>
          <a:ln cap="sq">
            <a:solidFill>
              <a:schemeClr val="tx1">
                <a:lumMod val="50000"/>
                <a:lumOff val="50000"/>
              </a:schemeClr>
            </a:solidFill>
          </a:ln>
          <a:effectLst>
            <a:glow>
              <a:schemeClr val="accent1"/>
            </a:glow>
            <a:outerShdw blurRad="63500" sx="102000" sy="102000" algn="ctr" rotWithShape="0">
              <a:prstClr val="black">
                <a:alpha val="40000"/>
              </a:prstClr>
            </a:outerShdw>
            <a:softEdge rad="10160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ru-RU" altLang="ru-RU" sz="1100" b="1" dirty="0">
                <a:solidFill>
                  <a:schemeClr val="tx1"/>
                </a:solidFill>
                <a:latin typeface="Times New Roman" panose="02020603050405020304" pitchFamily="18" charset="0"/>
                <a:cs typeface="Times New Roman" panose="02020603050405020304" pitchFamily="18" charset="0"/>
              </a:rPr>
              <a:t>УЧЕБНО</a:t>
            </a:r>
            <a:r>
              <a:rPr lang="en-US" altLang="ru-RU" sz="1100" b="1" dirty="0">
                <a:solidFill>
                  <a:schemeClr val="tx1"/>
                </a:solidFill>
                <a:latin typeface="Times New Roman" panose="02020603050405020304" pitchFamily="18" charset="0"/>
                <a:cs typeface="Times New Roman" panose="02020603050405020304" pitchFamily="18" charset="0"/>
              </a:rPr>
              <a:t> - </a:t>
            </a:r>
            <a:r>
              <a:rPr lang="ru-RU" altLang="ru-RU" sz="1100" b="1" dirty="0">
                <a:solidFill>
                  <a:schemeClr val="tx1"/>
                </a:solidFill>
                <a:latin typeface="Times New Roman" panose="02020603050405020304" pitchFamily="18" charset="0"/>
                <a:cs typeface="Times New Roman" panose="02020603050405020304" pitchFamily="18" charset="0"/>
              </a:rPr>
              <a:t>ОБРАЗОВАТЕЛЬНЫЕ  </a:t>
            </a:r>
          </a:p>
        </p:txBody>
      </p:sp>
      <p:pic>
        <p:nvPicPr>
          <p:cNvPr id="29" name="Рисунок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975" y="2524637"/>
            <a:ext cx="1281385" cy="854323"/>
          </a:xfrm>
          <a:prstGeom prst="rect">
            <a:avLst/>
          </a:prstGeom>
          <a:scene3d>
            <a:camera prst="orthographicFront"/>
            <a:lightRig rig="threePt" dir="t"/>
          </a:scene3d>
          <a:sp3d>
            <a:bevelT/>
          </a:sp3d>
        </p:spPr>
      </p:pic>
      <p:pic>
        <p:nvPicPr>
          <p:cNvPr id="30" name="Рисунок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581" y="5582863"/>
            <a:ext cx="1266742" cy="845412"/>
          </a:xfrm>
          <a:prstGeom prst="rect">
            <a:avLst/>
          </a:prstGeom>
          <a:scene3d>
            <a:camera prst="orthographicFront"/>
            <a:lightRig rig="threePt" dir="t"/>
          </a:scene3d>
          <a:sp3d>
            <a:bevelT/>
          </a:sp3d>
        </p:spPr>
      </p:pic>
      <p:sp>
        <p:nvSpPr>
          <p:cNvPr id="81" name="Скругленный прямоугольник 35">
            <a:extLst>
              <a:ext uri="{FF2B5EF4-FFF2-40B4-BE49-F238E27FC236}">
                <a16:creationId xmlns:a16="http://schemas.microsoft.com/office/drawing/2014/main" id="{BB9B2CA5-30E5-4F10-A6A6-1CE39B6FEBB3}"/>
              </a:ext>
            </a:extLst>
          </p:cNvPr>
          <p:cNvSpPr/>
          <p:nvPr/>
        </p:nvSpPr>
        <p:spPr>
          <a:xfrm>
            <a:off x="427044" y="5729960"/>
            <a:ext cx="3757439" cy="615214"/>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0" hangingPunct="0"/>
            <a:endParaRPr lang="ru-RU" sz="1100" b="1" dirty="0">
              <a:solidFill>
                <a:schemeClr val="tx1"/>
              </a:solidFill>
              <a:latin typeface="Times New Roman" panose="02020603050405020304" pitchFamily="18" charset="0"/>
              <a:cs typeface="Times New Roman" panose="02020603050405020304" pitchFamily="18" charset="0"/>
            </a:endParaRPr>
          </a:p>
          <a:p>
            <a:pPr algn="ctr" eaLnBrk="0" hangingPunct="0"/>
            <a:r>
              <a:rPr lang="ru-RU" sz="1100" b="1" dirty="0">
                <a:solidFill>
                  <a:schemeClr val="tx1"/>
                </a:solidFill>
                <a:latin typeface="Times New Roman" panose="02020603050405020304" pitchFamily="18" charset="0"/>
                <a:cs typeface="Times New Roman" panose="02020603050405020304" pitchFamily="18" charset="0"/>
              </a:rPr>
              <a:t>УСЛУГИ ЦЕНТРА МОЛОДЕЖИ</a:t>
            </a:r>
          </a:p>
          <a:p>
            <a:pPr algn="ctr" eaLnBrk="0" hangingPunct="0"/>
            <a:endParaRPr lang="en-US" sz="1050" b="1" dirty="0">
              <a:solidFill>
                <a:schemeClr val="tx1"/>
              </a:solidFill>
            </a:endParaRPr>
          </a:p>
        </p:txBody>
      </p:sp>
      <p:sp>
        <p:nvSpPr>
          <p:cNvPr id="91" name="AutoShape 20">
            <a:extLst>
              <a:ext uri="{FF2B5EF4-FFF2-40B4-BE49-F238E27FC236}">
                <a16:creationId xmlns:a16="http://schemas.microsoft.com/office/drawing/2014/main" id="{BA0BF942-8DA1-4C4A-B9A0-F051CFC3B57A}"/>
              </a:ext>
            </a:extLst>
          </p:cNvPr>
          <p:cNvSpPr>
            <a:spLocks noChangeArrowheads="1"/>
          </p:cNvSpPr>
          <p:nvPr/>
        </p:nvSpPr>
        <p:spPr bwMode="gray">
          <a:xfrm>
            <a:off x="6011269" y="1551805"/>
            <a:ext cx="5237576"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rPr>
              <a:t>  </a:t>
            </a:r>
            <a:r>
              <a:rPr lang="ru-RU" sz="1400" b="1" dirty="0">
                <a:cs typeface="Times New Roman" panose="02020603050405020304" pitchFamily="18" charset="0"/>
              </a:rPr>
              <a:t>УСЛУГИ ПО ФОРМИРОВАНИЮ УЧЕБНОГО ПРОЦЕССА</a:t>
            </a:r>
          </a:p>
          <a:p>
            <a:endParaRPr lang="ru-RU" sz="1400" b="1" dirty="0">
              <a:solidFill>
                <a:srgbClr val="002060"/>
              </a:solidFill>
            </a:endParaRPr>
          </a:p>
        </p:txBody>
      </p:sp>
      <p:sp>
        <p:nvSpPr>
          <p:cNvPr id="92" name="Rectangle 21">
            <a:extLst>
              <a:ext uri="{FF2B5EF4-FFF2-40B4-BE49-F238E27FC236}">
                <a16:creationId xmlns:a16="http://schemas.microsoft.com/office/drawing/2014/main" id="{5B673BC8-46CA-4F85-9626-56D91E0CE21C}"/>
              </a:ext>
            </a:extLst>
          </p:cNvPr>
          <p:cNvSpPr>
            <a:spLocks noChangeArrowheads="1"/>
          </p:cNvSpPr>
          <p:nvPr/>
        </p:nvSpPr>
        <p:spPr bwMode="auto">
          <a:xfrm>
            <a:off x="7157072" y="2408264"/>
            <a:ext cx="2366179" cy="383067"/>
          </a:xfrm>
          <a:prstGeom prst="rect">
            <a:avLst/>
          </a:prstGeom>
          <a:noFill/>
          <a:ln w="9525">
            <a:noFill/>
            <a:miter lim="800000"/>
            <a:headEnd/>
            <a:tailEnd/>
          </a:ln>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n-US" sz="1400" b="1" dirty="0">
              <a:solidFill>
                <a:srgbClr val="002060"/>
              </a:solidFill>
            </a:endParaRPr>
          </a:p>
        </p:txBody>
      </p:sp>
      <p:sp>
        <p:nvSpPr>
          <p:cNvPr id="97" name="Oval 26">
            <a:extLst>
              <a:ext uri="{FF2B5EF4-FFF2-40B4-BE49-F238E27FC236}">
                <a16:creationId xmlns:a16="http://schemas.microsoft.com/office/drawing/2014/main" id="{3BD956C0-C78E-4A50-88DE-4E47591A75AC}"/>
              </a:ext>
            </a:extLst>
          </p:cNvPr>
          <p:cNvSpPr>
            <a:spLocks noChangeArrowheads="1"/>
          </p:cNvSpPr>
          <p:nvPr/>
        </p:nvSpPr>
        <p:spPr bwMode="gray">
          <a:xfrm>
            <a:off x="6057783" y="1586658"/>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100" name="Rectangle 30">
            <a:extLst>
              <a:ext uri="{FF2B5EF4-FFF2-40B4-BE49-F238E27FC236}">
                <a16:creationId xmlns:a16="http://schemas.microsoft.com/office/drawing/2014/main" id="{F63D519F-BAB8-4FF2-8965-20F1201A9ACB}"/>
              </a:ext>
            </a:extLst>
          </p:cNvPr>
          <p:cNvSpPr>
            <a:spLocks noChangeArrowheads="1"/>
          </p:cNvSpPr>
          <p:nvPr/>
        </p:nvSpPr>
        <p:spPr bwMode="auto">
          <a:xfrm>
            <a:off x="7996118" y="4951268"/>
            <a:ext cx="1975341" cy="444134"/>
          </a:xfrm>
          <a:prstGeom prst="rect">
            <a:avLst/>
          </a:prstGeom>
          <a:noFill/>
          <a:ln w="9525">
            <a:noFill/>
            <a:miter lim="800000"/>
            <a:headEnd/>
            <a:tailEnd/>
          </a:ln>
          <a:effectLst/>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en-US" sz="1400" b="1" dirty="0">
              <a:solidFill>
                <a:srgbClr val="002060"/>
              </a:solidFill>
            </a:endParaRPr>
          </a:p>
        </p:txBody>
      </p:sp>
      <p:pic>
        <p:nvPicPr>
          <p:cNvPr id="35" name="Рисунок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3757" y="1562588"/>
            <a:ext cx="1276603" cy="851994"/>
          </a:xfrm>
          <a:prstGeom prst="rect">
            <a:avLst/>
          </a:prstGeom>
          <a:scene3d>
            <a:camera prst="orthographicFront"/>
            <a:lightRig rig="threePt" dir="t"/>
          </a:scene3d>
          <a:sp3d>
            <a:bevelT/>
          </a:sp3d>
        </p:spPr>
      </p:pic>
      <p:pic>
        <p:nvPicPr>
          <p:cNvPr id="42" name="Рисунок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4078" y="3536792"/>
            <a:ext cx="1255245" cy="836894"/>
          </a:xfrm>
          <a:prstGeom prst="rect">
            <a:avLst/>
          </a:prstGeom>
          <a:scene3d>
            <a:camera prst="orthographicFront"/>
            <a:lightRig rig="threePt" dir="t"/>
          </a:scene3d>
          <a:sp3d>
            <a:bevelT/>
          </a:sp3d>
        </p:spPr>
      </p:pic>
      <p:sp>
        <p:nvSpPr>
          <p:cNvPr id="46" name="Прямоугольник 45"/>
          <p:cNvSpPr/>
          <p:nvPr/>
        </p:nvSpPr>
        <p:spPr>
          <a:xfrm>
            <a:off x="10587076" y="1107138"/>
            <a:ext cx="1109406" cy="369332"/>
          </a:xfrm>
          <a:prstGeom prst="rect">
            <a:avLst/>
          </a:prstGeom>
        </p:spPr>
        <p:txBody>
          <a:bodyPr wrap="none">
            <a:spAutoFit/>
          </a:bodyPr>
          <a:lstStyle/>
          <a:p>
            <a:r>
              <a:rPr lang="ru-RU" altLang="ru-RU" b="1" dirty="0">
                <a:latin typeface="Cambria" panose="02040503050406030204" pitchFamily="18" charset="0"/>
                <a:ea typeface="Cambria" panose="02040503050406030204" pitchFamily="18" charset="0"/>
                <a:cs typeface="Times New Roman" panose="02020603050405020304" pitchFamily="18" charset="0"/>
              </a:rPr>
              <a:t>УСЛУГИ</a:t>
            </a:r>
            <a:r>
              <a:rPr lang="ru-RU" altLang="ru-RU" b="1" dirty="0">
                <a:solidFill>
                  <a:schemeClr val="bg2">
                    <a:lumMod val="50000"/>
                  </a:schemeClr>
                </a:solidFill>
                <a:latin typeface="Times New Roman" panose="02020603050405020304" pitchFamily="18" charset="0"/>
                <a:cs typeface="Times New Roman" panose="02020603050405020304" pitchFamily="18" charset="0"/>
              </a:rPr>
              <a:t> </a:t>
            </a:r>
            <a:endParaRPr lang="ru-RU" dirty="0">
              <a:solidFill>
                <a:schemeClr val="bg2">
                  <a:lumMod val="50000"/>
                </a:schemeClr>
              </a:solidFill>
            </a:endParaRPr>
          </a:p>
        </p:txBody>
      </p:sp>
      <p:sp>
        <p:nvSpPr>
          <p:cNvPr id="172" name="Прямоугольник 171"/>
          <p:cNvSpPr/>
          <p:nvPr/>
        </p:nvSpPr>
        <p:spPr>
          <a:xfrm>
            <a:off x="458394" y="1107138"/>
            <a:ext cx="1910779" cy="369332"/>
          </a:xfrm>
          <a:prstGeom prst="rect">
            <a:avLst/>
          </a:prstGeom>
        </p:spPr>
        <p:txBody>
          <a:bodyPr wrap="none">
            <a:spAutoFit/>
          </a:bodyPr>
          <a:lstStyle/>
          <a:p>
            <a:r>
              <a:rPr lang="ru-RU" altLang="ru-RU" b="1" dirty="0">
                <a:latin typeface="Cambria" panose="02040503050406030204" pitchFamily="18" charset="0"/>
                <a:ea typeface="Cambria" panose="02040503050406030204" pitchFamily="18" charset="0"/>
                <a:cs typeface="Times New Roman" panose="02020603050405020304" pitchFamily="18" charset="0"/>
              </a:rPr>
              <a:t>НАПРАВЛЕНИЕ</a:t>
            </a:r>
            <a:r>
              <a:rPr lang="ru-RU" altLang="ru-RU" b="1" dirty="0">
                <a:solidFill>
                  <a:schemeClr val="bg2">
                    <a:lumMod val="50000"/>
                  </a:schemeClr>
                </a:solidFill>
                <a:latin typeface="Times New Roman" panose="02020603050405020304" pitchFamily="18" charset="0"/>
                <a:cs typeface="Times New Roman" panose="02020603050405020304" pitchFamily="18" charset="0"/>
              </a:rPr>
              <a:t> </a:t>
            </a:r>
            <a:endParaRPr lang="ru-RU" dirty="0">
              <a:solidFill>
                <a:schemeClr val="bg2">
                  <a:lumMod val="50000"/>
                </a:schemeClr>
              </a:solidFill>
            </a:endParaRPr>
          </a:p>
        </p:txBody>
      </p:sp>
      <p:cxnSp>
        <p:nvCxnSpPr>
          <p:cNvPr id="188" name="Прямая соединительная линия 187"/>
          <p:cNvCxnSpPr/>
          <p:nvPr/>
        </p:nvCxnSpPr>
        <p:spPr>
          <a:xfrm>
            <a:off x="548368" y="1455523"/>
            <a:ext cx="2990706"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0" name="Прямая соединительная линия 189"/>
          <p:cNvCxnSpPr/>
          <p:nvPr/>
        </p:nvCxnSpPr>
        <p:spPr>
          <a:xfrm flipH="1">
            <a:off x="8848945" y="1422034"/>
            <a:ext cx="271573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5694165" y="1904448"/>
            <a:ext cx="6387934" cy="631380"/>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kk-KZ" sz="1000" dirty="0">
                <a:solidFill>
                  <a:schemeClr val="tx1"/>
                </a:solidFill>
                <a:latin typeface="Cambria" panose="02040503050406030204" pitchFamily="18" charset="0"/>
                <a:ea typeface="Cambria" panose="02040503050406030204" pitchFamily="18" charset="0"/>
                <a:cs typeface="Times New Roman" panose="02020603050405020304" pitchFamily="18" charset="0"/>
              </a:rPr>
              <a:t>Выдача транскрипта; выдача архивных справок; регистрация на временный войнский учет университета; временная регистрация по месту жительства; консультация по вопросам академической мобильности; миграционная и визовая поддержка; к</a:t>
            </a:r>
            <a:r>
              <a:rPr lang="ru-RU" sz="10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онсультации</a:t>
            </a:r>
            <a:r>
              <a:rPr lang="ru-RU" sz="1000" dirty="0">
                <a:solidFill>
                  <a:schemeClr val="tx1"/>
                </a:solidFill>
                <a:latin typeface="Cambria" panose="02040503050406030204" pitchFamily="18" charset="0"/>
                <a:ea typeface="Cambria" panose="02040503050406030204" pitchFamily="18" charset="0"/>
                <a:cs typeface="Times New Roman" panose="02020603050405020304" pitchFamily="18" charset="0"/>
              </a:rPr>
              <a:t> по оплате за обучение и проживание, командировочные и стипендии; трудоустройство и распределение на баз практик.</a:t>
            </a:r>
            <a:endParaRPr lang="kk-KZ" sz="10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9" name="Скругленный прямоугольник 35">
            <a:extLst>
              <a:ext uri="{FF2B5EF4-FFF2-40B4-BE49-F238E27FC236}">
                <a16:creationId xmlns:a16="http://schemas.microsoft.com/office/drawing/2014/main" id="{3D0C1F73-3586-4F91-9FC3-024107F3E590}"/>
              </a:ext>
            </a:extLst>
          </p:cNvPr>
          <p:cNvSpPr/>
          <p:nvPr/>
        </p:nvSpPr>
        <p:spPr>
          <a:xfrm>
            <a:off x="386278" y="3564006"/>
            <a:ext cx="3757439" cy="687591"/>
          </a:xfrm>
          <a:prstGeom prst="roundRect">
            <a:avLst/>
          </a:prstGeom>
          <a:solidFill>
            <a:schemeClr val="tx1">
              <a:lumMod val="50000"/>
              <a:lumOff val="50000"/>
              <a:alpha val="24000"/>
            </a:schemeClr>
          </a:solidFill>
          <a:ln>
            <a:solidFill>
              <a:schemeClr val="tx1">
                <a:lumMod val="65000"/>
                <a:lumOff val="35000"/>
              </a:schemeClr>
            </a:solidFill>
          </a:ln>
          <a:effectLst>
            <a:outerShdw blurRad="50800" dist="50800" dir="5400000" algn="ctr" rotWithShape="0">
              <a:srgbClr val="000000">
                <a:alpha val="8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kk-KZ" sz="1050" b="1" dirty="0">
              <a:solidFill>
                <a:srgbClr val="002060"/>
              </a:solidFill>
              <a:latin typeface="Segoe UI Light" panose="020B0502040204020203" pitchFamily="34" charset="0"/>
              <a:cs typeface="Segoe UI Semilight" panose="020B0402040204020203" pitchFamily="34" charset="0"/>
            </a:endParaRPr>
          </a:p>
          <a:p>
            <a:pPr algn="ctr">
              <a:defRPr/>
            </a:pPr>
            <a:r>
              <a:rPr lang="kk-KZ" sz="1100" b="1" dirty="0">
                <a:solidFill>
                  <a:schemeClr val="tx1"/>
                </a:solidFill>
                <a:latin typeface="Times New Roman" panose="02020603050405020304" pitchFamily="18" charset="0"/>
                <a:cs typeface="Times New Roman" panose="02020603050405020304" pitchFamily="18" charset="0"/>
              </a:rPr>
              <a:t>СОЦИАЛЬНО</a:t>
            </a:r>
            <a:r>
              <a:rPr lang="en-US" sz="1100" b="1" dirty="0">
                <a:solidFill>
                  <a:schemeClr val="tx1"/>
                </a:solidFill>
                <a:latin typeface="Times New Roman" panose="02020603050405020304" pitchFamily="18" charset="0"/>
                <a:cs typeface="Times New Roman" panose="02020603050405020304" pitchFamily="18" charset="0"/>
              </a:rPr>
              <a:t> </a:t>
            </a:r>
            <a:r>
              <a:rPr lang="kk-KZ" sz="1100" b="1" dirty="0">
                <a:solidFill>
                  <a:schemeClr val="tx1"/>
                </a:solidFill>
                <a:latin typeface="Times New Roman" panose="02020603050405020304" pitchFamily="18" charset="0"/>
                <a:cs typeface="Times New Roman" panose="02020603050405020304" pitchFamily="18" charset="0"/>
              </a:rPr>
              <a:t>–</a:t>
            </a:r>
            <a:r>
              <a:rPr lang="en-US" sz="1100" b="1" dirty="0">
                <a:solidFill>
                  <a:schemeClr val="tx1"/>
                </a:solidFill>
                <a:latin typeface="Times New Roman" panose="02020603050405020304" pitchFamily="18" charset="0"/>
                <a:cs typeface="Times New Roman" panose="02020603050405020304" pitchFamily="18" charset="0"/>
              </a:rPr>
              <a:t> </a:t>
            </a:r>
            <a:r>
              <a:rPr lang="kk-KZ" sz="1100" b="1" dirty="0">
                <a:solidFill>
                  <a:schemeClr val="tx1"/>
                </a:solidFill>
                <a:latin typeface="Times New Roman" panose="02020603050405020304" pitchFamily="18" charset="0"/>
                <a:cs typeface="Times New Roman" panose="02020603050405020304" pitchFamily="18" charset="0"/>
              </a:rPr>
              <a:t>БЫТОВЫЕ</a:t>
            </a:r>
          </a:p>
          <a:p>
            <a:pPr algn="ctr">
              <a:defRPr/>
            </a:pPr>
            <a:r>
              <a:rPr lang="kk-KZ" sz="1100" b="1" dirty="0">
                <a:solidFill>
                  <a:schemeClr val="tx1"/>
                </a:solidFill>
                <a:latin typeface="Times New Roman" panose="02020603050405020304" pitchFamily="18" charset="0"/>
                <a:cs typeface="Times New Roman" panose="02020603050405020304" pitchFamily="18" charset="0"/>
              </a:rPr>
              <a:t> </a:t>
            </a:r>
            <a:endParaRPr lang="ru-RU" sz="1050" b="1" dirty="0">
              <a:solidFill>
                <a:srgbClr val="002060"/>
              </a:solidFill>
            </a:endParaRPr>
          </a:p>
        </p:txBody>
      </p:sp>
      <p:sp>
        <p:nvSpPr>
          <p:cNvPr id="51" name="AutoShape 20">
            <a:extLst>
              <a:ext uri="{FF2B5EF4-FFF2-40B4-BE49-F238E27FC236}">
                <a16:creationId xmlns:a16="http://schemas.microsoft.com/office/drawing/2014/main" id="{BA0BF942-8DA1-4C4A-B9A0-F051CFC3B57A}"/>
              </a:ext>
            </a:extLst>
          </p:cNvPr>
          <p:cNvSpPr>
            <a:spLocks noChangeArrowheads="1"/>
          </p:cNvSpPr>
          <p:nvPr/>
        </p:nvSpPr>
        <p:spPr bwMode="gray">
          <a:xfrm>
            <a:off x="5987137" y="2622582"/>
            <a:ext cx="4246500"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УСЛУГИ ДИАГНОСТИЧЕСКОГО ЦЕНТРА </a:t>
            </a:r>
          </a:p>
          <a:p>
            <a:endParaRPr lang="ru-RU" sz="1400" b="1" dirty="0">
              <a:solidFill>
                <a:srgbClr val="002060"/>
              </a:solidFill>
            </a:endParaRPr>
          </a:p>
        </p:txBody>
      </p:sp>
      <p:sp>
        <p:nvSpPr>
          <p:cNvPr id="52" name="Oval 26">
            <a:extLst>
              <a:ext uri="{FF2B5EF4-FFF2-40B4-BE49-F238E27FC236}">
                <a16:creationId xmlns:a16="http://schemas.microsoft.com/office/drawing/2014/main" id="{3BD956C0-C78E-4A50-88DE-4E47591A75AC}"/>
              </a:ext>
            </a:extLst>
          </p:cNvPr>
          <p:cNvSpPr>
            <a:spLocks noChangeArrowheads="1"/>
          </p:cNvSpPr>
          <p:nvPr/>
        </p:nvSpPr>
        <p:spPr bwMode="gray">
          <a:xfrm>
            <a:off x="6039001" y="2651753"/>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54" name="Прямоугольник 53"/>
          <p:cNvSpPr/>
          <p:nvPr/>
        </p:nvSpPr>
        <p:spPr>
          <a:xfrm>
            <a:off x="5694165" y="2978791"/>
            <a:ext cx="6387934" cy="375413"/>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ru-RU" sz="1000" dirty="0">
                <a:solidFill>
                  <a:schemeClr val="tx1"/>
                </a:solidFill>
                <a:latin typeface="Cambria" panose="02040503050406030204" pitchFamily="18" charset="0"/>
                <a:ea typeface="Cambria" panose="02040503050406030204" pitchFamily="18" charset="0"/>
                <a:cs typeface="Times New Roman" panose="02020603050405020304" pitchFamily="18" charset="0"/>
              </a:rPr>
              <a:t>Широкий спектр медицинских услуг, от лабораторных и диагностических исследований до стационарного лечения.</a:t>
            </a:r>
            <a:endParaRPr lang="kk-KZ" sz="10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5" name="AutoShape 20">
            <a:extLst>
              <a:ext uri="{FF2B5EF4-FFF2-40B4-BE49-F238E27FC236}">
                <a16:creationId xmlns:a16="http://schemas.microsoft.com/office/drawing/2014/main" id="{BA0BF942-8DA1-4C4A-B9A0-F051CFC3B57A}"/>
              </a:ext>
            </a:extLst>
          </p:cNvPr>
          <p:cNvSpPr>
            <a:spLocks noChangeArrowheads="1"/>
          </p:cNvSpPr>
          <p:nvPr/>
        </p:nvSpPr>
        <p:spPr bwMode="gray">
          <a:xfrm>
            <a:off x="5960312" y="3569641"/>
            <a:ext cx="4246500"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УСЛУГИ ЦЕНТРА МОЛОДЕЖИ </a:t>
            </a:r>
          </a:p>
          <a:p>
            <a:endParaRPr lang="ru-RU" sz="1400" b="1" dirty="0">
              <a:solidFill>
                <a:srgbClr val="002060"/>
              </a:solidFill>
            </a:endParaRPr>
          </a:p>
        </p:txBody>
      </p:sp>
      <p:sp>
        <p:nvSpPr>
          <p:cNvPr id="56" name="Oval 26">
            <a:extLst>
              <a:ext uri="{FF2B5EF4-FFF2-40B4-BE49-F238E27FC236}">
                <a16:creationId xmlns:a16="http://schemas.microsoft.com/office/drawing/2014/main" id="{3BD956C0-C78E-4A50-88DE-4E47591A75AC}"/>
              </a:ext>
            </a:extLst>
          </p:cNvPr>
          <p:cNvSpPr>
            <a:spLocks noChangeArrowheads="1"/>
          </p:cNvSpPr>
          <p:nvPr/>
        </p:nvSpPr>
        <p:spPr bwMode="gray">
          <a:xfrm>
            <a:off x="6016292" y="3602522"/>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58" name="Прямоугольник 57"/>
          <p:cNvSpPr/>
          <p:nvPr/>
        </p:nvSpPr>
        <p:spPr>
          <a:xfrm>
            <a:off x="5694165" y="3924446"/>
            <a:ext cx="6387934" cy="480946"/>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kk-KZ" sz="1000" dirty="0">
                <a:latin typeface="Cambria" panose="02040503050406030204" pitchFamily="18" charset="0"/>
                <a:ea typeface="Cambria" panose="02040503050406030204" pitchFamily="18" charset="0"/>
              </a:rPr>
              <a:t>Комитет молодежных организаций, Профсоюз студентов и магистрантов «Сункар»,  Волонтерское движение «Көмек», Сенат студентов,  Высший студенческий совет, Студенческое бюро по Болонскому процессу, Научное студенческое общество, МК  «Жас отан» и другие. </a:t>
            </a:r>
            <a:r>
              <a:rPr lang="kk-KZ" sz="1000" i="1" dirty="0">
                <a:latin typeface="Cambria" panose="02040503050406030204" pitchFamily="18" charset="0"/>
                <a:ea typeface="Cambria" panose="02040503050406030204" pitchFamily="18" charset="0"/>
              </a:rPr>
              <a:t>  </a:t>
            </a:r>
            <a:endParaRPr lang="ru-RU" sz="1000" dirty="0">
              <a:latin typeface="Cambria" panose="02040503050406030204" pitchFamily="18" charset="0"/>
              <a:ea typeface="Cambria" panose="02040503050406030204" pitchFamily="18" charset="0"/>
            </a:endParaRPr>
          </a:p>
        </p:txBody>
      </p:sp>
      <p:sp>
        <p:nvSpPr>
          <p:cNvPr id="59" name="AutoShape 20">
            <a:extLst>
              <a:ext uri="{FF2B5EF4-FFF2-40B4-BE49-F238E27FC236}">
                <a16:creationId xmlns:a16="http://schemas.microsoft.com/office/drawing/2014/main" id="{BA0BF942-8DA1-4C4A-B9A0-F051CFC3B57A}"/>
              </a:ext>
            </a:extLst>
          </p:cNvPr>
          <p:cNvSpPr>
            <a:spLocks noChangeArrowheads="1"/>
          </p:cNvSpPr>
          <p:nvPr/>
        </p:nvSpPr>
        <p:spPr bwMode="gray">
          <a:xfrm>
            <a:off x="5923705" y="4497862"/>
            <a:ext cx="4246500"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СОЦИАЛЬНО-БЫТОВЫЕ УСЛУГИ  </a:t>
            </a:r>
          </a:p>
          <a:p>
            <a:endParaRPr lang="ru-RU" sz="1400" b="1" dirty="0">
              <a:solidFill>
                <a:srgbClr val="002060"/>
              </a:solidFill>
            </a:endParaRPr>
          </a:p>
        </p:txBody>
      </p:sp>
      <p:sp>
        <p:nvSpPr>
          <p:cNvPr id="60" name="Oval 26">
            <a:extLst>
              <a:ext uri="{FF2B5EF4-FFF2-40B4-BE49-F238E27FC236}">
                <a16:creationId xmlns:a16="http://schemas.microsoft.com/office/drawing/2014/main" id="{3BD956C0-C78E-4A50-88DE-4E47591A75AC}"/>
              </a:ext>
            </a:extLst>
          </p:cNvPr>
          <p:cNvSpPr>
            <a:spLocks noChangeArrowheads="1"/>
          </p:cNvSpPr>
          <p:nvPr/>
        </p:nvSpPr>
        <p:spPr bwMode="gray">
          <a:xfrm>
            <a:off x="5949190" y="4527495"/>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63" name="Прямоугольник 62"/>
          <p:cNvSpPr/>
          <p:nvPr/>
        </p:nvSpPr>
        <p:spPr>
          <a:xfrm>
            <a:off x="5694165" y="4858825"/>
            <a:ext cx="6387934" cy="712909"/>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ru-RU" sz="1000" dirty="0">
                <a:latin typeface="Cambria" panose="02040503050406030204" pitchFamily="18" charset="0"/>
                <a:ea typeface="Cambria" panose="02040503050406030204" pitchFamily="18" charset="0"/>
              </a:rPr>
              <a:t>Банк, аптека, супермаркет, ателье, прачечная, фотостудия, книжный магазин, копировальный центр, канцелярские товары, бутик сувениров, бутик косметики и аксессуаров, благотворительный магазин «Комек </a:t>
            </a:r>
            <a:r>
              <a:rPr lang="ru-RU" sz="1000" dirty="0" err="1">
                <a:latin typeface="Cambria" panose="02040503050406030204" pitchFamily="18" charset="0"/>
                <a:ea typeface="Cambria" panose="02040503050406030204" pitchFamily="18" charset="0"/>
              </a:rPr>
              <a:t>shop</a:t>
            </a:r>
            <a:r>
              <a:rPr lang="ru-RU" sz="1000" dirty="0">
                <a:latin typeface="Cambria" panose="02040503050406030204" pitchFamily="18" charset="0"/>
                <a:ea typeface="Cambria" panose="02040503050406030204" pitchFamily="18" charset="0"/>
              </a:rPr>
              <a:t>», магазин честности «</a:t>
            </a:r>
            <a:r>
              <a:rPr lang="ru-RU" sz="1000" dirty="0" err="1">
                <a:latin typeface="Cambria" panose="02040503050406030204" pitchFamily="18" charset="0"/>
                <a:ea typeface="Cambria" panose="02040503050406030204" pitchFamily="18" charset="0"/>
              </a:rPr>
              <a:t>Адалдық</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дүкені</a:t>
            </a:r>
            <a:r>
              <a:rPr lang="ru-RU" sz="1000" dirty="0">
                <a:latin typeface="Cambria" panose="02040503050406030204" pitchFamily="18" charset="0"/>
                <a:ea typeface="Cambria" panose="02040503050406030204" pitchFamily="18" charset="0"/>
              </a:rPr>
              <a:t>» (без продавца), салон красоты, POSTAMAT Автоматизированная почтовая станция «</a:t>
            </a:r>
            <a:r>
              <a:rPr lang="ru-RU" sz="1000" dirty="0" err="1">
                <a:latin typeface="Cambria" panose="02040503050406030204" pitchFamily="18" charset="0"/>
                <a:ea typeface="Cambria" panose="02040503050406030204" pitchFamily="18" charset="0"/>
              </a:rPr>
              <a:t>Казпочта</a:t>
            </a:r>
            <a:r>
              <a:rPr lang="ru-RU" sz="1000" dirty="0">
                <a:latin typeface="Cambria" panose="02040503050406030204" pitchFamily="18" charset="0"/>
                <a:ea typeface="Cambria" panose="02040503050406030204" pitchFamily="18" charset="0"/>
              </a:rPr>
              <a:t>», </a:t>
            </a:r>
            <a:r>
              <a:rPr lang="ru-RU" sz="1000" dirty="0" err="1">
                <a:latin typeface="Cambria" panose="02040503050406030204" pitchFamily="18" charset="0"/>
                <a:ea typeface="Cambria" panose="02040503050406030204" pitchFamily="18" charset="0"/>
              </a:rPr>
              <a:t>Фастфуд</a:t>
            </a:r>
            <a:r>
              <a:rPr lang="ru-RU" sz="1000" dirty="0">
                <a:latin typeface="Cambria" panose="02040503050406030204" pitchFamily="18" charset="0"/>
                <a:ea typeface="Cambria" panose="02040503050406030204" pitchFamily="18" charset="0"/>
              </a:rPr>
              <a:t>, магазин </a:t>
            </a:r>
            <a:r>
              <a:rPr lang="ru-RU" sz="1000" dirty="0" err="1">
                <a:latin typeface="Cambria" panose="02040503050406030204" pitchFamily="18" charset="0"/>
                <a:ea typeface="Cambria" panose="02040503050406030204" pitchFamily="18" charset="0"/>
              </a:rPr>
              <a:t>имиджевой</a:t>
            </a:r>
            <a:r>
              <a:rPr lang="ru-RU" sz="1000" dirty="0">
                <a:latin typeface="Cambria" panose="02040503050406030204" pitchFamily="18" charset="0"/>
                <a:ea typeface="Cambria" panose="02040503050406030204" pitchFamily="18" charset="0"/>
              </a:rPr>
              <a:t> продукции </a:t>
            </a:r>
            <a:r>
              <a:rPr lang="ru-RU" sz="1000" dirty="0" err="1">
                <a:latin typeface="Cambria" panose="02040503050406030204" pitchFamily="18" charset="0"/>
                <a:ea typeface="Cambria" panose="02040503050406030204" pitchFamily="18" charset="0"/>
              </a:rPr>
              <a:t>KazNU</a:t>
            </a:r>
            <a:r>
              <a:rPr lang="ru-RU" sz="1000" dirty="0">
                <a:latin typeface="Cambria" panose="02040503050406030204" pitchFamily="18" charset="0"/>
                <a:ea typeface="Cambria" panose="02040503050406030204" pitchFamily="18" charset="0"/>
              </a:rPr>
              <a:t> PRO. </a:t>
            </a:r>
          </a:p>
        </p:txBody>
      </p:sp>
      <p:sp>
        <p:nvSpPr>
          <p:cNvPr id="64" name="AutoShape 20">
            <a:extLst>
              <a:ext uri="{FF2B5EF4-FFF2-40B4-BE49-F238E27FC236}">
                <a16:creationId xmlns:a16="http://schemas.microsoft.com/office/drawing/2014/main" id="{BA0BF942-8DA1-4C4A-B9A0-F051CFC3B57A}"/>
              </a:ext>
            </a:extLst>
          </p:cNvPr>
          <p:cNvSpPr>
            <a:spLocks noChangeArrowheads="1"/>
          </p:cNvSpPr>
          <p:nvPr/>
        </p:nvSpPr>
        <p:spPr bwMode="gray">
          <a:xfrm>
            <a:off x="6028786" y="5717598"/>
            <a:ext cx="4246500" cy="30977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dirty="0">
                <a:solidFill>
                  <a:srgbClr val="002060"/>
                </a:solidFill>
              </a:rPr>
              <a:t>     </a:t>
            </a:r>
          </a:p>
          <a:p>
            <a:r>
              <a:rPr lang="ru-RU" sz="1400" b="1" dirty="0">
                <a:solidFill>
                  <a:srgbClr val="002060"/>
                </a:solidFill>
                <a:latin typeface="Cambria" panose="02040503050406030204" pitchFamily="18" charset="0"/>
                <a:ea typeface="Cambria" panose="02040503050406030204" pitchFamily="18" charset="0"/>
              </a:rPr>
              <a:t>  </a:t>
            </a:r>
            <a:r>
              <a:rPr lang="ru-RU" sz="1400" b="1" dirty="0">
                <a:ea typeface="Cambria" panose="02040503050406030204" pitchFamily="18" charset="0"/>
              </a:rPr>
              <a:t>КУЛЬТУРНО-ДОСУГОВЫЕ УСЛУГИ  </a:t>
            </a:r>
          </a:p>
          <a:p>
            <a:endParaRPr lang="ru-RU" sz="1400" b="1" dirty="0">
              <a:solidFill>
                <a:srgbClr val="002060"/>
              </a:solidFill>
            </a:endParaRPr>
          </a:p>
        </p:txBody>
      </p:sp>
      <p:sp>
        <p:nvSpPr>
          <p:cNvPr id="67" name="Oval 26">
            <a:extLst>
              <a:ext uri="{FF2B5EF4-FFF2-40B4-BE49-F238E27FC236}">
                <a16:creationId xmlns:a16="http://schemas.microsoft.com/office/drawing/2014/main" id="{3BD956C0-C78E-4A50-88DE-4E47591A75AC}"/>
              </a:ext>
            </a:extLst>
          </p:cNvPr>
          <p:cNvSpPr>
            <a:spLocks noChangeArrowheads="1"/>
          </p:cNvSpPr>
          <p:nvPr/>
        </p:nvSpPr>
        <p:spPr bwMode="gray">
          <a:xfrm>
            <a:off x="6068007" y="5750479"/>
            <a:ext cx="134204" cy="244007"/>
          </a:xfrm>
          <a:prstGeom prst="ellipse">
            <a:avLst/>
          </a:prstGeom>
          <a:solidFill>
            <a:schemeClr val="bg1">
              <a:lumMod val="50000"/>
            </a:schemeClr>
          </a:solidFill>
          <a:ln w="19050">
            <a:solidFill>
              <a:srgbClr val="FFFFFF"/>
            </a:solidFill>
            <a:round/>
            <a:headEnd/>
            <a:tailEnd/>
          </a:ln>
          <a:effectLst>
            <a:outerShdw dist="63500" dir="2212194" algn="ctr" rotWithShape="0">
              <a:schemeClr val="bg2">
                <a:alpha val="50000"/>
              </a:schemeClr>
            </a:outerShdw>
          </a:effectLst>
        </p:spPr>
        <p:txBody>
          <a:bodyPr wrap="none"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400" b="1" dirty="0">
              <a:solidFill>
                <a:srgbClr val="002060"/>
              </a:solidFill>
            </a:endParaRPr>
          </a:p>
        </p:txBody>
      </p:sp>
      <p:sp>
        <p:nvSpPr>
          <p:cNvPr id="68" name="Прямоугольник 67"/>
          <p:cNvSpPr/>
          <p:nvPr/>
        </p:nvSpPr>
        <p:spPr>
          <a:xfrm>
            <a:off x="5694165" y="6075928"/>
            <a:ext cx="6387934" cy="211012"/>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r>
              <a:rPr lang="kk-KZ" sz="1000" dirty="0">
                <a:latin typeface="Cambria" panose="02040503050406030204" pitchFamily="18" charset="0"/>
                <a:ea typeface="Cambria" panose="02040503050406030204" pitchFamily="18" charset="0"/>
              </a:rPr>
              <a:t>Студенческое кафе «Кантин», кинотеатр.</a:t>
            </a:r>
            <a:endParaRPr lang="ru-RU" sz="1000" dirty="0">
              <a:latin typeface="Cambria" panose="02040503050406030204" pitchFamily="18" charset="0"/>
              <a:ea typeface="Cambria" panose="02040503050406030204" pitchFamily="18" charset="0"/>
            </a:endParaRPr>
          </a:p>
        </p:txBody>
      </p:sp>
      <p:pic>
        <p:nvPicPr>
          <p:cNvPr id="69" name="Рисунок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3054" y="4571223"/>
            <a:ext cx="1236269" cy="82417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59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одзаголовок 2"/>
          <p:cNvSpPr txBox="1">
            <a:spLocks/>
          </p:cNvSpPr>
          <p:nvPr/>
        </p:nvSpPr>
        <p:spPr>
          <a:xfrm>
            <a:off x="320466" y="6767628"/>
            <a:ext cx="12192000" cy="4743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ru-RU" sz="3600" b="1" dirty="0">
              <a:solidFill>
                <a:srgbClr val="FF0000"/>
              </a:solidFill>
            </a:endParaRPr>
          </a:p>
        </p:txBody>
      </p:sp>
      <p:sp>
        <p:nvSpPr>
          <p:cNvPr id="14" name="TextBox 13"/>
          <p:cNvSpPr txBox="1"/>
          <p:nvPr/>
        </p:nvSpPr>
        <p:spPr>
          <a:xfrm>
            <a:off x="690112" y="240320"/>
            <a:ext cx="10127412" cy="5539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a:r>
              <a:rPr lang="ru-RU" sz="3600" b="1" i="1" dirty="0" err="1"/>
              <a:t>Студенттер</a:t>
            </a:r>
            <a:r>
              <a:rPr lang="ru-RU" sz="3600" b="1" i="1" dirty="0"/>
              <a:t> </a:t>
            </a:r>
            <a:r>
              <a:rPr lang="ru-RU" sz="3600" b="1" i="1" dirty="0" err="1"/>
              <a:t>үйіне</a:t>
            </a:r>
            <a:r>
              <a:rPr lang="ru-RU" sz="3600" b="1" i="1" dirty="0"/>
              <a:t> Онлайн </a:t>
            </a:r>
            <a:r>
              <a:rPr lang="ru-RU" sz="3600" b="1" i="1" dirty="0" err="1"/>
              <a:t>орналастыру</a:t>
            </a:r>
            <a:endParaRPr lang="ru-RU" sz="3600" b="1" i="1" dirty="0"/>
          </a:p>
        </p:txBody>
      </p:sp>
      <p:pic>
        <p:nvPicPr>
          <p:cNvPr id="16" name="Picture 20"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8011" y="240320"/>
            <a:ext cx="1005098" cy="10050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2970315908"/>
              </p:ext>
            </p:extLst>
          </p:nvPr>
        </p:nvGraphicFramePr>
        <p:xfrm>
          <a:off x="134797" y="1562724"/>
          <a:ext cx="11657511" cy="2440535"/>
        </p:xfrm>
        <a:graphic>
          <a:graphicData uri="http://schemas.openxmlformats.org/drawingml/2006/table">
            <a:tbl>
              <a:tblPr firstRow="1" bandRow="1">
                <a:tableStyleId>{5C22544A-7EE6-4342-B048-85BDC9FD1C3A}</a:tableStyleId>
              </a:tblPr>
              <a:tblGrid>
                <a:gridCol w="2079436">
                  <a:extLst>
                    <a:ext uri="{9D8B030D-6E8A-4147-A177-3AD203B41FA5}">
                      <a16:colId xmlns:a16="http://schemas.microsoft.com/office/drawing/2014/main" val="20000"/>
                    </a:ext>
                  </a:extLst>
                </a:gridCol>
                <a:gridCol w="1806401">
                  <a:extLst>
                    <a:ext uri="{9D8B030D-6E8A-4147-A177-3AD203B41FA5}">
                      <a16:colId xmlns:a16="http://schemas.microsoft.com/office/drawing/2014/main" val="20001"/>
                    </a:ext>
                  </a:extLst>
                </a:gridCol>
                <a:gridCol w="1658256">
                  <a:extLst>
                    <a:ext uri="{9D8B030D-6E8A-4147-A177-3AD203B41FA5}">
                      <a16:colId xmlns:a16="http://schemas.microsoft.com/office/drawing/2014/main" val="20002"/>
                    </a:ext>
                  </a:extLst>
                </a:gridCol>
                <a:gridCol w="2087776">
                  <a:extLst>
                    <a:ext uri="{9D8B030D-6E8A-4147-A177-3AD203B41FA5}">
                      <a16:colId xmlns:a16="http://schemas.microsoft.com/office/drawing/2014/main" val="20003"/>
                    </a:ext>
                  </a:extLst>
                </a:gridCol>
                <a:gridCol w="1966951">
                  <a:extLst>
                    <a:ext uri="{9D8B030D-6E8A-4147-A177-3AD203B41FA5}">
                      <a16:colId xmlns:a16="http://schemas.microsoft.com/office/drawing/2014/main" val="20004"/>
                    </a:ext>
                  </a:extLst>
                </a:gridCol>
                <a:gridCol w="2058691">
                  <a:extLst>
                    <a:ext uri="{9D8B030D-6E8A-4147-A177-3AD203B41FA5}">
                      <a16:colId xmlns:a16="http://schemas.microsoft.com/office/drawing/2014/main" val="20005"/>
                    </a:ext>
                  </a:extLst>
                </a:gridCol>
              </a:tblGrid>
              <a:tr h="422093">
                <a:tc>
                  <a:txBody>
                    <a:bodyPr/>
                    <a:lstStyle/>
                    <a:p>
                      <a:pPr algn="ctr"/>
                      <a:r>
                        <a:rPr lang="kk-KZ" sz="2400" b="1" dirty="0">
                          <a:solidFill>
                            <a:schemeClr val="tx1"/>
                          </a:solidFill>
                          <a:latin typeface="+mj-lt"/>
                        </a:rPr>
                        <a:t>1</a:t>
                      </a:r>
                      <a:endParaRPr lang="ru-RU" sz="2400" b="1" dirty="0">
                        <a:solidFill>
                          <a:schemeClr val="tx1"/>
                        </a:solidFill>
                        <a:latin typeface="+mj-lt"/>
                      </a:endParaRPr>
                    </a:p>
                  </a:txBody>
                  <a:tcPr/>
                </a:tc>
                <a:tc>
                  <a:txBody>
                    <a:bodyPr/>
                    <a:lstStyle/>
                    <a:p>
                      <a:pPr algn="ctr"/>
                      <a:r>
                        <a:rPr lang="kk-KZ" sz="2400" b="1" dirty="0">
                          <a:solidFill>
                            <a:schemeClr val="tx1"/>
                          </a:solidFill>
                          <a:latin typeface="+mj-lt"/>
                        </a:rPr>
                        <a:t>2</a:t>
                      </a:r>
                      <a:endParaRPr lang="ru-RU" sz="2400" b="1" dirty="0">
                        <a:solidFill>
                          <a:schemeClr val="tx1"/>
                        </a:solidFill>
                        <a:latin typeface="+mj-lt"/>
                      </a:endParaRPr>
                    </a:p>
                  </a:txBody>
                  <a:tcPr/>
                </a:tc>
                <a:tc>
                  <a:txBody>
                    <a:bodyPr/>
                    <a:lstStyle/>
                    <a:p>
                      <a:pPr algn="ctr"/>
                      <a:r>
                        <a:rPr lang="kk-KZ" sz="2400" b="1" dirty="0">
                          <a:solidFill>
                            <a:schemeClr val="tx1"/>
                          </a:solidFill>
                          <a:latin typeface="+mj-lt"/>
                        </a:rPr>
                        <a:t>3</a:t>
                      </a:r>
                      <a:endParaRPr lang="ru-RU" sz="2400" b="1" dirty="0">
                        <a:solidFill>
                          <a:schemeClr val="tx1"/>
                        </a:solidFill>
                        <a:latin typeface="+mj-lt"/>
                      </a:endParaRPr>
                    </a:p>
                  </a:txBody>
                  <a:tcPr/>
                </a:tc>
                <a:tc>
                  <a:txBody>
                    <a:bodyPr/>
                    <a:lstStyle/>
                    <a:p>
                      <a:pPr algn="ctr"/>
                      <a:r>
                        <a:rPr lang="kk-KZ" sz="2400" b="1" dirty="0">
                          <a:solidFill>
                            <a:schemeClr val="tx1"/>
                          </a:solidFill>
                          <a:latin typeface="+mj-lt"/>
                        </a:rPr>
                        <a:t>4</a:t>
                      </a:r>
                      <a:endParaRPr lang="ru-RU" sz="2400" b="1" dirty="0">
                        <a:solidFill>
                          <a:schemeClr val="tx1"/>
                        </a:solidFill>
                        <a:latin typeface="+mj-lt"/>
                      </a:endParaRPr>
                    </a:p>
                  </a:txBody>
                  <a:tcPr/>
                </a:tc>
                <a:tc>
                  <a:txBody>
                    <a:bodyPr/>
                    <a:lstStyle/>
                    <a:p>
                      <a:pPr algn="ctr"/>
                      <a:r>
                        <a:rPr lang="kk-KZ" sz="2400" b="1" dirty="0">
                          <a:solidFill>
                            <a:schemeClr val="tx1"/>
                          </a:solidFill>
                          <a:latin typeface="+mj-lt"/>
                        </a:rPr>
                        <a:t>5</a:t>
                      </a:r>
                      <a:endParaRPr lang="ru-RU" sz="2400" b="1" dirty="0">
                        <a:solidFill>
                          <a:schemeClr val="tx1"/>
                        </a:solidFill>
                        <a:latin typeface="+mj-lt"/>
                      </a:endParaRPr>
                    </a:p>
                  </a:txBody>
                  <a:tcPr/>
                </a:tc>
                <a:tc>
                  <a:txBody>
                    <a:bodyPr/>
                    <a:lstStyle/>
                    <a:p>
                      <a:pPr algn="ctr"/>
                      <a:r>
                        <a:rPr lang="kk-KZ" sz="2400" b="1" dirty="0">
                          <a:solidFill>
                            <a:schemeClr val="tx1"/>
                          </a:solidFill>
                          <a:latin typeface="+mj-lt"/>
                        </a:rPr>
                        <a:t>6</a:t>
                      </a:r>
                      <a:endParaRPr lang="ru-RU" sz="2400" b="1" dirty="0">
                        <a:solidFill>
                          <a:schemeClr val="tx1"/>
                        </a:solidFill>
                        <a:latin typeface="+mj-lt"/>
                      </a:endParaRPr>
                    </a:p>
                  </a:txBody>
                  <a:tcPr/>
                </a:tc>
                <a:extLst>
                  <a:ext uri="{0D108BD9-81ED-4DB2-BD59-A6C34878D82A}">
                    <a16:rowId xmlns:a16="http://schemas.microsoft.com/office/drawing/2014/main" val="10000"/>
                  </a:ext>
                </a:extLst>
              </a:tr>
              <a:tr h="19833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600" b="1" dirty="0">
                          <a:solidFill>
                            <a:schemeClr val="tx1"/>
                          </a:solidFill>
                          <a:effectLst/>
                          <a:latin typeface="+mj-lt"/>
                        </a:rPr>
                        <a:t>Толық  жетім, балалар</a:t>
                      </a:r>
                      <a:r>
                        <a:rPr lang="kk-KZ" sz="1600" b="1" baseline="0" dirty="0">
                          <a:solidFill>
                            <a:schemeClr val="tx1"/>
                          </a:solidFill>
                          <a:effectLst/>
                          <a:latin typeface="+mj-lt"/>
                        </a:rPr>
                        <a:t> үйінде тәрбиеленген</a:t>
                      </a:r>
                      <a:endParaRPr lang="ru-RU" sz="1600" b="1" dirty="0">
                        <a:solidFill>
                          <a:schemeClr val="tx1"/>
                        </a:solidFill>
                        <a:effectLst/>
                        <a:latin typeface="+mj-lt"/>
                        <a:ea typeface="Calibri" panose="020F0502020204030204" pitchFamily="34" charset="0"/>
                        <a:cs typeface="Times New Roman" panose="02020603050405020304" pitchFamily="18" charset="0"/>
                      </a:endParaRPr>
                    </a:p>
                    <a:p>
                      <a:pPr algn="ctr"/>
                      <a:endParaRPr lang="ru-RU" sz="1600" b="1"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600" b="1" dirty="0">
                          <a:solidFill>
                            <a:schemeClr val="tx1"/>
                          </a:solidFill>
                          <a:effectLst/>
                          <a:latin typeface="+mj-lt"/>
                        </a:rPr>
                        <a:t>Мүгедектігі</a:t>
                      </a:r>
                      <a:r>
                        <a:rPr lang="kk-KZ" sz="1600" b="1" baseline="0" dirty="0">
                          <a:solidFill>
                            <a:schemeClr val="tx1"/>
                          </a:solidFill>
                          <a:effectLst/>
                          <a:latin typeface="+mj-lt"/>
                        </a:rPr>
                        <a:t> бар студент</a:t>
                      </a:r>
                      <a:endParaRPr lang="ru-RU" sz="1600" b="1" dirty="0">
                        <a:solidFill>
                          <a:schemeClr val="tx1"/>
                        </a:solidFill>
                        <a:effectLst/>
                        <a:latin typeface="+mj-lt"/>
                        <a:ea typeface="Calibri" panose="020F0502020204030204" pitchFamily="34" charset="0"/>
                        <a:cs typeface="Times New Roman" panose="02020603050405020304" pitchFamily="18" charset="0"/>
                      </a:endParaRPr>
                    </a:p>
                    <a:p>
                      <a:pPr algn="ctr"/>
                      <a:endParaRPr lang="ru-RU" sz="1600" b="1"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600" b="1" dirty="0">
                          <a:solidFill>
                            <a:schemeClr val="tx1"/>
                          </a:solidFill>
                          <a:effectLst/>
                          <a:latin typeface="+mj-lt"/>
                        </a:rPr>
                        <a:t>Оқу озаты </a:t>
                      </a:r>
                      <a:r>
                        <a:rPr lang="en-US" sz="1600" b="1" dirty="0">
                          <a:solidFill>
                            <a:schemeClr val="tx1"/>
                          </a:solidFill>
                          <a:effectLst/>
                          <a:latin typeface="+mj-lt"/>
                        </a:rPr>
                        <a:t>GPA </a:t>
                      </a:r>
                      <a:r>
                        <a:rPr lang="kk-KZ" sz="1600" b="1" dirty="0">
                          <a:solidFill>
                            <a:schemeClr val="tx1"/>
                          </a:solidFill>
                          <a:effectLst/>
                          <a:latin typeface="+mj-lt"/>
                        </a:rPr>
                        <a:t>А,А-</a:t>
                      </a:r>
                      <a:endParaRPr lang="ru-RU" sz="1600" b="1" dirty="0">
                        <a:solidFill>
                          <a:schemeClr val="tx1"/>
                        </a:solidFill>
                        <a:effectLst/>
                        <a:latin typeface="+mj-lt"/>
                        <a:ea typeface="Calibri" panose="020F0502020204030204" pitchFamily="34" charset="0"/>
                        <a:cs typeface="Times New Roman" panose="02020603050405020304" pitchFamily="18" charset="0"/>
                      </a:endParaRPr>
                    </a:p>
                    <a:p>
                      <a:pPr algn="ctr"/>
                      <a:endParaRPr lang="ru-RU" sz="1600" b="1"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600" b="1" dirty="0">
                          <a:solidFill>
                            <a:schemeClr val="tx1"/>
                          </a:solidFill>
                          <a:effectLst/>
                          <a:latin typeface="+mj-lt"/>
                        </a:rPr>
                        <a:t>Екі немесе бір ата-анасының мүгедектігі</a:t>
                      </a:r>
                      <a:r>
                        <a:rPr lang="en-US" sz="1600" b="1" dirty="0">
                          <a:solidFill>
                            <a:schemeClr val="tx1"/>
                          </a:solidFill>
                          <a:effectLst/>
                          <a:latin typeface="+mj-lt"/>
                        </a:rPr>
                        <a:t> </a:t>
                      </a:r>
                      <a:r>
                        <a:rPr lang="kk-KZ" sz="1600" b="1" dirty="0">
                          <a:solidFill>
                            <a:schemeClr val="tx1"/>
                          </a:solidFill>
                          <a:effectLst/>
                          <a:latin typeface="+mj-lt"/>
                        </a:rPr>
                        <a:t>бар, отбасында туғанының</a:t>
                      </a:r>
                      <a:r>
                        <a:rPr lang="kk-KZ" sz="1600" b="1" baseline="0" dirty="0">
                          <a:solidFill>
                            <a:schemeClr val="tx1"/>
                          </a:solidFill>
                          <a:effectLst/>
                          <a:latin typeface="+mj-lt"/>
                        </a:rPr>
                        <a:t> мүгедектігі болса</a:t>
                      </a:r>
                      <a:endParaRPr lang="ru-RU" sz="1600" b="1" dirty="0">
                        <a:solidFill>
                          <a:schemeClr val="tx1"/>
                        </a:solidFill>
                        <a:effectLst/>
                        <a:latin typeface="+mj-lt"/>
                        <a:ea typeface="Calibri" panose="020F0502020204030204" pitchFamily="34"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600" b="1" dirty="0">
                          <a:solidFill>
                            <a:schemeClr val="tx1"/>
                          </a:solidFill>
                          <a:effectLst/>
                          <a:latin typeface="+mj-lt"/>
                        </a:rPr>
                        <a:t>Халықарылық,</a:t>
                      </a:r>
                      <a:r>
                        <a:rPr lang="kk-KZ" sz="1600" b="1" baseline="0" dirty="0">
                          <a:solidFill>
                            <a:schemeClr val="tx1"/>
                          </a:solidFill>
                          <a:effectLst/>
                          <a:latin typeface="+mj-lt"/>
                        </a:rPr>
                        <a:t> республикалық деңгейіндегі о</a:t>
                      </a:r>
                      <a:r>
                        <a:rPr lang="kk-KZ" sz="1600" b="1" dirty="0">
                          <a:solidFill>
                            <a:schemeClr val="tx1"/>
                          </a:solidFill>
                          <a:effectLst/>
                          <a:latin typeface="+mj-lt"/>
                        </a:rPr>
                        <a:t>лимпада, универсиада жеңімпаздары</a:t>
                      </a:r>
                      <a:endParaRPr lang="ru-RU" sz="1600" b="1" dirty="0">
                        <a:solidFill>
                          <a:schemeClr val="tx1"/>
                        </a:solidFill>
                        <a:effectLst/>
                        <a:latin typeface="+mj-lt"/>
                        <a:ea typeface="Calibri" panose="020F0502020204030204" pitchFamily="34" charset="0"/>
                        <a:cs typeface="Times New Roman" panose="02020603050405020304" pitchFamily="18" charset="0"/>
                      </a:endParaRPr>
                    </a:p>
                    <a:p>
                      <a:pPr algn="ctr"/>
                      <a:endParaRPr lang="ru-RU" sz="1600" b="1"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sz="1600" b="1">
                          <a:solidFill>
                            <a:schemeClr val="tx1"/>
                          </a:solidFill>
                          <a:effectLst/>
                          <a:latin typeface="+mj-lt"/>
                        </a:rPr>
                        <a:t>Шетел</a:t>
                      </a:r>
                      <a:r>
                        <a:rPr lang="kk-KZ" sz="1600" b="1" baseline="0">
                          <a:solidFill>
                            <a:schemeClr val="tx1"/>
                          </a:solidFill>
                          <a:effectLst/>
                          <a:latin typeface="+mj-lt"/>
                        </a:rPr>
                        <a:t> </a:t>
                      </a:r>
                      <a:r>
                        <a:rPr lang="kk-KZ" sz="1600" b="1">
                          <a:solidFill>
                            <a:schemeClr val="tx1"/>
                          </a:solidFill>
                          <a:effectLst/>
                          <a:latin typeface="+mj-lt"/>
                        </a:rPr>
                        <a:t>азаматтары</a:t>
                      </a:r>
                      <a:r>
                        <a:rPr lang="kk-KZ" sz="1600" b="1" dirty="0">
                          <a:solidFill>
                            <a:schemeClr val="tx1"/>
                          </a:solidFill>
                          <a:effectLst/>
                          <a:latin typeface="+mj-lt"/>
                        </a:rPr>
                        <a:t>, академиялық ұтқырлық бағдарламасымен келген студенттер</a:t>
                      </a:r>
                      <a:endParaRPr lang="ru-RU" sz="1600" b="1" dirty="0">
                        <a:solidFill>
                          <a:schemeClr val="tx1"/>
                        </a:solidFill>
                        <a:effectLst/>
                        <a:latin typeface="+mj-lt"/>
                        <a:ea typeface="Calibri" panose="020F0502020204030204" pitchFamily="34" charset="0"/>
                        <a:cs typeface="Times New Roman" panose="02020603050405020304" pitchFamily="18" charset="0"/>
                      </a:endParaRPr>
                    </a:p>
                    <a:p>
                      <a:pPr algn="ctr"/>
                      <a:endParaRPr lang="ru-RU" sz="1600" b="1" dirty="0">
                        <a:solidFill>
                          <a:schemeClr val="tx1"/>
                        </a:solidFill>
                        <a:latin typeface="+mj-lt"/>
                      </a:endParaRPr>
                    </a:p>
                  </a:txBody>
                  <a:tcPr/>
                </a:tc>
                <a:extLst>
                  <a:ext uri="{0D108BD9-81ED-4DB2-BD59-A6C34878D82A}">
                    <a16:rowId xmlns:a16="http://schemas.microsoft.com/office/drawing/2014/main" val="10001"/>
                  </a:ext>
                </a:extLst>
              </a:tr>
            </a:tbl>
          </a:graphicData>
        </a:graphic>
      </p:graphicFrame>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97" y="4003259"/>
            <a:ext cx="11848312" cy="2657423"/>
          </a:xfrm>
          <a:prstGeom prst="rect">
            <a:avLst/>
          </a:prstGeom>
        </p:spPr>
      </p:pic>
      <p:sp>
        <p:nvSpPr>
          <p:cNvPr id="7" name="TextBox 6"/>
          <p:cNvSpPr txBox="1"/>
          <p:nvPr/>
        </p:nvSpPr>
        <p:spPr>
          <a:xfrm>
            <a:off x="690112" y="965155"/>
            <a:ext cx="10127412" cy="55399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a:r>
              <a:rPr lang="ru-RU" sz="3600" b="1" i="1" dirty="0">
                <a:solidFill>
                  <a:srgbClr val="FF0000"/>
                </a:solidFill>
              </a:rPr>
              <a:t>Онлайн заселение </a:t>
            </a:r>
            <a:r>
              <a:rPr lang="kk-KZ" sz="3600" b="1" i="1" dirty="0">
                <a:solidFill>
                  <a:srgbClr val="FF0000"/>
                </a:solidFill>
              </a:rPr>
              <a:t>в </a:t>
            </a:r>
            <a:r>
              <a:rPr lang="ru-RU" sz="3600" b="1" i="1" dirty="0">
                <a:solidFill>
                  <a:srgbClr val="FF0000"/>
                </a:solidFill>
              </a:rPr>
              <a:t>Домах студентов</a:t>
            </a:r>
          </a:p>
        </p:txBody>
      </p:sp>
    </p:spTree>
    <p:extLst>
      <p:ext uri="{BB962C8B-B14F-4D97-AF65-F5344CB8AC3E}">
        <p14:creationId xmlns:p14="http://schemas.microsoft.com/office/powerpoint/2010/main" val="263054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1706" y="266701"/>
            <a:ext cx="5805577" cy="6289374"/>
          </a:xfrm>
        </p:spPr>
        <p:txBody>
          <a:bodyPr>
            <a:normAutofit fontScale="90000"/>
          </a:bodyPr>
          <a:lstStyle/>
          <a:p>
            <a:r>
              <a:rPr lang="kk-KZ" sz="2700" b="1" dirty="0">
                <a:solidFill>
                  <a:schemeClr val="tx1"/>
                </a:solidFill>
                <a:effectLst/>
                <a:latin typeface="Arial Black" panose="020B0A04020102020204" pitchFamily="34" charset="0"/>
                <a:ea typeface="Calibri" panose="020F0502020204030204" pitchFamily="34" charset="0"/>
              </a:rPr>
              <a:t>    </a:t>
            </a:r>
            <a:br>
              <a:rPr lang="kk-KZ" sz="2700" b="1" dirty="0">
                <a:solidFill>
                  <a:schemeClr val="tx1"/>
                </a:solidFill>
                <a:effectLst/>
                <a:latin typeface="Arial Black" panose="020B0A04020102020204" pitchFamily="34" charset="0"/>
                <a:ea typeface="Calibri" panose="020F0502020204030204" pitchFamily="34" charset="0"/>
              </a:rPr>
            </a:br>
            <a:r>
              <a:rPr lang="kk-KZ" sz="2700" b="1" dirty="0">
                <a:solidFill>
                  <a:schemeClr val="tx1"/>
                </a:solidFill>
                <a:latin typeface="Arial Black" panose="020B0A04020102020204" pitchFamily="34" charset="0"/>
                <a:ea typeface="Calibri" panose="020F0502020204030204" pitchFamily="34" charset="0"/>
              </a:rPr>
              <a:t>   </a:t>
            </a:r>
            <a:br>
              <a:rPr lang="kk-KZ" sz="2700" b="1" dirty="0">
                <a:solidFill>
                  <a:schemeClr val="tx1"/>
                </a:solidFill>
                <a:latin typeface="Arial Black" panose="020B0A04020102020204" pitchFamily="34" charset="0"/>
                <a:ea typeface="Calibri" panose="020F0502020204030204" pitchFamily="34" charset="0"/>
              </a:rPr>
            </a:br>
            <a:br>
              <a:rPr lang="kk-KZ" sz="2700" b="1" dirty="0">
                <a:solidFill>
                  <a:schemeClr val="tx1"/>
                </a:solidFill>
                <a:latin typeface="Arial Black" panose="020B0A04020102020204" pitchFamily="34" charset="0"/>
                <a:ea typeface="Calibri" panose="020F0502020204030204" pitchFamily="34" charset="0"/>
              </a:rPr>
            </a:br>
            <a:br>
              <a:rPr lang="kk-KZ" sz="2700" b="1" dirty="0">
                <a:solidFill>
                  <a:schemeClr val="tx1"/>
                </a:solidFill>
                <a:latin typeface="Arial Black" panose="020B0A04020102020204" pitchFamily="34" charset="0"/>
                <a:ea typeface="Calibri" panose="020F0502020204030204" pitchFamily="34" charset="0"/>
              </a:rPr>
            </a:br>
            <a:br>
              <a:rPr lang="kk-KZ" sz="2700" b="1" dirty="0">
                <a:solidFill>
                  <a:schemeClr val="tx1"/>
                </a:solidFill>
                <a:latin typeface="Arial Black" panose="020B0A04020102020204" pitchFamily="34" charset="0"/>
                <a:ea typeface="Calibri" panose="020F0502020204030204" pitchFamily="34" charset="0"/>
              </a:rPr>
            </a:br>
            <a:r>
              <a:rPr lang="kk-KZ" sz="2700" b="1" dirty="0">
                <a:solidFill>
                  <a:schemeClr val="accent1">
                    <a:lumMod val="75000"/>
                  </a:schemeClr>
                </a:solidFill>
                <a:effectLst/>
                <a:latin typeface="Arial Black" panose="020B0A04020102020204" pitchFamily="34" charset="0"/>
                <a:ea typeface="Calibri" panose="020F0502020204030204" pitchFamily="34" charset="0"/>
              </a:rPr>
              <a:t>Правила заселения в      </a:t>
            </a:r>
            <a:br>
              <a:rPr lang="kk-KZ" sz="2700" b="1" dirty="0">
                <a:solidFill>
                  <a:schemeClr val="accent1">
                    <a:lumMod val="75000"/>
                  </a:schemeClr>
                </a:solidFill>
                <a:effectLst/>
                <a:latin typeface="Arial Black" panose="020B0A04020102020204" pitchFamily="34" charset="0"/>
                <a:ea typeface="Calibri" panose="020F0502020204030204" pitchFamily="34" charset="0"/>
              </a:rPr>
            </a:br>
            <a:r>
              <a:rPr lang="kk-KZ" sz="2700" b="1" dirty="0">
                <a:solidFill>
                  <a:schemeClr val="accent1">
                    <a:lumMod val="75000"/>
                  </a:schemeClr>
                </a:solidFill>
                <a:latin typeface="Arial Black" panose="020B0A04020102020204" pitchFamily="34" charset="0"/>
                <a:ea typeface="Calibri" panose="020F0502020204030204" pitchFamily="34" charset="0"/>
              </a:rPr>
              <a:t>            </a:t>
            </a:r>
            <a:r>
              <a:rPr lang="kk-KZ" sz="2700" b="1" dirty="0">
                <a:solidFill>
                  <a:schemeClr val="accent1">
                    <a:lumMod val="75000"/>
                  </a:schemeClr>
                </a:solidFill>
                <a:effectLst/>
                <a:latin typeface="Arial Black" panose="020B0A04020102020204" pitchFamily="34" charset="0"/>
                <a:ea typeface="Calibri" panose="020F0502020204030204" pitchFamily="34" charset="0"/>
              </a:rPr>
              <a:t>общежитие</a:t>
            </a:r>
            <a:br>
              <a:rPr lang="kk-KZ" sz="2700" b="1" dirty="0">
                <a:solidFill>
                  <a:schemeClr val="accent1">
                    <a:lumMod val="75000"/>
                  </a:schemeClr>
                </a:solidFill>
                <a:effectLst/>
                <a:latin typeface="Arial Black" panose="020B0A04020102020204" pitchFamily="34" charset="0"/>
                <a:ea typeface="Calibri" panose="020F0502020204030204" pitchFamily="34" charset="0"/>
              </a:rPr>
            </a:br>
            <a:r>
              <a:rPr lang="ru-RU" sz="2700" b="1" dirty="0">
                <a:solidFill>
                  <a:schemeClr val="tx1"/>
                </a:solidFill>
                <a:latin typeface="Arial Black" panose="020B0A04020102020204" pitchFamily="34" charset="0"/>
                <a:ea typeface="Calibri" panose="020F0502020204030204" pitchFamily="34" charset="0"/>
              </a:rPr>
              <a:t>1.Медпункт </a:t>
            </a:r>
            <a:br>
              <a:rPr lang="ru-RU" sz="2700" b="1" dirty="0">
                <a:solidFill>
                  <a:schemeClr val="tx1"/>
                </a:solidFill>
                <a:latin typeface="Arial Black" panose="020B0A04020102020204" pitchFamily="34" charset="0"/>
                <a:ea typeface="Calibri" panose="020F0502020204030204" pitchFamily="34" charset="0"/>
              </a:rPr>
            </a:br>
            <a:r>
              <a:rPr lang="ru-RU" sz="2700" b="1" dirty="0">
                <a:solidFill>
                  <a:schemeClr val="tx1"/>
                </a:solidFill>
                <a:latin typeface="Arial Black" panose="020B0A04020102020204" pitchFamily="34" charset="0"/>
                <a:ea typeface="Calibri" panose="020F0502020204030204" pitchFamily="34" charset="0"/>
              </a:rPr>
              <a:t>находиться по адресу аль-</a:t>
            </a:r>
            <a:r>
              <a:rPr lang="ru-RU" sz="2700" b="1" dirty="0" err="1">
                <a:solidFill>
                  <a:schemeClr val="tx1"/>
                </a:solidFill>
                <a:latin typeface="Arial Black" panose="020B0A04020102020204" pitchFamily="34" charset="0"/>
                <a:ea typeface="Calibri" panose="020F0502020204030204" pitchFamily="34" charset="0"/>
              </a:rPr>
              <a:t>Фараби</a:t>
            </a:r>
            <a:r>
              <a:rPr lang="ru-RU" sz="2700" b="1" dirty="0">
                <a:solidFill>
                  <a:schemeClr val="tx1"/>
                </a:solidFill>
                <a:latin typeface="Arial Black" panose="020B0A04020102020204" pitchFamily="34" charset="0"/>
                <a:ea typeface="Calibri" panose="020F0502020204030204" pitchFamily="34" charset="0"/>
              </a:rPr>
              <a:t> 71, общежитие № 10.</a:t>
            </a:r>
            <a:br>
              <a:rPr lang="ru-RU" sz="2700" b="1" dirty="0">
                <a:solidFill>
                  <a:schemeClr val="tx1"/>
                </a:solidFill>
                <a:latin typeface="Arial Black" panose="020B0A04020102020204" pitchFamily="34" charset="0"/>
                <a:ea typeface="Calibri" panose="020F0502020204030204" pitchFamily="34" charset="0"/>
              </a:rPr>
            </a:br>
            <a:r>
              <a:rPr lang="ru-RU" sz="2700" b="1" dirty="0">
                <a:solidFill>
                  <a:schemeClr val="tx1"/>
                </a:solidFill>
                <a:latin typeface="Arial Black" panose="020B0A04020102020204" pitchFamily="34" charset="0"/>
                <a:ea typeface="Calibri" panose="020F0502020204030204" pitchFamily="34" charset="0"/>
              </a:rPr>
              <a:t>2.При себе необходимо иметь:</a:t>
            </a:r>
            <a:br>
              <a:rPr lang="ru-RU" sz="2700" b="1" dirty="0">
                <a:solidFill>
                  <a:schemeClr val="tx1"/>
                </a:solidFill>
                <a:latin typeface="Arial Black" panose="020B0A04020102020204" pitchFamily="34" charset="0"/>
                <a:ea typeface="Calibri" panose="020F0502020204030204" pitchFamily="34" charset="0"/>
              </a:rPr>
            </a:br>
            <a:r>
              <a:rPr lang="ru-RU" sz="2700" b="1" dirty="0">
                <a:solidFill>
                  <a:schemeClr val="tx1"/>
                </a:solidFill>
                <a:latin typeface="Arial Black" panose="020B0A04020102020204" pitchFamily="34" charset="0"/>
                <a:ea typeface="Calibri" panose="020F0502020204030204" pitchFamily="34" charset="0"/>
              </a:rPr>
              <a:t>-Ордер.</a:t>
            </a:r>
            <a:br>
              <a:rPr lang="ru-RU" sz="2700" b="1" dirty="0">
                <a:solidFill>
                  <a:schemeClr val="tx1"/>
                </a:solidFill>
                <a:latin typeface="Arial Black" panose="020B0A04020102020204" pitchFamily="34" charset="0"/>
                <a:ea typeface="Calibri" panose="020F0502020204030204" pitchFamily="34" charset="0"/>
              </a:rPr>
            </a:br>
            <a:r>
              <a:rPr lang="ru-RU" sz="2700" b="1" dirty="0">
                <a:solidFill>
                  <a:schemeClr val="tx1"/>
                </a:solidFill>
                <a:latin typeface="Arial Black" panose="020B0A04020102020204" pitchFamily="34" charset="0"/>
                <a:ea typeface="Calibri" panose="020F0502020204030204" pitchFamily="34" charset="0"/>
              </a:rPr>
              <a:t>-Удостоверение личности (копия).</a:t>
            </a:r>
            <a:br>
              <a:rPr lang="ru-RU" sz="2700" b="1" dirty="0">
                <a:solidFill>
                  <a:schemeClr val="tx1"/>
                </a:solidFill>
                <a:latin typeface="Arial Black" panose="020B0A04020102020204" pitchFamily="34" charset="0"/>
                <a:ea typeface="Calibri" panose="020F0502020204030204" pitchFamily="34" charset="0"/>
              </a:rPr>
            </a:br>
            <a:r>
              <a:rPr lang="ru-RU" sz="2700" b="1" dirty="0">
                <a:solidFill>
                  <a:schemeClr val="tx1"/>
                </a:solidFill>
                <a:latin typeface="Arial Black" panose="020B0A04020102020204" pitchFamily="34" charset="0"/>
                <a:ea typeface="Calibri" panose="020F0502020204030204" pitchFamily="34" charset="0"/>
              </a:rPr>
              <a:t>-ЭЦП ключ обязательно!</a:t>
            </a:r>
            <a:br>
              <a:rPr lang="ru-RU" sz="2700" b="1" dirty="0">
                <a:solidFill>
                  <a:schemeClr val="tx1"/>
                </a:solidFill>
                <a:latin typeface="Arial Black" panose="020B0A04020102020204" pitchFamily="34" charset="0"/>
                <a:ea typeface="Calibri" panose="020F0502020204030204" pitchFamily="34" charset="0"/>
              </a:rPr>
            </a:br>
            <a:r>
              <a:rPr lang="ru-RU" sz="2700" b="1" dirty="0">
                <a:solidFill>
                  <a:srgbClr val="FF0000"/>
                </a:solidFill>
                <a:latin typeface="Arial Black" panose="020B0A04020102020204" pitchFamily="34" charset="0"/>
                <a:ea typeface="Calibri" panose="020F0502020204030204" pitchFamily="34" charset="0"/>
              </a:rPr>
              <a:t>!Обязательное ношение масок!</a:t>
            </a:r>
            <a:br>
              <a:rPr lang="ru-RU" sz="2700" b="1" dirty="0">
                <a:solidFill>
                  <a:srgbClr val="FF0000"/>
                </a:solidFill>
                <a:latin typeface="Arial Black" panose="020B0A04020102020204" pitchFamily="34" charset="0"/>
                <a:ea typeface="Calibri" panose="020F0502020204030204" pitchFamily="34" charset="0"/>
              </a:rPr>
            </a:br>
            <a:r>
              <a:rPr lang="ru-RU" sz="2700" b="1" dirty="0">
                <a:solidFill>
                  <a:schemeClr val="tx1"/>
                </a:solidFill>
                <a:latin typeface="Arial Black" panose="020B0A04020102020204" pitchFamily="34" charset="0"/>
                <a:ea typeface="Calibri" panose="020F0502020204030204" pitchFamily="34" charset="0"/>
              </a:rPr>
              <a:t> </a:t>
            </a:r>
            <a:br>
              <a:rPr lang="ru-RU" sz="2700" b="1" dirty="0">
                <a:solidFill>
                  <a:schemeClr val="tx1"/>
                </a:solidFill>
                <a:latin typeface="Arial Black" panose="020B0A04020102020204" pitchFamily="34" charset="0"/>
                <a:ea typeface="Calibri" panose="020F0502020204030204" pitchFamily="34" charset="0"/>
              </a:rPr>
            </a:br>
            <a:br>
              <a:rPr lang="kk-KZ" sz="2700" b="1" dirty="0">
                <a:solidFill>
                  <a:schemeClr val="tx1"/>
                </a:solidFill>
                <a:effectLst/>
                <a:latin typeface="Arial Black" panose="020B0A04020102020204" pitchFamily="34" charset="0"/>
                <a:ea typeface="Calibri" panose="020F0502020204030204" pitchFamily="34" charset="0"/>
              </a:rPr>
            </a:br>
            <a:br>
              <a:rPr lang="kk-KZ" sz="2700" b="1" dirty="0">
                <a:solidFill>
                  <a:schemeClr val="tx1"/>
                </a:solidFill>
                <a:effectLst/>
                <a:latin typeface="Arial Black" panose="020B0A04020102020204" pitchFamily="34" charset="0"/>
                <a:ea typeface="Calibri" panose="020F0502020204030204" pitchFamily="34" charset="0"/>
              </a:rPr>
            </a:br>
            <a:endParaRPr lang="ru-RU" sz="4400" b="1" dirty="0">
              <a:solidFill>
                <a:schemeClr val="tx1"/>
              </a:solidFill>
              <a:latin typeface="Arial Black" panose="020B0A04020102020204" pitchFamily="34" charset="0"/>
            </a:endParaRPr>
          </a:p>
        </p:txBody>
      </p:sp>
      <p:sp>
        <p:nvSpPr>
          <p:cNvPr id="4" name="Прямоугольник 3"/>
          <p:cNvSpPr/>
          <p:nvPr/>
        </p:nvSpPr>
        <p:spPr>
          <a:xfrm>
            <a:off x="6461186" y="612475"/>
            <a:ext cx="5218980" cy="4708981"/>
          </a:xfrm>
          <a:prstGeom prst="rect">
            <a:avLst/>
          </a:prstGeom>
        </p:spPr>
        <p:txBody>
          <a:bodyPr wrap="square">
            <a:spAutoFit/>
          </a:bodyPr>
          <a:lstStyle/>
          <a:p>
            <a:r>
              <a:rPr lang="kk-KZ" sz="2400" b="1" dirty="0">
                <a:solidFill>
                  <a:schemeClr val="accent1">
                    <a:lumMod val="75000"/>
                  </a:schemeClr>
                </a:solidFill>
                <a:effectLst>
                  <a:outerShdw blurRad="38100" dist="38100" dir="2700000" algn="tl">
                    <a:srgbClr val="000000">
                      <a:alpha val="43137"/>
                    </a:srgbClr>
                  </a:outerShdw>
                </a:effectLst>
              </a:rPr>
              <a:t>Жатақханаға орналасу ережесі</a:t>
            </a:r>
          </a:p>
          <a:p>
            <a:r>
              <a:rPr lang="ru-RU" sz="2400" b="1" dirty="0">
                <a:effectLst>
                  <a:outerShdw blurRad="38100" dist="38100" dir="2700000" algn="tl">
                    <a:srgbClr val="000000">
                      <a:alpha val="43137"/>
                    </a:srgbClr>
                  </a:outerShdw>
                </a:effectLst>
              </a:rPr>
              <a:t>1.Медпункт </a:t>
            </a:r>
            <a:r>
              <a:rPr lang="ru-RU" sz="2400" b="1" dirty="0" err="1">
                <a:effectLst>
                  <a:outerShdw blurRad="38100" dist="38100" dir="2700000" algn="tl">
                    <a:srgbClr val="000000">
                      <a:alpha val="43137"/>
                    </a:srgbClr>
                  </a:outerShdw>
                </a:effectLst>
              </a:rPr>
              <a:t>әл-Фараби</a:t>
            </a:r>
            <a:r>
              <a:rPr lang="ru-RU" sz="2400" b="1" dirty="0">
                <a:effectLst>
                  <a:outerShdw blurRad="38100" dist="38100" dir="2700000" algn="tl">
                    <a:srgbClr val="000000">
                      <a:alpha val="43137"/>
                    </a:srgbClr>
                  </a:outerShdw>
                </a:effectLst>
              </a:rPr>
              <a:t> 71 </a:t>
            </a:r>
            <a:r>
              <a:rPr lang="ru-RU" sz="2400" b="1" dirty="0" err="1">
                <a:effectLst>
                  <a:outerShdw blurRad="38100" dist="38100" dir="2700000" algn="tl">
                    <a:srgbClr val="000000">
                      <a:alpha val="43137"/>
                    </a:srgbClr>
                  </a:outerShdw>
                </a:effectLst>
              </a:rPr>
              <a:t>мекен-жайы</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бойынша</a:t>
            </a:r>
            <a:r>
              <a:rPr lang="ru-RU" sz="2400" b="1" dirty="0">
                <a:effectLst>
                  <a:outerShdw blurRad="38100" dist="38100" dir="2700000" algn="tl">
                    <a:srgbClr val="000000">
                      <a:alpha val="43137"/>
                    </a:srgbClr>
                  </a:outerShdw>
                </a:effectLst>
              </a:rPr>
              <a:t>, №10 </a:t>
            </a:r>
            <a:r>
              <a:rPr lang="ru-RU" sz="2400" b="1" dirty="0" err="1">
                <a:effectLst>
                  <a:outerShdw blurRad="38100" dist="38100" dir="2700000" algn="tl">
                    <a:srgbClr val="000000">
                      <a:alpha val="43137"/>
                    </a:srgbClr>
                  </a:outerShdw>
                </a:effectLst>
              </a:rPr>
              <a:t>жатақханада</a:t>
            </a:r>
            <a:r>
              <a:rPr lang="ru-RU" sz="2400" b="1" dirty="0">
                <a:effectLst>
                  <a:outerShdw blurRad="38100" dist="38100" dir="2700000" algn="tl">
                    <a:srgbClr val="000000">
                      <a:alpha val="43137"/>
                    </a:srgbClr>
                  </a:outerShdw>
                </a:effectLst>
              </a:rPr>
              <a:t> </a:t>
            </a:r>
            <a:r>
              <a:rPr lang="ru-RU" sz="2400" b="1" dirty="0" err="1">
                <a:effectLst>
                  <a:outerShdw blurRad="38100" dist="38100" dir="2700000" algn="tl">
                    <a:srgbClr val="000000">
                      <a:alpha val="43137"/>
                    </a:srgbClr>
                  </a:outerShdw>
                </a:effectLst>
              </a:rPr>
              <a:t>орналасқан</a:t>
            </a:r>
            <a:r>
              <a:rPr lang="ru-RU" sz="2400" b="1" dirty="0">
                <a:effectLst>
                  <a:outerShdw blurRad="38100" dist="38100" dir="2700000" algn="tl">
                    <a:srgbClr val="000000">
                      <a:alpha val="43137"/>
                    </a:srgbClr>
                  </a:outerShdw>
                </a:effectLst>
              </a:rPr>
              <a:t>.</a:t>
            </a:r>
          </a:p>
          <a:p>
            <a:r>
              <a:rPr lang="kk-KZ" sz="2400" b="1" dirty="0">
                <a:effectLst>
                  <a:outerShdw blurRad="38100" dist="38100" dir="2700000" algn="tl">
                    <a:srgbClr val="000000">
                      <a:alpha val="43137"/>
                    </a:srgbClr>
                  </a:outerShdw>
                </a:effectLst>
              </a:rPr>
              <a:t>2. Міндетті түрде өзімен бірге болуы керек:</a:t>
            </a:r>
          </a:p>
          <a:p>
            <a:r>
              <a:rPr lang="kk-KZ" sz="2400" b="1" dirty="0">
                <a:effectLst>
                  <a:outerShdw blurRad="38100" dist="38100" dir="2700000" algn="tl">
                    <a:srgbClr val="000000">
                      <a:alpha val="43137"/>
                    </a:srgbClr>
                  </a:outerShdw>
                </a:effectLst>
              </a:rPr>
              <a:t>-Ордер</a:t>
            </a:r>
          </a:p>
          <a:p>
            <a:r>
              <a:rPr lang="kk-KZ" sz="2400" b="1" dirty="0">
                <a:effectLst>
                  <a:outerShdw blurRad="38100" dist="38100" dir="2700000" algn="tl">
                    <a:srgbClr val="000000">
                      <a:alpha val="43137"/>
                    </a:srgbClr>
                  </a:outerShdw>
                </a:effectLst>
              </a:rPr>
              <a:t>-Төлқұжат (көшірмесімен)</a:t>
            </a:r>
          </a:p>
          <a:p>
            <a:r>
              <a:rPr lang="kk-KZ" sz="2400" b="1" dirty="0">
                <a:effectLst>
                  <a:outerShdw blurRad="38100" dist="38100" dir="2700000" algn="tl">
                    <a:srgbClr val="000000">
                      <a:alpha val="43137"/>
                    </a:srgbClr>
                  </a:outerShdw>
                </a:effectLst>
              </a:rPr>
              <a:t>-ЭЦҚ кілт міндетті түрде!</a:t>
            </a:r>
          </a:p>
          <a:p>
            <a:r>
              <a:rPr lang="kk-KZ" sz="2400" b="1" dirty="0">
                <a:solidFill>
                  <a:srgbClr val="FF0000"/>
                </a:solidFill>
                <a:effectLst>
                  <a:outerShdw blurRad="38100" dist="38100" dir="2700000" algn="tl">
                    <a:srgbClr val="000000">
                      <a:alpha val="43137"/>
                    </a:srgbClr>
                  </a:outerShdw>
                </a:effectLst>
              </a:rPr>
              <a:t>!Бетперде тағу қатаң ескертіледі!</a:t>
            </a:r>
            <a:endParaRPr lang="ru-RU" sz="2400" b="1" dirty="0">
              <a:solidFill>
                <a:srgbClr val="FF0000"/>
              </a:solidFill>
              <a:effectLst>
                <a:outerShdw blurRad="38100" dist="38100" dir="2700000" algn="tl">
                  <a:srgbClr val="000000">
                    <a:alpha val="43137"/>
                  </a:srgbClr>
                </a:outerShdw>
              </a:effectLst>
            </a:endParaRPr>
          </a:p>
          <a:p>
            <a:endParaRPr lang="kk-KZ" dirty="0"/>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525" y="4708404"/>
            <a:ext cx="3658196" cy="165762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819" y="4763128"/>
            <a:ext cx="4330460" cy="1800225"/>
          </a:xfrm>
          <a:prstGeom prst="rect">
            <a:avLst/>
          </a:prstGeom>
        </p:spPr>
      </p:pic>
      <p:sp>
        <p:nvSpPr>
          <p:cNvPr id="7" name="TextBox 6"/>
          <p:cNvSpPr txBox="1"/>
          <p:nvPr/>
        </p:nvSpPr>
        <p:spPr>
          <a:xfrm>
            <a:off x="6831525" y="6051145"/>
            <a:ext cx="3778966" cy="369332"/>
          </a:xfrm>
          <a:prstGeom prst="rect">
            <a:avLst/>
          </a:prstGeom>
          <a:noFill/>
        </p:spPr>
        <p:txBody>
          <a:bodyPr wrap="square" rtlCol="0">
            <a:spAutoFit/>
          </a:bodyPr>
          <a:lstStyle/>
          <a:p>
            <a:r>
              <a:rPr lang="kk-KZ" b="1" dirty="0">
                <a:solidFill>
                  <a:srgbClr val="C00000"/>
                </a:solidFill>
              </a:rPr>
              <a:t>   Маскасыз </a:t>
            </a:r>
            <a:r>
              <a:rPr lang="kk-KZ" b="1" dirty="0">
                <a:solidFill>
                  <a:schemeClr val="tx1">
                    <a:lumMod val="85000"/>
                    <a:lumOff val="15000"/>
                  </a:schemeClr>
                </a:solidFill>
              </a:rPr>
              <a:t>кіруге </a:t>
            </a:r>
            <a:r>
              <a:rPr lang="kk-KZ" b="1" dirty="0">
                <a:solidFill>
                  <a:srgbClr val="C00000"/>
                </a:solidFill>
              </a:rPr>
              <a:t>болмайды!</a:t>
            </a:r>
            <a:endParaRPr lang="ru-RU" b="1" dirty="0">
              <a:solidFill>
                <a:srgbClr val="C00000"/>
              </a:solidFill>
            </a:endParaRPr>
          </a:p>
        </p:txBody>
      </p:sp>
    </p:spTree>
    <p:extLst>
      <p:ext uri="{BB962C8B-B14F-4D97-AF65-F5344CB8AC3E}">
        <p14:creationId xmlns:p14="http://schemas.microsoft.com/office/powerpoint/2010/main" val="391296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9479" y="393701"/>
            <a:ext cx="6142008" cy="822624"/>
          </a:xfrm>
        </p:spPr>
        <p:txBody>
          <a:bodyPr/>
          <a:lstStyle/>
          <a:p>
            <a:pPr algn="ctr"/>
            <a:r>
              <a:rPr lang="kk-KZ" sz="3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Маршрут в общежитие № 10</a:t>
            </a:r>
            <a:endParaRPr lang="ru-RU" sz="3200" b="1" dirty="0">
              <a:solidFill>
                <a:srgbClr val="C00000"/>
              </a:solidFill>
              <a:latin typeface="Arial Black" panose="020B0A04020102020204" pitchFamily="34" charset="0"/>
            </a:endParaRPr>
          </a:p>
        </p:txBody>
      </p:sp>
      <p:sp>
        <p:nvSpPr>
          <p:cNvPr id="3" name="Объект 2"/>
          <p:cNvSpPr>
            <a:spLocks noGrp="1"/>
          </p:cNvSpPr>
          <p:nvPr>
            <p:ph idx="1"/>
          </p:nvPr>
        </p:nvSpPr>
        <p:spPr>
          <a:xfrm>
            <a:off x="6047117" y="1536701"/>
            <a:ext cx="5745191" cy="4504662"/>
          </a:xfrm>
        </p:spPr>
        <p:txBody>
          <a:bodyPr/>
          <a:lstStyle/>
          <a:p>
            <a:r>
              <a:rPr lang="kk-KZ" sz="2800" b="1" dirty="0">
                <a:solidFill>
                  <a:schemeClr val="tx1"/>
                </a:solidFill>
                <a:effectLst/>
                <a:latin typeface="Arial Black" panose="020B0A04020102020204" pitchFamily="34" charset="0"/>
                <a:ea typeface="Calibri" panose="020F0502020204030204" pitchFamily="34" charset="0"/>
              </a:rPr>
              <a:t>Фильтр</a:t>
            </a:r>
          </a:p>
          <a:p>
            <a:r>
              <a:rPr lang="kk-KZ" sz="2800" b="1" dirty="0">
                <a:solidFill>
                  <a:schemeClr val="tx1"/>
                </a:solidFill>
                <a:effectLst/>
                <a:latin typeface="Arial Black" panose="020B0A04020102020204" pitchFamily="34" charset="0"/>
                <a:ea typeface="Calibri" panose="020F0502020204030204" pitchFamily="34" charset="0"/>
              </a:rPr>
              <a:t>Регистратура</a:t>
            </a:r>
          </a:p>
          <a:p>
            <a:r>
              <a:rPr lang="kk-KZ" sz="2800" b="1" dirty="0">
                <a:solidFill>
                  <a:schemeClr val="tx1"/>
                </a:solidFill>
                <a:effectLst/>
                <a:latin typeface="Arial Black" panose="020B0A04020102020204" pitchFamily="34" charset="0"/>
                <a:ea typeface="Calibri" panose="020F0502020204030204" pitchFamily="34" charset="0"/>
              </a:rPr>
              <a:t>Смотровой кабинет </a:t>
            </a:r>
          </a:p>
          <a:p>
            <a:pPr>
              <a:buNone/>
            </a:pPr>
            <a:r>
              <a:rPr lang="kk-KZ" sz="2800" b="1" dirty="0">
                <a:solidFill>
                  <a:schemeClr val="tx1"/>
                </a:solidFill>
                <a:effectLst/>
                <a:latin typeface="Arial Black" panose="020B0A04020102020204" pitchFamily="34" charset="0"/>
                <a:ea typeface="Calibri" panose="020F0502020204030204" pitchFamily="34" charset="0"/>
              </a:rPr>
              <a:t>(только для девушек)</a:t>
            </a:r>
          </a:p>
          <a:p>
            <a:r>
              <a:rPr lang="kk-KZ" sz="2800" b="1" dirty="0">
                <a:solidFill>
                  <a:schemeClr val="tx1"/>
                </a:solidFill>
                <a:effectLst/>
                <a:latin typeface="Arial Black" panose="020B0A04020102020204" pitchFamily="34" charset="0"/>
                <a:ea typeface="Calibri" panose="020F0502020204030204" pitchFamily="34" charset="0"/>
              </a:rPr>
              <a:t>Допуск в общежитие </a:t>
            </a:r>
          </a:p>
          <a:p>
            <a:pPr>
              <a:buNone/>
            </a:pPr>
            <a:r>
              <a:rPr lang="kk-KZ" sz="2800" b="1" dirty="0">
                <a:solidFill>
                  <a:schemeClr val="tx1"/>
                </a:solidFill>
                <a:effectLst/>
                <a:latin typeface="Arial Black" panose="020B0A04020102020204" pitchFamily="34" charset="0"/>
                <a:ea typeface="Calibri" panose="020F0502020204030204" pitchFamily="34" charset="0"/>
              </a:rPr>
              <a:t>(осмотр на педикулез и чесотку)</a:t>
            </a:r>
          </a:p>
          <a:p>
            <a:pPr>
              <a:buNone/>
            </a:pPr>
            <a:endParaRPr lang="ru-RU" b="1" dirty="0">
              <a:solidFill>
                <a:schemeClr val="tx1"/>
              </a:solidFill>
            </a:endParaRPr>
          </a:p>
        </p:txBody>
      </p:sp>
      <p:sp>
        <p:nvSpPr>
          <p:cNvPr id="4" name="Прямоугольник 3"/>
          <p:cNvSpPr/>
          <p:nvPr/>
        </p:nvSpPr>
        <p:spPr>
          <a:xfrm>
            <a:off x="562599" y="620347"/>
            <a:ext cx="4006161" cy="1077218"/>
          </a:xfrm>
          <a:prstGeom prst="rect">
            <a:avLst/>
          </a:prstGeom>
        </p:spPr>
        <p:txBody>
          <a:bodyPr wrap="none">
            <a:spAutoFit/>
          </a:bodyPr>
          <a:lstStyle/>
          <a:p>
            <a:r>
              <a:rPr lang="ru-RU" sz="3200" dirty="0">
                <a:solidFill>
                  <a:srgbClr val="C00000"/>
                </a:solidFill>
              </a:rPr>
              <a:t>№ 10 </a:t>
            </a:r>
            <a:r>
              <a:rPr lang="en-US" sz="3200" dirty="0">
                <a:solidFill>
                  <a:srgbClr val="C00000"/>
                </a:solidFill>
              </a:rPr>
              <a:t>- </a:t>
            </a:r>
            <a:r>
              <a:rPr lang="ru-RU" sz="3200" dirty="0" err="1">
                <a:solidFill>
                  <a:srgbClr val="C00000"/>
                </a:solidFill>
              </a:rPr>
              <a:t>жатақханада</a:t>
            </a:r>
            <a:endParaRPr lang="ru-RU" sz="3200" dirty="0">
              <a:solidFill>
                <a:srgbClr val="C00000"/>
              </a:solidFill>
            </a:endParaRPr>
          </a:p>
          <a:p>
            <a:r>
              <a:rPr lang="ru-RU" sz="3200" dirty="0" err="1">
                <a:solidFill>
                  <a:srgbClr val="C00000"/>
                </a:solidFill>
              </a:rPr>
              <a:t>тексеруден</a:t>
            </a:r>
            <a:r>
              <a:rPr lang="ru-RU" sz="3200" dirty="0">
                <a:solidFill>
                  <a:srgbClr val="C00000"/>
                </a:solidFill>
              </a:rPr>
              <a:t> </a:t>
            </a:r>
            <a:r>
              <a:rPr lang="ru-RU" sz="3200" dirty="0" err="1">
                <a:solidFill>
                  <a:srgbClr val="C00000"/>
                </a:solidFill>
              </a:rPr>
              <a:t>өту</a:t>
            </a:r>
            <a:r>
              <a:rPr lang="ru-RU" sz="3200" dirty="0">
                <a:solidFill>
                  <a:srgbClr val="C00000"/>
                </a:solidFill>
              </a:rPr>
              <a:t> </a:t>
            </a:r>
            <a:r>
              <a:rPr lang="ru-RU" sz="3200" dirty="0" err="1">
                <a:solidFill>
                  <a:srgbClr val="C00000"/>
                </a:solidFill>
              </a:rPr>
              <a:t>реті</a:t>
            </a:r>
            <a:endParaRPr lang="ru-RU" sz="3200" dirty="0">
              <a:solidFill>
                <a:srgbClr val="C00000"/>
              </a:solidFill>
            </a:endParaRPr>
          </a:p>
        </p:txBody>
      </p:sp>
      <p:sp>
        <p:nvSpPr>
          <p:cNvPr id="5" name="Прямоугольник 4"/>
          <p:cNvSpPr/>
          <p:nvPr/>
        </p:nvSpPr>
        <p:spPr>
          <a:xfrm>
            <a:off x="396815" y="1828800"/>
            <a:ext cx="4632385" cy="3108543"/>
          </a:xfrm>
          <a:prstGeom prst="rect">
            <a:avLst/>
          </a:prstGeom>
        </p:spPr>
        <p:txBody>
          <a:bodyPr wrap="square">
            <a:spAutoFit/>
          </a:bodyPr>
          <a:lstStyle/>
          <a:p>
            <a:pPr marL="457200" indent="-457200">
              <a:buFont typeface="Wingdings" panose="05000000000000000000" pitchFamily="2" charset="2"/>
              <a:buChar char="Ø"/>
            </a:pPr>
            <a:r>
              <a:rPr lang="ru-RU" sz="2800" b="1" dirty="0"/>
              <a:t>Фильтр</a:t>
            </a:r>
          </a:p>
          <a:p>
            <a:pPr marL="457200" indent="-457200">
              <a:buFont typeface="Wingdings" panose="05000000000000000000" pitchFamily="2" charset="2"/>
              <a:buChar char="Ø"/>
            </a:pPr>
            <a:r>
              <a:rPr lang="kk-KZ" sz="2800" b="1" dirty="0"/>
              <a:t>Тіркеу бөлімі</a:t>
            </a:r>
            <a:endParaRPr lang="ru-RU" sz="2800" b="1" dirty="0"/>
          </a:p>
          <a:p>
            <a:pPr marL="457200" indent="-457200">
              <a:buFont typeface="Wingdings" panose="05000000000000000000" pitchFamily="2" charset="2"/>
              <a:buChar char="Ø"/>
            </a:pPr>
            <a:r>
              <a:rPr lang="ru-RU" sz="2800" b="1" dirty="0" err="1"/>
              <a:t>Гигиеналық</a:t>
            </a:r>
            <a:r>
              <a:rPr lang="ru-RU" sz="2800" b="1" dirty="0"/>
              <a:t> </a:t>
            </a:r>
            <a:r>
              <a:rPr lang="ru-RU" sz="2800" b="1" dirty="0" err="1"/>
              <a:t>бөлме</a:t>
            </a:r>
            <a:r>
              <a:rPr lang="ru-RU" sz="2800" b="1" dirty="0"/>
              <a:t> </a:t>
            </a:r>
          </a:p>
          <a:p>
            <a:r>
              <a:rPr lang="ru-RU" sz="2800" b="1" dirty="0"/>
              <a:t>(тек </a:t>
            </a:r>
            <a:r>
              <a:rPr lang="ru-RU" sz="2800" b="1" dirty="0" err="1"/>
              <a:t>қыздарға</a:t>
            </a:r>
            <a:r>
              <a:rPr lang="ru-RU" sz="2800" b="1" dirty="0"/>
              <a:t>)</a:t>
            </a:r>
          </a:p>
          <a:p>
            <a:pPr marL="457200" indent="-457200">
              <a:buFont typeface="Wingdings" panose="05000000000000000000" pitchFamily="2" charset="2"/>
              <a:buChar char="Ø"/>
            </a:pPr>
            <a:r>
              <a:rPr lang="ru-RU" sz="2800" b="1" dirty="0" err="1"/>
              <a:t>Жатақханаға</a:t>
            </a:r>
            <a:r>
              <a:rPr lang="ru-RU" sz="2800" b="1" dirty="0"/>
              <a:t> </a:t>
            </a:r>
            <a:r>
              <a:rPr lang="ru-RU" sz="2800" b="1" dirty="0" err="1"/>
              <a:t>рұқсат</a:t>
            </a:r>
            <a:r>
              <a:rPr lang="ru-RU" sz="2800" b="1" dirty="0"/>
              <a:t> </a:t>
            </a:r>
          </a:p>
          <a:p>
            <a:r>
              <a:rPr lang="ru-RU" sz="2800" b="1" dirty="0"/>
              <a:t>(педикулез бен </a:t>
            </a:r>
            <a:r>
              <a:rPr lang="ru-RU" sz="2800" b="1" dirty="0" err="1"/>
              <a:t>қышымаға</a:t>
            </a:r>
            <a:r>
              <a:rPr lang="ru-RU" sz="2800" b="1" dirty="0"/>
              <a:t> </a:t>
            </a:r>
            <a:r>
              <a:rPr lang="ru-RU" sz="2800" b="1" dirty="0" err="1"/>
              <a:t>тексеру</a:t>
            </a:r>
            <a:r>
              <a:rPr lang="ru-RU" sz="2800" b="1" dirty="0"/>
              <a:t>)</a:t>
            </a:r>
          </a:p>
        </p:txBody>
      </p:sp>
    </p:spTree>
    <p:extLst>
      <p:ext uri="{BB962C8B-B14F-4D97-AF65-F5344CB8AC3E}">
        <p14:creationId xmlns:p14="http://schemas.microsoft.com/office/powerpoint/2010/main" val="7346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624BD8F7-CDAD-492F-B827-53D6D27C589C}"/>
              </a:ext>
            </a:extLst>
          </p:cNvPr>
          <p:cNvSpPr/>
          <p:nvPr/>
        </p:nvSpPr>
        <p:spPr>
          <a:xfrm>
            <a:off x="671512" y="733425"/>
            <a:ext cx="2619375" cy="828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3200" dirty="0">
                <a:solidFill>
                  <a:schemeClr val="tx1"/>
                </a:solidFill>
                <a:latin typeface="Times New Roman" panose="02020603050405020304" pitchFamily="18" charset="0"/>
                <a:cs typeface="Times New Roman" panose="02020603050405020304" pitchFamily="18" charset="0"/>
              </a:rPr>
              <a:t>Студент</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730128AA-A92F-4A32-8422-F80A04181147}"/>
              </a:ext>
            </a:extLst>
          </p:cNvPr>
          <p:cNvSpPr/>
          <p:nvPr/>
        </p:nvSpPr>
        <p:spPr>
          <a:xfrm>
            <a:off x="3952875" y="676275"/>
            <a:ext cx="2619375" cy="9429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2400" dirty="0">
                <a:solidFill>
                  <a:schemeClr val="tx1"/>
                </a:solidFill>
                <a:latin typeface="Times New Roman" panose="02020603050405020304" pitchFamily="18" charset="0"/>
                <a:cs typeface="Times New Roman" panose="02020603050405020304" pitchFamily="18" charset="0"/>
              </a:rPr>
              <a:t>Топ старостасы</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скругленные углы 9">
            <a:extLst>
              <a:ext uri="{FF2B5EF4-FFF2-40B4-BE49-F238E27FC236}">
                <a16:creationId xmlns:a16="http://schemas.microsoft.com/office/drawing/2014/main" id="{11C466CD-83F5-4065-8148-5AF01EF7220A}"/>
              </a:ext>
            </a:extLst>
          </p:cNvPr>
          <p:cNvSpPr/>
          <p:nvPr/>
        </p:nvSpPr>
        <p:spPr>
          <a:xfrm>
            <a:off x="7343774" y="547687"/>
            <a:ext cx="3705225" cy="1200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kk-KZ" sz="1600" dirty="0">
                <a:solidFill>
                  <a:schemeClr val="tx1"/>
                </a:solidFill>
                <a:latin typeface="Times New Roman" panose="02020603050405020304" pitchFamily="18" charset="0"/>
                <a:cs typeface="Times New Roman" panose="02020603050405020304" pitchFamily="18" charset="0"/>
              </a:rPr>
              <a:t>«Сұңқар» студенттер мен магистранттар кәсіптік бюро төрағасы</a:t>
            </a:r>
            <a:r>
              <a:rPr lang="en-US" sz="1600" dirty="0">
                <a:solidFill>
                  <a:schemeClr val="tx1"/>
                </a:solidFill>
                <a:latin typeface="Times New Roman" panose="02020603050405020304" pitchFamily="18" charset="0"/>
                <a:cs typeface="Times New Roman" panose="02020603050405020304" pitchFamily="18" charset="0"/>
              </a:rPr>
              <a:t> </a:t>
            </a:r>
            <a:r>
              <a:rPr lang="kk-KZ" sz="1600" dirty="0">
                <a:solidFill>
                  <a:schemeClr val="tx1"/>
                </a:solidFill>
                <a:latin typeface="Times New Roman" panose="02020603050405020304" pitchFamily="18" charset="0"/>
                <a:cs typeface="Times New Roman" panose="02020603050405020304" pitchFamily="18" charset="0"/>
              </a:rPr>
              <a:t>н-е «Оңай» транспорттық жол картасына жауапты студентке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скругленные углы 10">
            <a:extLst>
              <a:ext uri="{FF2B5EF4-FFF2-40B4-BE49-F238E27FC236}">
                <a16:creationId xmlns:a16="http://schemas.microsoft.com/office/drawing/2014/main" id="{6C0F291F-7DD6-445B-B686-312F034FA39F}"/>
              </a:ext>
            </a:extLst>
          </p:cNvPr>
          <p:cNvSpPr/>
          <p:nvPr/>
        </p:nvSpPr>
        <p:spPr>
          <a:xfrm>
            <a:off x="1647824" y="2505074"/>
            <a:ext cx="2305051" cy="819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2800" dirty="0">
                <a:solidFill>
                  <a:schemeClr val="tx1"/>
                </a:solidFill>
                <a:latin typeface="Times New Roman" panose="02020603050405020304" pitchFamily="18" charset="0"/>
                <a:cs typeface="Times New Roman" panose="02020603050405020304" pitchFamily="18" charset="0"/>
              </a:rPr>
              <a:t>Тіркелді</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скругленные углы 11">
            <a:extLst>
              <a:ext uri="{FF2B5EF4-FFF2-40B4-BE49-F238E27FC236}">
                <a16:creationId xmlns:a16="http://schemas.microsoft.com/office/drawing/2014/main" id="{0E2ED73F-4071-41C2-B23B-0DE048AE8076}"/>
              </a:ext>
            </a:extLst>
          </p:cNvPr>
          <p:cNvSpPr/>
          <p:nvPr/>
        </p:nvSpPr>
        <p:spPr>
          <a:xfrm>
            <a:off x="5105400" y="2505074"/>
            <a:ext cx="2305050" cy="819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Т</a:t>
            </a:r>
            <a:r>
              <a:rPr lang="kk-KZ" dirty="0">
                <a:solidFill>
                  <a:schemeClr val="tx1"/>
                </a:solidFill>
                <a:latin typeface="Times New Roman" panose="02020603050405020304" pitchFamily="18" charset="0"/>
                <a:cs typeface="Times New Roman" panose="02020603050405020304" pitchFamily="18" charset="0"/>
              </a:rPr>
              <a:t>іркелмеді (ЖСН</a:t>
            </a:r>
            <a:r>
              <a:rPr lang="ru-RU" dirty="0">
                <a:solidFill>
                  <a:schemeClr val="tx1"/>
                </a:solidFill>
                <a:latin typeface="Times New Roman" panose="02020603050405020304" pitchFamily="18" charset="0"/>
                <a:cs typeface="Times New Roman" panose="02020603050405020304" pitchFamily="18" charset="0"/>
              </a:rPr>
              <a:t>-</a:t>
            </a:r>
            <a:r>
              <a:rPr lang="kk-KZ" dirty="0">
                <a:solidFill>
                  <a:schemeClr val="tx1"/>
                </a:solidFill>
                <a:latin typeface="Times New Roman" panose="02020603050405020304" pitchFamily="18" charset="0"/>
                <a:cs typeface="Times New Roman" panose="02020603050405020304" pitchFamily="18" charset="0"/>
              </a:rPr>
              <a:t>і басқа картаға байланған)</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скругленные углы 12">
            <a:extLst>
              <a:ext uri="{FF2B5EF4-FFF2-40B4-BE49-F238E27FC236}">
                <a16:creationId xmlns:a16="http://schemas.microsoft.com/office/drawing/2014/main" id="{EED3C617-6CFC-4BF0-BD56-64614E0B892C}"/>
              </a:ext>
            </a:extLst>
          </p:cNvPr>
          <p:cNvSpPr/>
          <p:nvPr/>
        </p:nvSpPr>
        <p:spPr>
          <a:xfrm>
            <a:off x="8782050" y="2505074"/>
            <a:ext cx="2428875" cy="819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Тіркелмеді (Шетел азаматы)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скругленные углы 13">
            <a:extLst>
              <a:ext uri="{FF2B5EF4-FFF2-40B4-BE49-F238E27FC236}">
                <a16:creationId xmlns:a16="http://schemas.microsoft.com/office/drawing/2014/main" id="{8180F515-7104-4596-9F0D-F3D89C9BF36D}"/>
              </a:ext>
            </a:extLst>
          </p:cNvPr>
          <p:cNvSpPr/>
          <p:nvPr/>
        </p:nvSpPr>
        <p:spPr>
          <a:xfrm>
            <a:off x="4762500" y="3819524"/>
            <a:ext cx="3271837" cy="94297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Оспан Ерлік Муратович </a:t>
            </a:r>
            <a:r>
              <a:rPr lang="ru-RU" dirty="0">
                <a:solidFill>
                  <a:schemeClr val="tx1"/>
                </a:solidFill>
                <a:latin typeface="Times New Roman" panose="02020603050405020304" pitchFamily="18" charset="0"/>
                <a:cs typeface="Times New Roman" panose="02020603050405020304" pitchFamily="18" charset="0"/>
              </a:rPr>
              <a:t>– </a:t>
            </a:r>
            <a:r>
              <a:rPr lang="kk-KZ" dirty="0">
                <a:solidFill>
                  <a:schemeClr val="tx1"/>
                </a:solidFill>
                <a:latin typeface="Times New Roman" panose="02020603050405020304" pitchFamily="18" charset="0"/>
                <a:cs typeface="Times New Roman" panose="02020603050405020304" pitchFamily="18" charset="0"/>
              </a:rPr>
              <a:t>ҚазҰУ «Оңай» жол көлік картасының бас маманы.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скругленные углы 14">
            <a:extLst>
              <a:ext uri="{FF2B5EF4-FFF2-40B4-BE49-F238E27FC236}">
                <a16:creationId xmlns:a16="http://schemas.microsoft.com/office/drawing/2014/main" id="{9AF4A5E0-3E68-447D-A5B1-26860E61640E}"/>
              </a:ext>
            </a:extLst>
          </p:cNvPr>
          <p:cNvSpPr/>
          <p:nvPr/>
        </p:nvSpPr>
        <p:spPr>
          <a:xfrm>
            <a:off x="2495550" y="5276850"/>
            <a:ext cx="3762375"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«Оңай» Алматы қалалық транспорттық холдингі </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20" name="Прямая со стрелкой 19">
            <a:extLst>
              <a:ext uri="{FF2B5EF4-FFF2-40B4-BE49-F238E27FC236}">
                <a16:creationId xmlns:a16="http://schemas.microsoft.com/office/drawing/2014/main" id="{08C407CB-2091-4E2E-A44F-D2756B55A9F0}"/>
              </a:ext>
            </a:extLst>
          </p:cNvPr>
          <p:cNvCxnSpPr>
            <a:stCxn id="8" idx="3"/>
            <a:endCxn id="9" idx="1"/>
          </p:cNvCxnSpPr>
          <p:nvPr/>
        </p:nvCxnSpPr>
        <p:spPr>
          <a:xfrm>
            <a:off x="3290887" y="1147763"/>
            <a:ext cx="661988"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14" name="Прямая со стрелкой 313">
            <a:extLst>
              <a:ext uri="{FF2B5EF4-FFF2-40B4-BE49-F238E27FC236}">
                <a16:creationId xmlns:a16="http://schemas.microsoft.com/office/drawing/2014/main" id="{CF5DC4D2-F3C8-48E9-AE6F-6C88BB81EBE5}"/>
              </a:ext>
            </a:extLst>
          </p:cNvPr>
          <p:cNvCxnSpPr>
            <a:cxnSpLocks/>
            <a:endCxn id="10" idx="1"/>
          </p:cNvCxnSpPr>
          <p:nvPr/>
        </p:nvCxnSpPr>
        <p:spPr>
          <a:xfrm flipV="1">
            <a:off x="6572250" y="1147762"/>
            <a:ext cx="771524" cy="2381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Прямая со стрелкой 26">
            <a:extLst>
              <a:ext uri="{FF2B5EF4-FFF2-40B4-BE49-F238E27FC236}">
                <a16:creationId xmlns:a16="http://schemas.microsoft.com/office/drawing/2014/main" id="{185BA452-92C0-433C-816D-B230776E96FB}"/>
              </a:ext>
            </a:extLst>
          </p:cNvPr>
          <p:cNvCxnSpPr>
            <a:stCxn id="10" idx="2"/>
            <a:endCxn id="11" idx="0"/>
          </p:cNvCxnSpPr>
          <p:nvPr/>
        </p:nvCxnSpPr>
        <p:spPr>
          <a:xfrm flipH="1">
            <a:off x="2800350" y="1747837"/>
            <a:ext cx="6396037" cy="757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a:extLst>
              <a:ext uri="{FF2B5EF4-FFF2-40B4-BE49-F238E27FC236}">
                <a16:creationId xmlns:a16="http://schemas.microsoft.com/office/drawing/2014/main" id="{C642FBE2-A12F-4FB2-B372-6B9AD6893153}"/>
              </a:ext>
            </a:extLst>
          </p:cNvPr>
          <p:cNvCxnSpPr>
            <a:stCxn id="10" idx="2"/>
            <a:endCxn id="12" idx="0"/>
          </p:cNvCxnSpPr>
          <p:nvPr/>
        </p:nvCxnSpPr>
        <p:spPr>
          <a:xfrm flipH="1">
            <a:off x="6257925" y="1747837"/>
            <a:ext cx="2938462" cy="757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Прямая со стрелкой 30">
            <a:extLst>
              <a:ext uri="{FF2B5EF4-FFF2-40B4-BE49-F238E27FC236}">
                <a16:creationId xmlns:a16="http://schemas.microsoft.com/office/drawing/2014/main" id="{D22A1762-C5A2-4EC1-917F-13DE7952DB56}"/>
              </a:ext>
            </a:extLst>
          </p:cNvPr>
          <p:cNvCxnSpPr>
            <a:stCxn id="10" idx="2"/>
            <a:endCxn id="13" idx="0"/>
          </p:cNvCxnSpPr>
          <p:nvPr/>
        </p:nvCxnSpPr>
        <p:spPr>
          <a:xfrm>
            <a:off x="9196387" y="1747837"/>
            <a:ext cx="800101" cy="757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Прямая со стрелкой 32">
            <a:extLst>
              <a:ext uri="{FF2B5EF4-FFF2-40B4-BE49-F238E27FC236}">
                <a16:creationId xmlns:a16="http://schemas.microsoft.com/office/drawing/2014/main" id="{2709C1D0-A57B-4DDE-A7F0-D170DE6D1B91}"/>
              </a:ext>
            </a:extLst>
          </p:cNvPr>
          <p:cNvCxnSpPr>
            <a:stCxn id="11" idx="2"/>
            <a:endCxn id="15" idx="0"/>
          </p:cNvCxnSpPr>
          <p:nvPr/>
        </p:nvCxnSpPr>
        <p:spPr>
          <a:xfrm>
            <a:off x="2800350" y="3324224"/>
            <a:ext cx="1576388" cy="19526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Прямая со стрелкой 36">
            <a:extLst>
              <a:ext uri="{FF2B5EF4-FFF2-40B4-BE49-F238E27FC236}">
                <a16:creationId xmlns:a16="http://schemas.microsoft.com/office/drawing/2014/main" id="{39F05746-CE17-46EE-9EE8-EBD31B5E1E29}"/>
              </a:ext>
            </a:extLst>
          </p:cNvPr>
          <p:cNvCxnSpPr>
            <a:stCxn id="12" idx="2"/>
            <a:endCxn id="14" idx="0"/>
          </p:cNvCxnSpPr>
          <p:nvPr/>
        </p:nvCxnSpPr>
        <p:spPr>
          <a:xfrm>
            <a:off x="6257925" y="3324224"/>
            <a:ext cx="140494" cy="495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Прямая со стрелкой 38">
            <a:extLst>
              <a:ext uri="{FF2B5EF4-FFF2-40B4-BE49-F238E27FC236}">
                <a16:creationId xmlns:a16="http://schemas.microsoft.com/office/drawing/2014/main" id="{4286EC2B-3D8B-4CD9-A568-8EF4C5E8CB19}"/>
              </a:ext>
            </a:extLst>
          </p:cNvPr>
          <p:cNvCxnSpPr>
            <a:stCxn id="13" idx="2"/>
            <a:endCxn id="14" idx="0"/>
          </p:cNvCxnSpPr>
          <p:nvPr/>
        </p:nvCxnSpPr>
        <p:spPr>
          <a:xfrm flipH="1">
            <a:off x="6398419" y="3324224"/>
            <a:ext cx="3598069" cy="495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Прямая со стрелкой 40">
            <a:extLst>
              <a:ext uri="{FF2B5EF4-FFF2-40B4-BE49-F238E27FC236}">
                <a16:creationId xmlns:a16="http://schemas.microsoft.com/office/drawing/2014/main" id="{73C0A725-E392-49D7-A0EE-833A132B9111}"/>
              </a:ext>
            </a:extLst>
          </p:cNvPr>
          <p:cNvCxnSpPr>
            <a:stCxn id="14" idx="2"/>
            <a:endCxn id="15" idx="0"/>
          </p:cNvCxnSpPr>
          <p:nvPr/>
        </p:nvCxnSpPr>
        <p:spPr>
          <a:xfrm flipH="1">
            <a:off x="4376738" y="4762500"/>
            <a:ext cx="2021681" cy="514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3C952D9B-D06B-4BFC-AF16-76FA60E0BF07}"/>
              </a:ext>
            </a:extLst>
          </p:cNvPr>
          <p:cNvSpPr txBox="1"/>
          <p:nvPr/>
        </p:nvSpPr>
        <p:spPr>
          <a:xfrm flipH="1">
            <a:off x="465771" y="109836"/>
            <a:ext cx="9279258" cy="461665"/>
          </a:xfrm>
          <a:prstGeom prst="rect">
            <a:avLst/>
          </a:prstGeom>
          <a:noFill/>
        </p:spPr>
        <p:txBody>
          <a:bodyPr wrap="square" rtlCol="0">
            <a:spAutoFit/>
          </a:bodyPr>
          <a:lstStyle/>
          <a:p>
            <a:r>
              <a:rPr lang="kk-KZ"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«Оңай» транспорттық жол картасының дайындалу барысы.</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ONAY">
            <a:extLst>
              <a:ext uri="{FF2B5EF4-FFF2-40B4-BE49-F238E27FC236}">
                <a16:creationId xmlns:a16="http://schemas.microsoft.com/office/drawing/2014/main" id="{34A5B3D2-8368-47AF-8BDE-25BF49357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1294" y="3851981"/>
            <a:ext cx="1719262" cy="27250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NAY">
            <a:extLst>
              <a:ext uri="{FF2B5EF4-FFF2-40B4-BE49-F238E27FC236}">
                <a16:creationId xmlns:a16="http://schemas.microsoft.com/office/drawing/2014/main" id="{DEFE7D9E-6DBA-4493-A5E1-DF6EB7B7A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4023134"/>
            <a:ext cx="1719262" cy="272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04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a16="http://schemas.microsoft.com/office/drawing/2014/main" id="{9AF4A5E0-3E68-447D-A5B1-26860E61640E}"/>
              </a:ext>
            </a:extLst>
          </p:cNvPr>
          <p:cNvSpPr/>
          <p:nvPr/>
        </p:nvSpPr>
        <p:spPr>
          <a:xfrm>
            <a:off x="685800" y="885825"/>
            <a:ext cx="3762375"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«Оңай» Алматы қалалық транспорттық холдингі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3C952D9B-D06B-4BFC-AF16-76FA60E0BF07}"/>
              </a:ext>
            </a:extLst>
          </p:cNvPr>
          <p:cNvSpPr txBox="1"/>
          <p:nvPr/>
        </p:nvSpPr>
        <p:spPr>
          <a:xfrm flipH="1">
            <a:off x="465771" y="109836"/>
            <a:ext cx="9279258" cy="461665"/>
          </a:xfrm>
          <a:prstGeom prst="rect">
            <a:avLst/>
          </a:prstGeom>
          <a:noFill/>
        </p:spPr>
        <p:txBody>
          <a:bodyPr wrap="square" rtlCol="0">
            <a:spAutoFit/>
          </a:bodyPr>
          <a:lstStyle/>
          <a:p>
            <a:r>
              <a:rPr lang="kk-KZ"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«Оңай» транспорттық жол картасы дайын болған жағдайда.</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6DAEBD89-769E-4C3F-8BA9-CC54EF43DB44}"/>
              </a:ext>
            </a:extLst>
          </p:cNvPr>
          <p:cNvSpPr/>
          <p:nvPr/>
        </p:nvSpPr>
        <p:spPr>
          <a:xfrm>
            <a:off x="4852987" y="885825"/>
            <a:ext cx="2838450"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a:solidFill>
                  <a:schemeClr val="tx1"/>
                </a:solidFill>
                <a:latin typeface="Times New Roman" panose="02020603050405020304" pitchFamily="18" charset="0"/>
                <a:cs typeface="Times New Roman" panose="02020603050405020304" pitchFamily="18" charset="0"/>
              </a:rPr>
              <a:t>Оспан Ерлік Муратович </a:t>
            </a:r>
            <a:r>
              <a:rPr lang="ru-RU">
                <a:solidFill>
                  <a:schemeClr val="tx1"/>
                </a:solidFill>
                <a:latin typeface="Times New Roman" panose="02020603050405020304" pitchFamily="18" charset="0"/>
                <a:cs typeface="Times New Roman" panose="02020603050405020304" pitchFamily="18" charset="0"/>
              </a:rPr>
              <a:t>– </a:t>
            </a:r>
            <a:r>
              <a:rPr lang="kk-KZ">
                <a:solidFill>
                  <a:schemeClr val="tx1"/>
                </a:solidFill>
                <a:latin typeface="Times New Roman" panose="02020603050405020304" pitchFamily="18" charset="0"/>
                <a:cs typeface="Times New Roman" panose="02020603050405020304" pitchFamily="18" charset="0"/>
              </a:rPr>
              <a:t>ҚазҰУ «Оңай» жол көлік картасының бас маманы.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ADB497AD-52D4-4625-9FF5-CB11C390F7B7}"/>
              </a:ext>
            </a:extLst>
          </p:cNvPr>
          <p:cNvSpPr/>
          <p:nvPr/>
        </p:nvSpPr>
        <p:spPr>
          <a:xfrm>
            <a:off x="8096250" y="890885"/>
            <a:ext cx="3143250"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2000" dirty="0">
                <a:solidFill>
                  <a:schemeClr val="tx1"/>
                </a:solidFill>
                <a:latin typeface="Times New Roman" panose="02020603050405020304" pitchFamily="18" charset="0"/>
                <a:cs typeface="Times New Roman" panose="02020603050405020304" pitchFamily="18" charset="0"/>
              </a:rPr>
              <a:t>«Керемет» СҚКО, </a:t>
            </a:r>
            <a:r>
              <a:rPr lang="ru-RU" sz="2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03 </a:t>
            </a:r>
            <a:r>
              <a:rPr lang="kk-KZ" sz="2000" dirty="0">
                <a:solidFill>
                  <a:schemeClr val="tx1"/>
                </a:solidFill>
                <a:latin typeface="Times New Roman" panose="02020603050405020304" pitchFamily="18" charset="0"/>
                <a:cs typeface="Times New Roman" panose="02020603050405020304" pitchFamily="18" charset="0"/>
              </a:rPr>
              <a:t>каб</a:t>
            </a:r>
            <a:endParaRPr lang="kk-KZ" sz="1400" dirty="0">
              <a:solidFill>
                <a:schemeClr val="tx1"/>
              </a:solidFill>
              <a:latin typeface="Times New Roman" panose="02020603050405020304" pitchFamily="18" charset="0"/>
              <a:cs typeface="Times New Roman" panose="02020603050405020304" pitchFamily="18" charset="0"/>
            </a:endParaRPr>
          </a:p>
          <a:p>
            <a:pPr algn="ctr"/>
            <a:r>
              <a:rPr lang="kk-KZ" sz="1200" dirty="0">
                <a:solidFill>
                  <a:schemeClr val="tx1"/>
                </a:solidFill>
                <a:latin typeface="Times New Roman" panose="02020603050405020304" pitchFamily="18" charset="0"/>
                <a:cs typeface="Times New Roman" panose="02020603050405020304" pitchFamily="18" charset="0"/>
              </a:rPr>
              <a:t>«Сұңқар» студенттер мен магистранттар кәсіподағының кабинеті.</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скругленные углы 5">
            <a:extLst>
              <a:ext uri="{FF2B5EF4-FFF2-40B4-BE49-F238E27FC236}">
                <a16:creationId xmlns:a16="http://schemas.microsoft.com/office/drawing/2014/main" id="{607FE93C-BA1A-4FBE-B558-1DB938AA449B}"/>
              </a:ext>
            </a:extLst>
          </p:cNvPr>
          <p:cNvSpPr/>
          <p:nvPr/>
        </p:nvSpPr>
        <p:spPr>
          <a:xfrm>
            <a:off x="2181225" y="2724148"/>
            <a:ext cx="3324225" cy="1038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Факульттеттегі «Сұңқар» студенттер мен магистранттар кәсіптік бюро төрағалары</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5" name="Прямоугольник: скругленные углы 24">
            <a:extLst>
              <a:ext uri="{FF2B5EF4-FFF2-40B4-BE49-F238E27FC236}">
                <a16:creationId xmlns:a16="http://schemas.microsoft.com/office/drawing/2014/main" id="{FE6058C0-508C-4A4A-B616-F5A321A9C2C0}"/>
              </a:ext>
            </a:extLst>
          </p:cNvPr>
          <p:cNvSpPr/>
          <p:nvPr/>
        </p:nvSpPr>
        <p:spPr>
          <a:xfrm>
            <a:off x="6477000" y="2724148"/>
            <a:ext cx="2581275" cy="1038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2400" dirty="0">
                <a:solidFill>
                  <a:schemeClr val="tx1"/>
                </a:solidFill>
                <a:latin typeface="Times New Roman" panose="02020603050405020304" pitchFamily="18" charset="0"/>
                <a:cs typeface="Times New Roman" panose="02020603050405020304" pitchFamily="18" charset="0"/>
              </a:rPr>
              <a:t>Факультет студенттері</a:t>
            </a:r>
            <a:endParaRPr lang="ru-RU" sz="2400" dirty="0">
              <a:solidFill>
                <a:schemeClr val="tx1"/>
              </a:solidFill>
              <a:latin typeface="Times New Roman" panose="02020603050405020304" pitchFamily="18" charset="0"/>
              <a:cs typeface="Times New Roman" panose="02020603050405020304" pitchFamily="18" charset="0"/>
            </a:endParaRPr>
          </a:p>
        </p:txBody>
      </p:sp>
      <p:cxnSp>
        <p:nvCxnSpPr>
          <p:cNvPr id="16" name="Прямая со стрелкой 15">
            <a:extLst>
              <a:ext uri="{FF2B5EF4-FFF2-40B4-BE49-F238E27FC236}">
                <a16:creationId xmlns:a16="http://schemas.microsoft.com/office/drawing/2014/main" id="{4EACDB31-ED73-4B8F-AD21-17D42E155D3A}"/>
              </a:ext>
            </a:extLst>
          </p:cNvPr>
          <p:cNvCxnSpPr>
            <a:stCxn id="15" idx="3"/>
            <a:endCxn id="4" idx="1"/>
          </p:cNvCxnSpPr>
          <p:nvPr/>
        </p:nvCxnSpPr>
        <p:spPr>
          <a:xfrm>
            <a:off x="4448175" y="1466850"/>
            <a:ext cx="4048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Прямая со стрелкой 17">
            <a:extLst>
              <a:ext uri="{FF2B5EF4-FFF2-40B4-BE49-F238E27FC236}">
                <a16:creationId xmlns:a16="http://schemas.microsoft.com/office/drawing/2014/main" id="{535F7D38-20D8-42D1-839B-2918FFDF47BF}"/>
              </a:ext>
            </a:extLst>
          </p:cNvPr>
          <p:cNvCxnSpPr>
            <a:stCxn id="4" idx="3"/>
            <a:endCxn id="5" idx="1"/>
          </p:cNvCxnSpPr>
          <p:nvPr/>
        </p:nvCxnSpPr>
        <p:spPr>
          <a:xfrm>
            <a:off x="7691437" y="1466850"/>
            <a:ext cx="404813" cy="50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Прямая со стрелкой 20">
            <a:extLst>
              <a:ext uri="{FF2B5EF4-FFF2-40B4-BE49-F238E27FC236}">
                <a16:creationId xmlns:a16="http://schemas.microsoft.com/office/drawing/2014/main" id="{4084AEC9-6AF7-42E0-9EB9-95C07F1CA2F6}"/>
              </a:ext>
            </a:extLst>
          </p:cNvPr>
          <p:cNvCxnSpPr>
            <a:stCxn id="4" idx="2"/>
            <a:endCxn id="6" idx="0"/>
          </p:cNvCxnSpPr>
          <p:nvPr/>
        </p:nvCxnSpPr>
        <p:spPr>
          <a:xfrm flipH="1">
            <a:off x="3843338" y="2047875"/>
            <a:ext cx="2428874" cy="6762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Прямая со стрелкой 22">
            <a:extLst>
              <a:ext uri="{FF2B5EF4-FFF2-40B4-BE49-F238E27FC236}">
                <a16:creationId xmlns:a16="http://schemas.microsoft.com/office/drawing/2014/main" id="{E73E885F-FF89-4C6D-B800-0C226B84F0F2}"/>
              </a:ext>
            </a:extLst>
          </p:cNvPr>
          <p:cNvCxnSpPr>
            <a:stCxn id="6" idx="3"/>
            <a:endCxn id="25" idx="1"/>
          </p:cNvCxnSpPr>
          <p:nvPr/>
        </p:nvCxnSpPr>
        <p:spPr>
          <a:xfrm>
            <a:off x="5505450" y="3243261"/>
            <a:ext cx="971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Прямая со стрелкой 25">
            <a:extLst>
              <a:ext uri="{FF2B5EF4-FFF2-40B4-BE49-F238E27FC236}">
                <a16:creationId xmlns:a16="http://schemas.microsoft.com/office/drawing/2014/main" id="{138F39B6-86FC-4CCB-AB14-935E77881260}"/>
              </a:ext>
            </a:extLst>
          </p:cNvPr>
          <p:cNvCxnSpPr>
            <a:stCxn id="25" idx="0"/>
            <a:endCxn id="5" idx="2"/>
          </p:cNvCxnSpPr>
          <p:nvPr/>
        </p:nvCxnSpPr>
        <p:spPr>
          <a:xfrm flipV="1">
            <a:off x="7767638" y="2052935"/>
            <a:ext cx="1900237" cy="671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Прямоугольник 27">
            <a:extLst>
              <a:ext uri="{FF2B5EF4-FFF2-40B4-BE49-F238E27FC236}">
                <a16:creationId xmlns:a16="http://schemas.microsoft.com/office/drawing/2014/main" id="{A6DDEC9D-00B4-431C-A6FC-A6D1727C2856}"/>
              </a:ext>
            </a:extLst>
          </p:cNvPr>
          <p:cNvSpPr/>
          <p:nvPr/>
        </p:nvSpPr>
        <p:spPr>
          <a:xfrm>
            <a:off x="776377" y="3976386"/>
            <a:ext cx="7936302" cy="26573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kk-KZ" sz="2400" b="1" dirty="0">
                <a:solidFill>
                  <a:schemeClr val="tx1"/>
                </a:solidFill>
                <a:latin typeface="Times New Roman" panose="02020603050405020304" pitchFamily="18" charset="0"/>
                <a:cs typeface="Times New Roman" panose="02020603050405020304" pitchFamily="18" charset="0"/>
              </a:rPr>
              <a:t>«Оңай» транспорттық жол картасын алу үшін қажетті құжаттар:</a:t>
            </a:r>
          </a:p>
          <a:p>
            <a:pPr marL="342900" indent="-342900">
              <a:buAutoNum type="arabicPeriod"/>
            </a:pPr>
            <a:r>
              <a:rPr lang="kk-KZ" sz="2400" b="1" dirty="0">
                <a:solidFill>
                  <a:schemeClr val="tx1"/>
                </a:solidFill>
                <a:latin typeface="Times New Roman" panose="02020603050405020304" pitchFamily="18" charset="0"/>
                <a:cs typeface="Times New Roman" panose="02020603050405020304" pitchFamily="18" charset="0"/>
              </a:rPr>
              <a:t>Жеке куәлік</a:t>
            </a:r>
          </a:p>
          <a:p>
            <a:pPr marL="342900" indent="-342900">
              <a:buAutoNum type="arabicPeriod"/>
            </a:pPr>
            <a:r>
              <a:rPr lang="kk-KZ" sz="2400" b="1" dirty="0">
                <a:solidFill>
                  <a:schemeClr val="tx1"/>
                </a:solidFill>
                <a:latin typeface="Times New Roman" panose="02020603050405020304" pitchFamily="18" charset="0"/>
                <a:cs typeface="Times New Roman" panose="02020603050405020304" pitchFamily="18" charset="0"/>
              </a:rPr>
              <a:t>Оқу орнынан анықтама</a:t>
            </a:r>
          </a:p>
          <a:p>
            <a:pPr marL="342900" indent="-342900">
              <a:buAutoNum type="arabicPeriod"/>
            </a:pPr>
            <a:r>
              <a:rPr lang="en-US" sz="2400" b="1" dirty="0">
                <a:solidFill>
                  <a:schemeClr val="tx1"/>
                </a:solidFill>
                <a:latin typeface="Times New Roman" panose="02020603050405020304" pitchFamily="18" charset="0"/>
                <a:cs typeface="Times New Roman" panose="02020603050405020304" pitchFamily="18" charset="0"/>
              </a:rPr>
              <a:t>3/4 </a:t>
            </a:r>
            <a:r>
              <a:rPr lang="kk-KZ" sz="2400" b="1" dirty="0">
                <a:solidFill>
                  <a:schemeClr val="tx1"/>
                </a:solidFill>
                <a:latin typeface="Times New Roman" panose="02020603050405020304" pitchFamily="18" charset="0"/>
                <a:cs typeface="Times New Roman" panose="02020603050405020304" pitchFamily="18" charset="0"/>
              </a:rPr>
              <a:t>Фото</a:t>
            </a:r>
          </a:p>
          <a:p>
            <a:pPr marL="342900" indent="-342900">
              <a:buAutoNum type="arabicPeriod"/>
            </a:pPr>
            <a:r>
              <a:rPr lang="kk-KZ" sz="2400" b="1" dirty="0">
                <a:solidFill>
                  <a:schemeClr val="tx1"/>
                </a:solidFill>
                <a:latin typeface="Times New Roman" panose="02020603050405020304" pitchFamily="18" charset="0"/>
                <a:cs typeface="Times New Roman" panose="02020603050405020304" pitchFamily="18" charset="0"/>
              </a:rPr>
              <a:t>Тіркелген соң, картасын шығару үшін</a:t>
            </a:r>
            <a:r>
              <a:rPr lang="en-US" sz="2400" b="1" dirty="0">
                <a:solidFill>
                  <a:schemeClr val="tx1"/>
                </a:solidFill>
                <a:latin typeface="Times New Roman" panose="02020603050405020304" pitchFamily="18" charset="0"/>
                <a:cs typeface="Times New Roman" panose="02020603050405020304" pitchFamily="18" charset="0"/>
              </a:rPr>
              <a:t> </a:t>
            </a:r>
            <a:r>
              <a:rPr lang="kk-KZ" sz="2400" b="1" dirty="0">
                <a:solidFill>
                  <a:schemeClr val="tx1"/>
                </a:solidFill>
                <a:latin typeface="Times New Roman" panose="02020603050405020304" pitchFamily="18" charset="0"/>
                <a:cs typeface="Times New Roman" panose="02020603050405020304" pitchFamily="18" charset="0"/>
              </a:rPr>
              <a:t>ЖСН арқылы </a:t>
            </a:r>
            <a:r>
              <a:rPr lang="ru-RU" sz="2400" b="1" dirty="0">
                <a:solidFill>
                  <a:schemeClr val="tx1"/>
                </a:solidFill>
                <a:latin typeface="Times New Roman" panose="02020603050405020304" pitchFamily="18" charset="0"/>
                <a:cs typeface="Times New Roman" panose="02020603050405020304" pitchFamily="18" charset="0"/>
              </a:rPr>
              <a:t>500тг </a:t>
            </a:r>
            <a:r>
              <a:rPr lang="ru-RU" sz="2400" b="1" dirty="0" err="1">
                <a:solidFill>
                  <a:schemeClr val="tx1"/>
                </a:solidFill>
                <a:latin typeface="Times New Roman" panose="02020603050405020304" pitchFamily="18" charset="0"/>
                <a:cs typeface="Times New Roman" panose="02020603050405020304" pitchFamily="18" charset="0"/>
              </a:rPr>
              <a:t>төлеу</a:t>
            </a:r>
            <a:endParaRPr lang="kk-KZ" sz="24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ONAY">
            <a:extLst>
              <a:ext uri="{FF2B5EF4-FFF2-40B4-BE49-F238E27FC236}">
                <a16:creationId xmlns:a16="http://schemas.microsoft.com/office/drawing/2014/main" id="{76CDDA1A-03A7-403C-BE82-0279EF2E3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775" y="3533776"/>
            <a:ext cx="19050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AY">
            <a:extLst>
              <a:ext uri="{FF2B5EF4-FFF2-40B4-BE49-F238E27FC236}">
                <a16:creationId xmlns:a16="http://schemas.microsoft.com/office/drawing/2014/main" id="{B390CE36-2321-4A81-8767-2E7668C04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613" y="3762373"/>
            <a:ext cx="1905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9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a:extLst>
              <a:ext uri="{FF2B5EF4-FFF2-40B4-BE49-F238E27FC236}">
                <a16:creationId xmlns:a16="http://schemas.microsoft.com/office/drawing/2014/main" id="{624BD8F7-CDAD-492F-B827-53D6D27C589C}"/>
              </a:ext>
            </a:extLst>
          </p:cNvPr>
          <p:cNvSpPr/>
          <p:nvPr/>
        </p:nvSpPr>
        <p:spPr>
          <a:xfrm>
            <a:off x="671512" y="733425"/>
            <a:ext cx="2619375" cy="8286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3200" dirty="0">
                <a:solidFill>
                  <a:schemeClr val="tx1"/>
                </a:solidFill>
                <a:latin typeface="Times New Roman" panose="02020603050405020304" pitchFamily="18" charset="0"/>
                <a:cs typeface="Times New Roman" panose="02020603050405020304" pitchFamily="18" charset="0"/>
              </a:rPr>
              <a:t>Студент</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скругленные углы 8">
            <a:extLst>
              <a:ext uri="{FF2B5EF4-FFF2-40B4-BE49-F238E27FC236}">
                <a16:creationId xmlns:a16="http://schemas.microsoft.com/office/drawing/2014/main" id="{730128AA-A92F-4A32-8422-F80A04181147}"/>
              </a:ext>
            </a:extLst>
          </p:cNvPr>
          <p:cNvSpPr/>
          <p:nvPr/>
        </p:nvSpPr>
        <p:spPr>
          <a:xfrm>
            <a:off x="4007643" y="681038"/>
            <a:ext cx="2619375" cy="9429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solidFill>
                  <a:schemeClr val="tx1"/>
                </a:solidFill>
                <a:latin typeface="Times New Roman" panose="02020603050405020304" pitchFamily="18" charset="0"/>
                <a:cs typeface="Times New Roman" panose="02020603050405020304" pitchFamily="18" charset="0"/>
              </a:rPr>
              <a:t>Староста группы</a:t>
            </a:r>
          </a:p>
        </p:txBody>
      </p:sp>
      <p:sp>
        <p:nvSpPr>
          <p:cNvPr id="10" name="Прямоугольник: скругленные углы 9">
            <a:extLst>
              <a:ext uri="{FF2B5EF4-FFF2-40B4-BE49-F238E27FC236}">
                <a16:creationId xmlns:a16="http://schemas.microsoft.com/office/drawing/2014/main" id="{11C466CD-83F5-4065-8148-5AF01EF7220A}"/>
              </a:ext>
            </a:extLst>
          </p:cNvPr>
          <p:cNvSpPr/>
          <p:nvPr/>
        </p:nvSpPr>
        <p:spPr>
          <a:xfrm>
            <a:off x="7343774" y="547687"/>
            <a:ext cx="3705225" cy="1200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ru-RU" sz="1600" dirty="0">
                <a:solidFill>
                  <a:schemeClr val="tx1"/>
                </a:solidFill>
                <a:latin typeface="Times New Roman" panose="02020603050405020304" pitchFamily="18" charset="0"/>
                <a:cs typeface="Times New Roman" panose="02020603050405020304" pitchFamily="18" charset="0"/>
              </a:rPr>
              <a:t>Председатель профсоюза студентов и магистрантов «</a:t>
            </a:r>
            <a:r>
              <a:rPr lang="ru-RU" sz="1600" dirty="0" err="1">
                <a:solidFill>
                  <a:schemeClr val="tx1"/>
                </a:solidFill>
                <a:latin typeface="Times New Roman" panose="02020603050405020304" pitchFamily="18" charset="0"/>
                <a:cs typeface="Times New Roman" panose="02020603050405020304" pitchFamily="18" charset="0"/>
              </a:rPr>
              <a:t>Сункар</a:t>
            </a:r>
            <a:r>
              <a:rPr lang="ru-RU" sz="1600" dirty="0">
                <a:solidFill>
                  <a:schemeClr val="tx1"/>
                </a:solidFill>
                <a:latin typeface="Times New Roman" panose="02020603050405020304" pitchFamily="18" charset="0"/>
                <a:cs typeface="Times New Roman" panose="02020603050405020304" pitchFamily="18" charset="0"/>
              </a:rPr>
              <a:t>» или студент, ответственный за транспортную карту «</a:t>
            </a:r>
            <a:r>
              <a:rPr lang="kk-KZ" sz="16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Оңай</a:t>
            </a:r>
            <a:r>
              <a:rPr lang="ru-RU" sz="1600" dirty="0">
                <a:solidFill>
                  <a:schemeClr val="tx1"/>
                </a:solidFill>
                <a:latin typeface="Times New Roman" panose="02020603050405020304" pitchFamily="18" charset="0"/>
                <a:cs typeface="Times New Roman" panose="02020603050405020304" pitchFamily="18" charset="0"/>
              </a:rPr>
              <a:t>».</a:t>
            </a:r>
          </a:p>
        </p:txBody>
      </p:sp>
      <p:sp>
        <p:nvSpPr>
          <p:cNvPr id="11" name="Прямоугольник: скругленные углы 10">
            <a:extLst>
              <a:ext uri="{FF2B5EF4-FFF2-40B4-BE49-F238E27FC236}">
                <a16:creationId xmlns:a16="http://schemas.microsoft.com/office/drawing/2014/main" id="{6C0F291F-7DD6-445B-B686-312F034FA39F}"/>
              </a:ext>
            </a:extLst>
          </p:cNvPr>
          <p:cNvSpPr/>
          <p:nvPr/>
        </p:nvSpPr>
        <p:spPr>
          <a:xfrm>
            <a:off x="1702592" y="2505074"/>
            <a:ext cx="2305051" cy="819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dirty="0">
                <a:solidFill>
                  <a:schemeClr val="tx1"/>
                </a:solidFill>
                <a:latin typeface="Times New Roman" panose="02020603050405020304" pitchFamily="18" charset="0"/>
                <a:cs typeface="Times New Roman" panose="02020603050405020304" pitchFamily="18" charset="0"/>
              </a:rPr>
              <a:t>зарегистрирован</a:t>
            </a:r>
          </a:p>
        </p:txBody>
      </p:sp>
      <p:sp>
        <p:nvSpPr>
          <p:cNvPr id="12" name="Прямоугольник: скругленные углы 11">
            <a:extLst>
              <a:ext uri="{FF2B5EF4-FFF2-40B4-BE49-F238E27FC236}">
                <a16:creationId xmlns:a16="http://schemas.microsoft.com/office/drawing/2014/main" id="{0E2ED73F-4071-41C2-B23B-0DE048AE8076}"/>
              </a:ext>
            </a:extLst>
          </p:cNvPr>
          <p:cNvSpPr/>
          <p:nvPr/>
        </p:nvSpPr>
        <p:spPr>
          <a:xfrm>
            <a:off x="5105400" y="2505074"/>
            <a:ext cx="2305050" cy="819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Не зарегистрирован (ИИН прикреплен к другой карте)</a:t>
            </a:r>
          </a:p>
        </p:txBody>
      </p:sp>
      <p:sp>
        <p:nvSpPr>
          <p:cNvPr id="13" name="Прямоугольник: скругленные углы 12">
            <a:extLst>
              <a:ext uri="{FF2B5EF4-FFF2-40B4-BE49-F238E27FC236}">
                <a16:creationId xmlns:a16="http://schemas.microsoft.com/office/drawing/2014/main" id="{EED3C617-6CFC-4BF0-BD56-64614E0B892C}"/>
              </a:ext>
            </a:extLst>
          </p:cNvPr>
          <p:cNvSpPr/>
          <p:nvPr/>
        </p:nvSpPr>
        <p:spPr>
          <a:xfrm>
            <a:off x="8782050" y="2505074"/>
            <a:ext cx="2428875" cy="8191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Не зарегистрирован (Иностранный гражданин)</a:t>
            </a:r>
          </a:p>
        </p:txBody>
      </p:sp>
      <p:sp>
        <p:nvSpPr>
          <p:cNvPr id="14" name="Прямоугольник: скругленные углы 13">
            <a:extLst>
              <a:ext uri="{FF2B5EF4-FFF2-40B4-BE49-F238E27FC236}">
                <a16:creationId xmlns:a16="http://schemas.microsoft.com/office/drawing/2014/main" id="{8180F515-7104-4596-9F0D-F3D89C9BF36D}"/>
              </a:ext>
            </a:extLst>
          </p:cNvPr>
          <p:cNvSpPr/>
          <p:nvPr/>
        </p:nvSpPr>
        <p:spPr>
          <a:xfrm>
            <a:off x="4762500" y="3819524"/>
            <a:ext cx="3271837" cy="94297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1600" dirty="0">
                <a:solidFill>
                  <a:schemeClr val="tx1"/>
                </a:solidFill>
                <a:latin typeface="Times New Roman" panose="02020603050405020304" pitchFamily="18" charset="0"/>
                <a:cs typeface="Times New Roman" panose="02020603050405020304" pitchFamily="18" charset="0"/>
              </a:rPr>
              <a:t>Оспан Ерлік Муратович </a:t>
            </a:r>
            <a:r>
              <a:rPr lang="ru-RU" sz="1600" dirty="0">
                <a:solidFill>
                  <a:schemeClr val="tx1"/>
                </a:solidFill>
                <a:latin typeface="Times New Roman" panose="02020603050405020304" pitchFamily="18" charset="0"/>
                <a:cs typeface="Times New Roman" panose="02020603050405020304" pitchFamily="18" charset="0"/>
              </a:rPr>
              <a:t>– главный специалист транспортной карты «Оңай» </a:t>
            </a:r>
            <a:r>
              <a:rPr lang="ru-RU" sz="1600" dirty="0" err="1">
                <a:solidFill>
                  <a:schemeClr val="tx1"/>
                </a:solidFill>
                <a:latin typeface="Times New Roman" panose="02020603050405020304" pitchFamily="18" charset="0"/>
                <a:cs typeface="Times New Roman" panose="02020603050405020304" pitchFamily="18" charset="0"/>
              </a:rPr>
              <a:t>КазНУ</a:t>
            </a:r>
            <a:r>
              <a:rPr lang="ru-RU" sz="1600" dirty="0">
                <a:solidFill>
                  <a:schemeClr val="tx1"/>
                </a:solidFill>
                <a:latin typeface="Times New Roman" panose="02020603050405020304" pitchFamily="18" charset="0"/>
                <a:cs typeface="Times New Roman" panose="02020603050405020304" pitchFamily="18" charset="0"/>
              </a:rPr>
              <a:t>.</a:t>
            </a:r>
            <a:r>
              <a:rPr lang="kk-KZ" sz="1600" dirty="0">
                <a:solidFill>
                  <a:schemeClr val="tx1"/>
                </a:solidFill>
                <a:latin typeface="Times New Roman" panose="02020603050405020304" pitchFamily="18" charset="0"/>
                <a:cs typeface="Times New Roman" panose="02020603050405020304" pitchFamily="18" charset="0"/>
              </a:rPr>
              <a:t> </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скругленные углы 14">
            <a:extLst>
              <a:ext uri="{FF2B5EF4-FFF2-40B4-BE49-F238E27FC236}">
                <a16:creationId xmlns:a16="http://schemas.microsoft.com/office/drawing/2014/main" id="{9AF4A5E0-3E68-447D-A5B1-26860E61640E}"/>
              </a:ext>
            </a:extLst>
          </p:cNvPr>
          <p:cNvSpPr/>
          <p:nvPr/>
        </p:nvSpPr>
        <p:spPr>
          <a:xfrm>
            <a:off x="2495550" y="5276850"/>
            <a:ext cx="3762375"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Алматинский городской транспортный холдинг «Оңай»  </a:t>
            </a:r>
            <a:endParaRPr lang="ru-RU" dirty="0">
              <a:solidFill>
                <a:schemeClr val="tx1"/>
              </a:solidFill>
              <a:latin typeface="Times New Roman" panose="02020603050405020304" pitchFamily="18" charset="0"/>
              <a:cs typeface="Times New Roman" panose="02020603050405020304" pitchFamily="18" charset="0"/>
            </a:endParaRPr>
          </a:p>
        </p:txBody>
      </p:sp>
      <p:cxnSp>
        <p:nvCxnSpPr>
          <p:cNvPr id="20" name="Прямая со стрелкой 19">
            <a:extLst>
              <a:ext uri="{FF2B5EF4-FFF2-40B4-BE49-F238E27FC236}">
                <a16:creationId xmlns:a16="http://schemas.microsoft.com/office/drawing/2014/main" id="{08C407CB-2091-4E2E-A44F-D2756B55A9F0}"/>
              </a:ext>
            </a:extLst>
          </p:cNvPr>
          <p:cNvCxnSpPr>
            <a:stCxn id="8" idx="3"/>
            <a:endCxn id="9" idx="1"/>
          </p:cNvCxnSpPr>
          <p:nvPr/>
        </p:nvCxnSpPr>
        <p:spPr>
          <a:xfrm>
            <a:off x="3290887" y="1147763"/>
            <a:ext cx="716756" cy="4763"/>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14" name="Прямая со стрелкой 313">
            <a:extLst>
              <a:ext uri="{FF2B5EF4-FFF2-40B4-BE49-F238E27FC236}">
                <a16:creationId xmlns:a16="http://schemas.microsoft.com/office/drawing/2014/main" id="{CF5DC4D2-F3C8-48E9-AE6F-6C88BB81EBE5}"/>
              </a:ext>
            </a:extLst>
          </p:cNvPr>
          <p:cNvCxnSpPr>
            <a:cxnSpLocks/>
            <a:endCxn id="10" idx="1"/>
          </p:cNvCxnSpPr>
          <p:nvPr/>
        </p:nvCxnSpPr>
        <p:spPr>
          <a:xfrm flipV="1">
            <a:off x="6572250" y="1147762"/>
            <a:ext cx="771524" cy="23814"/>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27" name="Прямая со стрелкой 26">
            <a:extLst>
              <a:ext uri="{FF2B5EF4-FFF2-40B4-BE49-F238E27FC236}">
                <a16:creationId xmlns:a16="http://schemas.microsoft.com/office/drawing/2014/main" id="{185BA452-92C0-433C-816D-B230776E96FB}"/>
              </a:ext>
            </a:extLst>
          </p:cNvPr>
          <p:cNvCxnSpPr>
            <a:stCxn id="10" idx="2"/>
            <a:endCxn id="11" idx="0"/>
          </p:cNvCxnSpPr>
          <p:nvPr/>
        </p:nvCxnSpPr>
        <p:spPr>
          <a:xfrm flipH="1">
            <a:off x="2855118" y="1747837"/>
            <a:ext cx="6341269" cy="757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Прямая со стрелкой 28">
            <a:extLst>
              <a:ext uri="{FF2B5EF4-FFF2-40B4-BE49-F238E27FC236}">
                <a16:creationId xmlns:a16="http://schemas.microsoft.com/office/drawing/2014/main" id="{C642FBE2-A12F-4FB2-B372-6B9AD6893153}"/>
              </a:ext>
            </a:extLst>
          </p:cNvPr>
          <p:cNvCxnSpPr>
            <a:stCxn id="10" idx="2"/>
            <a:endCxn id="12" idx="0"/>
          </p:cNvCxnSpPr>
          <p:nvPr/>
        </p:nvCxnSpPr>
        <p:spPr>
          <a:xfrm flipH="1">
            <a:off x="6257925" y="1747837"/>
            <a:ext cx="2938462" cy="757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Прямая со стрелкой 30">
            <a:extLst>
              <a:ext uri="{FF2B5EF4-FFF2-40B4-BE49-F238E27FC236}">
                <a16:creationId xmlns:a16="http://schemas.microsoft.com/office/drawing/2014/main" id="{D22A1762-C5A2-4EC1-917F-13DE7952DB56}"/>
              </a:ext>
            </a:extLst>
          </p:cNvPr>
          <p:cNvCxnSpPr>
            <a:stCxn id="10" idx="2"/>
            <a:endCxn id="13" idx="0"/>
          </p:cNvCxnSpPr>
          <p:nvPr/>
        </p:nvCxnSpPr>
        <p:spPr>
          <a:xfrm>
            <a:off x="9196387" y="1747837"/>
            <a:ext cx="800101" cy="7572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Прямая со стрелкой 32">
            <a:extLst>
              <a:ext uri="{FF2B5EF4-FFF2-40B4-BE49-F238E27FC236}">
                <a16:creationId xmlns:a16="http://schemas.microsoft.com/office/drawing/2014/main" id="{2709C1D0-A57B-4DDE-A7F0-D170DE6D1B91}"/>
              </a:ext>
            </a:extLst>
          </p:cNvPr>
          <p:cNvCxnSpPr>
            <a:stCxn id="11" idx="2"/>
            <a:endCxn id="15" idx="0"/>
          </p:cNvCxnSpPr>
          <p:nvPr/>
        </p:nvCxnSpPr>
        <p:spPr>
          <a:xfrm>
            <a:off x="2855118" y="3324224"/>
            <a:ext cx="1521620" cy="19526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Прямая со стрелкой 36">
            <a:extLst>
              <a:ext uri="{FF2B5EF4-FFF2-40B4-BE49-F238E27FC236}">
                <a16:creationId xmlns:a16="http://schemas.microsoft.com/office/drawing/2014/main" id="{39F05746-CE17-46EE-9EE8-EBD31B5E1E29}"/>
              </a:ext>
            </a:extLst>
          </p:cNvPr>
          <p:cNvCxnSpPr>
            <a:stCxn id="12" idx="2"/>
            <a:endCxn id="14" idx="0"/>
          </p:cNvCxnSpPr>
          <p:nvPr/>
        </p:nvCxnSpPr>
        <p:spPr>
          <a:xfrm>
            <a:off x="6257925" y="3324224"/>
            <a:ext cx="140494" cy="495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Прямая со стрелкой 38">
            <a:extLst>
              <a:ext uri="{FF2B5EF4-FFF2-40B4-BE49-F238E27FC236}">
                <a16:creationId xmlns:a16="http://schemas.microsoft.com/office/drawing/2014/main" id="{4286EC2B-3D8B-4CD9-A568-8EF4C5E8CB19}"/>
              </a:ext>
            </a:extLst>
          </p:cNvPr>
          <p:cNvCxnSpPr>
            <a:stCxn id="13" idx="2"/>
            <a:endCxn id="14" idx="0"/>
          </p:cNvCxnSpPr>
          <p:nvPr/>
        </p:nvCxnSpPr>
        <p:spPr>
          <a:xfrm flipH="1">
            <a:off x="6398419" y="3324224"/>
            <a:ext cx="3598069" cy="495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Прямая со стрелкой 40">
            <a:extLst>
              <a:ext uri="{FF2B5EF4-FFF2-40B4-BE49-F238E27FC236}">
                <a16:creationId xmlns:a16="http://schemas.microsoft.com/office/drawing/2014/main" id="{73C0A725-E392-49D7-A0EE-833A132B9111}"/>
              </a:ext>
            </a:extLst>
          </p:cNvPr>
          <p:cNvCxnSpPr>
            <a:stCxn id="14" idx="2"/>
            <a:endCxn id="15" idx="0"/>
          </p:cNvCxnSpPr>
          <p:nvPr/>
        </p:nvCxnSpPr>
        <p:spPr>
          <a:xfrm flipH="1">
            <a:off x="4376738" y="4762500"/>
            <a:ext cx="2021681" cy="514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3C952D9B-D06B-4BFC-AF16-76FA60E0BF07}"/>
              </a:ext>
            </a:extLst>
          </p:cNvPr>
          <p:cNvSpPr txBox="1"/>
          <p:nvPr/>
        </p:nvSpPr>
        <p:spPr>
          <a:xfrm flipH="1">
            <a:off x="671510" y="109836"/>
            <a:ext cx="11399045" cy="461665"/>
          </a:xfrm>
          <a:prstGeom prst="rect">
            <a:avLst/>
          </a:prstGeom>
          <a:noFill/>
        </p:spPr>
        <p:txBody>
          <a:bodyPr wrap="square" rtlCol="0">
            <a:spAutoFit/>
          </a:bodyPr>
          <a:lstStyle/>
          <a:p>
            <a:r>
              <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Процесс подготовки транспортной карты </a:t>
            </a:r>
            <a:r>
              <a:rPr lang="kk-KZ"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«Оңай»</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050" name="Picture 2" descr="ONAY">
            <a:extLst>
              <a:ext uri="{FF2B5EF4-FFF2-40B4-BE49-F238E27FC236}">
                <a16:creationId xmlns:a16="http://schemas.microsoft.com/office/drawing/2014/main" id="{34A5B3D2-8368-47AF-8BDE-25BF49357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1294" y="3851981"/>
            <a:ext cx="1719262" cy="27250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NAY">
            <a:extLst>
              <a:ext uri="{FF2B5EF4-FFF2-40B4-BE49-F238E27FC236}">
                <a16:creationId xmlns:a16="http://schemas.microsoft.com/office/drawing/2014/main" id="{DEFE7D9E-6DBA-4493-A5E1-DF6EB7B7A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50" y="4023134"/>
            <a:ext cx="1719262" cy="272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4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кругленные углы 14">
            <a:extLst>
              <a:ext uri="{FF2B5EF4-FFF2-40B4-BE49-F238E27FC236}">
                <a16:creationId xmlns:a16="http://schemas.microsoft.com/office/drawing/2014/main" id="{9AF4A5E0-3E68-447D-A5B1-26860E61640E}"/>
              </a:ext>
            </a:extLst>
          </p:cNvPr>
          <p:cNvSpPr/>
          <p:nvPr/>
        </p:nvSpPr>
        <p:spPr>
          <a:xfrm>
            <a:off x="685800" y="885825"/>
            <a:ext cx="3762375"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dirty="0">
                <a:solidFill>
                  <a:schemeClr val="tx1"/>
                </a:solidFill>
                <a:latin typeface="Times New Roman" panose="02020603050405020304" pitchFamily="18" charset="0"/>
                <a:cs typeface="Times New Roman" panose="02020603050405020304" pitchFamily="18" charset="0"/>
              </a:rPr>
              <a:t>Алматинский городской транспортный холдинг «Оңай»  </a:t>
            </a: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3C952D9B-D06B-4BFC-AF16-76FA60E0BF07}"/>
              </a:ext>
            </a:extLst>
          </p:cNvPr>
          <p:cNvSpPr txBox="1"/>
          <p:nvPr/>
        </p:nvSpPr>
        <p:spPr>
          <a:xfrm flipH="1">
            <a:off x="1632583" y="133647"/>
            <a:ext cx="9279258" cy="461665"/>
          </a:xfrm>
          <a:prstGeom prst="rect">
            <a:avLst/>
          </a:prstGeom>
          <a:noFill/>
        </p:spPr>
        <p:txBody>
          <a:bodyPr wrap="square" rtlCol="0">
            <a:spAutoFit/>
          </a:bodyPr>
          <a:lstStyle/>
          <a:p>
            <a:r>
              <a:rPr lang="kk-KZ"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Готовая транспортная карта «Оңай»:</a:t>
            </a:r>
            <a:endParaRPr lang="ru-RU" sz="2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6DAEBD89-769E-4C3F-8BA9-CC54EF43DB44}"/>
              </a:ext>
            </a:extLst>
          </p:cNvPr>
          <p:cNvSpPr/>
          <p:nvPr/>
        </p:nvSpPr>
        <p:spPr>
          <a:xfrm>
            <a:off x="4852987" y="885825"/>
            <a:ext cx="2838450"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err="1">
                <a:solidFill>
                  <a:schemeClr val="tx1"/>
                </a:solidFill>
                <a:latin typeface="Times New Roman" panose="02020603050405020304" pitchFamily="18" charset="0"/>
                <a:cs typeface="Times New Roman" panose="02020603050405020304" pitchFamily="18" charset="0"/>
              </a:rPr>
              <a:t>Оспан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Ерлік</a:t>
            </a:r>
            <a:r>
              <a:rPr lang="ru-RU" dirty="0">
                <a:solidFill>
                  <a:schemeClr val="tx1"/>
                </a:solidFill>
                <a:latin typeface="Times New Roman" panose="02020603050405020304" pitchFamily="18" charset="0"/>
                <a:cs typeface="Times New Roman" panose="02020603050405020304" pitchFamily="18" charset="0"/>
              </a:rPr>
              <a:t> Муратович – главный специалист транспортной карты «Оңай» </a:t>
            </a:r>
            <a:r>
              <a:rPr lang="ru-RU" dirty="0" err="1">
                <a:solidFill>
                  <a:schemeClr val="tx1"/>
                </a:solidFill>
                <a:latin typeface="Times New Roman" panose="02020603050405020304" pitchFamily="18" charset="0"/>
                <a:cs typeface="Times New Roman" panose="02020603050405020304" pitchFamily="18" charset="0"/>
              </a:rPr>
              <a:t>КазНУ</a:t>
            </a:r>
            <a:r>
              <a:rPr lang="ru-RU" dirty="0">
                <a:solidFill>
                  <a:schemeClr val="tx1"/>
                </a:solidFill>
                <a:latin typeface="Times New Roman" panose="02020603050405020304" pitchFamily="18" charset="0"/>
                <a:cs typeface="Times New Roman" panose="02020603050405020304" pitchFamily="18" charset="0"/>
              </a:rPr>
              <a:t>. </a:t>
            </a:r>
          </a:p>
        </p:txBody>
      </p:sp>
      <p:sp>
        <p:nvSpPr>
          <p:cNvPr id="5" name="Прямоугольник: скругленные углы 4">
            <a:extLst>
              <a:ext uri="{FF2B5EF4-FFF2-40B4-BE49-F238E27FC236}">
                <a16:creationId xmlns:a16="http://schemas.microsoft.com/office/drawing/2014/main" id="{ADB497AD-52D4-4625-9FF5-CB11C390F7B7}"/>
              </a:ext>
            </a:extLst>
          </p:cNvPr>
          <p:cNvSpPr/>
          <p:nvPr/>
        </p:nvSpPr>
        <p:spPr>
          <a:xfrm>
            <a:off x="8096250" y="890885"/>
            <a:ext cx="3143250" cy="11620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kk-KZ" sz="2000" dirty="0">
                <a:solidFill>
                  <a:schemeClr val="tx1"/>
                </a:solidFill>
                <a:latin typeface="Times New Roman" panose="02020603050405020304" pitchFamily="18" charset="0"/>
                <a:cs typeface="Times New Roman" panose="02020603050405020304" pitchFamily="18" charset="0"/>
              </a:rPr>
              <a:t> ЦОС «Керемет» , </a:t>
            </a:r>
            <a:r>
              <a:rPr lang="ru-RU" sz="2000"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03 </a:t>
            </a:r>
            <a:r>
              <a:rPr lang="kk-KZ" sz="2000" dirty="0">
                <a:solidFill>
                  <a:schemeClr val="tx1"/>
                </a:solidFill>
                <a:latin typeface="Times New Roman" panose="02020603050405020304" pitchFamily="18" charset="0"/>
                <a:cs typeface="Times New Roman" panose="02020603050405020304" pitchFamily="18" charset="0"/>
              </a:rPr>
              <a:t>каб</a:t>
            </a:r>
            <a:endParaRPr lang="kk-KZ" sz="1400" dirty="0">
              <a:solidFill>
                <a:schemeClr val="tx1"/>
              </a:solidFill>
              <a:latin typeface="Times New Roman" panose="02020603050405020304" pitchFamily="18" charset="0"/>
              <a:cs typeface="Times New Roman" panose="02020603050405020304" pitchFamily="18" charset="0"/>
            </a:endParaRPr>
          </a:p>
          <a:p>
            <a:pPr algn="ctr"/>
            <a:r>
              <a:rPr lang="ru-RU" sz="1200" dirty="0">
                <a:solidFill>
                  <a:schemeClr val="tx1"/>
                </a:solidFill>
                <a:latin typeface="Times New Roman" panose="02020603050405020304" pitchFamily="18" charset="0"/>
                <a:cs typeface="Times New Roman" panose="02020603050405020304" pitchFamily="18" charset="0"/>
              </a:rPr>
              <a:t>Кабинет профсоюза студентов и магистрантов «</a:t>
            </a:r>
            <a:r>
              <a:rPr lang="ru-RU" sz="1200" dirty="0" err="1">
                <a:solidFill>
                  <a:schemeClr val="tx1"/>
                </a:solidFill>
                <a:latin typeface="Times New Roman" panose="02020603050405020304" pitchFamily="18" charset="0"/>
                <a:cs typeface="Times New Roman" panose="02020603050405020304" pitchFamily="18" charset="0"/>
              </a:rPr>
              <a:t>Сункар</a:t>
            </a:r>
            <a:r>
              <a:rPr lang="ru-RU" sz="1200" dirty="0">
                <a:solidFill>
                  <a:schemeClr val="tx1"/>
                </a:solidFill>
                <a:latin typeface="Times New Roman" panose="02020603050405020304" pitchFamily="18" charset="0"/>
                <a:cs typeface="Times New Roman" panose="02020603050405020304" pitchFamily="18" charset="0"/>
              </a:rPr>
              <a:t>».</a:t>
            </a:r>
          </a:p>
        </p:txBody>
      </p:sp>
      <p:sp>
        <p:nvSpPr>
          <p:cNvPr id="6" name="Прямоугольник: скругленные углы 5">
            <a:extLst>
              <a:ext uri="{FF2B5EF4-FFF2-40B4-BE49-F238E27FC236}">
                <a16:creationId xmlns:a16="http://schemas.microsoft.com/office/drawing/2014/main" id="{607FE93C-BA1A-4FBE-B558-1DB938AA449B}"/>
              </a:ext>
            </a:extLst>
          </p:cNvPr>
          <p:cNvSpPr/>
          <p:nvPr/>
        </p:nvSpPr>
        <p:spPr>
          <a:xfrm>
            <a:off x="2181225" y="2724148"/>
            <a:ext cx="3324225" cy="1038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solidFill>
                  <a:schemeClr val="tx1"/>
                </a:solidFill>
                <a:latin typeface="Times New Roman" panose="02020603050405020304" pitchFamily="18" charset="0"/>
                <a:cs typeface="Times New Roman" panose="02020603050405020304" pitchFamily="18" charset="0"/>
              </a:rPr>
              <a:t>Председатели профсоюза студентов и магистрантов «</a:t>
            </a:r>
            <a:r>
              <a:rPr lang="ru-RU" dirty="0" err="1">
                <a:solidFill>
                  <a:schemeClr val="tx1"/>
                </a:solidFill>
                <a:latin typeface="Times New Roman" panose="02020603050405020304" pitchFamily="18" charset="0"/>
                <a:cs typeface="Times New Roman" panose="02020603050405020304" pitchFamily="18" charset="0"/>
              </a:rPr>
              <a:t>Сункар</a:t>
            </a:r>
            <a:r>
              <a:rPr lang="ru-RU" dirty="0">
                <a:solidFill>
                  <a:schemeClr val="tx1"/>
                </a:solidFill>
                <a:latin typeface="Times New Roman" panose="02020603050405020304" pitchFamily="18" charset="0"/>
                <a:cs typeface="Times New Roman" panose="02020603050405020304" pitchFamily="18" charset="0"/>
              </a:rPr>
              <a:t>» на факультетах</a:t>
            </a:r>
          </a:p>
        </p:txBody>
      </p:sp>
      <p:sp>
        <p:nvSpPr>
          <p:cNvPr id="25" name="Прямоугольник: скругленные углы 24">
            <a:extLst>
              <a:ext uri="{FF2B5EF4-FFF2-40B4-BE49-F238E27FC236}">
                <a16:creationId xmlns:a16="http://schemas.microsoft.com/office/drawing/2014/main" id="{FE6058C0-508C-4A4A-B616-F5A321A9C2C0}"/>
              </a:ext>
            </a:extLst>
          </p:cNvPr>
          <p:cNvSpPr/>
          <p:nvPr/>
        </p:nvSpPr>
        <p:spPr>
          <a:xfrm>
            <a:off x="6477000" y="2724148"/>
            <a:ext cx="2581275" cy="10382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dirty="0">
                <a:solidFill>
                  <a:schemeClr val="tx1"/>
                </a:solidFill>
                <a:latin typeface="Times New Roman" panose="02020603050405020304" pitchFamily="18" charset="0"/>
                <a:cs typeface="Times New Roman" panose="02020603050405020304" pitchFamily="18" charset="0"/>
              </a:rPr>
              <a:t>Студенты факультетов</a:t>
            </a:r>
          </a:p>
        </p:txBody>
      </p:sp>
      <p:cxnSp>
        <p:nvCxnSpPr>
          <p:cNvPr id="16" name="Прямая со стрелкой 15">
            <a:extLst>
              <a:ext uri="{FF2B5EF4-FFF2-40B4-BE49-F238E27FC236}">
                <a16:creationId xmlns:a16="http://schemas.microsoft.com/office/drawing/2014/main" id="{4EACDB31-ED73-4B8F-AD21-17D42E155D3A}"/>
              </a:ext>
            </a:extLst>
          </p:cNvPr>
          <p:cNvCxnSpPr>
            <a:stCxn id="15" idx="3"/>
            <a:endCxn id="4" idx="1"/>
          </p:cNvCxnSpPr>
          <p:nvPr/>
        </p:nvCxnSpPr>
        <p:spPr>
          <a:xfrm>
            <a:off x="4448175" y="1466850"/>
            <a:ext cx="40481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Прямая со стрелкой 17">
            <a:extLst>
              <a:ext uri="{FF2B5EF4-FFF2-40B4-BE49-F238E27FC236}">
                <a16:creationId xmlns:a16="http://schemas.microsoft.com/office/drawing/2014/main" id="{535F7D38-20D8-42D1-839B-2918FFDF47BF}"/>
              </a:ext>
            </a:extLst>
          </p:cNvPr>
          <p:cNvCxnSpPr>
            <a:stCxn id="4" idx="3"/>
            <a:endCxn id="5" idx="1"/>
          </p:cNvCxnSpPr>
          <p:nvPr/>
        </p:nvCxnSpPr>
        <p:spPr>
          <a:xfrm>
            <a:off x="7691437" y="1466850"/>
            <a:ext cx="404813" cy="50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Прямая со стрелкой 20">
            <a:extLst>
              <a:ext uri="{FF2B5EF4-FFF2-40B4-BE49-F238E27FC236}">
                <a16:creationId xmlns:a16="http://schemas.microsoft.com/office/drawing/2014/main" id="{4084AEC9-6AF7-42E0-9EB9-95C07F1CA2F6}"/>
              </a:ext>
            </a:extLst>
          </p:cNvPr>
          <p:cNvCxnSpPr>
            <a:stCxn id="4" idx="2"/>
            <a:endCxn id="6" idx="0"/>
          </p:cNvCxnSpPr>
          <p:nvPr/>
        </p:nvCxnSpPr>
        <p:spPr>
          <a:xfrm flipH="1">
            <a:off x="3843338" y="2047875"/>
            <a:ext cx="2428874" cy="6762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Прямая со стрелкой 22">
            <a:extLst>
              <a:ext uri="{FF2B5EF4-FFF2-40B4-BE49-F238E27FC236}">
                <a16:creationId xmlns:a16="http://schemas.microsoft.com/office/drawing/2014/main" id="{E73E885F-FF89-4C6D-B800-0C226B84F0F2}"/>
              </a:ext>
            </a:extLst>
          </p:cNvPr>
          <p:cNvCxnSpPr>
            <a:stCxn id="6" idx="3"/>
            <a:endCxn id="25" idx="1"/>
          </p:cNvCxnSpPr>
          <p:nvPr/>
        </p:nvCxnSpPr>
        <p:spPr>
          <a:xfrm>
            <a:off x="5505450" y="3243261"/>
            <a:ext cx="971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Прямая со стрелкой 25">
            <a:extLst>
              <a:ext uri="{FF2B5EF4-FFF2-40B4-BE49-F238E27FC236}">
                <a16:creationId xmlns:a16="http://schemas.microsoft.com/office/drawing/2014/main" id="{138F39B6-86FC-4CCB-AB14-935E77881260}"/>
              </a:ext>
            </a:extLst>
          </p:cNvPr>
          <p:cNvCxnSpPr>
            <a:stCxn id="25" idx="0"/>
            <a:endCxn id="5" idx="2"/>
          </p:cNvCxnSpPr>
          <p:nvPr/>
        </p:nvCxnSpPr>
        <p:spPr>
          <a:xfrm flipV="1">
            <a:off x="7767638" y="2052935"/>
            <a:ext cx="1900237" cy="671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Прямоугольник 27">
            <a:extLst>
              <a:ext uri="{FF2B5EF4-FFF2-40B4-BE49-F238E27FC236}">
                <a16:creationId xmlns:a16="http://schemas.microsoft.com/office/drawing/2014/main" id="{A6DDEC9D-00B4-431C-A6FC-A6D1727C2856}"/>
              </a:ext>
            </a:extLst>
          </p:cNvPr>
          <p:cNvSpPr/>
          <p:nvPr/>
        </p:nvSpPr>
        <p:spPr>
          <a:xfrm>
            <a:off x="776377" y="3976386"/>
            <a:ext cx="7936302" cy="26573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ru-RU" sz="2400" b="1" dirty="0">
                <a:solidFill>
                  <a:schemeClr val="tx1"/>
                </a:solidFill>
                <a:latin typeface="Times New Roman" panose="02020603050405020304" pitchFamily="18" charset="0"/>
                <a:cs typeface="Times New Roman" panose="02020603050405020304" pitchFamily="18" charset="0"/>
              </a:rPr>
              <a:t>Документы, необходимые для получения транспортной карты «Оңай»:</a:t>
            </a:r>
          </a:p>
          <a:p>
            <a:r>
              <a:rPr lang="ru-RU" sz="2400" b="1" dirty="0">
                <a:solidFill>
                  <a:schemeClr val="tx1"/>
                </a:solidFill>
                <a:latin typeface="Times New Roman" panose="02020603050405020304" pitchFamily="18" charset="0"/>
                <a:cs typeface="Times New Roman" panose="02020603050405020304" pitchFamily="18" charset="0"/>
              </a:rPr>
              <a:t>1. удостоверение личности</a:t>
            </a:r>
          </a:p>
          <a:p>
            <a:r>
              <a:rPr lang="ru-RU" sz="2400" b="1" dirty="0">
                <a:solidFill>
                  <a:schemeClr val="tx1"/>
                </a:solidFill>
                <a:latin typeface="Times New Roman" panose="02020603050405020304" pitchFamily="18" charset="0"/>
                <a:cs typeface="Times New Roman" panose="02020603050405020304" pitchFamily="18" charset="0"/>
              </a:rPr>
              <a:t>2. Справка с места обучения </a:t>
            </a:r>
          </a:p>
          <a:p>
            <a:r>
              <a:rPr lang="ru-RU" sz="2400" b="1" dirty="0">
                <a:solidFill>
                  <a:schemeClr val="tx1"/>
                </a:solidFill>
                <a:latin typeface="Times New Roman" panose="02020603050405020304" pitchFamily="18" charset="0"/>
                <a:cs typeface="Times New Roman" panose="02020603050405020304" pitchFamily="18" charset="0"/>
              </a:rPr>
              <a:t>3. Фото 3х4</a:t>
            </a:r>
          </a:p>
          <a:p>
            <a:r>
              <a:rPr lang="ru-RU" sz="2400" b="1" dirty="0">
                <a:solidFill>
                  <a:schemeClr val="tx1"/>
                </a:solidFill>
                <a:latin typeface="Times New Roman" panose="02020603050405020304" pitchFamily="18" charset="0"/>
                <a:cs typeface="Times New Roman" panose="02020603050405020304" pitchFamily="18" charset="0"/>
              </a:rPr>
              <a:t>4. Оплата - 500 тенге по ИИН для оформления карты.</a:t>
            </a:r>
            <a:endParaRPr lang="kk-KZ" sz="2400" b="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ONAY">
            <a:extLst>
              <a:ext uri="{FF2B5EF4-FFF2-40B4-BE49-F238E27FC236}">
                <a16:creationId xmlns:a16="http://schemas.microsoft.com/office/drawing/2014/main" id="{76CDDA1A-03A7-403C-BE82-0279EF2E3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0775" y="3533776"/>
            <a:ext cx="19050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AY">
            <a:extLst>
              <a:ext uri="{FF2B5EF4-FFF2-40B4-BE49-F238E27FC236}">
                <a16:creationId xmlns:a16="http://schemas.microsoft.com/office/drawing/2014/main" id="{B390CE36-2321-4A81-8767-2E7668C04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613" y="3762373"/>
            <a:ext cx="1905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27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90500"/>
            <a:ext cx="12192000" cy="482600"/>
          </a:xfrm>
        </p:spPr>
        <p:txBody>
          <a:bodyPr>
            <a:normAutofit fontScale="90000"/>
          </a:bodyPr>
          <a:lstStyle/>
          <a:p>
            <a:pPr marL="342900" lvl="0" indent="-342900">
              <a:spcAft>
                <a:spcPts val="0"/>
              </a:spcAft>
            </a:pPr>
            <a:r>
              <a:rPr lang="ru-RU" sz="2400" b="1" dirty="0" err="1">
                <a:solidFill>
                  <a:schemeClr val="tx1"/>
                </a:solidFill>
                <a:effectLst/>
                <a:latin typeface="Times New Roman" panose="02020603050405020304" pitchFamily="18" charset="0"/>
                <a:ea typeface="Times New Roman" panose="02020603050405020304" pitchFamily="18" charset="0"/>
              </a:rPr>
              <a:t>Білім</a:t>
            </a:r>
            <a:r>
              <a:rPr lang="ru-RU" sz="2400" b="1" dirty="0">
                <a:solidFill>
                  <a:schemeClr val="tx1"/>
                </a:solidFill>
                <a:effectLst/>
                <a:latin typeface="Times New Roman" panose="02020603050405020304" pitchFamily="18" charset="0"/>
                <a:ea typeface="Times New Roman" panose="02020603050405020304" pitchFamily="18" charset="0"/>
              </a:rPr>
              <a:t> </a:t>
            </a:r>
            <a:r>
              <a:rPr lang="ru-RU" sz="2400" b="1" dirty="0" err="1">
                <a:solidFill>
                  <a:schemeClr val="tx1"/>
                </a:solidFill>
                <a:effectLst/>
                <a:latin typeface="Times New Roman" panose="02020603050405020304" pitchFamily="18" charset="0"/>
                <a:ea typeface="Times New Roman" panose="02020603050405020304" pitchFamily="18" charset="0"/>
              </a:rPr>
              <a:t>алуды</a:t>
            </a:r>
            <a:r>
              <a:rPr lang="ru-RU" sz="2400" b="1" dirty="0">
                <a:solidFill>
                  <a:schemeClr val="tx1"/>
                </a:solidFill>
                <a:effectLst/>
                <a:latin typeface="Times New Roman" panose="02020603050405020304" pitchFamily="18" charset="0"/>
                <a:ea typeface="Times New Roman" panose="02020603050405020304" pitchFamily="18" charset="0"/>
              </a:rPr>
              <a:t> </a:t>
            </a:r>
            <a:r>
              <a:rPr lang="ru-RU" sz="2400" b="1" dirty="0" err="1">
                <a:solidFill>
                  <a:schemeClr val="tx1"/>
                </a:solidFill>
                <a:effectLst/>
                <a:latin typeface="Times New Roman" panose="02020603050405020304" pitchFamily="18" charset="0"/>
                <a:ea typeface="Times New Roman" panose="02020603050405020304" pitchFamily="18" charset="0"/>
              </a:rPr>
              <a:t>жалғастырушы</a:t>
            </a:r>
            <a:r>
              <a:rPr lang="ru-RU" sz="2400" b="1" dirty="0">
                <a:solidFill>
                  <a:schemeClr val="tx1"/>
                </a:solidFill>
                <a:effectLst/>
                <a:latin typeface="Times New Roman" panose="02020603050405020304" pitchFamily="18" charset="0"/>
                <a:ea typeface="Times New Roman" panose="02020603050405020304" pitchFamily="18" charset="0"/>
              </a:rPr>
              <a:t> бакалавр </a:t>
            </a:r>
            <a:r>
              <a:rPr lang="ru-RU" sz="2400" b="1" dirty="0" err="1">
                <a:solidFill>
                  <a:schemeClr val="tx1"/>
                </a:solidFill>
                <a:effectLst/>
                <a:latin typeface="Times New Roman" panose="02020603050405020304" pitchFamily="18" charset="0"/>
                <a:ea typeface="Times New Roman" panose="02020603050405020304" pitchFamily="18" charset="0"/>
              </a:rPr>
              <a:t>студенттеріне</a:t>
            </a:r>
            <a:br>
              <a:rPr lang="ru-RU" sz="2400" b="1" dirty="0">
                <a:solidFill>
                  <a:schemeClr val="tx1"/>
                </a:solidFill>
                <a:effectLst/>
                <a:latin typeface="Times New Roman" panose="02020603050405020304" pitchFamily="18" charset="0"/>
                <a:ea typeface="Times New Roman" panose="02020603050405020304" pitchFamily="18" charset="0"/>
              </a:rPr>
            </a:br>
            <a:endParaRPr lang="ru-RU" sz="2400" b="1"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689994803"/>
              </p:ext>
            </p:extLst>
          </p:nvPr>
        </p:nvGraphicFramePr>
        <p:xfrm>
          <a:off x="301924" y="353461"/>
          <a:ext cx="11404121" cy="6446520"/>
        </p:xfrm>
        <a:graphic>
          <a:graphicData uri="http://schemas.openxmlformats.org/drawingml/2006/table">
            <a:tbl>
              <a:tblPr firstRow="1" firstCol="1" lastRow="1" lastCol="1" bandRow="1" bandCol="1">
                <a:tableStyleId>{5C22544A-7EE6-4342-B048-85BDC9FD1C3A}</a:tableStyleId>
              </a:tblPr>
              <a:tblGrid>
                <a:gridCol w="439534">
                  <a:extLst>
                    <a:ext uri="{9D8B030D-6E8A-4147-A177-3AD203B41FA5}">
                      <a16:colId xmlns:a16="http://schemas.microsoft.com/office/drawing/2014/main" val="20000"/>
                    </a:ext>
                  </a:extLst>
                </a:gridCol>
                <a:gridCol w="3152764">
                  <a:extLst>
                    <a:ext uri="{9D8B030D-6E8A-4147-A177-3AD203B41FA5}">
                      <a16:colId xmlns:a16="http://schemas.microsoft.com/office/drawing/2014/main" val="20001"/>
                    </a:ext>
                  </a:extLst>
                </a:gridCol>
                <a:gridCol w="1350638">
                  <a:extLst>
                    <a:ext uri="{9D8B030D-6E8A-4147-A177-3AD203B41FA5}">
                      <a16:colId xmlns:a16="http://schemas.microsoft.com/office/drawing/2014/main" val="20002"/>
                    </a:ext>
                  </a:extLst>
                </a:gridCol>
                <a:gridCol w="1759789">
                  <a:extLst>
                    <a:ext uri="{9D8B030D-6E8A-4147-A177-3AD203B41FA5}">
                      <a16:colId xmlns:a16="http://schemas.microsoft.com/office/drawing/2014/main" val="20003"/>
                    </a:ext>
                  </a:extLst>
                </a:gridCol>
                <a:gridCol w="4701396">
                  <a:extLst>
                    <a:ext uri="{9D8B030D-6E8A-4147-A177-3AD203B41FA5}">
                      <a16:colId xmlns:a16="http://schemas.microsoft.com/office/drawing/2014/main" val="20004"/>
                    </a:ext>
                  </a:extLst>
                </a:gridCol>
              </a:tblGrid>
              <a:tr h="637941">
                <a:tc>
                  <a:txBody>
                    <a:bodyPr/>
                    <a:lstStyle/>
                    <a:p>
                      <a:pPr algn="ctr">
                        <a:lnSpc>
                          <a:spcPct val="90000"/>
                        </a:lnSpc>
                        <a:spcAft>
                          <a:spcPts val="0"/>
                        </a:spcAft>
                      </a:pPr>
                      <a:r>
                        <a:rPr lang="ru-RU" sz="2400" b="1" i="0" dirty="0">
                          <a:solidFill>
                            <a:schemeClr val="bg1"/>
                          </a:solidFill>
                          <a:effectLst/>
                          <a:latin typeface="Times New Roman" panose="02020603050405020304" pitchFamily="18" charset="0"/>
                          <a:cs typeface="Times New Roman" panose="02020603050405020304" pitchFamily="18" charset="0"/>
                        </a:rPr>
                        <a:t>№</a:t>
                      </a:r>
                      <a:endParaRPr lang="ru-RU" sz="2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kk-KZ" sz="2400" b="1" i="0" dirty="0">
                          <a:solidFill>
                            <a:schemeClr val="bg1"/>
                          </a:solidFill>
                          <a:effectLst/>
                          <a:latin typeface="Times New Roman" panose="02020603050405020304" pitchFamily="18" charset="0"/>
                          <a:ea typeface="+mn-ea"/>
                          <a:cs typeface="Times New Roman" panose="02020603050405020304" pitchFamily="18" charset="0"/>
                        </a:rPr>
                        <a:t>Дәреже</a:t>
                      </a:r>
                      <a:endParaRPr lang="ru-RU" sz="2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kk-KZ" sz="1400" b="1" i="0" dirty="0">
                          <a:solidFill>
                            <a:schemeClr val="bg1"/>
                          </a:solidFill>
                          <a:effectLst/>
                          <a:latin typeface="Times New Roman" panose="02020603050405020304" pitchFamily="18" charset="0"/>
                          <a:cs typeface="Times New Roman" panose="02020603050405020304" pitchFamily="18" charset="0"/>
                        </a:rPr>
                        <a:t>Жалпы оқу мерзіміндегі</a:t>
                      </a:r>
                      <a:r>
                        <a:rPr lang="en-US" sz="1400" b="1" i="0" dirty="0">
                          <a:solidFill>
                            <a:schemeClr val="bg1"/>
                          </a:solidFill>
                          <a:effectLst/>
                          <a:latin typeface="Times New Roman" panose="02020603050405020304" pitchFamily="18" charset="0"/>
                          <a:cs typeface="Times New Roman" panose="02020603050405020304" pitchFamily="18" charset="0"/>
                        </a:rPr>
                        <a:t> GPA </a:t>
                      </a:r>
                      <a:r>
                        <a:rPr lang="ru-RU" sz="1400" b="1" i="0" dirty="0" err="1">
                          <a:solidFill>
                            <a:schemeClr val="bg1"/>
                          </a:solidFill>
                          <a:effectLst/>
                          <a:latin typeface="Times New Roman" panose="02020603050405020304" pitchFamily="18" charset="0"/>
                          <a:cs typeface="Times New Roman" panose="02020603050405020304" pitchFamily="18" charset="0"/>
                        </a:rPr>
                        <a:t>көрсеткіші</a:t>
                      </a:r>
                      <a:endParaRPr lang="ru-RU" sz="1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ru-RU" sz="1400" b="1" i="0" dirty="0" err="1">
                          <a:solidFill>
                            <a:schemeClr val="bg1"/>
                          </a:solidFill>
                          <a:effectLst/>
                          <a:latin typeface="Times New Roman" panose="02020603050405020304" pitchFamily="18" charset="0"/>
                          <a:cs typeface="Times New Roman" panose="02020603050405020304" pitchFamily="18" charset="0"/>
                        </a:rPr>
                        <a:t>Келісімде</a:t>
                      </a:r>
                      <a:r>
                        <a:rPr lang="ru-RU" sz="1400" b="1" i="0" dirty="0">
                          <a:solidFill>
                            <a:schemeClr val="bg1"/>
                          </a:solidFill>
                          <a:effectLst/>
                          <a:latin typeface="Times New Roman" panose="02020603050405020304" pitchFamily="18" charset="0"/>
                          <a:cs typeface="Times New Roman" panose="02020603050405020304" pitchFamily="18" charset="0"/>
                        </a:rPr>
                        <a:t> </a:t>
                      </a:r>
                      <a:r>
                        <a:rPr lang="ru-RU" sz="1400" b="1" i="0" dirty="0" err="1">
                          <a:solidFill>
                            <a:schemeClr val="bg1"/>
                          </a:solidFill>
                          <a:effectLst/>
                          <a:latin typeface="Times New Roman" panose="02020603050405020304" pitchFamily="18" charset="0"/>
                          <a:cs typeface="Times New Roman" panose="02020603050405020304" pitchFamily="18" charset="0"/>
                        </a:rPr>
                        <a:t>көрсеткен</a:t>
                      </a:r>
                      <a:r>
                        <a:rPr lang="ru-RU" sz="1400" b="1" i="0" dirty="0">
                          <a:solidFill>
                            <a:schemeClr val="bg1"/>
                          </a:solidFill>
                          <a:effectLst/>
                          <a:latin typeface="Times New Roman" panose="02020603050405020304" pitchFamily="18" charset="0"/>
                          <a:cs typeface="Times New Roman" panose="02020603050405020304" pitchFamily="18" charset="0"/>
                        </a:rPr>
                        <a:t> </a:t>
                      </a:r>
                      <a:r>
                        <a:rPr lang="ru-RU" sz="1400" b="1" i="0" dirty="0" err="1">
                          <a:solidFill>
                            <a:schemeClr val="bg1"/>
                          </a:solidFill>
                          <a:effectLst/>
                          <a:latin typeface="Times New Roman" panose="02020603050405020304" pitchFamily="18" charset="0"/>
                          <a:cs typeface="Times New Roman" panose="02020603050405020304" pitchFamily="18" charset="0"/>
                        </a:rPr>
                        <a:t>суммадан</a:t>
                      </a:r>
                      <a:r>
                        <a:rPr lang="ru-RU" sz="1400" b="1" i="0" dirty="0">
                          <a:solidFill>
                            <a:schemeClr val="bg1"/>
                          </a:solidFill>
                          <a:effectLst/>
                          <a:latin typeface="Times New Roman" panose="02020603050405020304" pitchFamily="18" charset="0"/>
                          <a:cs typeface="Times New Roman" panose="02020603050405020304" pitchFamily="18" charset="0"/>
                        </a:rPr>
                        <a:t> </a:t>
                      </a:r>
                      <a:r>
                        <a:rPr lang="ru-RU" sz="1400" b="1" i="0" dirty="0" err="1">
                          <a:solidFill>
                            <a:schemeClr val="bg1"/>
                          </a:solidFill>
                          <a:effectLst/>
                          <a:latin typeface="Times New Roman" panose="02020603050405020304" pitchFamily="18" charset="0"/>
                          <a:cs typeface="Times New Roman" panose="02020603050405020304" pitchFamily="18" charset="0"/>
                        </a:rPr>
                        <a:t>жеңілдіктің</a:t>
                      </a:r>
                      <a:r>
                        <a:rPr lang="ru-RU" sz="1400" b="1" i="0" dirty="0">
                          <a:solidFill>
                            <a:schemeClr val="bg1"/>
                          </a:solidFill>
                          <a:effectLst/>
                          <a:latin typeface="Times New Roman" panose="02020603050405020304" pitchFamily="18" charset="0"/>
                          <a:cs typeface="Times New Roman" panose="02020603050405020304" pitchFamily="18" charset="0"/>
                        </a:rPr>
                        <a:t> %</a:t>
                      </a:r>
                      <a:r>
                        <a:rPr lang="ru-RU" sz="1400" b="1" i="0" baseline="0" dirty="0">
                          <a:solidFill>
                            <a:schemeClr val="bg1"/>
                          </a:solidFill>
                          <a:effectLst/>
                          <a:latin typeface="Times New Roman" panose="02020603050405020304" pitchFamily="18" charset="0"/>
                          <a:cs typeface="Times New Roman" panose="02020603050405020304" pitchFamily="18" charset="0"/>
                        </a:rPr>
                        <a:t> </a:t>
                      </a:r>
                      <a:r>
                        <a:rPr lang="ru-RU" sz="1400" b="1" i="0" baseline="0" dirty="0" err="1">
                          <a:solidFill>
                            <a:schemeClr val="bg1"/>
                          </a:solidFill>
                          <a:effectLst/>
                          <a:latin typeface="Times New Roman" panose="02020603050405020304" pitchFamily="18" charset="0"/>
                          <a:cs typeface="Times New Roman" panose="02020603050405020304" pitchFamily="18" charset="0"/>
                        </a:rPr>
                        <a:t>көрсеткіші</a:t>
                      </a:r>
                      <a:endParaRPr lang="ru-RU" sz="1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kk-KZ" sz="2400" b="1" i="0" dirty="0">
                          <a:solidFill>
                            <a:schemeClr val="bg1"/>
                          </a:solidFill>
                          <a:effectLst/>
                          <a:latin typeface="Times New Roman" panose="02020603050405020304" pitchFamily="18" charset="0"/>
                          <a:ea typeface="+mn-ea"/>
                          <a:cs typeface="Times New Roman" panose="02020603050405020304" pitchFamily="18" charset="0"/>
                        </a:rPr>
                        <a:t>Ескертпе</a:t>
                      </a:r>
                      <a:endParaRPr lang="ru-RU" sz="2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extLst>
                  <a:ext uri="{0D108BD9-81ED-4DB2-BD59-A6C34878D82A}">
                    <a16:rowId xmlns:a16="http://schemas.microsoft.com/office/drawing/2014/main" val="10000"/>
                  </a:ext>
                </a:extLst>
              </a:tr>
              <a:tr h="430431">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1</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nSpc>
                          <a:spcPct val="90000"/>
                        </a:lnSpc>
                        <a:spcAft>
                          <a:spcPts val="0"/>
                        </a:spcAft>
                      </a:pPr>
                      <a:r>
                        <a:rPr lang="kk-KZ" sz="1800" b="1" i="0" dirty="0">
                          <a:solidFill>
                            <a:schemeClr val="tx1"/>
                          </a:solidFill>
                          <a:effectLst/>
                          <a:latin typeface="Times New Roman" panose="02020603050405020304" pitchFamily="18" charset="0"/>
                          <a:cs typeface="Times New Roman" panose="02020603050405020304" pitchFamily="18" charset="0"/>
                        </a:rPr>
                        <a:t>Оқу</a:t>
                      </a:r>
                      <a:r>
                        <a:rPr lang="kk-KZ" sz="1800" b="1" i="0" baseline="0" dirty="0">
                          <a:solidFill>
                            <a:schemeClr val="tx1"/>
                          </a:solidFill>
                          <a:effectLst/>
                          <a:latin typeface="Times New Roman" panose="02020603050405020304" pitchFamily="18" charset="0"/>
                          <a:cs typeface="Times New Roman" panose="02020603050405020304" pitchFamily="18" charset="0"/>
                        </a:rPr>
                        <a:t> озаттары</a:t>
                      </a:r>
                      <a:endParaRPr lang="ru-RU"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 </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rowSpan="5">
                  <a:txBody>
                    <a:bodyPr/>
                    <a:lstStyle/>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r>
                        <a:rPr lang="ru-RU" sz="1800" b="1" i="0" dirty="0" err="1">
                          <a:solidFill>
                            <a:schemeClr val="tx1"/>
                          </a:solidFill>
                          <a:effectLst/>
                          <a:latin typeface="Times New Roman" panose="02020603050405020304" pitchFamily="18" charset="0"/>
                          <a:cs typeface="Times New Roman" panose="02020603050405020304" pitchFamily="18" charset="0"/>
                        </a:rPr>
                        <a:t>Жеңілдік</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kk-KZ" sz="1800" b="1" i="0" baseline="0" dirty="0">
                          <a:solidFill>
                            <a:schemeClr val="tx1"/>
                          </a:solidFill>
                          <a:effectLst/>
                          <a:latin typeface="Times New Roman" panose="02020603050405020304" pitchFamily="18" charset="0"/>
                          <a:cs typeface="Times New Roman" panose="02020603050405020304" pitchFamily="18" charset="0"/>
                        </a:rPr>
                        <a:t>оқу жылының</a:t>
                      </a:r>
                      <a:r>
                        <a:rPr lang="ru-RU" sz="1800" b="1" i="0" dirty="0">
                          <a:solidFill>
                            <a:schemeClr val="tx1"/>
                          </a:solidFill>
                          <a:effectLst/>
                          <a:latin typeface="Times New Roman" panose="02020603050405020304" pitchFamily="18" charset="0"/>
                          <a:cs typeface="Times New Roman" panose="02020603050405020304" pitchFamily="18" charset="0"/>
                        </a:rPr>
                        <a:t> 2</a:t>
                      </a:r>
                      <a:r>
                        <a:rPr lang="en-US" sz="1800" b="1" i="0" dirty="0">
                          <a:solidFill>
                            <a:schemeClr val="tx1"/>
                          </a:solidFill>
                          <a:effectLst/>
                          <a:latin typeface="Times New Roman" panose="02020603050405020304" pitchFamily="18" charset="0"/>
                          <a:cs typeface="Times New Roman" panose="02020603050405020304" pitchFamily="18" charset="0"/>
                        </a:rPr>
                        <a:t>-</a:t>
                      </a:r>
                      <a:r>
                        <a:rPr lang="ru-RU" sz="1800" b="1" i="0" dirty="0" err="1">
                          <a:solidFill>
                            <a:schemeClr val="tx1"/>
                          </a:solidFill>
                          <a:effectLst/>
                          <a:latin typeface="Times New Roman" panose="02020603050405020304" pitchFamily="18" charset="0"/>
                          <a:cs typeface="Times New Roman" panose="02020603050405020304" pitchFamily="18" charset="0"/>
                        </a:rPr>
                        <a:t>курс</a:t>
                      </a:r>
                      <a:r>
                        <a:rPr lang="ru-RU" sz="1800" b="1" i="0" baseline="0" dirty="0" err="1">
                          <a:solidFill>
                            <a:schemeClr val="tx1"/>
                          </a:solidFill>
                          <a:effectLst/>
                          <a:latin typeface="Times New Roman" panose="02020603050405020304" pitchFamily="18" charset="0"/>
                          <a:cs typeface="Times New Roman" panose="02020603050405020304" pitchFamily="18" charset="0"/>
                        </a:rPr>
                        <a:t>ынан</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cs typeface="Times New Roman" panose="02020603050405020304" pitchFamily="18" charset="0"/>
                        </a:rPr>
                        <a:t>бастап</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cs typeface="Times New Roman" panose="02020603050405020304" pitchFamily="18" charset="0"/>
                        </a:rPr>
                        <a:t>беріледі</a:t>
                      </a:r>
                      <a:r>
                        <a:rPr lang="ru-RU" sz="1800" b="1" i="0" dirty="0">
                          <a:solidFill>
                            <a:schemeClr val="tx1"/>
                          </a:solidFill>
                          <a:effectLst/>
                          <a:latin typeface="Times New Roman" panose="02020603050405020304" pitchFamily="18" charset="0"/>
                          <a:cs typeface="Times New Roman" panose="02020603050405020304" pitchFamily="18" charset="0"/>
                        </a:rPr>
                        <a:t>, 1</a:t>
                      </a:r>
                      <a:r>
                        <a:rPr lang="en-US" sz="1800" b="1" i="0" dirty="0">
                          <a:solidFill>
                            <a:schemeClr val="tx1"/>
                          </a:solidFill>
                          <a:effectLst/>
                          <a:latin typeface="Times New Roman" panose="02020603050405020304" pitchFamily="18" charset="0"/>
                          <a:cs typeface="Times New Roman" panose="02020603050405020304" pitchFamily="18" charset="0"/>
                        </a:rPr>
                        <a:t>-</a:t>
                      </a:r>
                      <a:r>
                        <a:rPr lang="ru-RU" sz="1800" b="1" i="0" dirty="0" err="1">
                          <a:solidFill>
                            <a:schemeClr val="tx1"/>
                          </a:solidFill>
                          <a:effectLst/>
                          <a:latin typeface="Times New Roman" panose="02020603050405020304" pitchFamily="18" charset="0"/>
                          <a:cs typeface="Times New Roman" panose="02020603050405020304" pitchFamily="18" charset="0"/>
                        </a:rPr>
                        <a:t>курс</a:t>
                      </a:r>
                      <a:r>
                        <a:rPr lang="ru-RU" sz="1800" b="1" i="0" baseline="0" dirty="0" err="1">
                          <a:solidFill>
                            <a:schemeClr val="tx1"/>
                          </a:solidFill>
                          <a:effectLst/>
                          <a:latin typeface="Times New Roman" panose="02020603050405020304" pitchFamily="18" charset="0"/>
                          <a:cs typeface="Times New Roman" panose="02020603050405020304" pitchFamily="18" charset="0"/>
                        </a:rPr>
                        <a:t>тағы</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cs typeface="Times New Roman" panose="02020603050405020304" pitchFamily="18" charset="0"/>
                        </a:rPr>
                        <a:t>оқу</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cs typeface="Times New Roman" panose="02020603050405020304" pitchFamily="18" charset="0"/>
                        </a:rPr>
                        <a:t>үлгерімі</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cs typeface="Times New Roman" panose="02020603050405020304" pitchFamily="18" charset="0"/>
                        </a:rPr>
                        <a:t>ескеріледі</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extLst>
                  <a:ext uri="{0D108BD9-81ED-4DB2-BD59-A6C34878D82A}">
                    <a16:rowId xmlns:a16="http://schemas.microsoft.com/office/drawing/2014/main" val="10001"/>
                  </a:ext>
                </a:extLst>
              </a:tr>
              <a:tr h="242118">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nSpc>
                          <a:spcPct val="90000"/>
                        </a:lnSpc>
                        <a:spcAft>
                          <a:spcPts val="0"/>
                        </a:spcAft>
                      </a:pPr>
                      <a:r>
                        <a:rPr lang="ru-RU" sz="1800" b="1" i="0" dirty="0" err="1">
                          <a:solidFill>
                            <a:schemeClr val="tx1"/>
                          </a:solidFill>
                          <a:effectLst/>
                          <a:latin typeface="Times New Roman" panose="02020603050405020304" pitchFamily="18" charset="0"/>
                          <a:cs typeface="Times New Roman" panose="02020603050405020304" pitchFamily="18" charset="0"/>
                        </a:rPr>
                        <a:t>Студенттер</a:t>
                      </a:r>
                      <a:r>
                        <a:rPr lang="ru-RU" sz="1800" b="1" i="0" dirty="0">
                          <a:solidFill>
                            <a:schemeClr val="tx1"/>
                          </a:solidFill>
                          <a:effectLst/>
                          <a:latin typeface="Times New Roman" panose="02020603050405020304" pitchFamily="18" charset="0"/>
                          <a:cs typeface="Times New Roman" panose="02020603050405020304" pitchFamily="18" charset="0"/>
                        </a:rPr>
                        <a:t> үшін</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3,67-4,0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15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vMerge="1">
                  <a:txBody>
                    <a:bodyPr/>
                    <a:lstStyle/>
                    <a:p>
                      <a:endParaRPr lang="ru-RU"/>
                    </a:p>
                  </a:txBody>
                  <a:tcPr/>
                </a:tc>
                <a:extLst>
                  <a:ext uri="{0D108BD9-81ED-4DB2-BD59-A6C34878D82A}">
                    <a16:rowId xmlns:a16="http://schemas.microsoft.com/office/drawing/2014/main" val="10002"/>
                  </a:ext>
                </a:extLst>
              </a:tr>
              <a:tr h="645647">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nSpc>
                          <a:spcPct val="90000"/>
                        </a:lnSpc>
                        <a:spcAft>
                          <a:spcPts val="0"/>
                        </a:spcAft>
                      </a:pPr>
                      <a:r>
                        <a:rPr lang="kk-KZ" sz="1800" b="1" i="0" dirty="0">
                          <a:solidFill>
                            <a:schemeClr val="tx1"/>
                          </a:solidFill>
                          <a:effectLst/>
                          <a:latin typeface="Times New Roman" panose="02020603050405020304" pitchFamily="18" charset="0"/>
                          <a:cs typeface="Times New Roman" panose="02020603050405020304" pitchFamily="18" charset="0"/>
                        </a:rPr>
                        <a:t>Ата-анасынан</a:t>
                      </a:r>
                      <a:r>
                        <a:rPr lang="kk-KZ" sz="1800" b="1" i="0" baseline="0" dirty="0">
                          <a:solidFill>
                            <a:schemeClr val="tx1"/>
                          </a:solidFill>
                          <a:effectLst/>
                          <a:latin typeface="Times New Roman" panose="02020603050405020304" pitchFamily="18" charset="0"/>
                          <a:cs typeface="Times New Roman" panose="02020603050405020304" pitchFamily="18" charset="0"/>
                        </a:rPr>
                        <a:t> айырылған студенттер үшін</a:t>
                      </a:r>
                      <a:endParaRPr lang="ru-RU"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(А, А </a:t>
                      </a:r>
                      <a:r>
                        <a:rPr lang="ru-RU" sz="1800" b="1" i="0" dirty="0" err="1">
                          <a:solidFill>
                            <a:schemeClr val="tx1"/>
                          </a:solidFill>
                          <a:effectLst/>
                          <a:latin typeface="Times New Roman" panose="02020603050405020304" pitchFamily="18" charset="0"/>
                          <a:cs typeface="Times New Roman" panose="02020603050405020304" pitchFamily="18" charset="0"/>
                        </a:rPr>
                        <a:t>бағалары</a:t>
                      </a:r>
                      <a:r>
                        <a:rPr lang="ru-RU" sz="1800" b="1" i="0" dirty="0">
                          <a:solidFill>
                            <a:schemeClr val="tx1"/>
                          </a:solidFill>
                          <a:effectLst/>
                          <a:latin typeface="Times New Roman" panose="02020603050405020304" pitchFamily="18" charset="0"/>
                          <a:cs typeface="Times New Roman" panose="02020603050405020304" pitchFamily="18" charset="0"/>
                        </a:rPr>
                        <a:t> - «</a:t>
                      </a:r>
                      <a:r>
                        <a:rPr lang="ru-RU" sz="1800" b="1" i="0" dirty="0" err="1">
                          <a:solidFill>
                            <a:schemeClr val="tx1"/>
                          </a:solidFill>
                          <a:effectLst/>
                          <a:latin typeface="Times New Roman" panose="02020603050405020304" pitchFamily="18" charset="0"/>
                          <a:cs typeface="Times New Roman" panose="02020603050405020304" pitchFamily="18" charset="0"/>
                        </a:rPr>
                        <a:t>өте</a:t>
                      </a:r>
                      <a:r>
                        <a:rPr lang="ru-RU" sz="1800" b="1" i="0" dirty="0">
                          <a:solidFill>
                            <a:schemeClr val="tx1"/>
                          </a:solidFill>
                          <a:effectLst/>
                          <a:latin typeface="Times New Roman" panose="02020603050405020304" pitchFamily="18" charset="0"/>
                          <a:cs typeface="Times New Roman" panose="02020603050405020304" pitchFamily="18" charset="0"/>
                        </a:rPr>
                        <a:t> </a:t>
                      </a:r>
                      <a:r>
                        <a:rPr lang="ru-RU" sz="1800" b="1" i="0" dirty="0" err="1">
                          <a:solidFill>
                            <a:schemeClr val="tx1"/>
                          </a:solidFill>
                          <a:effectLst/>
                          <a:latin typeface="Times New Roman" panose="02020603050405020304" pitchFamily="18" charset="0"/>
                          <a:cs typeface="Times New Roman" panose="02020603050405020304" pitchFamily="18" charset="0"/>
                        </a:rPr>
                        <a:t>жақсы</a:t>
                      </a:r>
                      <a:r>
                        <a:rPr lang="ru-RU" sz="1800" b="1" i="0" dirty="0">
                          <a:solidFill>
                            <a:schemeClr val="tx1"/>
                          </a:solidFill>
                          <a:effectLst/>
                          <a:latin typeface="Times New Roman" panose="02020603050405020304" pitchFamily="18" charset="0"/>
                          <a:cs typeface="Times New Roman" panose="02020603050405020304" pitchFamily="18" charset="0"/>
                        </a:rPr>
                        <a:t>", </a:t>
                      </a:r>
                    </a:p>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В-, В, В+, С+ «</a:t>
                      </a:r>
                      <a:r>
                        <a:rPr lang="ru-RU" sz="1800" b="1" i="0" dirty="0" err="1">
                          <a:solidFill>
                            <a:schemeClr val="tx1"/>
                          </a:solidFill>
                          <a:effectLst/>
                          <a:latin typeface="Times New Roman" panose="02020603050405020304" pitchFamily="18" charset="0"/>
                          <a:cs typeface="Times New Roman" panose="02020603050405020304" pitchFamily="18" charset="0"/>
                        </a:rPr>
                        <a:t>жақсы</a:t>
                      </a:r>
                      <a:r>
                        <a:rPr lang="ru-RU" sz="1800" b="1" i="0" dirty="0">
                          <a:solidFill>
                            <a:schemeClr val="tx1"/>
                          </a:solidFill>
                          <a:effectLst/>
                          <a:latin typeface="Times New Roman" panose="02020603050405020304" pitchFamily="18" charset="0"/>
                          <a:cs typeface="Times New Roman" panose="02020603050405020304" pitchFamily="18" charset="0"/>
                        </a:rPr>
                        <a:t>")</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3,0-4,0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vMerge="1">
                  <a:txBody>
                    <a:bodyPr/>
                    <a:lstStyle/>
                    <a:p>
                      <a:endParaRPr lang="ru-RU"/>
                    </a:p>
                  </a:txBody>
                  <a:tcPr/>
                </a:tc>
                <a:extLst>
                  <a:ext uri="{0D108BD9-81ED-4DB2-BD59-A6C34878D82A}">
                    <a16:rowId xmlns:a16="http://schemas.microsoft.com/office/drawing/2014/main" val="10003"/>
                  </a:ext>
                </a:extLst>
              </a:tr>
              <a:tr h="575153">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4</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nSpc>
                          <a:spcPct val="90000"/>
                        </a:lnSpc>
                        <a:spcAft>
                          <a:spcPts val="0"/>
                        </a:spcAft>
                      </a:pPr>
                      <a:r>
                        <a:rPr lang="ru-RU" sz="1800" b="1" i="0" dirty="0" err="1">
                          <a:solidFill>
                            <a:schemeClr val="tx1"/>
                          </a:solidFill>
                          <a:effectLst/>
                          <a:latin typeface="Times New Roman" panose="02020603050405020304" pitchFamily="18" charset="0"/>
                          <a:cs typeface="Times New Roman" panose="02020603050405020304" pitchFamily="18" charset="0"/>
                        </a:rPr>
                        <a:t>Мүмкіндігі</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cs typeface="Times New Roman" panose="02020603050405020304" pitchFamily="18" charset="0"/>
                        </a:rPr>
                        <a:t>шектеулі</a:t>
                      </a:r>
                      <a:r>
                        <a:rPr lang="ru-RU" sz="1800" b="1" i="0" baseline="0" dirty="0">
                          <a:solidFill>
                            <a:schemeClr val="tx1"/>
                          </a:solidFill>
                          <a:effectLst/>
                          <a:latin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cs typeface="Times New Roman" panose="02020603050405020304" pitchFamily="18" charset="0"/>
                        </a:rPr>
                        <a:t>студенттер</a:t>
                      </a:r>
                      <a:r>
                        <a:rPr lang="ru-RU" sz="1800" b="1" i="0" baseline="0" dirty="0">
                          <a:solidFill>
                            <a:schemeClr val="tx1"/>
                          </a:solidFill>
                          <a:effectLst/>
                          <a:latin typeface="Times New Roman" panose="02020603050405020304" pitchFamily="18" charset="0"/>
                          <a:cs typeface="Times New Roman" panose="02020603050405020304" pitchFamily="18" charset="0"/>
                        </a:rPr>
                        <a:t> үшін</a:t>
                      </a:r>
                    </a:p>
                    <a:p>
                      <a:pPr>
                        <a:lnSpc>
                          <a:spcPct val="90000"/>
                        </a:lnSpc>
                        <a:spcAft>
                          <a:spcPts val="0"/>
                        </a:spcAft>
                      </a:pPr>
                      <a:r>
                        <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 А </a:t>
                      </a:r>
                      <a:r>
                        <a:rPr lang="ru-RU" sz="1800" b="1"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бағалары</a:t>
                      </a:r>
                      <a:r>
                        <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800" b="1"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өте</a:t>
                      </a:r>
                      <a:r>
                        <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жақсы</a:t>
                      </a:r>
                      <a:r>
                        <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90000"/>
                        </a:lnSpc>
                        <a:spcAft>
                          <a:spcPts val="0"/>
                        </a:spcAft>
                      </a:pPr>
                      <a:r>
                        <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В, В+, С+ «</a:t>
                      </a:r>
                      <a:r>
                        <a:rPr lang="ru-RU" sz="1800" b="1"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жақсы</a:t>
                      </a:r>
                      <a:r>
                        <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3,0-4,0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vMerge="1">
                  <a:txBody>
                    <a:bodyPr/>
                    <a:lstStyle/>
                    <a:p>
                      <a:endParaRPr lang="ru-RU"/>
                    </a:p>
                  </a:txBody>
                  <a:tcPr/>
                </a:tc>
                <a:extLst>
                  <a:ext uri="{0D108BD9-81ED-4DB2-BD59-A6C34878D82A}">
                    <a16:rowId xmlns:a16="http://schemas.microsoft.com/office/drawing/2014/main" val="10004"/>
                  </a:ext>
                </a:extLst>
              </a:tr>
              <a:tr h="1153401">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nSpc>
                          <a:spcPct val="90000"/>
                        </a:lnSpc>
                        <a:spcAft>
                          <a:spcPts val="0"/>
                        </a:spcAft>
                      </a:pPr>
                      <a:r>
                        <a:rPr lang="ru-RU" sz="1800" b="1" i="0" dirty="0" err="1">
                          <a:solidFill>
                            <a:schemeClr val="tx1"/>
                          </a:solidFill>
                          <a:effectLst/>
                          <a:latin typeface="Times New Roman" panose="02020603050405020304" pitchFamily="18" charset="0"/>
                          <a:cs typeface="Times New Roman" panose="02020603050405020304" pitchFamily="18" charset="0"/>
                        </a:rPr>
                        <a:t>Ата-анасының</a:t>
                      </a:r>
                      <a:r>
                        <a:rPr lang="ru-RU" sz="1800" b="1" i="0" dirty="0">
                          <a:solidFill>
                            <a:schemeClr val="tx1"/>
                          </a:solidFill>
                          <a:effectLst/>
                          <a:latin typeface="Times New Roman" panose="02020603050405020304" pitchFamily="18" charset="0"/>
                          <a:cs typeface="Times New Roman" panose="02020603050405020304" pitchFamily="18" charset="0"/>
                        </a:rPr>
                        <a:t> </a:t>
                      </a:r>
                      <a:r>
                        <a:rPr lang="ru-RU" sz="1800" b="1" i="0" dirty="0" err="1">
                          <a:solidFill>
                            <a:schemeClr val="tx1"/>
                          </a:solidFill>
                          <a:effectLst/>
                          <a:latin typeface="Times New Roman" panose="02020603050405020304" pitchFamily="18" charset="0"/>
                          <a:cs typeface="Times New Roman" panose="02020603050405020304" pitchFamily="18" charset="0"/>
                        </a:rPr>
                        <a:t>екеуінің</a:t>
                      </a:r>
                      <a:r>
                        <a:rPr lang="ru-RU" sz="1800" b="1" i="0" dirty="0">
                          <a:solidFill>
                            <a:schemeClr val="tx1"/>
                          </a:solidFill>
                          <a:effectLst/>
                          <a:latin typeface="Times New Roman" panose="02020603050405020304" pitchFamily="18" charset="0"/>
                          <a:cs typeface="Times New Roman" panose="02020603050405020304" pitchFamily="18" charset="0"/>
                        </a:rPr>
                        <a:t> де </a:t>
                      </a:r>
                      <a:r>
                        <a:rPr lang="ru-RU" sz="1800" b="1" i="0" dirty="0" err="1">
                          <a:solidFill>
                            <a:schemeClr val="tx1"/>
                          </a:solidFill>
                          <a:effectLst/>
                          <a:latin typeface="Times New Roman" panose="02020603050405020304" pitchFamily="18" charset="0"/>
                          <a:cs typeface="Times New Roman" panose="02020603050405020304" pitchFamily="18" charset="0"/>
                        </a:rPr>
                        <a:t>мүмкіндігі</a:t>
                      </a:r>
                      <a:r>
                        <a:rPr lang="ru-RU" sz="1800" b="1" i="0" dirty="0">
                          <a:solidFill>
                            <a:schemeClr val="tx1"/>
                          </a:solidFill>
                          <a:effectLst/>
                          <a:latin typeface="Times New Roman" panose="02020603050405020304" pitchFamily="18" charset="0"/>
                          <a:cs typeface="Times New Roman" panose="02020603050405020304" pitchFamily="18" charset="0"/>
                        </a:rPr>
                        <a:t> </a:t>
                      </a:r>
                      <a:r>
                        <a:rPr lang="ru-RU" sz="1800" b="1" i="0" dirty="0" err="1">
                          <a:solidFill>
                            <a:schemeClr val="tx1"/>
                          </a:solidFill>
                          <a:effectLst/>
                          <a:latin typeface="Times New Roman" panose="02020603050405020304" pitchFamily="18" charset="0"/>
                          <a:cs typeface="Times New Roman" panose="02020603050405020304" pitchFamily="18" charset="0"/>
                        </a:rPr>
                        <a:t>шектеулі</a:t>
                      </a:r>
                      <a:r>
                        <a:rPr lang="ru-RU" sz="1800" b="1" i="0" dirty="0">
                          <a:solidFill>
                            <a:schemeClr val="tx1"/>
                          </a:solidFill>
                          <a:effectLst/>
                          <a:latin typeface="Times New Roman" panose="02020603050405020304" pitchFamily="18" charset="0"/>
                          <a:cs typeface="Times New Roman" panose="02020603050405020304" pitchFamily="18" charset="0"/>
                        </a:rPr>
                        <a:t> </a:t>
                      </a:r>
                      <a:r>
                        <a:rPr lang="ru-RU" sz="1800" b="1" i="0" dirty="0" err="1">
                          <a:solidFill>
                            <a:schemeClr val="tx1"/>
                          </a:solidFill>
                          <a:effectLst/>
                          <a:latin typeface="Times New Roman" panose="02020603050405020304" pitchFamily="18" charset="0"/>
                          <a:cs typeface="Times New Roman" panose="02020603050405020304" pitchFamily="18" charset="0"/>
                        </a:rPr>
                        <a:t>студенттер</a:t>
                      </a:r>
                      <a:r>
                        <a:rPr lang="ru-RU" sz="1800" b="1" i="0" dirty="0">
                          <a:solidFill>
                            <a:schemeClr val="tx1"/>
                          </a:solidFill>
                          <a:effectLst/>
                          <a:latin typeface="Times New Roman" panose="02020603050405020304" pitchFamily="18" charset="0"/>
                          <a:cs typeface="Times New Roman" panose="02020603050405020304" pitchFamily="18" charset="0"/>
                        </a:rPr>
                        <a:t> үшін (А, А </a:t>
                      </a:r>
                      <a:r>
                        <a:rPr lang="ru-RU" sz="1800" b="1" i="0" dirty="0" err="1">
                          <a:solidFill>
                            <a:schemeClr val="tx1"/>
                          </a:solidFill>
                          <a:effectLst/>
                          <a:latin typeface="Times New Roman" panose="02020603050405020304" pitchFamily="18" charset="0"/>
                          <a:cs typeface="Times New Roman" panose="02020603050405020304" pitchFamily="18" charset="0"/>
                        </a:rPr>
                        <a:t>бағалары</a:t>
                      </a:r>
                      <a:r>
                        <a:rPr lang="ru-RU" sz="1800" b="1" i="0" dirty="0">
                          <a:solidFill>
                            <a:schemeClr val="tx1"/>
                          </a:solidFill>
                          <a:effectLst/>
                          <a:latin typeface="Times New Roman" panose="02020603050405020304" pitchFamily="18" charset="0"/>
                          <a:cs typeface="Times New Roman" panose="02020603050405020304" pitchFamily="18" charset="0"/>
                        </a:rPr>
                        <a:t> - «</a:t>
                      </a:r>
                      <a:r>
                        <a:rPr lang="ru-RU" sz="1800" b="1" i="0" dirty="0" err="1">
                          <a:solidFill>
                            <a:schemeClr val="tx1"/>
                          </a:solidFill>
                          <a:effectLst/>
                          <a:latin typeface="Times New Roman" panose="02020603050405020304" pitchFamily="18" charset="0"/>
                          <a:cs typeface="Times New Roman" panose="02020603050405020304" pitchFamily="18" charset="0"/>
                        </a:rPr>
                        <a:t>өте</a:t>
                      </a:r>
                      <a:r>
                        <a:rPr lang="ru-RU" sz="1800" b="1" i="0" dirty="0">
                          <a:solidFill>
                            <a:schemeClr val="tx1"/>
                          </a:solidFill>
                          <a:effectLst/>
                          <a:latin typeface="Times New Roman" panose="02020603050405020304" pitchFamily="18" charset="0"/>
                          <a:cs typeface="Times New Roman" panose="02020603050405020304" pitchFamily="18" charset="0"/>
                        </a:rPr>
                        <a:t> </a:t>
                      </a:r>
                      <a:r>
                        <a:rPr lang="ru-RU" sz="1800" b="1" i="0" dirty="0" err="1">
                          <a:solidFill>
                            <a:schemeClr val="tx1"/>
                          </a:solidFill>
                          <a:effectLst/>
                          <a:latin typeface="Times New Roman" panose="02020603050405020304" pitchFamily="18" charset="0"/>
                          <a:cs typeface="Times New Roman" panose="02020603050405020304" pitchFamily="18" charset="0"/>
                        </a:rPr>
                        <a:t>жақсы</a:t>
                      </a:r>
                      <a:r>
                        <a:rPr lang="ru-RU" sz="1800" b="1" i="0" dirty="0">
                          <a:solidFill>
                            <a:schemeClr val="tx1"/>
                          </a:solidFill>
                          <a:effectLst/>
                          <a:latin typeface="Times New Roman" panose="02020603050405020304" pitchFamily="18" charset="0"/>
                          <a:cs typeface="Times New Roman" panose="02020603050405020304" pitchFamily="18" charset="0"/>
                        </a:rPr>
                        <a:t>", В-, В, В+ , С+ «</a:t>
                      </a:r>
                      <a:r>
                        <a:rPr lang="ru-RU" sz="1800" b="1" i="0" dirty="0" err="1">
                          <a:solidFill>
                            <a:schemeClr val="tx1"/>
                          </a:solidFill>
                          <a:effectLst/>
                          <a:latin typeface="Times New Roman" panose="02020603050405020304" pitchFamily="18" charset="0"/>
                          <a:cs typeface="Times New Roman" panose="02020603050405020304" pitchFamily="18" charset="0"/>
                        </a:rPr>
                        <a:t>жақсы</a:t>
                      </a:r>
                      <a:r>
                        <a:rPr lang="ru-RU" sz="1800" b="1" i="0" dirty="0">
                          <a:solidFill>
                            <a:schemeClr val="tx1"/>
                          </a:solidFill>
                          <a:effectLst/>
                          <a:latin typeface="Times New Roman" panose="02020603050405020304" pitchFamily="18" charset="0"/>
                          <a:cs typeface="Times New Roman" panose="02020603050405020304" pitchFamily="18" charset="0"/>
                        </a:rPr>
                        <a:t>")</a:t>
                      </a:r>
                    </a:p>
                    <a:p>
                      <a:pPr>
                        <a:lnSpc>
                          <a:spcPct val="90000"/>
                        </a:lnSpc>
                        <a:spcAft>
                          <a:spcPts val="0"/>
                        </a:spcAft>
                      </a:pP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3,0-4,0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vMerge="1">
                  <a:txBody>
                    <a:bodyPr/>
                    <a:lstStyle/>
                    <a:p>
                      <a:endParaRPr lang="ru-RU"/>
                    </a:p>
                  </a:txBody>
                  <a:tcPr/>
                </a:tc>
                <a:extLst>
                  <a:ext uri="{0D108BD9-81ED-4DB2-BD59-A6C34878D82A}">
                    <a16:rowId xmlns:a16="http://schemas.microsoft.com/office/drawing/2014/main" val="10005"/>
                  </a:ext>
                </a:extLst>
              </a:tr>
              <a:tr h="812861">
                <a:tc>
                  <a:txBody>
                    <a:bodyPr/>
                    <a:lstStyle/>
                    <a:p>
                      <a:pPr algn="ctr">
                        <a:lnSpc>
                          <a:spcPct val="90000"/>
                        </a:lnSpc>
                        <a:spcAft>
                          <a:spcPts val="0"/>
                        </a:spcAft>
                      </a:pPr>
                      <a:r>
                        <a:rPr lang="kk-KZ"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Ата-анасы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ҚазҰУ</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-да</a:t>
                      </a:r>
                      <a:r>
                        <a:rPr lang="ru-RU"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baseline="0" dirty="0" err="1">
                          <a:solidFill>
                            <a:schemeClr val="tx1"/>
                          </a:solidFill>
                          <a:effectLst/>
                          <a:latin typeface="Times New Roman" panose="02020603050405020304" pitchFamily="18" charset="0"/>
                          <a:ea typeface="+mn-ea"/>
                          <a:cs typeface="Times New Roman" panose="02020603050405020304" pitchFamily="18" charset="0"/>
                        </a:rPr>
                        <a:t>қызмет</a:t>
                      </a:r>
                      <a:r>
                        <a:rPr lang="ru-RU"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baseline="0" dirty="0" err="1">
                          <a:solidFill>
                            <a:schemeClr val="tx1"/>
                          </a:solidFill>
                          <a:effectLst/>
                          <a:latin typeface="Times New Roman" panose="02020603050405020304" pitchFamily="18" charset="0"/>
                          <a:ea typeface="+mn-ea"/>
                          <a:cs typeface="Times New Roman" panose="02020603050405020304" pitchFamily="18" charset="0"/>
                        </a:rPr>
                        <a:t>ететін</a:t>
                      </a:r>
                      <a:r>
                        <a:rPr lang="ru-RU"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baseline="0" dirty="0" err="1">
                          <a:solidFill>
                            <a:schemeClr val="tx1"/>
                          </a:solidFill>
                          <a:effectLst/>
                          <a:latin typeface="Times New Roman" panose="02020603050405020304" pitchFamily="18" charset="0"/>
                          <a:ea typeface="+mn-ea"/>
                          <a:cs typeface="Times New Roman" panose="02020603050405020304" pitchFamily="18" charset="0"/>
                        </a:rPr>
                        <a:t>студенттер</a:t>
                      </a:r>
                      <a:r>
                        <a:rPr lang="ru-RU" sz="1800" b="1" kern="1200" baseline="0" dirty="0">
                          <a:solidFill>
                            <a:schemeClr val="tx1"/>
                          </a:solidFill>
                          <a:effectLst/>
                          <a:latin typeface="Times New Roman" panose="02020603050405020304" pitchFamily="18" charset="0"/>
                          <a:ea typeface="+mn-ea"/>
                          <a:cs typeface="Times New Roman" panose="02020603050405020304" pitchFamily="18" charset="0"/>
                        </a:rPr>
                        <a:t> үшін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бағалары</a:t>
                      </a:r>
                      <a:r>
                        <a:rPr lang="ru-RU"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В-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төмен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болмаған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жағдайда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ru-RU" sz="18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3,0-4,0</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Ағымдағы</a:t>
                      </a:r>
                      <a:r>
                        <a:rPr lang="ru-RU" sz="1800" b="1" i="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оқу</a:t>
                      </a:r>
                      <a:r>
                        <a:rPr lang="ru-RU" sz="1800" b="1" i="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жылы</a:t>
                      </a:r>
                      <a:r>
                        <a:rPr lang="ru-RU" sz="1800" b="1" i="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b="1" i="0" baseline="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үшін</a:t>
                      </a:r>
                      <a:endParaRPr lang="ru-RU" sz="1800" b="1" i="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6192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26544" y="1520785"/>
            <a:ext cx="10210800" cy="4056495"/>
          </a:xfrm>
          <a:prstGeom prst="rect">
            <a:avLst/>
          </a:prstGeom>
        </p:spPr>
        <p:txBody>
          <a:bodyPr wrap="square">
            <a:spAutoFit/>
          </a:bodyPr>
          <a:lstStyle/>
          <a:p>
            <a:pPr marL="457200" marR="179070" indent="-457200" algn="just">
              <a:lnSpc>
                <a:spcPct val="115000"/>
              </a:lnSpc>
              <a:spcAft>
                <a:spcPts val="0"/>
              </a:spcAft>
              <a:buFontTx/>
              <a:buChar char="-"/>
            </a:pPr>
            <a:r>
              <a:rPr lang="ru-RU" sz="3200" b="1" dirty="0">
                <a:latin typeface="Arial" panose="020B0604020202020204" pitchFamily="34" charset="0"/>
                <a:ea typeface="Calibri" panose="020F0502020204030204" pitchFamily="34" charset="0"/>
                <a:cs typeface="Arial" panose="020B0604020202020204" pitchFamily="34" charset="0"/>
              </a:rPr>
              <a:t>Во время пандемии не разрешается собирать первокурсников группами на природе и в общественных местах. </a:t>
            </a:r>
          </a:p>
          <a:p>
            <a:pPr marL="457200" marR="179070" indent="-457200" algn="just">
              <a:lnSpc>
                <a:spcPct val="115000"/>
              </a:lnSpc>
              <a:spcAft>
                <a:spcPts val="0"/>
              </a:spcAft>
              <a:buFontTx/>
              <a:buChar char="-"/>
            </a:pPr>
            <a:r>
              <a:rPr lang="ru-RU" sz="3200" b="1" dirty="0">
                <a:latin typeface="Arial" panose="020B0604020202020204" pitchFamily="34" charset="0"/>
                <a:ea typeface="Calibri" panose="020F0502020204030204" pitchFamily="34" charset="0"/>
                <a:cs typeface="Arial" panose="020B0604020202020204" pitchFamily="34" charset="0"/>
              </a:rPr>
              <a:t>Студентам не разрешается организовывать массовые образовательные, культурные, соревновательные или спортивные мероприятия в группах.</a:t>
            </a:r>
            <a:endParaRPr lang="ru-RU" sz="3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Прямоугольник 2"/>
          <p:cNvSpPr/>
          <p:nvPr/>
        </p:nvSpPr>
        <p:spPr>
          <a:xfrm>
            <a:off x="1026544" y="621102"/>
            <a:ext cx="10210800" cy="545727"/>
          </a:xfrm>
          <a:prstGeom prst="rect">
            <a:avLst/>
          </a:prstGeom>
        </p:spPr>
        <p:txBody>
          <a:bodyPr wrap="square">
            <a:spAutoFit/>
          </a:bodyPr>
          <a:lstStyle/>
          <a:p>
            <a:pPr marR="179070" algn="ctr">
              <a:lnSpc>
                <a:spcPct val="115000"/>
              </a:lnSpc>
              <a:spcAft>
                <a:spcPts val="0"/>
              </a:spcAft>
            </a:pPr>
            <a:r>
              <a:rPr lang="kk-KZ"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СОВЕТЫ КУРАТОРУ-ЭДВАЙЗЕРУ:</a:t>
            </a:r>
            <a:endParaRPr lang="ru-RU"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3098" y="129719"/>
            <a:ext cx="1528491" cy="1528491"/>
          </a:xfrm>
          <a:prstGeom prst="rect">
            <a:avLst/>
          </a:prstGeom>
        </p:spPr>
      </p:pic>
    </p:spTree>
    <p:extLst>
      <p:ext uri="{BB962C8B-B14F-4D97-AF65-F5344CB8AC3E}">
        <p14:creationId xmlns:p14="http://schemas.microsoft.com/office/powerpoint/2010/main" val="169228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2143" y="268138"/>
            <a:ext cx="11895827" cy="482600"/>
          </a:xfrm>
        </p:spPr>
        <p:txBody>
          <a:bodyPr>
            <a:normAutofit fontScale="90000"/>
          </a:bodyPr>
          <a:lstStyle/>
          <a:p>
            <a:pPr marL="342900" lvl="0" indent="-342900">
              <a:spcAft>
                <a:spcPts val="0"/>
              </a:spcAft>
            </a:pPr>
            <a:r>
              <a:rPr lang="ru-RU" sz="2400" b="1" dirty="0">
                <a:solidFill>
                  <a:schemeClr val="tx1"/>
                </a:solidFill>
                <a:effectLst/>
                <a:latin typeface="Times New Roman" panose="02020603050405020304" pitchFamily="18" charset="0"/>
                <a:ea typeface="Times New Roman" panose="02020603050405020304" pitchFamily="18" charset="0"/>
              </a:rPr>
              <a:t>Для студентов (бакалавров), продолжающих обучение</a:t>
            </a:r>
            <a:br>
              <a:rPr lang="ru-RU" sz="2400" b="1" dirty="0">
                <a:solidFill>
                  <a:schemeClr val="tx1"/>
                </a:solidFill>
                <a:effectLst/>
                <a:latin typeface="Times New Roman" panose="02020603050405020304" pitchFamily="18" charset="0"/>
                <a:ea typeface="Times New Roman" panose="02020603050405020304" pitchFamily="18" charset="0"/>
              </a:rPr>
            </a:br>
            <a:endParaRPr lang="ru-RU" sz="2400" b="1"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68573929"/>
              </p:ext>
            </p:extLst>
          </p:nvPr>
        </p:nvGraphicFramePr>
        <p:xfrm>
          <a:off x="388189" y="439725"/>
          <a:ext cx="11524891" cy="5784161"/>
        </p:xfrm>
        <a:graphic>
          <a:graphicData uri="http://schemas.openxmlformats.org/drawingml/2006/table">
            <a:tbl>
              <a:tblPr firstRow="1" firstCol="1" lastRow="1" lastCol="1" bandRow="1" bandCol="1">
                <a:tableStyleId>{5C22544A-7EE6-4342-B048-85BDC9FD1C3A}</a:tableStyleId>
              </a:tblPr>
              <a:tblGrid>
                <a:gridCol w="444189">
                  <a:extLst>
                    <a:ext uri="{9D8B030D-6E8A-4147-A177-3AD203B41FA5}">
                      <a16:colId xmlns:a16="http://schemas.microsoft.com/office/drawing/2014/main" val="20000"/>
                    </a:ext>
                  </a:extLst>
                </a:gridCol>
                <a:gridCol w="3186152">
                  <a:extLst>
                    <a:ext uri="{9D8B030D-6E8A-4147-A177-3AD203B41FA5}">
                      <a16:colId xmlns:a16="http://schemas.microsoft.com/office/drawing/2014/main" val="20001"/>
                    </a:ext>
                  </a:extLst>
                </a:gridCol>
                <a:gridCol w="1502376">
                  <a:extLst>
                    <a:ext uri="{9D8B030D-6E8A-4147-A177-3AD203B41FA5}">
                      <a16:colId xmlns:a16="http://schemas.microsoft.com/office/drawing/2014/main" val="20002"/>
                    </a:ext>
                  </a:extLst>
                </a:gridCol>
                <a:gridCol w="1975449">
                  <a:extLst>
                    <a:ext uri="{9D8B030D-6E8A-4147-A177-3AD203B41FA5}">
                      <a16:colId xmlns:a16="http://schemas.microsoft.com/office/drawing/2014/main" val="20003"/>
                    </a:ext>
                  </a:extLst>
                </a:gridCol>
                <a:gridCol w="4416725">
                  <a:extLst>
                    <a:ext uri="{9D8B030D-6E8A-4147-A177-3AD203B41FA5}">
                      <a16:colId xmlns:a16="http://schemas.microsoft.com/office/drawing/2014/main" val="20004"/>
                    </a:ext>
                  </a:extLst>
                </a:gridCol>
              </a:tblGrid>
              <a:tr h="802479">
                <a:tc>
                  <a:txBody>
                    <a:bodyPr/>
                    <a:lstStyle/>
                    <a:p>
                      <a:pPr algn="ctr">
                        <a:lnSpc>
                          <a:spcPct val="90000"/>
                        </a:lnSpc>
                        <a:spcAft>
                          <a:spcPts val="0"/>
                        </a:spcAft>
                      </a:pPr>
                      <a:r>
                        <a:rPr lang="ru-RU" sz="2400" b="1" i="0" dirty="0">
                          <a:solidFill>
                            <a:schemeClr val="bg1"/>
                          </a:solidFill>
                          <a:effectLst/>
                          <a:latin typeface="Times New Roman" panose="02020603050405020304" pitchFamily="18" charset="0"/>
                          <a:cs typeface="Times New Roman" panose="02020603050405020304" pitchFamily="18" charset="0"/>
                        </a:rPr>
                        <a:t>№</a:t>
                      </a:r>
                      <a:endParaRPr lang="ru-RU" sz="2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ru-RU" sz="2400" b="1" i="0" dirty="0">
                          <a:solidFill>
                            <a:schemeClr val="bg1"/>
                          </a:solidFill>
                          <a:effectLst/>
                          <a:latin typeface="Times New Roman" panose="02020603050405020304" pitchFamily="18" charset="0"/>
                          <a:cs typeface="Times New Roman" panose="02020603050405020304" pitchFamily="18" charset="0"/>
                        </a:rPr>
                        <a:t>Категория</a:t>
                      </a:r>
                      <a:endParaRPr lang="ru-RU" sz="2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en-US" sz="1400" b="1" i="0" dirty="0">
                          <a:solidFill>
                            <a:schemeClr val="bg1"/>
                          </a:solidFill>
                          <a:effectLst/>
                          <a:latin typeface="Times New Roman" panose="02020603050405020304" pitchFamily="18" charset="0"/>
                          <a:cs typeface="Times New Roman" panose="02020603050405020304" pitchFamily="18" charset="0"/>
                        </a:rPr>
                        <a:t>GPA </a:t>
                      </a:r>
                      <a:r>
                        <a:rPr lang="ru-RU" sz="1400" b="1" i="0" dirty="0">
                          <a:solidFill>
                            <a:schemeClr val="bg1"/>
                          </a:solidFill>
                          <a:effectLst/>
                          <a:latin typeface="Times New Roman" panose="02020603050405020304" pitchFamily="18" charset="0"/>
                          <a:cs typeface="Times New Roman" panose="02020603050405020304" pitchFamily="18" charset="0"/>
                        </a:rPr>
                        <a:t>за весь период обучения</a:t>
                      </a:r>
                      <a:endParaRPr lang="ru-RU" sz="1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ru-RU" sz="1400" b="1" i="0" dirty="0">
                          <a:solidFill>
                            <a:schemeClr val="bg1"/>
                          </a:solidFill>
                          <a:effectLst/>
                          <a:latin typeface="Times New Roman" panose="02020603050405020304" pitchFamily="18" charset="0"/>
                          <a:cs typeface="Times New Roman" panose="02020603050405020304" pitchFamily="18" charset="0"/>
                        </a:rPr>
                        <a:t>Размер скидки в % от указанной суммы в договоре</a:t>
                      </a:r>
                      <a:endParaRPr lang="ru-RU" sz="1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tc>
                  <a:txBody>
                    <a:bodyPr/>
                    <a:lstStyle/>
                    <a:p>
                      <a:pPr algn="ctr">
                        <a:lnSpc>
                          <a:spcPct val="90000"/>
                        </a:lnSpc>
                        <a:spcAft>
                          <a:spcPts val="0"/>
                        </a:spcAft>
                      </a:pPr>
                      <a:r>
                        <a:rPr lang="ru-RU" sz="2400" b="1" i="0">
                          <a:solidFill>
                            <a:schemeClr val="bg1"/>
                          </a:solidFill>
                          <a:effectLst/>
                          <a:latin typeface="Times New Roman" panose="02020603050405020304" pitchFamily="18" charset="0"/>
                          <a:cs typeface="Times New Roman" panose="02020603050405020304" pitchFamily="18" charset="0"/>
                        </a:rPr>
                        <a:t>Примечание</a:t>
                      </a:r>
                      <a:endParaRPr lang="ru-RU" sz="2400" b="1"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tc>
                <a:extLst>
                  <a:ext uri="{0D108BD9-81ED-4DB2-BD59-A6C34878D82A}">
                    <a16:rowId xmlns:a16="http://schemas.microsoft.com/office/drawing/2014/main" val="10000"/>
                  </a:ext>
                </a:extLst>
              </a:tr>
              <a:tr h="581802">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1</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Отличники учебы </a:t>
                      </a:r>
                    </a:p>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 </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rowSpan="5">
                  <a:txBody>
                    <a:bodyPr/>
                    <a:lstStyle/>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endParaRPr lang="en-US" sz="1800" b="1" i="0" dirty="0">
                        <a:solidFill>
                          <a:schemeClr val="tx1"/>
                        </a:solidFill>
                        <a:effectLst/>
                        <a:latin typeface="Times New Roman" panose="02020603050405020304" pitchFamily="18" charset="0"/>
                        <a:cs typeface="Times New Roman" panose="02020603050405020304" pitchFamily="18" charset="0"/>
                      </a:endParaRPr>
                    </a:p>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Скидка назначается на учебный год со 2 курса, при этом учитывается успеваемость с 1 курса</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extLst>
                  <a:ext uri="{0D108BD9-81ED-4DB2-BD59-A6C34878D82A}">
                    <a16:rowId xmlns:a16="http://schemas.microsoft.com/office/drawing/2014/main" val="10001"/>
                  </a:ext>
                </a:extLst>
              </a:tr>
              <a:tr h="327264">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Студенты</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3,67-4,0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15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vMerge="1">
                  <a:txBody>
                    <a:bodyPr/>
                    <a:lstStyle/>
                    <a:p>
                      <a:endParaRPr lang="ru-RU"/>
                    </a:p>
                  </a:txBody>
                  <a:tcPr/>
                </a:tc>
                <a:extLst>
                  <a:ext uri="{0D108BD9-81ED-4DB2-BD59-A6C34878D82A}">
                    <a16:rowId xmlns:a16="http://schemas.microsoft.com/office/drawing/2014/main" val="10002"/>
                  </a:ext>
                </a:extLst>
              </a:tr>
              <a:tr h="872703">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Студенты – сироты</a:t>
                      </a:r>
                    </a:p>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(оценки А, А- "отлично", </a:t>
                      </a:r>
                    </a:p>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В-, В, В+, С+ "хорошо")</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3,0-4,0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vMerge="1">
                  <a:txBody>
                    <a:bodyPr/>
                    <a:lstStyle/>
                    <a:p>
                      <a:endParaRPr lang="ru-RU"/>
                    </a:p>
                  </a:txBody>
                  <a:tcPr/>
                </a:tc>
                <a:extLst>
                  <a:ext uri="{0D108BD9-81ED-4DB2-BD59-A6C34878D82A}">
                    <a16:rowId xmlns:a16="http://schemas.microsoft.com/office/drawing/2014/main" val="10003"/>
                  </a:ext>
                </a:extLst>
              </a:tr>
              <a:tr h="872703">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4</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Студенты – инвалиды (оценки А, А- "отлично", В-, В, В+, С+ "хорошо")</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3,0-4,0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lumMod val="40000"/>
                        <a:lumOff val="60000"/>
                      </a:schemeClr>
                    </a:solidFill>
                  </a:tcPr>
                </a:tc>
                <a:tc vMerge="1">
                  <a:txBody>
                    <a:bodyPr/>
                    <a:lstStyle/>
                    <a:p>
                      <a:endParaRPr lang="ru-RU"/>
                    </a:p>
                  </a:txBody>
                  <a:tcPr/>
                </a:tc>
                <a:extLst>
                  <a:ext uri="{0D108BD9-81ED-4DB2-BD59-A6C34878D82A}">
                    <a16:rowId xmlns:a16="http://schemas.microsoft.com/office/drawing/2014/main" val="10004"/>
                  </a:ext>
                </a:extLst>
              </a:tr>
              <a:tr h="1163605">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Студенты – оба родители инвалиды (оценки А, А- "отлично",</a:t>
                      </a:r>
                      <a:r>
                        <a:rPr lang="en-US" sz="1800" b="1" i="0" dirty="0">
                          <a:solidFill>
                            <a:schemeClr val="tx1"/>
                          </a:solidFill>
                          <a:effectLst/>
                          <a:latin typeface="Times New Roman" panose="02020603050405020304" pitchFamily="18" charset="0"/>
                          <a:cs typeface="Times New Roman" panose="02020603050405020304" pitchFamily="18" charset="0"/>
                        </a:rPr>
                        <a:t> </a:t>
                      </a:r>
                      <a:r>
                        <a:rPr lang="ru-RU" sz="1800" b="1" i="0" dirty="0">
                          <a:solidFill>
                            <a:schemeClr val="tx1"/>
                          </a:solidFill>
                          <a:effectLst/>
                          <a:latin typeface="Times New Roman" panose="02020603050405020304" pitchFamily="18" charset="0"/>
                          <a:cs typeface="Times New Roman" panose="02020603050405020304" pitchFamily="18" charset="0"/>
                        </a:rPr>
                        <a:t>В-, В, В+, С+ "хорошо")</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3,0-4,0</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a:txBody>
                    <a:bodyPr/>
                    <a:lstStyle/>
                    <a:p>
                      <a:pPr algn="ctr">
                        <a:lnSpc>
                          <a:spcPct val="90000"/>
                        </a:lnSpc>
                        <a:spcAft>
                          <a:spcPts val="0"/>
                        </a:spcAft>
                      </a:pPr>
                      <a:r>
                        <a:rPr lang="ru-RU" sz="1800" b="1" i="0" dirty="0">
                          <a:solidFill>
                            <a:schemeClr val="tx1"/>
                          </a:solidFill>
                          <a:effectLst/>
                          <a:latin typeface="Times New Roman" panose="02020603050405020304" pitchFamily="18" charset="0"/>
                          <a:cs typeface="Times New Roman" panose="02020603050405020304" pitchFamily="18" charset="0"/>
                        </a:rPr>
                        <a:t>25</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1">
                        <a:lumMod val="60000"/>
                        <a:lumOff val="40000"/>
                      </a:schemeClr>
                    </a:solidFill>
                  </a:tcPr>
                </a:tc>
                <a:tc vMerge="1">
                  <a:txBody>
                    <a:bodyPr/>
                    <a:lstStyle/>
                    <a:p>
                      <a:endParaRPr lang="ru-RU"/>
                    </a:p>
                  </a:txBody>
                  <a:tcPr/>
                </a:tc>
                <a:extLst>
                  <a:ext uri="{0D108BD9-81ED-4DB2-BD59-A6C34878D82A}">
                    <a16:rowId xmlns:a16="http://schemas.microsoft.com/office/drawing/2014/main" val="10005"/>
                  </a:ext>
                </a:extLst>
              </a:tr>
              <a:tr h="1163605">
                <a:tc>
                  <a:txBody>
                    <a:bodyPr/>
                    <a:lstStyle/>
                    <a:p>
                      <a:pPr algn="ctr">
                        <a:lnSpc>
                          <a:spcPct val="90000"/>
                        </a:lnSpc>
                        <a:spcAft>
                          <a:spcPts val="0"/>
                        </a:spcAft>
                      </a:pPr>
                      <a:r>
                        <a:rPr lang="kk-KZ"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31" marR="39131" marT="0" marB="0">
                    <a:solidFill>
                      <a:schemeClr val="accent2"/>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Для студентов, родители которых являются работниками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КазНУ</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(при оценках не ниже В-)</a:t>
                      </a:r>
                      <a:endParaRPr kumimoji="0" lang="ru-RU" sz="18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3,0-4,0</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0</a:t>
                      </a: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endPar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 текущий учебный год обучения</a:t>
                      </a:r>
                    </a:p>
                  </a:txBody>
                  <a:tcPr marL="68580" marR="68580" marT="0" marB="0">
                    <a:solidFill>
                      <a:schemeClr val="accent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4546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384033" y="1484784"/>
            <a:ext cx="3764807" cy="4385816"/>
          </a:xfrm>
          <a:prstGeom prst="rect">
            <a:avLst/>
          </a:prstGeom>
        </p:spPr>
        <p:txBody>
          <a:bodyPr wrap="square">
            <a:spAutoFit/>
          </a:bodyPr>
          <a:lstStyle/>
          <a:p>
            <a:r>
              <a:rPr lang="ru-RU" sz="3300" b="1" i="1" dirty="0">
                <a:solidFill>
                  <a:srgbClr val="000000"/>
                </a:solidFill>
              </a:rPr>
              <a:t>«</a:t>
            </a:r>
            <a:r>
              <a:rPr lang="kk-KZ" sz="3300" b="1" dirty="0"/>
              <a:t>Адамгершілікке негізделмеген, тәрбиесіз  берілген білім пайдадан гөрі зиян келтіруі мүмкін</a:t>
            </a:r>
            <a:r>
              <a:rPr lang="ru-RU" sz="3300" b="1" i="1" dirty="0">
                <a:solidFill>
                  <a:srgbClr val="000000"/>
                </a:solidFill>
              </a:rPr>
              <a:t>»</a:t>
            </a:r>
            <a:endParaRPr lang="ru-RU" sz="2400" dirty="0">
              <a:solidFill>
                <a:srgbClr val="000000"/>
              </a:solidFill>
            </a:endParaRPr>
          </a:p>
          <a:p>
            <a:endParaRPr lang="ru-RU" sz="2400" dirty="0">
              <a:solidFill>
                <a:srgbClr val="000000"/>
              </a:solidFill>
            </a:endParaRPr>
          </a:p>
          <a:p>
            <a:endParaRPr lang="ru-RU" sz="2400" dirty="0">
              <a:solidFill>
                <a:srgbClr val="000000"/>
              </a:solidFill>
            </a:endParaRPr>
          </a:p>
        </p:txBody>
      </p:sp>
      <p:pic>
        <p:nvPicPr>
          <p:cNvPr id="5122" name="Picture 2" descr="Картинки по запросу аль фараби абу насы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2204864"/>
            <a:ext cx="4248472" cy="26535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668772" y="5251720"/>
            <a:ext cx="4873372" cy="461665"/>
          </a:xfrm>
          <a:prstGeom prst="rect">
            <a:avLst/>
          </a:prstGeom>
        </p:spPr>
        <p:txBody>
          <a:bodyPr wrap="square">
            <a:spAutoFit/>
          </a:bodyPr>
          <a:lstStyle/>
          <a:p>
            <a:pPr lvl="0" algn="r"/>
            <a:r>
              <a:rPr lang="ru-RU" sz="2400" b="1" dirty="0" err="1"/>
              <a:t>Әбу</a:t>
            </a:r>
            <a:r>
              <a:rPr lang="ru-RU" sz="2400" b="1" dirty="0"/>
              <a:t> </a:t>
            </a:r>
            <a:r>
              <a:rPr lang="ru-RU" sz="2400" b="1" dirty="0" err="1"/>
              <a:t>Насыр</a:t>
            </a:r>
            <a:r>
              <a:rPr lang="ru-RU" sz="2400" b="1" dirty="0"/>
              <a:t> </a:t>
            </a:r>
            <a:r>
              <a:rPr lang="ru-RU" sz="2400" b="1" dirty="0" err="1"/>
              <a:t>әл-Фараби</a:t>
            </a:r>
            <a:endParaRPr lang="ru-RU" sz="2400" b="1" dirty="0"/>
          </a:p>
        </p:txBody>
      </p:sp>
    </p:spTree>
    <p:extLst>
      <p:ext uri="{BB962C8B-B14F-4D97-AF65-F5344CB8AC3E}">
        <p14:creationId xmlns:p14="http://schemas.microsoft.com/office/powerpoint/2010/main" val="243167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24000" y="6316663"/>
            <a:ext cx="9144000" cy="474662"/>
          </a:xfrm>
          <a:prstGeom prst="rect">
            <a:avLst/>
          </a:prstGeom>
          <a:noFill/>
          <a:ln w="9525">
            <a:noFill/>
            <a:miter lim="800000"/>
            <a:headEnd/>
            <a:tailEnd/>
          </a:ln>
        </p:spPr>
      </p:pic>
      <p:graphicFrame>
        <p:nvGraphicFramePr>
          <p:cNvPr id="5" name="Объект 4"/>
          <p:cNvGraphicFramePr>
            <a:graphicFrameLocks noGrp="1"/>
          </p:cNvGraphicFramePr>
          <p:nvPr>
            <p:ph idx="1"/>
            <p:extLst>
              <p:ext uri="{D42A27DB-BD31-4B8C-83A1-F6EECF244321}">
                <p14:modId xmlns:p14="http://schemas.microsoft.com/office/powerpoint/2010/main" val="552770293"/>
              </p:ext>
            </p:extLst>
          </p:nvPr>
        </p:nvGraphicFramePr>
        <p:xfrm>
          <a:off x="1981200" y="188640"/>
          <a:ext cx="8435280"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Номер слайда 1"/>
          <p:cNvSpPr>
            <a:spLocks noGrp="1"/>
          </p:cNvSpPr>
          <p:nvPr>
            <p:ph type="sldNum" sz="quarter" idx="12"/>
          </p:nvPr>
        </p:nvSpPr>
        <p:spPr>
          <a:xfrm>
            <a:off x="8426450" y="6356351"/>
            <a:ext cx="2133600" cy="365125"/>
          </a:xfrm>
        </p:spPr>
        <p:txBody>
          <a:bodyPr/>
          <a:lstStyle/>
          <a:p>
            <a:pPr>
              <a:defRPr/>
            </a:pPr>
            <a:fld id="{676DC932-904D-44BF-ACF7-BE5809E446E9}" type="slidenum">
              <a:rPr lang="ru-RU"/>
              <a:pPr>
                <a:defRPr/>
              </a:pPr>
              <a:t>22</a:t>
            </a:fld>
            <a:endParaRPr lang="ru-RU" dirty="0"/>
          </a:p>
        </p:txBody>
      </p:sp>
      <p:pic>
        <p:nvPicPr>
          <p:cNvPr id="11" name="Picture 3"/>
          <p:cNvPicPr>
            <a:picLocks noChangeAspect="1" noChangeArrowheads="1"/>
          </p:cNvPicPr>
          <p:nvPr/>
        </p:nvPicPr>
        <p:blipFill>
          <a:blip r:embed="rId8" cstate="print"/>
          <a:srcRect/>
          <a:stretch>
            <a:fillRect/>
          </a:stretch>
        </p:blipFill>
        <p:spPr bwMode="auto">
          <a:xfrm>
            <a:off x="8253414" y="2349500"/>
            <a:ext cx="2414587" cy="3816350"/>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9" cstate="print"/>
          <a:srcRect/>
          <a:stretch>
            <a:fillRect/>
          </a:stretch>
        </p:blipFill>
        <p:spPr bwMode="auto">
          <a:xfrm>
            <a:off x="6024564" y="2349501"/>
            <a:ext cx="2446337" cy="3802063"/>
          </a:xfrm>
          <a:prstGeom prst="rect">
            <a:avLst/>
          </a:prstGeom>
          <a:ln>
            <a:noFill/>
          </a:ln>
          <a:effectLst>
            <a:outerShdw blurRad="292100" dist="139700" dir="2700000" algn="tl" rotWithShape="0">
              <a:srgbClr val="333333">
                <a:alpha val="65000"/>
              </a:srgbClr>
            </a:outerShdw>
          </a:effectLst>
        </p:spPr>
      </p:pic>
      <p:pic>
        <p:nvPicPr>
          <p:cNvPr id="10" name="Picture 5"/>
          <p:cNvPicPr>
            <a:picLocks noChangeAspect="1" noChangeArrowheads="1"/>
          </p:cNvPicPr>
          <p:nvPr/>
        </p:nvPicPr>
        <p:blipFill>
          <a:blip r:embed="rId10" cstate="print"/>
          <a:srcRect/>
          <a:stretch>
            <a:fillRect/>
          </a:stretch>
        </p:blipFill>
        <p:spPr bwMode="auto">
          <a:xfrm>
            <a:off x="3810001" y="2349500"/>
            <a:ext cx="2386013" cy="381635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11" cstate="print"/>
          <a:srcRect/>
          <a:stretch>
            <a:fillRect/>
          </a:stretch>
        </p:blipFill>
        <p:spPr bwMode="auto">
          <a:xfrm>
            <a:off x="1524000" y="2349501"/>
            <a:ext cx="2401888" cy="3806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3988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483" y="150997"/>
            <a:ext cx="9014438" cy="4924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a:r>
              <a:rPr lang="ru-RU" sz="3200" b="1" dirty="0" err="1"/>
              <a:t>Кураторлық</a:t>
            </a:r>
            <a:r>
              <a:rPr lang="ru-RU" sz="3200" b="1" dirty="0"/>
              <a:t> </a:t>
            </a:r>
            <a:r>
              <a:rPr lang="ru-RU" sz="3200" b="1" dirty="0" err="1"/>
              <a:t>сағаттардың</a:t>
            </a:r>
            <a:r>
              <a:rPr lang="ru-RU" sz="3200" b="1" dirty="0"/>
              <a:t> </a:t>
            </a:r>
            <a:r>
              <a:rPr lang="ru-RU" sz="3200" b="1" dirty="0" err="1"/>
              <a:t>тақырыптары</a:t>
            </a:r>
            <a:endParaRPr lang="ru-RU" sz="4800" dirty="0">
              <a:solidFill>
                <a:srgbClr val="003366"/>
              </a:solidFill>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2231" y="5832259"/>
            <a:ext cx="1209210" cy="805146"/>
          </a:xfrm>
          <a:prstGeom prst="rect">
            <a:avLst/>
          </a:prstGeom>
        </p:spPr>
      </p:pic>
      <p:sp>
        <p:nvSpPr>
          <p:cNvPr id="9" name="Прямоугольник 8"/>
          <p:cNvSpPr/>
          <p:nvPr/>
        </p:nvSpPr>
        <p:spPr>
          <a:xfrm>
            <a:off x="258792" y="1250678"/>
            <a:ext cx="7556739" cy="5293757"/>
          </a:xfrm>
          <a:prstGeom prst="rect">
            <a:avLst/>
          </a:prstGeom>
        </p:spPr>
        <p:txBody>
          <a:bodyPr wrap="square">
            <a:spAutoFit/>
          </a:bodyPr>
          <a:lstStyle/>
          <a:p>
            <a:pPr marL="457200" indent="-457200" algn="just" eaLnBrk="0" hangingPunct="0">
              <a:buFont typeface="Wingdings" panose="05000000000000000000" pitchFamily="2" charset="2"/>
              <a:buChar char="ü"/>
              <a:defRPr/>
            </a:pPr>
            <a:r>
              <a:rPr lang="kk-KZ" sz="3200" b="1" dirty="0">
                <a:latin typeface="+mj-lt"/>
              </a:rPr>
              <a:t>Біздің университетте сыбайлас жемқорлыққа орын жоқ!</a:t>
            </a:r>
          </a:p>
          <a:p>
            <a:pPr marL="457200" indent="-457200" algn="just" eaLnBrk="0" hangingPunct="0">
              <a:buFont typeface="Wingdings" panose="05000000000000000000" pitchFamily="2" charset="2"/>
              <a:buChar char="ü"/>
              <a:defRPr/>
            </a:pPr>
            <a:r>
              <a:rPr lang="kk-KZ" sz="3200" b="1" dirty="0">
                <a:solidFill>
                  <a:srgbClr val="FF0000"/>
                </a:solidFill>
                <a:latin typeface="+mj-lt"/>
              </a:rPr>
              <a:t>Біздің мақсат – таза сессия!</a:t>
            </a:r>
          </a:p>
          <a:p>
            <a:pPr marL="457200" lvl="0" indent="-457200" algn="just" eaLnBrk="0" hangingPunct="0">
              <a:buFont typeface="Wingdings" panose="05000000000000000000" pitchFamily="2" charset="2"/>
              <a:buChar char="ü"/>
              <a:defRPr/>
            </a:pPr>
            <a:r>
              <a:rPr lang="kk-KZ" sz="3200" b="1" dirty="0">
                <a:latin typeface="+mj-lt"/>
              </a:rPr>
              <a:t>Кісі көмегіне емес, өз біліміңе сен!</a:t>
            </a:r>
          </a:p>
          <a:p>
            <a:pPr marL="457200" indent="-457200" algn="just" eaLnBrk="0" hangingPunct="0">
              <a:buFont typeface="Wingdings" panose="05000000000000000000" pitchFamily="2" charset="2"/>
              <a:buChar char="ü"/>
              <a:defRPr/>
            </a:pPr>
            <a:r>
              <a:rPr lang="kk-KZ" sz="3200" b="1" dirty="0">
                <a:solidFill>
                  <a:srgbClr val="7030A0"/>
                </a:solidFill>
                <a:latin typeface="+mj-lt"/>
              </a:rPr>
              <a:t>Сыбайлас жемқорлықпен күрес жолында жастардың атқаратын рөлі ерекше! </a:t>
            </a:r>
            <a:endParaRPr lang="en-US" sz="3200" b="1" dirty="0">
              <a:solidFill>
                <a:srgbClr val="7030A0"/>
              </a:solidFill>
              <a:latin typeface="+mj-lt"/>
            </a:endParaRPr>
          </a:p>
          <a:p>
            <a:pPr marL="457200" indent="-457200" algn="just" eaLnBrk="0" hangingPunct="0">
              <a:buFont typeface="Wingdings" panose="05000000000000000000" pitchFamily="2" charset="2"/>
              <a:buChar char="ü"/>
              <a:defRPr/>
            </a:pPr>
            <a:r>
              <a:rPr lang="kk-KZ" sz="3200" b="1" dirty="0">
                <a:solidFill>
                  <a:srgbClr val="C00000"/>
                </a:solidFill>
                <a:latin typeface="+mj-lt"/>
              </a:rPr>
              <a:t>Өзіңе, университетіңе және еліңе адал бол</a:t>
            </a:r>
            <a:r>
              <a:rPr lang="ru-RU" sz="3200" b="1" dirty="0">
                <a:solidFill>
                  <a:srgbClr val="C00000"/>
                </a:solidFill>
                <a:latin typeface="+mj-lt"/>
              </a:rPr>
              <a:t>!</a:t>
            </a:r>
            <a:endParaRPr lang="kk-KZ" sz="3200" b="1" dirty="0">
              <a:solidFill>
                <a:srgbClr val="C00000"/>
              </a:solidFill>
              <a:latin typeface="+mj-lt"/>
            </a:endParaRPr>
          </a:p>
          <a:p>
            <a:pPr marL="457200" lvl="0" indent="-457200" algn="just" eaLnBrk="0" hangingPunct="0">
              <a:buFont typeface="Wingdings" panose="05000000000000000000" pitchFamily="2" charset="2"/>
              <a:buChar char="ü"/>
              <a:defRPr/>
            </a:pPr>
            <a:endParaRPr lang="kk-KZ" dirty="0"/>
          </a:p>
        </p:txBody>
      </p:sp>
      <p:pic>
        <p:nvPicPr>
          <p:cNvPr id="11" name="Рисунок 5"/>
          <p:cNvPicPr>
            <a:picLocks noChangeAspect="1"/>
          </p:cNvPicPr>
          <p:nvPr/>
        </p:nvPicPr>
        <p:blipFill>
          <a:blip r:embed="rId3" cstate="print"/>
          <a:srcRect l="2182" t="27138" r="259" b="11353"/>
          <a:stretch>
            <a:fillRect/>
          </a:stretch>
        </p:blipFill>
        <p:spPr bwMode="auto">
          <a:xfrm>
            <a:off x="8284939" y="1750928"/>
            <a:ext cx="3527425" cy="1368425"/>
          </a:xfrm>
          <a:prstGeom prst="rect">
            <a:avLst/>
          </a:prstGeom>
          <a:noFill/>
          <a:ln w="9525">
            <a:noFill/>
            <a:miter lim="800000"/>
            <a:headEnd/>
            <a:tailEnd/>
          </a:ln>
        </p:spPr>
      </p:pic>
      <p:pic>
        <p:nvPicPr>
          <p:cNvPr id="12" name="Picture 2" descr="C:\Users\E.Zhuldyz\AppData\Local\Microsoft\Windows\Temporary Internet Files\Content.Outlook\IQUQME8S\ETK-b5jFmOo.jpg"/>
          <p:cNvPicPr>
            <a:picLocks noChangeAspect="1" noChangeArrowheads="1"/>
          </p:cNvPicPr>
          <p:nvPr/>
        </p:nvPicPr>
        <p:blipFill>
          <a:blip r:embed="rId4" cstate="print"/>
          <a:srcRect/>
          <a:stretch>
            <a:fillRect/>
          </a:stretch>
        </p:blipFill>
        <p:spPr bwMode="auto">
          <a:xfrm>
            <a:off x="8150429" y="3292571"/>
            <a:ext cx="1821012" cy="2366470"/>
          </a:xfrm>
          <a:prstGeom prst="rect">
            <a:avLst/>
          </a:prstGeom>
          <a:noFill/>
          <a:ln w="9525">
            <a:noFill/>
            <a:miter lim="800000"/>
            <a:headEnd/>
            <a:tailEnd/>
          </a:ln>
        </p:spPr>
      </p:pic>
      <p:pic>
        <p:nvPicPr>
          <p:cNvPr id="13" name="Рисунок 8"/>
          <p:cNvPicPr>
            <a:picLocks noChangeAspect="1"/>
          </p:cNvPicPr>
          <p:nvPr/>
        </p:nvPicPr>
        <p:blipFill>
          <a:blip r:embed="rId5" cstate="print"/>
          <a:srcRect t="28149"/>
          <a:stretch>
            <a:fillRect/>
          </a:stretch>
        </p:blipFill>
        <p:spPr bwMode="auto">
          <a:xfrm>
            <a:off x="9678839" y="95165"/>
            <a:ext cx="2133526" cy="1655763"/>
          </a:xfrm>
          <a:prstGeom prst="rect">
            <a:avLst/>
          </a:prstGeom>
          <a:noFill/>
          <a:ln w="9525">
            <a:noFill/>
            <a:miter lim="800000"/>
            <a:headEnd/>
            <a:tailEnd/>
          </a:ln>
        </p:spPr>
      </p:pic>
      <p:pic>
        <p:nvPicPr>
          <p:cNvPr id="14" name="Picture 2"/>
          <p:cNvPicPr>
            <a:picLocks noChangeAspect="1" noChangeArrowheads="1"/>
          </p:cNvPicPr>
          <p:nvPr/>
        </p:nvPicPr>
        <p:blipFill>
          <a:blip r:embed="rId6" cstate="print"/>
          <a:srcRect/>
          <a:stretch>
            <a:fillRect/>
          </a:stretch>
        </p:blipFill>
        <p:spPr bwMode="auto">
          <a:xfrm>
            <a:off x="10152168" y="3292571"/>
            <a:ext cx="1950690" cy="2670318"/>
          </a:xfrm>
          <a:prstGeom prst="rect">
            <a:avLst/>
          </a:prstGeom>
          <a:noFill/>
          <a:ln w="9525">
            <a:noFill/>
            <a:miter lim="800000"/>
            <a:headEnd/>
            <a:tailEnd/>
          </a:ln>
        </p:spPr>
      </p:pic>
    </p:spTree>
    <p:extLst>
      <p:ext uri="{BB962C8B-B14F-4D97-AF65-F5344CB8AC3E}">
        <p14:creationId xmlns:p14="http://schemas.microsoft.com/office/powerpoint/2010/main" val="377720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2250" y="2730994"/>
            <a:ext cx="3710119" cy="1323439"/>
          </a:xfrm>
          <a:prstGeom prst="rect">
            <a:avLst/>
          </a:prstGeom>
          <a:solidFill>
            <a:schemeClr val="accent1">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ru-RU" sz="4000" b="1" dirty="0" err="1"/>
              <a:t>Куратор-эдвайзер</a:t>
            </a:r>
            <a:endParaRPr lang="ru-RU" sz="4000" b="1" dirty="0"/>
          </a:p>
        </p:txBody>
      </p:sp>
      <p:sp>
        <p:nvSpPr>
          <p:cNvPr id="5" name="Стрелка вниз 4"/>
          <p:cNvSpPr/>
          <p:nvPr/>
        </p:nvSpPr>
        <p:spPr>
          <a:xfrm flipV="1">
            <a:off x="5822830" y="1940163"/>
            <a:ext cx="352779" cy="69629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5979009" y="4125613"/>
            <a:ext cx="326900" cy="117559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4607311" y="803014"/>
            <a:ext cx="2640821" cy="1120177"/>
            <a:chOff x="3350984" y="40893"/>
            <a:chExt cx="1636816" cy="1120177"/>
          </a:xfrm>
          <a:solidFill>
            <a:schemeClr val="accent5">
              <a:lumMod val="60000"/>
              <a:lumOff val="40000"/>
            </a:schemeClr>
          </a:solidFill>
        </p:grpSpPr>
        <p:sp>
          <p:nvSpPr>
            <p:cNvPr id="8" name="Скругленный прямоугольник 7"/>
            <p:cNvSpPr/>
            <p:nvPr/>
          </p:nvSpPr>
          <p:spPr>
            <a:xfrm>
              <a:off x="3350984" y="40893"/>
              <a:ext cx="1606735" cy="994153"/>
            </a:xfrm>
            <a:prstGeom prst="roundRect">
              <a:avLst/>
            </a:prstGeom>
            <a:grpFill/>
          </p:spPr>
          <p:style>
            <a:lnRef idx="1">
              <a:schemeClr val="accent5"/>
            </a:lnRef>
            <a:fillRef idx="2">
              <a:schemeClr val="accent5"/>
            </a:fillRef>
            <a:effectRef idx="1">
              <a:schemeClr val="accent5"/>
            </a:effectRef>
            <a:fontRef idx="minor">
              <a:schemeClr val="dk1"/>
            </a:fontRef>
          </p:style>
        </p:sp>
        <p:sp>
          <p:nvSpPr>
            <p:cNvPr id="9" name="Скругленный прямоугольник 4"/>
            <p:cNvSpPr/>
            <p:nvPr/>
          </p:nvSpPr>
          <p:spPr>
            <a:xfrm>
              <a:off x="3350985" y="52831"/>
              <a:ext cx="1636815" cy="1108239"/>
            </a:xfrm>
            <a:prstGeom prst="rect">
              <a:avLst/>
            </a:prstGeom>
            <a:grpFill/>
          </p:spPr>
          <p:style>
            <a:lnRef idx="1">
              <a:schemeClr val="accent5"/>
            </a:lnRef>
            <a:fillRef idx="2">
              <a:schemeClr val="accent5"/>
            </a:fillRef>
            <a:effectRef idx="1">
              <a:schemeClr val="accent5"/>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kk-KZ" b="1" dirty="0"/>
                <a:t>Студенттік топ (топ басшысы, профорг, ұйымдастырушы) </a:t>
              </a:r>
              <a:endParaRPr lang="ru-RU" b="1" dirty="0"/>
            </a:p>
          </p:txBody>
        </p:sp>
      </p:grpSp>
      <p:grpSp>
        <p:nvGrpSpPr>
          <p:cNvPr id="10" name="Группа 9"/>
          <p:cNvGrpSpPr/>
          <p:nvPr/>
        </p:nvGrpSpPr>
        <p:grpSpPr>
          <a:xfrm>
            <a:off x="7613269" y="1571380"/>
            <a:ext cx="2227729" cy="994153"/>
            <a:chOff x="6125198" y="936106"/>
            <a:chExt cx="2227729" cy="994153"/>
          </a:xfrm>
        </p:grpSpPr>
        <p:sp>
          <p:nvSpPr>
            <p:cNvPr id="11" name="Скругленный прямоугольник 10"/>
            <p:cNvSpPr/>
            <p:nvPr/>
          </p:nvSpPr>
          <p:spPr>
            <a:xfrm>
              <a:off x="6125198" y="936106"/>
              <a:ext cx="2227729" cy="994153"/>
            </a:xfrm>
            <a:prstGeom prst="roundRect">
              <a:avLst/>
            </a:prstGeom>
          </p:spPr>
          <p:style>
            <a:lnRef idx="1">
              <a:schemeClr val="accent3"/>
            </a:lnRef>
            <a:fillRef idx="2">
              <a:schemeClr val="accent3"/>
            </a:fillRef>
            <a:effectRef idx="1">
              <a:schemeClr val="accent3"/>
            </a:effectRef>
            <a:fontRef idx="minor">
              <a:schemeClr val="dk1"/>
            </a:fontRef>
          </p:style>
        </p:sp>
        <p:sp>
          <p:nvSpPr>
            <p:cNvPr id="12" name="Скругленный прямоугольник 4"/>
            <p:cNvSpPr/>
            <p:nvPr/>
          </p:nvSpPr>
          <p:spPr>
            <a:xfrm>
              <a:off x="6173729" y="984637"/>
              <a:ext cx="2130667" cy="897091"/>
            </a:xfrm>
            <a:prstGeom prst="rect">
              <a:avLst/>
            </a:prstGeom>
            <a:solidFill>
              <a:srgbClr val="93E3FF"/>
            </a:solidFill>
          </p:spPr>
          <p:style>
            <a:lnRef idx="1">
              <a:schemeClr val="accent6"/>
            </a:lnRef>
            <a:fillRef idx="2">
              <a:schemeClr val="accent6"/>
            </a:fillRef>
            <a:effectRef idx="1">
              <a:schemeClr val="accent6"/>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kk-KZ" sz="2400" b="1" dirty="0"/>
                <a:t>Ата-ана</a:t>
              </a:r>
              <a:endParaRPr lang="ru-RU" sz="2400" b="1" dirty="0"/>
            </a:p>
          </p:txBody>
        </p:sp>
      </p:grpSp>
      <p:grpSp>
        <p:nvGrpSpPr>
          <p:cNvPr id="13" name="Группа 12"/>
          <p:cNvGrpSpPr/>
          <p:nvPr/>
        </p:nvGrpSpPr>
        <p:grpSpPr>
          <a:xfrm>
            <a:off x="7970219" y="4109327"/>
            <a:ext cx="2346018" cy="994153"/>
            <a:chOff x="6006909" y="3528392"/>
            <a:chExt cx="2346018" cy="994153"/>
          </a:xfrm>
          <a:solidFill>
            <a:srgbClr val="FFC000"/>
          </a:solidFill>
        </p:grpSpPr>
        <p:sp>
          <p:nvSpPr>
            <p:cNvPr id="14" name="Скругленный прямоугольник 13"/>
            <p:cNvSpPr/>
            <p:nvPr/>
          </p:nvSpPr>
          <p:spPr>
            <a:xfrm>
              <a:off x="6006909" y="3528392"/>
              <a:ext cx="2346018" cy="994153"/>
            </a:xfrm>
            <a:prstGeom prst="roundRect">
              <a:avLst/>
            </a:prstGeom>
            <a:grpFill/>
          </p:spPr>
          <p:style>
            <a:lnRef idx="2">
              <a:schemeClr val="accent1"/>
            </a:lnRef>
            <a:fillRef idx="1">
              <a:schemeClr val="lt1"/>
            </a:fillRef>
            <a:effectRef idx="0">
              <a:schemeClr val="accent1"/>
            </a:effectRef>
            <a:fontRef idx="minor">
              <a:schemeClr val="dk1"/>
            </a:fontRef>
          </p:style>
        </p:sp>
        <p:sp>
          <p:nvSpPr>
            <p:cNvPr id="15" name="Скругленный прямоугольник 4"/>
            <p:cNvSpPr/>
            <p:nvPr/>
          </p:nvSpPr>
          <p:spPr>
            <a:xfrm>
              <a:off x="6055440" y="3576923"/>
              <a:ext cx="2248956" cy="897091"/>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kk-KZ" sz="2400" b="1" dirty="0"/>
                <a:t>Пән мұғалімі</a:t>
              </a:r>
              <a:endParaRPr lang="ru-RU" sz="2400" b="1" dirty="0"/>
            </a:p>
          </p:txBody>
        </p:sp>
      </p:grpSp>
      <p:grpSp>
        <p:nvGrpSpPr>
          <p:cNvPr id="16" name="Группа 15"/>
          <p:cNvGrpSpPr/>
          <p:nvPr/>
        </p:nvGrpSpPr>
        <p:grpSpPr>
          <a:xfrm>
            <a:off x="4367808" y="5301208"/>
            <a:ext cx="3672408" cy="1368152"/>
            <a:chOff x="3419699" y="4691895"/>
            <a:chExt cx="1529466" cy="994153"/>
          </a:xfrm>
        </p:grpSpPr>
        <p:sp>
          <p:nvSpPr>
            <p:cNvPr id="17" name="Скругленный прямоугольник 16"/>
            <p:cNvSpPr/>
            <p:nvPr/>
          </p:nvSpPr>
          <p:spPr>
            <a:xfrm>
              <a:off x="3419699" y="4691895"/>
              <a:ext cx="1529466" cy="994153"/>
            </a:xfrm>
            <a:prstGeom prst="roundRect">
              <a:avLst/>
            </a:prstGeom>
          </p:spPr>
          <p:style>
            <a:lnRef idx="1">
              <a:schemeClr val="accent5"/>
            </a:lnRef>
            <a:fillRef idx="2">
              <a:schemeClr val="accent5"/>
            </a:fillRef>
            <a:effectRef idx="1">
              <a:schemeClr val="accent5"/>
            </a:effectRef>
            <a:fontRef idx="minor">
              <a:schemeClr val="dk1"/>
            </a:fontRef>
          </p:style>
        </p:sp>
        <p:sp>
          <p:nvSpPr>
            <p:cNvPr id="18" name="Скругленный прямоугольник 4"/>
            <p:cNvSpPr/>
            <p:nvPr/>
          </p:nvSpPr>
          <p:spPr>
            <a:xfrm>
              <a:off x="3468230" y="4740426"/>
              <a:ext cx="1432404" cy="8970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kk-KZ" sz="2000" b="1" dirty="0">
                  <a:solidFill>
                    <a:schemeClr val="tx1"/>
                  </a:solidFill>
                </a:rPr>
                <a:t>факультеттің және кафедраның</a:t>
              </a:r>
            </a:p>
            <a:p>
              <a:pPr algn="ctr" defTabSz="1066800">
                <a:lnSpc>
                  <a:spcPct val="90000"/>
                </a:lnSpc>
                <a:spcAft>
                  <a:spcPct val="35000"/>
                </a:spcAft>
              </a:pPr>
              <a:r>
                <a:rPr lang="kk-KZ" sz="2000" b="1" dirty="0">
                  <a:solidFill>
                    <a:schemeClr val="tx1"/>
                  </a:solidFill>
                </a:rPr>
                <a:t>Аға куратор эдвайзері </a:t>
              </a:r>
              <a:endParaRPr lang="ru-RU" sz="2000" b="1" dirty="0">
                <a:solidFill>
                  <a:schemeClr val="tx1"/>
                </a:solidFill>
              </a:endParaRPr>
            </a:p>
          </p:txBody>
        </p:sp>
      </p:grpSp>
      <p:grpSp>
        <p:nvGrpSpPr>
          <p:cNvPr id="19" name="Группа 18"/>
          <p:cNvGrpSpPr/>
          <p:nvPr/>
        </p:nvGrpSpPr>
        <p:grpSpPr>
          <a:xfrm>
            <a:off x="1847528" y="4293096"/>
            <a:ext cx="2377892" cy="1317800"/>
            <a:chOff x="0" y="3528393"/>
            <a:chExt cx="2377892" cy="1317800"/>
          </a:xfrm>
          <a:solidFill>
            <a:schemeClr val="accent4">
              <a:lumMod val="40000"/>
              <a:lumOff val="60000"/>
            </a:schemeClr>
          </a:solidFill>
        </p:grpSpPr>
        <p:sp>
          <p:nvSpPr>
            <p:cNvPr id="20" name="Скругленный прямоугольник 19"/>
            <p:cNvSpPr/>
            <p:nvPr/>
          </p:nvSpPr>
          <p:spPr>
            <a:xfrm>
              <a:off x="0" y="3528393"/>
              <a:ext cx="2377892" cy="1317800"/>
            </a:xfrm>
            <a:prstGeom prst="roundRect">
              <a:avLst/>
            </a:prstGeom>
            <a:grpFill/>
          </p:spPr>
          <p:style>
            <a:lnRef idx="2">
              <a:schemeClr val="accent4"/>
            </a:lnRef>
            <a:fillRef idx="1">
              <a:schemeClr val="lt1"/>
            </a:fillRef>
            <a:effectRef idx="0">
              <a:schemeClr val="accent4"/>
            </a:effectRef>
            <a:fontRef idx="minor">
              <a:schemeClr val="dk1"/>
            </a:fontRef>
          </p:style>
        </p:sp>
        <p:sp>
          <p:nvSpPr>
            <p:cNvPr id="21" name="Скругленный прямоугольник 4"/>
            <p:cNvSpPr/>
            <p:nvPr/>
          </p:nvSpPr>
          <p:spPr>
            <a:xfrm>
              <a:off x="64330" y="3592723"/>
              <a:ext cx="2249232" cy="1189140"/>
            </a:xfrm>
            <a:prstGeom prst="rect">
              <a:avLst/>
            </a:prstGeom>
            <a:grpFill/>
          </p:spPr>
          <p:style>
            <a:lnRef idx="2">
              <a:schemeClr val="accent4"/>
            </a:lnRef>
            <a:fillRef idx="1">
              <a:schemeClr val="lt1"/>
            </a:fillRef>
            <a:effectRef idx="0">
              <a:schemeClr val="accent4"/>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kk-KZ" sz="2400" b="1" dirty="0"/>
                <a:t>Кафедра меңгерушісі</a:t>
              </a:r>
              <a:endParaRPr lang="ru-RU" sz="2400" b="1" dirty="0"/>
            </a:p>
          </p:txBody>
        </p:sp>
      </p:grpSp>
      <p:grpSp>
        <p:nvGrpSpPr>
          <p:cNvPr id="22" name="Группа 21"/>
          <p:cNvGrpSpPr/>
          <p:nvPr/>
        </p:nvGrpSpPr>
        <p:grpSpPr>
          <a:xfrm>
            <a:off x="1983156" y="1722910"/>
            <a:ext cx="2095078" cy="994153"/>
            <a:chOff x="0" y="1008114"/>
            <a:chExt cx="2095078" cy="994153"/>
          </a:xfrm>
        </p:grpSpPr>
        <p:sp>
          <p:nvSpPr>
            <p:cNvPr id="23" name="Скругленный прямоугольник 22"/>
            <p:cNvSpPr/>
            <p:nvPr/>
          </p:nvSpPr>
          <p:spPr>
            <a:xfrm>
              <a:off x="0" y="1008114"/>
              <a:ext cx="2095078" cy="994153"/>
            </a:xfrm>
            <a:prstGeom prst="roundRect">
              <a:avLst/>
            </a:prstGeom>
          </p:spPr>
          <p:style>
            <a:lnRef idx="1">
              <a:schemeClr val="accent6"/>
            </a:lnRef>
            <a:fillRef idx="2">
              <a:schemeClr val="accent6"/>
            </a:fillRef>
            <a:effectRef idx="1">
              <a:schemeClr val="accent6"/>
            </a:effectRef>
            <a:fontRef idx="minor">
              <a:schemeClr val="dk1"/>
            </a:fontRef>
          </p:style>
        </p:sp>
        <p:sp>
          <p:nvSpPr>
            <p:cNvPr id="24" name="Скругленный прямоугольник 4"/>
            <p:cNvSpPr/>
            <p:nvPr/>
          </p:nvSpPr>
          <p:spPr>
            <a:xfrm>
              <a:off x="48531" y="1056645"/>
              <a:ext cx="1998016" cy="89709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kk-KZ" sz="2400" b="1" dirty="0"/>
                <a:t>Декан/зам декан</a:t>
              </a:r>
              <a:endParaRPr lang="ru-RU" sz="2400" b="1" dirty="0"/>
            </a:p>
          </p:txBody>
        </p:sp>
      </p:grpSp>
      <p:sp>
        <p:nvSpPr>
          <p:cNvPr id="25" name="Стрелка вниз 24"/>
          <p:cNvSpPr/>
          <p:nvPr/>
        </p:nvSpPr>
        <p:spPr>
          <a:xfrm rot="3335238" flipV="1">
            <a:off x="6922553" y="1884530"/>
            <a:ext cx="306277" cy="9124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низ 25"/>
          <p:cNvSpPr/>
          <p:nvPr/>
        </p:nvSpPr>
        <p:spPr>
          <a:xfrm rot="6877801" flipV="1">
            <a:off x="7022867" y="3871452"/>
            <a:ext cx="335024" cy="10801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rot="14325839" flipV="1">
            <a:off x="4826870" y="3955101"/>
            <a:ext cx="310389" cy="10801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rot="17966401" flipV="1">
            <a:off x="4609835" y="1935321"/>
            <a:ext cx="278355" cy="94890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491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9178" y="693950"/>
            <a:ext cx="11360986" cy="5507662"/>
          </a:xfrm>
          <a:prstGeom prst="rect">
            <a:avLst/>
          </a:prstGeom>
        </p:spPr>
        <p:txBody>
          <a:bodyPr wrap="square">
            <a:spAutoFit/>
          </a:bodyPr>
          <a:lstStyle/>
          <a:p>
            <a:pPr marR="179070" indent="450215" algn="ctr">
              <a:lnSpc>
                <a:spcPct val="115000"/>
              </a:lnSpc>
              <a:spcAft>
                <a:spcPts val="0"/>
              </a:spcAft>
            </a:pPr>
            <a:r>
              <a:rPr lang="ru-RU" b="1" dirty="0">
                <a:solidFill>
                  <a:srgbClr val="FF0000"/>
                </a:solidFill>
                <a:latin typeface="Arial" panose="020B0604020202020204" pitchFamily="34" charset="0"/>
                <a:ea typeface="Calibri" panose="020F0502020204030204" pitchFamily="34" charset="0"/>
                <a:cs typeface="Arial" panose="020B0604020202020204" pitchFamily="34" charset="0"/>
              </a:rPr>
              <a:t>ЭПИДЕМИЯ ЖАҒДАЙЫНДА СТУДЕНТТЕРГЕ ҚОЙЫЛАТЫН ШЕКТЕУЛЕР:</a:t>
            </a:r>
            <a:endParaRPr lang="ru-RU"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R="179070" indent="450215" algn="just">
              <a:lnSpc>
                <a:spcPct val="115000"/>
              </a:lnSpc>
              <a:spcAft>
                <a:spcPts val="0"/>
              </a:spcAft>
            </a:pPr>
            <a:r>
              <a:rPr lang="ru-RU" b="1" dirty="0">
                <a:latin typeface="Arial" panose="020B0604020202020204" pitchFamily="34" charset="0"/>
                <a:ea typeface="Times New Roman" panose="02020603050405020304" pitchFamily="18" charset="0"/>
                <a:cs typeface="Arial" panose="020B0604020202020204" pitchFamily="34" charset="0"/>
              </a:rPr>
              <a:t> </a:t>
            </a:r>
            <a:endParaRPr lang="ru-RU" dirty="0">
              <a:latin typeface="Arial" panose="020B0604020202020204" pitchFamily="34" charset="0"/>
              <a:ea typeface="Calibri" panose="020F0502020204030204" pitchFamily="34" charset="0"/>
              <a:cs typeface="Arial" panose="020B0604020202020204" pitchFamily="34" charset="0"/>
            </a:endParaRPr>
          </a:p>
          <a:p>
            <a:pPr marR="179070" indent="450215" algn="just">
              <a:lnSpc>
                <a:spcPct val="115000"/>
              </a:lnSpc>
              <a:spcAft>
                <a:spcPts val="0"/>
              </a:spcAft>
            </a:pPr>
            <a:r>
              <a:rPr lang="ru-RU" b="1" dirty="0">
                <a:latin typeface="Arial" panose="020B0604020202020204" pitchFamily="34" charset="0"/>
                <a:ea typeface="Times New Roman" panose="02020603050405020304" pitchFamily="18"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Білім</a:t>
            </a:r>
            <a:r>
              <a:rPr lang="ru-RU" dirty="0">
                <a:latin typeface="Arial" panose="020B0604020202020204" pitchFamily="34" charset="0"/>
                <a:ea typeface="Calibri" panose="020F0502020204030204" pitchFamily="34" charset="0"/>
                <a:cs typeface="Arial" panose="020B0604020202020204" pitchFamily="34" charset="0"/>
              </a:rPr>
              <a:t> беру </a:t>
            </a:r>
            <a:r>
              <a:rPr lang="ru-RU" dirty="0" err="1">
                <a:latin typeface="Arial" panose="020B0604020202020204" pitchFamily="34" charset="0"/>
                <a:ea typeface="Calibri" panose="020F0502020204030204" pitchFamily="34" charset="0"/>
                <a:cs typeface="Arial" panose="020B0604020202020204" pitchFamily="34" charset="0"/>
              </a:rPr>
              <a:t>ұйымдарының</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жатақханаларында</a:t>
            </a:r>
            <a:r>
              <a:rPr lang="ru-RU" dirty="0">
                <a:latin typeface="Arial" panose="020B0604020202020204" pitchFamily="34" charset="0"/>
                <a:ea typeface="Calibri" panose="020F0502020204030204" pitchFamily="34" charset="0"/>
                <a:cs typeface="Arial" panose="020B0604020202020204" pitchFamily="34" charset="0"/>
              </a:rPr>
              <a:t> бос </a:t>
            </a:r>
            <a:r>
              <a:rPr lang="ru-RU" dirty="0" err="1">
                <a:latin typeface="Arial" panose="020B0604020202020204" pitchFamily="34" charset="0"/>
                <a:ea typeface="Calibri" panose="020F0502020204030204" pitchFamily="34" charset="0"/>
                <a:cs typeface="Arial" panose="020B0604020202020204" pitchFamily="34" charset="0"/>
              </a:rPr>
              <a:t>уақытты</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өткізу</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және</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басқа</a:t>
            </a:r>
            <a:r>
              <a:rPr lang="ru-RU" dirty="0">
                <a:latin typeface="Arial" panose="020B0604020202020204" pitchFamily="34" charset="0"/>
                <a:ea typeface="Calibri" panose="020F0502020204030204" pitchFamily="34" charset="0"/>
                <a:cs typeface="Arial" panose="020B0604020202020204" pitchFamily="34" charset="0"/>
              </a:rPr>
              <a:t> да </a:t>
            </a:r>
            <a:r>
              <a:rPr lang="ru-RU" dirty="0" err="1">
                <a:latin typeface="Arial" panose="020B0604020202020204" pitchFamily="34" charset="0"/>
                <a:ea typeface="Calibri" panose="020F0502020204030204" pitchFamily="34" charset="0"/>
                <a:cs typeface="Arial" panose="020B0604020202020204" pitchFamily="34" charset="0"/>
              </a:rPr>
              <a:t>бұқаралық</a:t>
            </a:r>
            <a:r>
              <a:rPr lang="ru-RU"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іс-шаралар</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уақытша</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тоқтатылады</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үй-жайлардың</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санитарлық</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тазартылуын</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бақылау</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және</a:t>
            </a:r>
            <a:r>
              <a:rPr lang="ru-RU"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кіріп-шығудың</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белгіленген</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бақылауын</a:t>
            </a:r>
            <a:r>
              <a:rPr lang="ru-RU" b="1"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қамтамасыз</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ету</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күшейтіледі</a:t>
            </a:r>
            <a:r>
              <a:rPr lang="ru-RU" dirty="0">
                <a:latin typeface="Arial" panose="020B0604020202020204" pitchFamily="34" charset="0"/>
                <a:ea typeface="Calibri" panose="020F0502020204030204" pitchFamily="34" charset="0"/>
                <a:cs typeface="Arial" panose="020B0604020202020204" pitchFamily="34" charset="0"/>
              </a:rPr>
              <a:t>.</a:t>
            </a:r>
          </a:p>
          <a:p>
            <a:pPr marR="179070" indent="450215" algn="just">
              <a:lnSpc>
                <a:spcPct val="115000"/>
              </a:lnSpc>
              <a:spcAft>
                <a:spcPts val="0"/>
              </a:spcAft>
            </a:pPr>
            <a:r>
              <a:rPr lang="ru-RU" b="1" dirty="0">
                <a:latin typeface="Arial" panose="020B0604020202020204" pitchFamily="34" charset="0"/>
                <a:ea typeface="Times New Roman" panose="02020603050405020304" pitchFamily="18" charset="0"/>
                <a:cs typeface="Arial" panose="020B0604020202020204" pitchFamily="34" charset="0"/>
              </a:rPr>
              <a:t>-</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жатақханадан</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шығу</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сабақтар</a:t>
            </a:r>
            <a:r>
              <a:rPr lang="kk-KZ" dirty="0">
                <a:latin typeface="Arial" panose="020B0604020202020204" pitchFamily="34" charset="0"/>
                <a:ea typeface="Calibri" panose="020F0502020204030204" pitchFamily="34" charset="0"/>
                <a:cs typeface="Arial" panose="020B0604020202020204" pitchFamily="34" charset="0"/>
              </a:rPr>
              <a:t>ға</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қатысуға</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және</a:t>
            </a:r>
            <a:r>
              <a:rPr lang="ru-RU"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ерекше</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жағдайларда</a:t>
            </a:r>
            <a:r>
              <a:rPr lang="ru-RU" b="1"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рұқсат</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етіледі</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Тұрғындардың</a:t>
            </a:r>
            <a:r>
              <a:rPr lang="ru-RU" dirty="0">
                <a:latin typeface="Arial" panose="020B0604020202020204" pitchFamily="34" charset="0"/>
                <a:ea typeface="Calibri" panose="020F0502020204030204" pitchFamily="34" charset="0"/>
                <a:cs typeface="Arial" panose="020B0604020202020204" pitchFamily="34" charset="0"/>
              </a:rPr>
              <a:t> </a:t>
            </a:r>
            <a:r>
              <a:rPr lang="ru-RU" dirty="0" err="1">
                <a:latin typeface="Arial" panose="020B0604020202020204" pitchFamily="34" charset="0"/>
                <a:ea typeface="Calibri" panose="020F0502020204030204" pitchFamily="34" charset="0"/>
                <a:cs typeface="Arial" panose="020B0604020202020204" pitchFamily="34" charset="0"/>
              </a:rPr>
              <a:t>жатақханаға</a:t>
            </a:r>
            <a:r>
              <a:rPr lang="ru-RU"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бейтаныс</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адамдарды</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әкелуіне</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жол</a:t>
            </a:r>
            <a:r>
              <a:rPr lang="ru-RU" b="1" dirty="0">
                <a:latin typeface="Arial" panose="020B0604020202020204" pitchFamily="34" charset="0"/>
                <a:ea typeface="Calibri" panose="020F0502020204030204" pitchFamily="34" charset="0"/>
                <a:cs typeface="Arial" panose="020B0604020202020204" pitchFamily="34" charset="0"/>
              </a:rPr>
              <a:t> </a:t>
            </a:r>
            <a:r>
              <a:rPr lang="ru-RU" b="1" dirty="0" err="1">
                <a:latin typeface="Arial" panose="020B0604020202020204" pitchFamily="34" charset="0"/>
                <a:ea typeface="Calibri" panose="020F0502020204030204" pitchFamily="34" charset="0"/>
                <a:cs typeface="Arial" panose="020B0604020202020204" pitchFamily="34" charset="0"/>
              </a:rPr>
              <a:t>берілмейді</a:t>
            </a:r>
            <a:r>
              <a:rPr lang="ru-RU" dirty="0">
                <a:latin typeface="Arial" panose="020B0604020202020204" pitchFamily="34" charset="0"/>
                <a:ea typeface="Calibri" panose="020F0502020204030204" pitchFamily="34" charset="0"/>
                <a:cs typeface="Arial" panose="020B0604020202020204" pitchFamily="34" charset="0"/>
              </a:rPr>
              <a:t>. </a:t>
            </a:r>
          </a:p>
          <a:p>
            <a:pPr marR="179070" indent="450215" algn="just">
              <a:lnSpc>
                <a:spcPct val="115000"/>
              </a:lnSpc>
              <a:spcAft>
                <a:spcPts val="0"/>
              </a:spcAft>
            </a:pPr>
            <a:r>
              <a:rPr lang="kk-KZ" b="1" dirty="0">
                <a:latin typeface="Arial" panose="020B0604020202020204" pitchFamily="34" charset="0"/>
                <a:ea typeface="Times New Roman" panose="02020603050405020304" pitchFamily="18" charset="0"/>
                <a:cs typeface="Arial" panose="020B0604020202020204" pitchFamily="34" charset="0"/>
              </a:rPr>
              <a:t>-</a:t>
            </a:r>
            <a:r>
              <a:rPr lang="kk-KZ" dirty="0">
                <a:latin typeface="Arial" panose="020B0604020202020204" pitchFamily="34" charset="0"/>
                <a:ea typeface="Calibri" panose="020F0502020204030204" pitchFamily="34" charset="0"/>
                <a:cs typeface="Arial" panose="020B0604020202020204" pitchFamily="34" charset="0"/>
              </a:rPr>
              <a:t> қашықтан оқыту кезеңінде жатақханада тұратын адамдар азық-түлік дүкендері және дәріханаларды, сауда нүктелерін қоспағанда, </a:t>
            </a:r>
            <a:r>
              <a:rPr lang="kk-KZ" b="1" dirty="0">
                <a:latin typeface="Arial" panose="020B0604020202020204" pitchFamily="34" charset="0"/>
                <a:ea typeface="Calibri" panose="020F0502020204030204" pitchFamily="34" charset="0"/>
                <a:cs typeface="Arial" panose="020B0604020202020204" pitchFamily="34" charset="0"/>
              </a:rPr>
              <a:t>тұрақты тұратын жерлерге немесе басқа жерлерге баруына болмайды.</a:t>
            </a:r>
            <a:endParaRPr lang="ru-RU" dirty="0">
              <a:latin typeface="Arial" panose="020B0604020202020204" pitchFamily="34" charset="0"/>
              <a:ea typeface="Calibri" panose="020F0502020204030204" pitchFamily="34" charset="0"/>
              <a:cs typeface="Arial" panose="020B0604020202020204" pitchFamily="34" charset="0"/>
            </a:endParaRPr>
          </a:p>
          <a:p>
            <a:pPr marR="179070" indent="450215" algn="just">
              <a:lnSpc>
                <a:spcPct val="115000"/>
              </a:lnSpc>
              <a:spcAft>
                <a:spcPts val="0"/>
              </a:spcAft>
            </a:pPr>
            <a:r>
              <a:rPr lang="kk-KZ" b="1" dirty="0">
                <a:latin typeface="Arial" panose="020B0604020202020204" pitchFamily="34" charset="0"/>
                <a:ea typeface="Times New Roman" panose="02020603050405020304" pitchFamily="18" charset="0"/>
                <a:cs typeface="Arial" panose="020B0604020202020204" pitchFamily="34" charset="0"/>
              </a:rPr>
              <a:t>- </a:t>
            </a:r>
            <a:r>
              <a:rPr lang="kk-KZ" dirty="0">
                <a:latin typeface="Arial" panose="020B0604020202020204" pitchFamily="34" charset="0"/>
                <a:ea typeface="Calibri" panose="020F0502020204030204" pitchFamily="34" charset="0"/>
                <a:cs typeface="Arial" panose="020B0604020202020204" pitchFamily="34" charset="0"/>
              </a:rPr>
              <a:t>студенттер жатақханадан қашықтан оқу режимінде </a:t>
            </a:r>
            <a:r>
              <a:rPr lang="kk-KZ" b="1" dirty="0">
                <a:latin typeface="Arial" panose="020B0604020202020204" pitchFamily="34" charset="0"/>
                <a:ea typeface="Calibri" panose="020F0502020204030204" pitchFamily="34" charset="0"/>
                <a:cs typeface="Arial" panose="020B0604020202020204" pitchFamily="34" charset="0"/>
              </a:rPr>
              <a:t>уақытша кеткен кезде</a:t>
            </a:r>
            <a:r>
              <a:rPr lang="kk-KZ" dirty="0">
                <a:latin typeface="Arial" panose="020B0604020202020204" pitchFamily="34" charset="0"/>
                <a:ea typeface="Calibri" panose="020F0502020204030204" pitchFamily="34" charset="0"/>
                <a:cs typeface="Arial" panose="020B0604020202020204" pitchFamily="34" charset="0"/>
              </a:rPr>
              <a:t>, жазбаша түрде жатақханадан шығу, қайту уақыты және бағытын көрсете отырып</a:t>
            </a:r>
            <a:r>
              <a:rPr lang="kk-KZ" b="1" dirty="0">
                <a:latin typeface="Arial" panose="020B0604020202020204" pitchFamily="34" charset="0"/>
                <a:ea typeface="Calibri" panose="020F0502020204030204" pitchFamily="34" charset="0"/>
                <a:cs typeface="Arial" panose="020B0604020202020204" pitchFamily="34" charset="0"/>
              </a:rPr>
              <a:t>, куратор-эдвайзерге хабарлайды</a:t>
            </a:r>
            <a:r>
              <a:rPr lang="kk-KZ" dirty="0">
                <a:latin typeface="Arial" panose="020B0604020202020204" pitchFamily="34" charset="0"/>
                <a:ea typeface="Calibri" panose="020F0502020204030204" pitchFamily="34" charset="0"/>
                <a:cs typeface="Arial" panose="020B0604020202020204" pitchFamily="34" charset="0"/>
              </a:rPr>
              <a:t>.</a:t>
            </a:r>
            <a:endParaRPr lang="ru-RU" dirty="0">
              <a:latin typeface="Arial" panose="020B0604020202020204" pitchFamily="34" charset="0"/>
              <a:ea typeface="Calibri" panose="020F0502020204030204" pitchFamily="34" charset="0"/>
              <a:cs typeface="Arial" panose="020B0604020202020204" pitchFamily="34" charset="0"/>
            </a:endParaRPr>
          </a:p>
          <a:p>
            <a:pPr marR="179070" indent="450215" algn="just">
              <a:lnSpc>
                <a:spcPct val="115000"/>
              </a:lnSpc>
              <a:spcAft>
                <a:spcPts val="0"/>
              </a:spcAft>
            </a:pPr>
            <a:r>
              <a:rPr lang="kk-KZ" b="1" dirty="0">
                <a:latin typeface="Arial" panose="020B0604020202020204" pitchFamily="34" charset="0"/>
                <a:ea typeface="Times New Roman" panose="02020603050405020304" pitchFamily="18" charset="0"/>
                <a:cs typeface="Arial" panose="020B0604020202020204" pitchFamily="34" charset="0"/>
              </a:rPr>
              <a:t>- </a:t>
            </a:r>
            <a:r>
              <a:rPr lang="kk-KZ" dirty="0">
                <a:latin typeface="Arial" panose="020B0604020202020204" pitchFamily="34" charset="0"/>
                <a:ea typeface="Calibri" panose="020F0502020204030204" pitchFamily="34" charset="0"/>
                <a:cs typeface="Arial" panose="020B0604020202020204" pitchFamily="34" charset="0"/>
              </a:rPr>
              <a:t>Куратор-эдвайзер ата-аналарына студенттің </a:t>
            </a:r>
            <a:r>
              <a:rPr lang="kk-KZ" b="1" dirty="0">
                <a:latin typeface="Arial" panose="020B0604020202020204" pitchFamily="34" charset="0"/>
                <a:ea typeface="Calibri" panose="020F0502020204030204" pitchFamily="34" charset="0"/>
                <a:cs typeface="Arial" panose="020B0604020202020204" pitchFamily="34" charset="0"/>
              </a:rPr>
              <a:t>жатақханадан кетуі туралы хабарлауы тиіс.</a:t>
            </a:r>
            <a:endParaRPr lang="ru-RU" b="1" dirty="0">
              <a:latin typeface="Arial" panose="020B0604020202020204" pitchFamily="34" charset="0"/>
              <a:ea typeface="Calibri" panose="020F0502020204030204" pitchFamily="34" charset="0"/>
              <a:cs typeface="Arial" panose="020B0604020202020204" pitchFamily="34" charset="0"/>
            </a:endParaRPr>
          </a:p>
          <a:p>
            <a:pPr marR="179070" indent="450215" algn="just">
              <a:lnSpc>
                <a:spcPct val="115000"/>
              </a:lnSpc>
            </a:pPr>
            <a:r>
              <a:rPr lang="kk-KZ" b="1" dirty="0">
                <a:latin typeface="Arial" panose="020B0604020202020204" pitchFamily="34" charset="0"/>
                <a:ea typeface="Times New Roman" panose="02020603050405020304" pitchFamily="18" charset="0"/>
                <a:cs typeface="Arial" panose="020B0604020202020204" pitchFamily="34" charset="0"/>
              </a:rPr>
              <a:t>- </a:t>
            </a:r>
            <a:r>
              <a:rPr lang="kk-KZ" dirty="0">
                <a:latin typeface="Arial" panose="020B0604020202020204" pitchFamily="34" charset="0"/>
                <a:ea typeface="Times New Roman" panose="02020603050405020304" pitchFamily="18" charset="0"/>
                <a:cs typeface="Arial" panose="020B0604020202020204" pitchFamily="34" charset="0"/>
              </a:rPr>
              <a:t>Ж</a:t>
            </a:r>
            <a:r>
              <a:rPr lang="kk-KZ" dirty="0">
                <a:latin typeface="Arial" panose="020B0604020202020204" pitchFamily="34" charset="0"/>
                <a:ea typeface="Calibri" panose="020F0502020204030204" pitchFamily="34" charset="0"/>
                <a:cs typeface="Arial" panose="020B0604020202020204" pitchFamily="34" charset="0"/>
              </a:rPr>
              <a:t>атақханадан туыстарына, тұрақты елді-мекеніне уақытша барып келген студент бірінші кезекте «Керемет» студенттерге қызмет көрсету орталығына барып, дәрігердің қарауынан өтуі тиіс. Ауру анықталған жағдайда карантинге жабылады. </a:t>
            </a:r>
            <a:r>
              <a:rPr lang="ru-RU" dirty="0">
                <a:latin typeface="Arial" panose="020B0604020202020204" pitchFamily="34" charset="0"/>
                <a:ea typeface="Calibri" panose="020F0502020204030204" pitchFamily="34" charset="0"/>
                <a:cs typeface="Arial" panose="020B0604020202020204" pitchFamily="34" charset="0"/>
              </a:rPr>
              <a:t>Ал, с</a:t>
            </a:r>
            <a:r>
              <a:rPr lang="kk-KZ" dirty="0">
                <a:latin typeface="Arial" panose="020B0604020202020204" pitchFamily="34" charset="0"/>
                <a:ea typeface="Calibri" panose="020F0502020204030204" pitchFamily="34" charset="0"/>
                <a:cs typeface="Arial" panose="020B0604020202020204" pitchFamily="34" charset="0"/>
              </a:rPr>
              <a:t>ау болған жағдайда студенттің денсаулығын </a:t>
            </a:r>
            <a:r>
              <a:rPr lang="kk-KZ" b="1" dirty="0">
                <a:latin typeface="Arial" panose="020B0604020202020204" pitchFamily="34" charset="0"/>
                <a:ea typeface="Calibri" panose="020F0502020204030204" pitchFamily="34" charset="0"/>
                <a:cs typeface="Arial" panose="020B0604020202020204" pitchFamily="34" charset="0"/>
              </a:rPr>
              <a:t>оралғаннан  бастап 14 күнтізбелік күн ішінде бақылайды</a:t>
            </a:r>
            <a:r>
              <a:rPr lang="kk-KZ" dirty="0">
                <a:latin typeface="Arial" panose="020B0604020202020204" pitchFamily="34" charset="0"/>
                <a:ea typeface="Calibri" panose="020F0502020204030204" pitchFamily="34" charset="0"/>
                <a:cs typeface="Arial" panose="020B0604020202020204" pitchFamily="34" charset="0"/>
              </a:rPr>
              <a:t>. </a:t>
            </a:r>
            <a:endParaRPr lang="ru-RU" dirty="0">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781" y="0"/>
            <a:ext cx="1400383" cy="1357389"/>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15" y="-1"/>
            <a:ext cx="1400384" cy="1357390"/>
          </a:xfrm>
          <a:prstGeom prst="rect">
            <a:avLst/>
          </a:prstGeom>
        </p:spPr>
      </p:pic>
    </p:spTree>
    <p:extLst>
      <p:ext uri="{BB962C8B-B14F-4D97-AF65-F5344CB8AC3E}">
        <p14:creationId xmlns:p14="http://schemas.microsoft.com/office/powerpoint/2010/main" val="40962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9178" y="693950"/>
            <a:ext cx="11360986" cy="6463308"/>
          </a:xfrm>
          <a:prstGeom prst="rect">
            <a:avLst/>
          </a:prstGeom>
        </p:spPr>
        <p:txBody>
          <a:bodyPr wrap="square">
            <a:spAutoFit/>
          </a:bodyPr>
          <a:lstStyle/>
          <a:p>
            <a:pPr marR="179070" indent="450215" algn="ctr">
              <a:lnSpc>
                <a:spcPct val="115000"/>
              </a:lnSpc>
              <a:spcAft>
                <a:spcPts val="0"/>
              </a:spcAft>
            </a:pPr>
            <a:r>
              <a:rPr lang="ru-RU" b="1" dirty="0">
                <a:solidFill>
                  <a:srgbClr val="FF0000"/>
                </a:solidFill>
                <a:latin typeface="Arial" panose="020B0604020202020204" pitchFamily="34" charset="0"/>
                <a:ea typeface="Calibri" panose="020F0502020204030204" pitchFamily="34" charset="0"/>
                <a:cs typeface="Arial" panose="020B0604020202020204" pitchFamily="34" charset="0"/>
              </a:rPr>
              <a:t>ОГРАНИЧЕНИЯ ДЛЯ СТУДЕНТОВ ВО ВРЕМЯ ЭПИДЕМИИ:</a:t>
            </a:r>
          </a:p>
          <a:p>
            <a:pPr marR="179070" indent="450215" algn="ctr">
              <a:lnSpc>
                <a:spcPct val="115000"/>
              </a:lnSpc>
              <a:spcAft>
                <a:spcPts val="0"/>
              </a:spcAft>
            </a:pPr>
            <a:endParaRPr lang="ru-RU"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R="179070" indent="450215" algn="ctr">
              <a:lnSpc>
                <a:spcPct val="115000"/>
              </a:lnSpc>
              <a:spcAft>
                <a:spcPts val="0"/>
              </a:spcAft>
            </a:pPr>
            <a:r>
              <a:rPr lang="ru-RU" dirty="0">
                <a:solidFill>
                  <a:srgbClr val="000000"/>
                </a:solidFill>
                <a:latin typeface="Roboto"/>
              </a:rPr>
              <a:t>- </a:t>
            </a:r>
            <a:r>
              <a:rPr lang="ru-RU" b="1" dirty="0">
                <a:solidFill>
                  <a:srgbClr val="000000"/>
                </a:solidFill>
                <a:latin typeface="Roboto"/>
              </a:rPr>
              <a:t>Приостановить </a:t>
            </a:r>
            <a:r>
              <a:rPr lang="ru-RU" dirty="0">
                <a:solidFill>
                  <a:srgbClr val="000000"/>
                </a:solidFill>
                <a:latin typeface="Roboto"/>
              </a:rPr>
              <a:t>досуг и другие массовые мероприятия в общежитиях образовательных учреждений, усилить контроль за санитарией помещений и </a:t>
            </a:r>
            <a:r>
              <a:rPr lang="ru-RU" b="1" dirty="0">
                <a:solidFill>
                  <a:srgbClr val="000000"/>
                </a:solidFill>
                <a:latin typeface="Roboto"/>
              </a:rPr>
              <a:t>обеспечение установленного контроля доступа.</a:t>
            </a:r>
            <a:r>
              <a:rPr lang="ru-RU"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pPr marL="285750" marR="179070" indent="-285750" algn="just">
              <a:lnSpc>
                <a:spcPct val="115000"/>
              </a:lnSpc>
              <a:spcAft>
                <a:spcPts val="0"/>
              </a:spcAft>
              <a:buFontTx/>
              <a:buChar char="-"/>
            </a:pPr>
            <a:r>
              <a:rPr lang="ru-RU" dirty="0">
                <a:latin typeface="Arial" panose="020B0604020202020204" pitchFamily="34" charset="0"/>
                <a:ea typeface="Calibri" panose="020F0502020204030204" pitchFamily="34" charset="0"/>
                <a:cs typeface="Arial" panose="020B0604020202020204" pitchFamily="34" charset="0"/>
              </a:rPr>
              <a:t>Покидать общежитие </a:t>
            </a:r>
            <a:r>
              <a:rPr lang="ru-RU" b="1" dirty="0">
                <a:latin typeface="Arial" panose="020B0604020202020204" pitchFamily="34" charset="0"/>
                <a:ea typeface="Calibri" panose="020F0502020204030204" pitchFamily="34" charset="0"/>
                <a:cs typeface="Arial" panose="020B0604020202020204" pitchFamily="34" charset="0"/>
              </a:rPr>
              <a:t>разрешается</a:t>
            </a:r>
            <a:r>
              <a:rPr lang="ru-RU" dirty="0">
                <a:latin typeface="Arial" panose="020B0604020202020204" pitchFamily="34" charset="0"/>
                <a:ea typeface="Calibri" panose="020F0502020204030204" pitchFamily="34" charset="0"/>
                <a:cs typeface="Arial" panose="020B0604020202020204" pitchFamily="34" charset="0"/>
              </a:rPr>
              <a:t> для посещения занятий и в исключительных случаях.</a:t>
            </a:r>
          </a:p>
          <a:p>
            <a:pPr marL="285750" marR="179070" indent="-285750" algn="just">
              <a:lnSpc>
                <a:spcPct val="115000"/>
              </a:lnSpc>
              <a:spcAft>
                <a:spcPts val="0"/>
              </a:spcAft>
              <a:buFontTx/>
              <a:buChar char="-"/>
            </a:pPr>
            <a:r>
              <a:rPr lang="ru-RU" dirty="0">
                <a:latin typeface="Arial" panose="020B0604020202020204" pitchFamily="34" charset="0"/>
                <a:ea typeface="Calibri" panose="020F0502020204030204" pitchFamily="34" charset="0"/>
                <a:cs typeface="Arial" panose="020B0604020202020204" pitchFamily="34" charset="0"/>
              </a:rPr>
              <a:t>Жильцам </a:t>
            </a:r>
            <a:r>
              <a:rPr lang="ru-RU" b="1" dirty="0">
                <a:latin typeface="Arial" panose="020B0604020202020204" pitchFamily="34" charset="0"/>
                <a:ea typeface="Calibri" panose="020F0502020204030204" pitchFamily="34" charset="0"/>
                <a:cs typeface="Arial" panose="020B0604020202020204" pitchFamily="34" charset="0"/>
              </a:rPr>
              <a:t>не разрешается </a:t>
            </a:r>
            <a:r>
              <a:rPr lang="ru-RU" dirty="0">
                <a:latin typeface="Arial" panose="020B0604020202020204" pitchFamily="34" charset="0"/>
                <a:ea typeface="Calibri" panose="020F0502020204030204" pitchFamily="34" charset="0"/>
                <a:cs typeface="Arial" panose="020B0604020202020204" pitchFamily="34" charset="0"/>
              </a:rPr>
              <a:t>приводить посторонних в общежитие.</a:t>
            </a:r>
          </a:p>
          <a:p>
            <a:pPr marL="285750" marR="179070" indent="-285750" algn="just">
              <a:lnSpc>
                <a:spcPct val="115000"/>
              </a:lnSpc>
              <a:spcAft>
                <a:spcPts val="0"/>
              </a:spcAft>
              <a:buFontTx/>
              <a:buChar char="-"/>
            </a:pPr>
            <a:r>
              <a:rPr lang="ru-RU" dirty="0">
                <a:latin typeface="Arial" panose="020B0604020202020204" pitchFamily="34" charset="0"/>
                <a:ea typeface="Calibri" panose="020F0502020204030204" pitchFamily="34" charset="0"/>
                <a:cs typeface="Arial" panose="020B0604020202020204" pitchFamily="34" charset="0"/>
              </a:rPr>
              <a:t>В период дистанционного обучения студентам, проживающим в общежитии</a:t>
            </a:r>
            <a:r>
              <a:rPr lang="ru-RU" b="1" dirty="0">
                <a:latin typeface="Arial" panose="020B0604020202020204" pitchFamily="34" charset="0"/>
                <a:ea typeface="Calibri" panose="020F0502020204030204" pitchFamily="34" charset="0"/>
                <a:cs typeface="Arial" panose="020B0604020202020204" pitchFamily="34" charset="0"/>
              </a:rPr>
              <a:t>, не разрешается </a:t>
            </a:r>
            <a:r>
              <a:rPr lang="ru-RU" dirty="0">
                <a:latin typeface="Arial" panose="020B0604020202020204" pitchFamily="34" charset="0"/>
                <a:ea typeface="Calibri" panose="020F0502020204030204" pitchFamily="34" charset="0"/>
                <a:cs typeface="Arial" panose="020B0604020202020204" pitchFamily="34" charset="0"/>
              </a:rPr>
              <a:t>посещать постоянные места жительства или другие места, кроме продуктовых магазинов и аптек.</a:t>
            </a:r>
          </a:p>
          <a:p>
            <a:pPr marL="285750" marR="179070" indent="-285750" algn="just">
              <a:lnSpc>
                <a:spcPct val="115000"/>
              </a:lnSpc>
              <a:spcAft>
                <a:spcPts val="0"/>
              </a:spcAft>
              <a:buFontTx/>
              <a:buChar char="-"/>
            </a:pPr>
            <a:r>
              <a:rPr lang="kk-KZ" dirty="0">
                <a:latin typeface="Arial" panose="020B0604020202020204" pitchFamily="34" charset="0"/>
                <a:ea typeface="Times New Roman" panose="02020603050405020304" pitchFamily="18" charset="0"/>
                <a:cs typeface="Arial" panose="020B0604020202020204" pitchFamily="34" charset="0"/>
              </a:rPr>
              <a:t>Во время дистанционного обучения </a:t>
            </a:r>
            <a:r>
              <a:rPr lang="ru-RU" dirty="0">
                <a:latin typeface="Arial" panose="020B0604020202020204" pitchFamily="34" charset="0"/>
                <a:ea typeface="Times New Roman" panose="02020603050405020304" pitchFamily="18" charset="0"/>
                <a:cs typeface="Arial" panose="020B0604020202020204" pitchFamily="34" charset="0"/>
              </a:rPr>
              <a:t>студенты, которые собираются временно покинуть общежитие, </a:t>
            </a:r>
            <a:r>
              <a:rPr lang="ru-RU" b="1" dirty="0">
                <a:latin typeface="Arial" panose="020B0604020202020204" pitchFamily="34" charset="0"/>
                <a:ea typeface="Times New Roman" panose="02020603050405020304" pitchFamily="18" charset="0"/>
                <a:cs typeface="Arial" panose="020B0604020202020204" pitchFamily="34" charset="0"/>
              </a:rPr>
              <a:t>обязаны </a:t>
            </a:r>
            <a:r>
              <a:rPr lang="ru-RU" dirty="0">
                <a:latin typeface="Arial" panose="020B0604020202020204" pitchFamily="34" charset="0"/>
                <a:ea typeface="Times New Roman" panose="02020603050405020304" pitchFamily="18" charset="0"/>
                <a:cs typeface="Arial" panose="020B0604020202020204" pitchFamily="34" charset="0"/>
              </a:rPr>
              <a:t>письменно уведомить куратора-</a:t>
            </a:r>
            <a:r>
              <a:rPr lang="ru-RU" dirty="0" err="1">
                <a:latin typeface="Arial" panose="020B0604020202020204" pitchFamily="34" charset="0"/>
                <a:ea typeface="Times New Roman" panose="02020603050405020304" pitchFamily="18" charset="0"/>
                <a:cs typeface="Arial" panose="020B0604020202020204" pitchFamily="34" charset="0"/>
              </a:rPr>
              <a:t>эдвайзера</a:t>
            </a:r>
            <a:r>
              <a:rPr lang="ru-RU" dirty="0">
                <a:latin typeface="Arial" panose="020B0604020202020204" pitchFamily="34" charset="0"/>
                <a:ea typeface="Times New Roman" panose="02020603050405020304" pitchFamily="18" charset="0"/>
                <a:cs typeface="Arial" panose="020B0604020202020204" pitchFamily="34" charset="0"/>
              </a:rPr>
              <a:t> о направлении выезда из общежития  с указанием времени.</a:t>
            </a:r>
          </a:p>
          <a:p>
            <a:pPr marL="285750" marR="179070" indent="-285750" algn="just">
              <a:lnSpc>
                <a:spcPct val="115000"/>
              </a:lnSpc>
              <a:spcAft>
                <a:spcPts val="0"/>
              </a:spcAft>
              <a:buFontTx/>
              <a:buChar char="-"/>
            </a:pPr>
            <a:r>
              <a:rPr lang="ru-RU" dirty="0">
                <a:latin typeface="Arial" panose="020B0604020202020204" pitchFamily="34" charset="0"/>
                <a:ea typeface="Times New Roman" panose="02020603050405020304" pitchFamily="18" charset="0"/>
                <a:cs typeface="Arial" panose="020B0604020202020204" pitchFamily="34" charset="0"/>
              </a:rPr>
              <a:t>Куратор-</a:t>
            </a:r>
            <a:r>
              <a:rPr lang="ru-RU" dirty="0" err="1">
                <a:latin typeface="Arial" panose="020B0604020202020204" pitchFamily="34" charset="0"/>
                <a:ea typeface="Times New Roman" panose="02020603050405020304" pitchFamily="18" charset="0"/>
                <a:cs typeface="Arial" panose="020B0604020202020204" pitchFamily="34" charset="0"/>
              </a:rPr>
              <a:t>эдвайзер</a:t>
            </a:r>
            <a:r>
              <a:rPr lang="ru-RU" dirty="0">
                <a:latin typeface="Arial" panose="020B0604020202020204" pitchFamily="34" charset="0"/>
                <a:ea typeface="Times New Roman" panose="02020603050405020304" pitchFamily="18" charset="0"/>
                <a:cs typeface="Arial" panose="020B0604020202020204" pitchFamily="34" charset="0"/>
              </a:rPr>
              <a:t> </a:t>
            </a:r>
            <a:r>
              <a:rPr lang="ru-RU" b="1" dirty="0">
                <a:latin typeface="Arial" panose="020B0604020202020204" pitchFamily="34" charset="0"/>
                <a:ea typeface="Times New Roman" panose="02020603050405020304" pitchFamily="18" charset="0"/>
                <a:cs typeface="Arial" panose="020B0604020202020204" pitchFamily="34" charset="0"/>
              </a:rPr>
              <a:t>должен уведомить </a:t>
            </a:r>
            <a:r>
              <a:rPr lang="ru-RU" dirty="0">
                <a:latin typeface="Arial" panose="020B0604020202020204" pitchFamily="34" charset="0"/>
                <a:ea typeface="Times New Roman" panose="02020603050405020304" pitchFamily="18" charset="0"/>
                <a:cs typeface="Arial" panose="020B0604020202020204" pitchFamily="34" charset="0"/>
              </a:rPr>
              <a:t>родителей об отъезде студента из общежития.</a:t>
            </a:r>
          </a:p>
          <a:p>
            <a:pPr marL="285750" marR="179070" indent="-285750" algn="just">
              <a:lnSpc>
                <a:spcPct val="115000"/>
              </a:lnSpc>
              <a:spcAft>
                <a:spcPts val="0"/>
              </a:spcAft>
              <a:buFontTx/>
              <a:buChar char="-"/>
            </a:pPr>
            <a:r>
              <a:rPr lang="ru-RU" dirty="0">
                <a:latin typeface="Arial" panose="020B0604020202020204" pitchFamily="34" charset="0"/>
                <a:ea typeface="Times New Roman" panose="02020603050405020304" pitchFamily="18" charset="0"/>
                <a:cs typeface="Arial" panose="020B0604020202020204" pitchFamily="34" charset="0"/>
              </a:rPr>
              <a:t>Студент, временно </a:t>
            </a:r>
            <a:r>
              <a:rPr lang="ru-RU" b="1" dirty="0">
                <a:latin typeface="Arial" panose="020B0604020202020204" pitchFamily="34" charset="0"/>
                <a:ea typeface="Times New Roman" panose="02020603050405020304" pitchFamily="18" charset="0"/>
                <a:cs typeface="Arial" panose="020B0604020202020204" pitchFamily="34" charset="0"/>
              </a:rPr>
              <a:t>выехавший из общежития </a:t>
            </a:r>
            <a:r>
              <a:rPr lang="ru-RU" dirty="0">
                <a:latin typeface="Arial" panose="020B0604020202020204" pitchFamily="34" charset="0"/>
                <a:ea typeface="Times New Roman" panose="02020603050405020304" pitchFamily="18" charset="0"/>
                <a:cs typeface="Arial" panose="020B0604020202020204" pitchFamily="34" charset="0"/>
              </a:rPr>
              <a:t>к родственникам или на постоянное место жительства, после возвращения, </a:t>
            </a:r>
            <a:r>
              <a:rPr lang="ru-RU" b="1" dirty="0">
                <a:latin typeface="Arial" panose="020B0604020202020204" pitchFamily="34" charset="0"/>
                <a:ea typeface="Times New Roman" panose="02020603050405020304" pitchFamily="18" charset="0"/>
                <a:cs typeface="Arial" panose="020B0604020202020204" pitchFamily="34" charset="0"/>
              </a:rPr>
              <a:t>в первую очередь </a:t>
            </a:r>
            <a:r>
              <a:rPr lang="ru-RU" dirty="0">
                <a:latin typeface="Arial" panose="020B0604020202020204" pitchFamily="34" charset="0"/>
                <a:ea typeface="Times New Roman" panose="02020603050405020304" pitchFamily="18" charset="0"/>
                <a:cs typeface="Arial" panose="020B0604020202020204" pitchFamily="34" charset="0"/>
              </a:rPr>
              <a:t>должен отправиться в студенческий центр обслуживания «</a:t>
            </a:r>
            <a:r>
              <a:rPr lang="ru-RU" dirty="0" err="1">
                <a:latin typeface="Arial" panose="020B0604020202020204" pitchFamily="34" charset="0"/>
                <a:ea typeface="Times New Roman" panose="02020603050405020304" pitchFamily="18" charset="0"/>
                <a:cs typeface="Arial" panose="020B0604020202020204" pitchFamily="34" charset="0"/>
              </a:rPr>
              <a:t>Керемет</a:t>
            </a:r>
            <a:r>
              <a:rPr lang="ru-RU" dirty="0">
                <a:latin typeface="Arial" panose="020B0604020202020204" pitchFamily="34" charset="0"/>
                <a:ea typeface="Times New Roman" panose="02020603050405020304" pitchFamily="18" charset="0"/>
                <a:cs typeface="Arial" panose="020B0604020202020204" pitchFamily="34" charset="0"/>
              </a:rPr>
              <a:t>» и пройти медицинское обследование. В случае обнаружения заболевания у студента, его помещают на </a:t>
            </a:r>
            <a:r>
              <a:rPr lang="ru-RU" b="1" dirty="0">
                <a:latin typeface="Arial" panose="020B0604020202020204" pitchFamily="34" charset="0"/>
                <a:ea typeface="Times New Roman" panose="02020603050405020304" pitchFamily="18" charset="0"/>
                <a:cs typeface="Arial" panose="020B0604020202020204" pitchFamily="34" charset="0"/>
              </a:rPr>
              <a:t>карантин</a:t>
            </a:r>
            <a:r>
              <a:rPr lang="ru-RU" dirty="0">
                <a:latin typeface="Arial" panose="020B0604020202020204" pitchFamily="34" charset="0"/>
                <a:ea typeface="Times New Roman" panose="02020603050405020304" pitchFamily="18" charset="0"/>
                <a:cs typeface="Arial" panose="020B0604020202020204" pitchFamily="34" charset="0"/>
              </a:rPr>
              <a:t>. В случае отсутствия признаков заболевания, за здоровьем студента ведется наблюдение в течение </a:t>
            </a:r>
            <a:r>
              <a:rPr lang="ru-RU" b="1" dirty="0">
                <a:latin typeface="Arial" panose="020B0604020202020204" pitchFamily="34" charset="0"/>
                <a:ea typeface="Times New Roman" panose="02020603050405020304" pitchFamily="18" charset="0"/>
                <a:cs typeface="Arial" panose="020B0604020202020204" pitchFamily="34" charset="0"/>
              </a:rPr>
              <a:t>14 календарных дней </a:t>
            </a:r>
            <a:r>
              <a:rPr lang="ru-RU" dirty="0">
                <a:latin typeface="Arial" panose="020B0604020202020204" pitchFamily="34" charset="0"/>
                <a:ea typeface="Times New Roman" panose="02020603050405020304" pitchFamily="18" charset="0"/>
                <a:cs typeface="Arial" panose="020B0604020202020204" pitchFamily="34" charset="0"/>
              </a:rPr>
              <a:t>с момента возвращения.</a:t>
            </a:r>
          </a:p>
          <a:p>
            <a:pPr marR="179070" algn="just">
              <a:lnSpc>
                <a:spcPct val="115000"/>
              </a:lnSpc>
              <a:spcAft>
                <a:spcPts val="0"/>
              </a:spcAft>
            </a:pPr>
            <a:endParaRPr lang="ru-RU" dirty="0">
              <a:latin typeface="Arial" panose="020B0604020202020204" pitchFamily="34" charset="0"/>
              <a:ea typeface="Calibri" panose="020F0502020204030204"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781" y="0"/>
            <a:ext cx="1400383" cy="1357389"/>
          </a:xfrm>
          <a:prstGeom prst="rect">
            <a:avLst/>
          </a:prstGeom>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15" y="-1"/>
            <a:ext cx="1400384" cy="1357390"/>
          </a:xfrm>
          <a:prstGeom prst="rect">
            <a:avLst/>
          </a:prstGeom>
        </p:spPr>
      </p:pic>
    </p:spTree>
    <p:extLst>
      <p:ext uri="{BB962C8B-B14F-4D97-AF65-F5344CB8AC3E}">
        <p14:creationId xmlns:p14="http://schemas.microsoft.com/office/powerpoint/2010/main" val="22266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838" y="353880"/>
            <a:ext cx="10981425" cy="5896999"/>
          </a:xfrm>
          <a:prstGeom prst="rect">
            <a:avLst/>
          </a:prstGeom>
        </p:spPr>
        <p:txBody>
          <a:bodyPr wrap="square">
            <a:spAutoFit/>
          </a:bodyPr>
          <a:lstStyle/>
          <a:p>
            <a:pPr marR="179070" indent="450215" algn="ctr">
              <a:lnSpc>
                <a:spcPct val="115000"/>
              </a:lnSpc>
              <a:spcAft>
                <a:spcPts val="0"/>
              </a:spcAft>
            </a:pPr>
            <a:r>
              <a:rPr lang="kk-KZ" sz="2400" b="1" dirty="0">
                <a:solidFill>
                  <a:srgbClr val="FF0000"/>
                </a:solidFill>
                <a:latin typeface="Arial" panose="020B0604020202020204" pitchFamily="34" charset="0"/>
                <a:ea typeface="Calibri" panose="020F0502020204030204" pitchFamily="34" charset="0"/>
                <a:cs typeface="Arial" panose="020B0604020202020204" pitchFamily="34" charset="0"/>
              </a:rPr>
              <a:t>ЖАТАҚХАНАДА ТҰРАТЫН СТУДЕНТТЕРГЕ </a:t>
            </a:r>
          </a:p>
          <a:p>
            <a:pPr marR="179070" indent="450215" algn="ctr">
              <a:lnSpc>
                <a:spcPct val="115000"/>
              </a:lnSpc>
              <a:spcAft>
                <a:spcPts val="0"/>
              </a:spcAft>
            </a:pPr>
            <a:r>
              <a:rPr lang="kk-KZ" sz="2400" b="1" dirty="0">
                <a:solidFill>
                  <a:srgbClr val="FF0000"/>
                </a:solidFill>
                <a:latin typeface="Arial" panose="020B0604020202020204" pitchFamily="34" charset="0"/>
                <a:ea typeface="Calibri" panose="020F0502020204030204" pitchFamily="34" charset="0"/>
                <a:cs typeface="Arial" panose="020B0604020202020204" pitchFamily="34" charset="0"/>
              </a:rPr>
              <a:t>ЭПИДЕМИЯҒА ҚАРСЫ ЕСКЕРТПЕ:</a:t>
            </a:r>
          </a:p>
          <a:p>
            <a:pPr marR="179070" indent="450215" algn="ctr">
              <a:lnSpc>
                <a:spcPct val="115000"/>
              </a:lnSpc>
              <a:spcAft>
                <a:spcPts val="0"/>
              </a:spcAft>
            </a:pPr>
            <a:endParaRPr lang="ru-RU" sz="2000" b="1" dirty="0">
              <a:latin typeface="Arial" panose="020B0604020202020204" pitchFamily="34" charset="0"/>
              <a:ea typeface="Calibri" panose="020F0502020204030204" pitchFamily="34" charset="0"/>
              <a:cs typeface="Arial" panose="020B0604020202020204" pitchFamily="34" charset="0"/>
            </a:endParaRPr>
          </a:p>
          <a:p>
            <a:pPr marL="342900" marR="179070" indent="-342900" algn="just">
              <a:lnSpc>
                <a:spcPct val="115000"/>
              </a:lnSpc>
              <a:spcAft>
                <a:spcPts val="0"/>
              </a:spcAft>
              <a:buFont typeface="Wingdings" panose="05000000000000000000" pitchFamily="2" charset="2"/>
              <a:buChar char="ü"/>
            </a:pPr>
            <a:r>
              <a:rPr lang="ru-RU" sz="2000" dirty="0" err="1">
                <a:latin typeface="Arial" panose="020B0604020202020204" pitchFamily="34" charset="0"/>
                <a:ea typeface="Calibri" panose="020F0502020204030204" pitchFamily="34" charset="0"/>
                <a:cs typeface="Arial" panose="020B0604020202020204" pitchFamily="34" charset="0"/>
              </a:rPr>
              <a:t>Студенттер</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жеке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тамақтануы</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тиіс</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marR="179070" indent="-342900" algn="just">
              <a:lnSpc>
                <a:spcPct val="115000"/>
              </a:lnSpc>
              <a:spcAft>
                <a:spcPts val="0"/>
              </a:spcAft>
              <a:buFont typeface="Wingdings" panose="05000000000000000000" pitchFamily="2" charset="2"/>
              <a:buChar char="ü"/>
            </a:pPr>
            <a:r>
              <a:rPr lang="ru-RU" sz="2000" dirty="0" err="1">
                <a:latin typeface="Arial" panose="020B0604020202020204" pitchFamily="34" charset="0"/>
                <a:ea typeface="Calibri" panose="020F0502020204030204" pitchFamily="34" charset="0"/>
                <a:cs typeface="Arial" panose="020B0604020202020204" pitchFamily="34" charset="0"/>
              </a:rPr>
              <a:t>Жу</a:t>
            </a:r>
            <a:r>
              <a:rPr lang="kk-KZ" sz="2000" dirty="0">
                <a:latin typeface="Arial" panose="020B0604020202020204" pitchFamily="34" charset="0"/>
                <a:ea typeface="Calibri" panose="020F0502020204030204" pitchFamily="34" charset="0"/>
                <a:cs typeface="Arial" panose="020B0604020202020204" pitchFamily="34" charset="0"/>
              </a:rPr>
              <a:t>ын</a:t>
            </a:r>
            <a:r>
              <a:rPr lang="ru-RU" sz="2000" dirty="0">
                <a:latin typeface="Arial" panose="020B0604020202020204" pitchFamily="34" charset="0"/>
                <a:ea typeface="Calibri" panose="020F0502020204030204" pitchFamily="34" charset="0"/>
                <a:cs typeface="Arial" panose="020B0604020202020204" pitchFamily="34" charset="0"/>
              </a:rPr>
              <a:t>у, </a:t>
            </a:r>
            <a:r>
              <a:rPr lang="ru-RU" sz="2000" dirty="0" err="1">
                <a:latin typeface="Arial" panose="020B0604020202020204" pitchFamily="34" charset="0"/>
                <a:ea typeface="Calibri" panose="020F0502020204030204" pitchFamily="34" charset="0"/>
                <a:cs typeface="Arial" panose="020B0604020202020204" pitchFamily="34" charset="0"/>
              </a:rPr>
              <a:t>шомылу</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бөлмелерінде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және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тұрмыстық</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бөлмелерде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зарарсыздандырғыш</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құралдарды</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қолдана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отырып</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үнемі</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ылғалды</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тазалық</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жүргізілуі</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тиіс</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marR="179070" indent="-342900" algn="just">
              <a:lnSpc>
                <a:spcPct val="115000"/>
              </a:lnSpc>
              <a:spcAft>
                <a:spcPts val="0"/>
              </a:spcAft>
              <a:buFont typeface="Wingdings" panose="05000000000000000000" pitchFamily="2" charset="2"/>
              <a:buChar char="ü"/>
            </a:pPr>
            <a:r>
              <a:rPr lang="ru-RU" sz="2000" dirty="0" err="1">
                <a:latin typeface="Arial" panose="020B0604020202020204" pitchFamily="34" charset="0"/>
                <a:ea typeface="Calibri" panose="020F0502020204030204" pitchFamily="34" charset="0"/>
                <a:cs typeface="Arial" panose="020B0604020202020204" pitchFamily="34" charset="0"/>
              </a:rPr>
              <a:t>Студенттер</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жатақханаға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кіргенде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және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шыққанда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вахтада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тұрған</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журналға</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жазылуы</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тиіс</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dirty="0">
                <a:latin typeface="Arial" panose="020B0604020202020204" pitchFamily="34" charset="0"/>
                <a:ea typeface="Calibri" panose="020F0502020204030204" pitchFamily="34" charset="0"/>
                <a:cs typeface="Arial" panose="020B0604020202020204" pitchFamily="34" charset="0"/>
              </a:rPr>
              <a:t>(</a:t>
            </a:r>
            <a:r>
              <a:rPr lang="ru-RU" sz="2000" dirty="0" err="1">
                <a:latin typeface="Arial" panose="020B0604020202020204" pitchFamily="34" charset="0"/>
                <a:ea typeface="Calibri" panose="020F0502020204030204" pitchFamily="34" charset="0"/>
                <a:cs typeface="Arial" panose="020B0604020202020204" pitchFamily="34" charset="0"/>
              </a:rPr>
              <a:t>айди</a:t>
            </a:r>
            <a:r>
              <a:rPr lang="ru-RU" sz="2000" dirty="0">
                <a:latin typeface="Arial" panose="020B0604020202020204" pitchFamily="34" charset="0"/>
                <a:ea typeface="Calibri" panose="020F0502020204030204" pitchFamily="34" charset="0"/>
                <a:cs typeface="Arial" panose="020B0604020202020204" pitchFamily="34" charset="0"/>
              </a:rPr>
              <a:t> карта </a:t>
            </a:r>
            <a:r>
              <a:rPr lang="ru-RU" sz="2000" dirty="0" err="1">
                <a:latin typeface="Arial" panose="020B0604020202020204" pitchFamily="34" charset="0"/>
                <a:ea typeface="Calibri" panose="020F0502020204030204" pitchFamily="34" charset="0"/>
                <a:cs typeface="Arial" panose="020B0604020202020204" pitchFamily="34" charset="0"/>
              </a:rPr>
              <a:t>даяр</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болғанша</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marR="179070" indent="-342900" algn="just">
              <a:lnSpc>
                <a:spcPct val="115000"/>
              </a:lnSpc>
              <a:buFont typeface="Wingdings" panose="05000000000000000000" pitchFamily="2" charset="2"/>
              <a:buChar char="ü"/>
            </a:pPr>
            <a:r>
              <a:rPr lang="ru-RU" sz="2000" dirty="0" err="1">
                <a:latin typeface="Arial" panose="020B0604020202020204" pitchFamily="34" charset="0"/>
                <a:ea typeface="Calibri" panose="020F0502020204030204" pitchFamily="34" charset="0"/>
                <a:cs typeface="Arial" panose="020B0604020202020204" pitchFamily="34" charset="0"/>
              </a:rPr>
              <a:t>Студенттер</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a:latin typeface="Arial" panose="020B0604020202020204" pitchFamily="34" charset="0"/>
                <a:ea typeface="Calibri" panose="020F0502020204030204" pitchFamily="34" charset="0"/>
                <a:cs typeface="Arial" panose="020B0604020202020204" pitchFamily="34" charset="0"/>
              </a:rPr>
              <a:t>2 </a:t>
            </a:r>
            <a:r>
              <a:rPr lang="ru-RU" sz="2000" b="1" dirty="0" err="1">
                <a:latin typeface="Arial" panose="020B0604020202020204" pitchFamily="34" charset="0"/>
                <a:ea typeface="Calibri" panose="020F0502020204030204" pitchFamily="34" charset="0"/>
                <a:cs typeface="Arial" panose="020B0604020202020204" pitchFamily="34" charset="0"/>
              </a:rPr>
              <a:t>адамнан</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аспайтын</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бөлмеге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орналастырылады</a:t>
            </a:r>
            <a:r>
              <a:rPr lang="ru-RU" sz="2000" dirty="0">
                <a:latin typeface="Arial" panose="020B0604020202020204" pitchFamily="34" charset="0"/>
                <a:ea typeface="Calibri" panose="020F0502020204030204" pitchFamily="34" charset="0"/>
                <a:cs typeface="Arial" panose="020B0604020202020204" pitchFamily="34" charset="0"/>
              </a:rPr>
              <a:t> (2 </a:t>
            </a:r>
            <a:r>
              <a:rPr lang="ru-RU" sz="2000" dirty="0" err="1">
                <a:latin typeface="Arial" panose="020B0604020202020204" pitchFamily="34" charset="0"/>
                <a:ea typeface="Calibri" panose="020F0502020204030204" pitchFamily="34" charset="0"/>
                <a:cs typeface="Arial" panose="020B0604020202020204" pitchFamily="34" charset="0"/>
              </a:rPr>
              <a:t>адамдық</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бөлмеде</a:t>
            </a:r>
            <a:r>
              <a:rPr lang="ru-RU" sz="2000" dirty="0">
                <a:latin typeface="Arial" panose="020B0604020202020204" pitchFamily="34" charset="0"/>
                <a:ea typeface="Calibri" panose="020F0502020204030204" pitchFamily="34" charset="0"/>
                <a:cs typeface="Arial" panose="020B0604020202020204" pitchFamily="34" charset="0"/>
              </a:rPr>
              <a:t> 1 студент </a:t>
            </a:r>
            <a:r>
              <a:rPr lang="ru-RU" sz="2000" dirty="0" err="1">
                <a:latin typeface="Arial" panose="020B0604020202020204" pitchFamily="34" charset="0"/>
                <a:ea typeface="Calibri" panose="020F0502020204030204" pitchFamily="34" charset="0"/>
                <a:cs typeface="Arial" panose="020B0604020202020204" pitchFamily="34" charset="0"/>
              </a:rPr>
              <a:t>орналасады</a:t>
            </a:r>
            <a:r>
              <a:rPr lang="ru-RU" sz="2000" dirty="0">
                <a:latin typeface="Arial" panose="020B0604020202020204" pitchFamily="34" charset="0"/>
                <a:ea typeface="Calibri" panose="020F0502020204030204" pitchFamily="34" charset="0"/>
                <a:cs typeface="Arial" panose="020B0604020202020204" pitchFamily="34" charset="0"/>
              </a:rPr>
              <a:t>, 3-4 </a:t>
            </a:r>
            <a:r>
              <a:rPr lang="ru-RU" sz="2000" dirty="0" err="1">
                <a:latin typeface="Arial" panose="020B0604020202020204" pitchFamily="34" charset="0"/>
                <a:ea typeface="Calibri" panose="020F0502020204030204" pitchFamily="34" charset="0"/>
                <a:cs typeface="Arial" panose="020B0604020202020204" pitchFamily="34" charset="0"/>
              </a:rPr>
              <a:t>адамдық</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бөлмеде</a:t>
            </a:r>
            <a:r>
              <a:rPr lang="ru-RU" sz="2000" dirty="0">
                <a:latin typeface="Arial" panose="020B0604020202020204" pitchFamily="34" charset="0"/>
                <a:ea typeface="Calibri" panose="020F0502020204030204" pitchFamily="34" charset="0"/>
                <a:cs typeface="Arial" panose="020B0604020202020204" pitchFamily="34" charset="0"/>
              </a:rPr>
              <a:t> тек 2 студент </a:t>
            </a:r>
            <a:r>
              <a:rPr lang="ru-RU" sz="2000" dirty="0" err="1">
                <a:latin typeface="Arial" panose="020B0604020202020204" pitchFamily="34" charset="0"/>
                <a:ea typeface="Calibri" panose="020F0502020204030204" pitchFamily="34" charset="0"/>
                <a:cs typeface="Arial" panose="020B0604020202020204" pitchFamily="34" charset="0"/>
              </a:rPr>
              <a:t>орналасады</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marR="179070" indent="-342900" algn="just">
              <a:lnSpc>
                <a:spcPct val="115000"/>
              </a:lnSpc>
              <a:spcAft>
                <a:spcPts val="0"/>
              </a:spcAft>
              <a:buFont typeface="Wingdings" panose="05000000000000000000" pitchFamily="2" charset="2"/>
              <a:buChar char="ü"/>
            </a:pPr>
            <a:r>
              <a:rPr lang="ru-RU" sz="2000" dirty="0" err="1">
                <a:latin typeface="Arial" panose="020B0604020202020204" pitchFamily="34" charset="0"/>
                <a:ea typeface="Calibri" panose="020F0502020204030204" pitchFamily="34" charset="0"/>
                <a:cs typeface="Arial" panose="020B0604020202020204" pitchFamily="34" charset="0"/>
              </a:rPr>
              <a:t>Жатақханада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тұрып</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жатқан</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студенттердің</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дене</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температурасының</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жоғарылауы</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немесе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жедел</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респираторлық</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вирустық</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инфекциялардың</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басқа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белгілері</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анықталса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бұдан</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әрі</a:t>
            </a:r>
            <a:r>
              <a:rPr lang="ru-RU" sz="2000" dirty="0">
                <a:latin typeface="Arial" panose="020B0604020202020204" pitchFamily="34" charset="0"/>
                <a:ea typeface="Calibri" panose="020F0502020204030204" pitchFamily="34" charset="0"/>
                <a:cs typeface="Arial" panose="020B0604020202020204" pitchFamily="34" charset="0"/>
              </a:rPr>
              <a:t> - ЖРВИ) </a:t>
            </a:r>
            <a:r>
              <a:rPr lang="ru-RU" sz="2000" b="1" dirty="0" err="1">
                <a:latin typeface="Arial" panose="020B0604020202020204" pitchFamily="34" charset="0"/>
                <a:ea typeface="Calibri" panose="020F0502020204030204" pitchFamily="34" charset="0"/>
                <a:cs typeface="Arial" panose="020B0604020202020204" pitchFamily="34" charset="0"/>
              </a:rPr>
              <a:t>бірден</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жедел</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жәрдем</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шақыруы</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тиіс</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Себепсіз</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жатақхнаға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кешігуе</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және</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мезгілсіз</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рұқсатсыз</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қоғамдық</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көліктерге</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мініп</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көп</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адам</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жиналатын</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қоғамдық</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орындарға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баруға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тыйым</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салынады</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 Студент </a:t>
            </a:r>
            <a:r>
              <a:rPr lang="ru-RU" sz="2000" dirty="0" err="1">
                <a:latin typeface="Arial" panose="020B0604020202020204" pitchFamily="34" charset="0"/>
                <a:ea typeface="Calibri" panose="020F0502020204030204" pitchFamily="34" charset="0"/>
                <a:cs typeface="Arial" panose="020B0604020202020204" pitchFamily="34" charset="0"/>
              </a:rPr>
              <a:t>жатақханада</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dirty="0" err="1">
                <a:latin typeface="Arial" panose="020B0604020202020204" pitchFamily="34" charset="0"/>
                <a:ea typeface="Calibri" panose="020F0502020204030204" pitchFamily="34" charset="0"/>
                <a:cs typeface="Arial" panose="020B0604020202020204" pitchFamily="34" charset="0"/>
              </a:rPr>
              <a:t>тұру</a:t>
            </a:r>
            <a:r>
              <a:rPr lang="ru-RU" sz="2000"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Ережесін</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бұзбауы</a:t>
            </a:r>
            <a:r>
              <a:rPr lang="ru-RU" sz="2000" b="1" dirty="0">
                <a:latin typeface="Arial" panose="020B0604020202020204" pitchFamily="34" charset="0"/>
                <a:ea typeface="Calibri" panose="020F0502020204030204" pitchFamily="34" charset="0"/>
                <a:cs typeface="Arial" panose="020B0604020202020204" pitchFamily="34" charset="0"/>
              </a:rPr>
              <a:t> </a:t>
            </a:r>
            <a:r>
              <a:rPr lang="ru-RU" sz="2000" b="1" dirty="0" err="1">
                <a:latin typeface="Arial" panose="020B0604020202020204" pitchFamily="34" charset="0"/>
                <a:ea typeface="Calibri" panose="020F0502020204030204" pitchFamily="34" charset="0"/>
                <a:cs typeface="Arial" panose="020B0604020202020204" pitchFamily="34" charset="0"/>
              </a:rPr>
              <a:t>тиіс</a:t>
            </a:r>
            <a:r>
              <a:rPr lang="ru-RU" sz="2000" dirty="0">
                <a:latin typeface="Arial" panose="020B0604020202020204" pitchFamily="34" charset="0"/>
                <a:ea typeface="Calibri" panose="020F050202020403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021" y="129396"/>
            <a:ext cx="1819126" cy="1819126"/>
          </a:xfrm>
          <a:prstGeom prst="rect">
            <a:avLst/>
          </a:prstGeom>
        </p:spPr>
      </p:pic>
    </p:spTree>
    <p:extLst>
      <p:ext uri="{BB962C8B-B14F-4D97-AF65-F5344CB8AC3E}">
        <p14:creationId xmlns:p14="http://schemas.microsoft.com/office/powerpoint/2010/main" val="330656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4838" y="353880"/>
            <a:ext cx="10981425" cy="5543056"/>
          </a:xfrm>
          <a:prstGeom prst="rect">
            <a:avLst/>
          </a:prstGeom>
        </p:spPr>
        <p:txBody>
          <a:bodyPr wrap="square">
            <a:spAutoFit/>
          </a:bodyPr>
          <a:lstStyle/>
          <a:p>
            <a:pPr marR="179070" indent="450215" algn="ctr">
              <a:lnSpc>
                <a:spcPct val="115000"/>
              </a:lnSpc>
              <a:spcAft>
                <a:spcPts val="0"/>
              </a:spcAft>
            </a:pPr>
            <a:r>
              <a:rPr lang="kk-KZ" sz="2400" b="1" dirty="0">
                <a:solidFill>
                  <a:srgbClr val="FF0000"/>
                </a:solidFill>
                <a:latin typeface="Arial" panose="020B0604020202020204" pitchFamily="34" charset="0"/>
                <a:ea typeface="Calibri" panose="020F0502020204030204" pitchFamily="34" charset="0"/>
                <a:cs typeface="Arial" panose="020B0604020202020204" pitchFamily="34" charset="0"/>
              </a:rPr>
              <a:t>ПРОТИВОЭПИДЕМИЧЕСКИЕ МЕРЫ ДЛЯ СТУДЕНТОВ, ПРОЖИВАЮЩИХ В ОБЩЕЖИТИИ </a:t>
            </a:r>
          </a:p>
          <a:p>
            <a:pPr marR="179070" indent="450215" algn="ctr">
              <a:lnSpc>
                <a:spcPct val="115000"/>
              </a:lnSpc>
              <a:spcAft>
                <a:spcPts val="0"/>
              </a:spcAft>
            </a:pPr>
            <a:endParaRPr lang="ru-RU" sz="2000" b="1" dirty="0">
              <a:latin typeface="Arial" panose="020B0604020202020204" pitchFamily="34" charset="0"/>
              <a:ea typeface="Calibri" panose="020F0502020204030204" pitchFamily="34" charset="0"/>
              <a:cs typeface="Arial" panose="020B0604020202020204" pitchFamily="34" charset="0"/>
            </a:endParaRPr>
          </a:p>
          <a:p>
            <a:pPr marL="342900" marR="179070" indent="-342900" algn="just">
              <a:lnSpc>
                <a:spcPct val="115000"/>
              </a:lnSpc>
              <a:spcAft>
                <a:spcPts val="0"/>
              </a:spcAft>
              <a:buFont typeface="Wingdings" panose="05000000000000000000" pitchFamily="2" charset="2"/>
              <a:buChar char="ü"/>
            </a:pPr>
            <a:r>
              <a:rPr lang="ru-RU" sz="2000" dirty="0">
                <a:solidFill>
                  <a:srgbClr val="000000"/>
                </a:solidFill>
                <a:latin typeface="Roboto"/>
              </a:rPr>
              <a:t>Студенты должны питаться</a:t>
            </a:r>
            <a:r>
              <a:rPr lang="ru-RU" sz="2000" b="1" dirty="0">
                <a:solidFill>
                  <a:srgbClr val="000000"/>
                </a:solidFill>
                <a:latin typeface="Roboto"/>
              </a:rPr>
              <a:t> раздельно</a:t>
            </a:r>
            <a:r>
              <a:rPr lang="ru-RU" sz="2000" dirty="0">
                <a:latin typeface="Arial" panose="020B0604020202020204" pitchFamily="34" charset="0"/>
                <a:ea typeface="Calibri" panose="020F0502020204030204" pitchFamily="34" charset="0"/>
                <a:cs typeface="Arial" panose="020B0604020202020204" pitchFamily="34" charset="0"/>
              </a:rPr>
              <a:t>;</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Следует </a:t>
            </a:r>
            <a:r>
              <a:rPr lang="ru-RU" sz="2000" b="1" dirty="0">
                <a:latin typeface="Arial" panose="020B0604020202020204" pitchFamily="34" charset="0"/>
                <a:ea typeface="Calibri" panose="020F0502020204030204" pitchFamily="34" charset="0"/>
                <a:cs typeface="Arial" panose="020B0604020202020204" pitchFamily="34" charset="0"/>
              </a:rPr>
              <a:t>регулярно</a:t>
            </a:r>
            <a:r>
              <a:rPr lang="ru-RU" sz="2000" dirty="0">
                <a:latin typeface="Arial" panose="020B0604020202020204" pitchFamily="34" charset="0"/>
                <a:ea typeface="Calibri" panose="020F0502020204030204" pitchFamily="34" charset="0"/>
                <a:cs typeface="Arial" panose="020B0604020202020204" pitchFamily="34" charset="0"/>
              </a:rPr>
              <a:t> проводить влажную уборку с использованием дезинфицирующих средств в жилых и ванных комнатах; </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Студенты должны отмечаться в журналах на вахте при входе и выходе из общежития (пока не будет готова </a:t>
            </a:r>
            <a:r>
              <a:rPr lang="en-US" sz="2000" dirty="0">
                <a:latin typeface="Arial" panose="020B0604020202020204" pitchFamily="34" charset="0"/>
                <a:ea typeface="Calibri" panose="020F0502020204030204" pitchFamily="34" charset="0"/>
                <a:cs typeface="Arial" panose="020B0604020202020204" pitchFamily="34" charset="0"/>
              </a:rPr>
              <a:t>id-</a:t>
            </a:r>
            <a:r>
              <a:rPr lang="ru-RU" sz="2000" dirty="0">
                <a:latin typeface="Arial" panose="020B0604020202020204" pitchFamily="34" charset="0"/>
                <a:ea typeface="Calibri" panose="020F0502020204030204" pitchFamily="34" charset="0"/>
                <a:cs typeface="Arial" panose="020B0604020202020204" pitchFamily="34" charset="0"/>
              </a:rPr>
              <a:t>карта студента);</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Студенты размещаются в комнате не более 2-х человек (в 2-х местных комнатах размещается только 1 студент, в 3-4-х местных комнатах размещаются 2 студента). </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Студенты, проживающие в общежитии, должны немедленно вызвать скорую помощь при повышении температуры или других признаках ОРВИ (далее - ОРВИ);</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Запрещается без уважительной причины опаздывать в общежитие, пользоваться общественным транспортом, посещать места, массового скопления людей.  </a:t>
            </a:r>
          </a:p>
          <a:p>
            <a:pPr marL="342900" marR="179070" indent="-342900" algn="just">
              <a:lnSpc>
                <a:spcPct val="115000"/>
              </a:lnSpc>
              <a:spcAft>
                <a:spcPts val="0"/>
              </a:spcAft>
              <a:buFont typeface="Wingdings" panose="05000000000000000000" pitchFamily="2" charset="2"/>
              <a:buChar char="ü"/>
            </a:pPr>
            <a:r>
              <a:rPr lang="ru-RU" sz="2000" dirty="0">
                <a:latin typeface="Arial" panose="020B0604020202020204" pitchFamily="34" charset="0"/>
                <a:ea typeface="Calibri" panose="020F0502020204030204" pitchFamily="34" charset="0"/>
                <a:cs typeface="Arial" panose="020B0604020202020204" pitchFamily="34" charset="0"/>
              </a:rPr>
              <a:t>Студент не должен нарушать Правила проживания в общежитии.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874" y="115542"/>
            <a:ext cx="1819126" cy="1819126"/>
          </a:xfrm>
          <a:prstGeom prst="rect">
            <a:avLst/>
          </a:prstGeom>
        </p:spPr>
      </p:pic>
    </p:spTree>
    <p:extLst>
      <p:ext uri="{BB962C8B-B14F-4D97-AF65-F5344CB8AC3E}">
        <p14:creationId xmlns:p14="http://schemas.microsoft.com/office/powerpoint/2010/main" val="1842083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69832" y="586293"/>
            <a:ext cx="6465231" cy="584775"/>
          </a:xfrm>
          <a:prstGeom prst="rect">
            <a:avLst/>
          </a:prstGeom>
          <a:noFill/>
        </p:spPr>
        <p:txBody>
          <a:bodyPr wrap="none" lIns="91440" tIns="45720" rIns="91440" bIns="45720">
            <a:spAutoFit/>
          </a:bodyPr>
          <a:lstStyle/>
          <a:p>
            <a:pPr algn="ctr"/>
            <a:r>
              <a:rPr lang="kk-KZ" sz="3200" b="0" cap="none" spc="0" dirty="0">
                <a:ln w="0"/>
                <a:solidFill>
                  <a:schemeClr val="accent1"/>
                </a:solidFill>
                <a:effectLst>
                  <a:outerShdw blurRad="38100" dist="25400" dir="5400000" algn="ctr" rotWithShape="0">
                    <a:srgbClr val="6E747A">
                      <a:alpha val="4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Студенттер жиі қоятын сауалдар</a:t>
            </a:r>
            <a:endParaRPr lang="ru-RU" sz="3200" b="0" cap="none" spc="0" dirty="0">
              <a:ln w="0"/>
              <a:solidFill>
                <a:schemeClr val="accent1"/>
              </a:solidFill>
              <a:effectLst>
                <a:outerShdw blurRad="38100" dist="25400" dir="5400000" algn="ctr" rotWithShape="0">
                  <a:srgbClr val="6E747A">
                    <a:alpha val="43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Прямоугольник 4">
            <a:extLst>
              <a:ext uri="{FF2B5EF4-FFF2-40B4-BE49-F238E27FC236}">
                <a16:creationId xmlns:a16="http://schemas.microsoft.com/office/drawing/2014/main" id="{589268BE-A74F-47DC-9E35-0AC00507CE8B}"/>
              </a:ext>
            </a:extLst>
          </p:cNvPr>
          <p:cNvSpPr/>
          <p:nvPr/>
        </p:nvSpPr>
        <p:spPr>
          <a:xfrm>
            <a:off x="4652040" y="1823843"/>
            <a:ext cx="7270329" cy="64633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kk-KZ" dirty="0">
                <a:solidFill>
                  <a:schemeClr val="bg1"/>
                </a:solidFill>
                <a:latin typeface="Times New Roman" panose="02020603050405020304" pitchFamily="18" charset="0"/>
                <a:cs typeface="Times New Roman" panose="02020603050405020304" pitchFamily="18" charset="0"/>
              </a:rPr>
              <a:t>Студент өзінің «Универ» жүйесіндегі «Е-услуги» парақшасына өтіп, «Жатақханаға өтінім беру» батырмасын басу арқылы.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290147" y="1760725"/>
            <a:ext cx="3340637" cy="772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kk-KZ" dirty="0">
                <a:latin typeface="Times New Roman" panose="02020603050405020304" pitchFamily="18" charset="0"/>
                <a:cs typeface="Times New Roman" panose="02020603050405020304" pitchFamily="18" charset="0"/>
              </a:rPr>
              <a:t>Студенттер үйіне онлайн-тапсырыс қалай берсе болады? </a:t>
            </a:r>
            <a:endParaRPr lang="ru-RU"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ru-RU" b="1" dirty="0"/>
          </a:p>
        </p:txBody>
      </p:sp>
      <p:sp>
        <p:nvSpPr>
          <p:cNvPr id="7" name="Стрелка вниз 6"/>
          <p:cNvSpPr/>
          <p:nvPr/>
        </p:nvSpPr>
        <p:spPr>
          <a:xfrm rot="16200000">
            <a:off x="4037895" y="1719254"/>
            <a:ext cx="207034" cy="8555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589268BE-A74F-47DC-9E35-0AC00507CE8B}"/>
              </a:ext>
            </a:extLst>
          </p:cNvPr>
          <p:cNvSpPr/>
          <p:nvPr/>
        </p:nvSpPr>
        <p:spPr>
          <a:xfrm>
            <a:off x="4652040" y="2799784"/>
            <a:ext cx="7270329" cy="64633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kk-KZ" dirty="0">
                <a:solidFill>
                  <a:schemeClr val="bg1"/>
                </a:solidFill>
                <a:latin typeface="Times New Roman" panose="02020603050405020304" pitchFamily="18" charset="0"/>
                <a:cs typeface="Times New Roman" panose="02020603050405020304" pitchFamily="18" charset="0"/>
              </a:rPr>
              <a:t>«Керемет» СҚКО медициналық-диагностикалық орталықтан және №10 студенттер үйіндегі медициналық пункттен.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290147" y="2736666"/>
            <a:ext cx="3340637" cy="772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kk-KZ" dirty="0">
                <a:latin typeface="Times New Roman" panose="02020603050405020304" pitchFamily="18" charset="0"/>
                <a:cs typeface="Times New Roman" panose="02020603050405020304" pitchFamily="18" charset="0"/>
              </a:rPr>
              <a:t>Медициналық тексерісті қайдан өтсе болады?</a:t>
            </a:r>
            <a:endParaRPr lang="ru-RU"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ru-RU" b="1" dirty="0"/>
          </a:p>
        </p:txBody>
      </p:sp>
      <p:sp>
        <p:nvSpPr>
          <p:cNvPr id="13" name="Стрелка вниз 12"/>
          <p:cNvSpPr/>
          <p:nvPr/>
        </p:nvSpPr>
        <p:spPr>
          <a:xfrm rot="16200000">
            <a:off x="4037895" y="2695195"/>
            <a:ext cx="207034" cy="8555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589268BE-A74F-47DC-9E35-0AC00507CE8B}"/>
              </a:ext>
            </a:extLst>
          </p:cNvPr>
          <p:cNvSpPr/>
          <p:nvPr/>
        </p:nvSpPr>
        <p:spPr>
          <a:xfrm>
            <a:off x="4652040" y="3775725"/>
            <a:ext cx="7270329" cy="64633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kk-KZ" dirty="0">
                <a:solidFill>
                  <a:schemeClr val="bg1"/>
                </a:solidFill>
                <a:latin typeface="Times New Roman" panose="02020603050405020304" pitchFamily="18" charset="0"/>
                <a:cs typeface="Times New Roman" panose="02020603050405020304" pitchFamily="18" charset="0"/>
              </a:rPr>
              <a:t>«Керемет» СҚКО 1-қабатында орналасқан студенттер кеңсесінен алуға болады. </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290147" y="3712607"/>
            <a:ext cx="3340637" cy="772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kk-KZ" dirty="0">
                <a:latin typeface="Times New Roman" panose="02020603050405020304" pitchFamily="18" charset="0"/>
                <a:cs typeface="Times New Roman" panose="02020603050405020304" pitchFamily="18" charset="0"/>
              </a:rPr>
              <a:t>Студентке қатысты құжаттарды қайдан алса болады? (диплом, сертификат)</a:t>
            </a:r>
            <a:endParaRPr lang="ru-RU"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ru-RU" b="1" dirty="0"/>
          </a:p>
        </p:txBody>
      </p:sp>
      <p:sp>
        <p:nvSpPr>
          <p:cNvPr id="16" name="Стрелка вниз 15"/>
          <p:cNvSpPr/>
          <p:nvPr/>
        </p:nvSpPr>
        <p:spPr>
          <a:xfrm rot="16200000">
            <a:off x="4037895" y="3671136"/>
            <a:ext cx="207034" cy="8555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589268BE-A74F-47DC-9E35-0AC00507CE8B}"/>
              </a:ext>
            </a:extLst>
          </p:cNvPr>
          <p:cNvSpPr/>
          <p:nvPr/>
        </p:nvSpPr>
        <p:spPr>
          <a:xfrm>
            <a:off x="4652040" y="4745183"/>
            <a:ext cx="7270329" cy="64633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kk-KZ" dirty="0">
                <a:solidFill>
                  <a:schemeClr val="bg1"/>
                </a:solidFill>
                <a:latin typeface="Times New Roman" panose="02020603050405020304" pitchFamily="18" charset="0"/>
                <a:cs typeface="Times New Roman" panose="02020603050405020304" pitchFamily="18" charset="0"/>
              </a:rPr>
              <a:t>Деканат арқылы, куратор-эдвайзер арқылы, студенттік өзін-өзі басқару ұйымдарының өкілдері арқылы, топ старостасы арқылы.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290147" y="4682065"/>
            <a:ext cx="3340637" cy="772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kk-KZ" dirty="0">
                <a:latin typeface="Times New Roman" panose="02020603050405020304" pitchFamily="18" charset="0"/>
                <a:cs typeface="Times New Roman" panose="02020603050405020304" pitchFamily="18" charset="0"/>
              </a:rPr>
              <a:t>Оқу корпусы мен жатақханаға кіру рұқсат қағаздарын қайдан алуға болады? </a:t>
            </a:r>
            <a:endParaRPr lang="ru-RU"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ru-RU" b="1" dirty="0"/>
          </a:p>
        </p:txBody>
      </p:sp>
      <p:sp>
        <p:nvSpPr>
          <p:cNvPr id="21" name="Стрелка вниз 20"/>
          <p:cNvSpPr/>
          <p:nvPr/>
        </p:nvSpPr>
        <p:spPr>
          <a:xfrm rot="16200000">
            <a:off x="4037895" y="4640594"/>
            <a:ext cx="207034" cy="8555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a:extLst>
              <a:ext uri="{FF2B5EF4-FFF2-40B4-BE49-F238E27FC236}">
                <a16:creationId xmlns:a16="http://schemas.microsoft.com/office/drawing/2014/main" id="{589268BE-A74F-47DC-9E35-0AC00507CE8B}"/>
              </a:ext>
            </a:extLst>
          </p:cNvPr>
          <p:cNvSpPr/>
          <p:nvPr/>
        </p:nvSpPr>
        <p:spPr>
          <a:xfrm>
            <a:off x="4686770" y="5714641"/>
            <a:ext cx="7270329" cy="646331"/>
          </a:xfrm>
          <a:prstGeom prst="rect">
            <a:avLst/>
          </a:prstGeom>
          <a:solidFill>
            <a:schemeClr val="accent2"/>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kk-KZ" dirty="0">
                <a:solidFill>
                  <a:schemeClr val="bg1"/>
                </a:solidFill>
                <a:latin typeface="Times New Roman" panose="02020603050405020304" pitchFamily="18" charset="0"/>
                <a:cs typeface="Times New Roman" panose="02020603050405020304" pitchFamily="18" charset="0"/>
              </a:rPr>
              <a:t>Факультеттегі «Сұңқар» студенттер кәсіподағының белсенді мүшесі немесе топ старостасы арқылы. «Керемет» СҚКО, 2-қабат, 205 кабинет.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324877" y="5651523"/>
            <a:ext cx="3340637" cy="772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kk-KZ" dirty="0">
                <a:latin typeface="Times New Roman" panose="02020603050405020304" pitchFamily="18" charset="0"/>
                <a:cs typeface="Times New Roman" panose="02020603050405020304" pitchFamily="18" charset="0"/>
              </a:rPr>
              <a:t>«Оңай» студенттік көлік картасын қалай рәсімдеуге болады? </a:t>
            </a:r>
            <a:endParaRPr lang="ru-RU" dirty="0">
              <a:ln w="0"/>
              <a:solidFill>
                <a:schemeClr val="bg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ru-RU" b="1" dirty="0"/>
          </a:p>
        </p:txBody>
      </p:sp>
      <p:sp>
        <p:nvSpPr>
          <p:cNvPr id="24" name="Стрелка вниз 23"/>
          <p:cNvSpPr/>
          <p:nvPr/>
        </p:nvSpPr>
        <p:spPr>
          <a:xfrm rot="16200000">
            <a:off x="4072625" y="5610052"/>
            <a:ext cx="207034" cy="85551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632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95B110E-4BDA-4E2F-A43B-7A69E12FC462}"/>
              </a:ext>
            </a:extLst>
          </p:cNvPr>
          <p:cNvPicPr>
            <a:picLocks noChangeAspect="1"/>
          </p:cNvPicPr>
          <p:nvPr/>
        </p:nvPicPr>
        <p:blipFill>
          <a:blip r:embed="rId3"/>
          <a:stretch>
            <a:fillRect/>
          </a:stretch>
        </p:blipFill>
        <p:spPr>
          <a:xfrm>
            <a:off x="8050350" y="319572"/>
            <a:ext cx="3453315" cy="1767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Прямоугольник 22">
            <a:extLst>
              <a:ext uri="{FF2B5EF4-FFF2-40B4-BE49-F238E27FC236}">
                <a16:creationId xmlns:a16="http://schemas.microsoft.com/office/drawing/2014/main" id="{589268BE-A74F-47DC-9E35-0AC00507CE8B}"/>
              </a:ext>
            </a:extLst>
          </p:cNvPr>
          <p:cNvSpPr/>
          <p:nvPr/>
        </p:nvSpPr>
        <p:spPr>
          <a:xfrm>
            <a:off x="6133380" y="2275859"/>
            <a:ext cx="5607170" cy="1200329"/>
          </a:xfrm>
          <a:prstGeom prst="rect">
            <a:avLst/>
          </a:prstGeom>
          <a:solidFill>
            <a:srgbClr val="00B050"/>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kk-KZ" sz="2400" b="1" dirty="0">
                <a:solidFill>
                  <a:schemeClr val="tx1"/>
                </a:solidFill>
                <a:latin typeface="Times New Roman" panose="02020603050405020304" pitchFamily="18" charset="0"/>
                <a:cs typeface="Times New Roman" panose="02020603050405020304" pitchFamily="18" charset="0"/>
              </a:rPr>
              <a:t>Оқу корпусына кіріп-шығу үшін. Өзінің картасын пайдалану өте маңызды.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24" name="Прямоугольник 23">
            <a:extLst>
              <a:ext uri="{FF2B5EF4-FFF2-40B4-BE49-F238E27FC236}">
                <a16:creationId xmlns:a16="http://schemas.microsoft.com/office/drawing/2014/main" id="{7AC7E6E4-9E30-4C2E-AF98-1F6C8D9C1C71}"/>
              </a:ext>
            </a:extLst>
          </p:cNvPr>
          <p:cNvSpPr/>
          <p:nvPr/>
        </p:nvSpPr>
        <p:spPr>
          <a:xfrm>
            <a:off x="6020785" y="4565817"/>
            <a:ext cx="5971131" cy="2123658"/>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200" b="1" dirty="0">
                <a:solidFill>
                  <a:schemeClr val="tx1"/>
                </a:solidFill>
                <a:latin typeface="Times New Roman" panose="02020603050405020304" pitchFamily="18" charset="0"/>
                <a:cs typeface="Times New Roman" panose="02020603050405020304" pitchFamily="18" charset="0"/>
              </a:rPr>
              <a:t>ID </a:t>
            </a:r>
            <a:r>
              <a:rPr lang="ru-RU" sz="2200" b="1" dirty="0">
                <a:solidFill>
                  <a:schemeClr val="tx1"/>
                </a:solidFill>
                <a:latin typeface="Times New Roman" panose="02020603050405020304" pitchFamily="18" charset="0"/>
                <a:cs typeface="Times New Roman" panose="02020603050405020304" pitchFamily="18" charset="0"/>
              </a:rPr>
              <a:t>карта студент </a:t>
            </a:r>
            <a:r>
              <a:rPr lang="ru-RU" sz="2200" b="1" dirty="0" err="1">
                <a:solidFill>
                  <a:schemeClr val="tx1"/>
                </a:solidFill>
                <a:latin typeface="Times New Roman" panose="02020603050405020304" pitchFamily="18" charset="0"/>
                <a:cs typeface="Times New Roman" panose="02020603050405020304" pitchFamily="18" charset="0"/>
              </a:rPr>
              <a:t>екендігін</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дәлелдейтін</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құжат</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ретінде</a:t>
            </a:r>
            <a:r>
              <a:rPr lang="ru-RU" sz="2200" b="1" dirty="0">
                <a:solidFill>
                  <a:schemeClr val="tx1"/>
                </a:solidFill>
                <a:latin typeface="Times New Roman" panose="02020603050405020304" pitchFamily="18" charset="0"/>
                <a:cs typeface="Times New Roman" panose="02020603050405020304" pitchFamily="18" charset="0"/>
              </a:rPr>
              <a:t>:</a:t>
            </a:r>
            <a:br>
              <a:rPr lang="ru-RU" sz="2200" b="1" dirty="0">
                <a:solidFill>
                  <a:schemeClr val="tx1"/>
                </a:solidFill>
                <a:latin typeface="Times New Roman" panose="02020603050405020304" pitchFamily="18" charset="0"/>
                <a:cs typeface="Times New Roman" panose="02020603050405020304" pitchFamily="18" charset="0"/>
              </a:rPr>
            </a:b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қоғамдық</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көлікте</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Оңай</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картасымен</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бірге</a:t>
            </a:r>
            <a:r>
              <a:rPr lang="ru-RU" sz="2200" b="1" dirty="0">
                <a:solidFill>
                  <a:schemeClr val="tx1"/>
                </a:solidFill>
                <a:latin typeface="Times New Roman" panose="02020603050405020304" pitchFamily="18" charset="0"/>
                <a:cs typeface="Times New Roman" panose="02020603050405020304" pitchFamily="18" charset="0"/>
              </a:rPr>
              <a:t>;</a:t>
            </a:r>
          </a:p>
          <a:p>
            <a:r>
              <a:rPr lang="ru-RU" sz="2200" b="1" dirty="0">
                <a:solidFill>
                  <a:schemeClr val="tx1"/>
                </a:solidFill>
                <a:latin typeface="Times New Roman" panose="02020603050405020304" pitchFamily="18" charset="0"/>
                <a:cs typeface="Times New Roman" panose="02020603050405020304" pitchFamily="18" charset="0"/>
              </a:rPr>
              <a:t>- театр, кинотеатр, концерт </a:t>
            </a:r>
            <a:r>
              <a:rPr lang="ru-RU" sz="2200" b="1" dirty="0" err="1">
                <a:solidFill>
                  <a:schemeClr val="tx1"/>
                </a:solidFill>
                <a:latin typeface="Times New Roman" panose="02020603050405020304" pitchFamily="18" charset="0"/>
                <a:cs typeface="Times New Roman" panose="02020603050405020304" pitchFamily="18" charset="0"/>
              </a:rPr>
              <a:t>залдарына</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арнайы</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жеңілдіктер</a:t>
            </a:r>
            <a:r>
              <a:rPr lang="ru-RU" sz="2200" b="1" dirty="0">
                <a:solidFill>
                  <a:schemeClr val="tx1"/>
                </a:solidFill>
                <a:latin typeface="Times New Roman" panose="02020603050405020304" pitchFamily="18" charset="0"/>
                <a:cs typeface="Times New Roman" panose="02020603050405020304" pitchFamily="18" charset="0"/>
              </a:rPr>
              <a:t> </a:t>
            </a:r>
            <a:r>
              <a:rPr lang="ru-RU" sz="2200" b="1" dirty="0" err="1">
                <a:solidFill>
                  <a:schemeClr val="tx1"/>
                </a:solidFill>
                <a:latin typeface="Times New Roman" panose="02020603050405020304" pitchFamily="18" charset="0"/>
                <a:cs typeface="Times New Roman" panose="02020603050405020304" pitchFamily="18" charset="0"/>
              </a:rPr>
              <a:t>қарастырылған</a:t>
            </a:r>
            <a:r>
              <a:rPr lang="ru-RU" sz="2200" b="1" dirty="0">
                <a:solidFill>
                  <a:schemeClr val="tx1"/>
                </a:solidFill>
                <a:latin typeface="Times New Roman" panose="02020603050405020304" pitchFamily="18" charset="0"/>
                <a:cs typeface="Times New Roman" panose="02020603050405020304" pitchFamily="18" charset="0"/>
              </a:rPr>
              <a:t>; </a:t>
            </a:r>
          </a:p>
        </p:txBody>
      </p:sp>
      <p:sp>
        <p:nvSpPr>
          <p:cNvPr id="25" name="Прямоугольник 24">
            <a:extLst>
              <a:ext uri="{FF2B5EF4-FFF2-40B4-BE49-F238E27FC236}">
                <a16:creationId xmlns:a16="http://schemas.microsoft.com/office/drawing/2014/main" id="{F2CBEA7B-AFE5-480E-95C4-9B65F5676151}"/>
              </a:ext>
            </a:extLst>
          </p:cNvPr>
          <p:cNvSpPr/>
          <p:nvPr/>
        </p:nvSpPr>
        <p:spPr>
          <a:xfrm>
            <a:off x="6133380" y="3591414"/>
            <a:ext cx="5676181" cy="830997"/>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kk-KZ" sz="2400" b="1" dirty="0">
                <a:solidFill>
                  <a:schemeClr val="tx1"/>
                </a:solidFill>
                <a:latin typeface="Times New Roman" panose="02020603050405020304" pitchFamily="18" charset="0"/>
                <a:cs typeface="Times New Roman" panose="02020603050405020304" pitchFamily="18" charset="0"/>
              </a:rPr>
              <a:t>әл-Фараби кітапханасындағы қызмет түрлерін пайдалануға. </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84606" y="797944"/>
            <a:ext cx="951494" cy="94028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 name="Прямоугольник 3"/>
          <p:cNvSpPr/>
          <p:nvPr/>
        </p:nvSpPr>
        <p:spPr>
          <a:xfrm>
            <a:off x="663239" y="603073"/>
            <a:ext cx="6768199" cy="923330"/>
          </a:xfrm>
          <a:prstGeom prst="rect">
            <a:avLst/>
          </a:prstGeom>
          <a:noFill/>
        </p:spPr>
        <p:txBody>
          <a:bodyPr wrap="none" lIns="91440" tIns="45720" rIns="91440" bIns="45720">
            <a:spAutoFit/>
          </a:bodyPr>
          <a:lstStyle/>
          <a:p>
            <a:pPr algn="ctr"/>
            <a:r>
              <a:rPr lang="ru-RU" sz="5400" b="1" cap="none" spc="0" dirty="0" err="1">
                <a:ln w="0"/>
                <a:solidFill>
                  <a:schemeClr val="accent1"/>
                </a:solidFill>
                <a:effectLst>
                  <a:outerShdw blurRad="38100" dist="25400" dir="5400000" algn="ctr" rotWithShape="0">
                    <a:srgbClr val="6E747A">
                      <a:alpha val="43000"/>
                    </a:srgbClr>
                  </a:outerShdw>
                </a:effectLst>
              </a:rPr>
              <a:t>Студенттік</a:t>
            </a:r>
            <a:r>
              <a:rPr lang="ru-RU" sz="5400" b="1" cap="none" spc="0" dirty="0">
                <a:ln w="0"/>
                <a:solidFill>
                  <a:schemeClr val="accent1"/>
                </a:solidFill>
                <a:effectLst>
                  <a:outerShdw blurRad="38100" dist="25400" dir="5400000" algn="ctr" rotWithShape="0">
                    <a:srgbClr val="6E747A">
                      <a:alpha val="43000"/>
                    </a:srgbClr>
                  </a:outerShdw>
                </a:effectLst>
              </a:rPr>
              <a:t> </a:t>
            </a:r>
            <a:r>
              <a:rPr lang="en-US" sz="5400" b="1" cap="none" spc="0" dirty="0">
                <a:ln w="0"/>
                <a:solidFill>
                  <a:schemeClr val="accent1"/>
                </a:solidFill>
                <a:effectLst>
                  <a:outerShdw blurRad="38100" dist="25400" dir="5400000" algn="ctr" rotWithShape="0">
                    <a:srgbClr val="6E747A">
                      <a:alpha val="43000"/>
                    </a:srgbClr>
                  </a:outerShdw>
                </a:effectLst>
              </a:rPr>
              <a:t>ID</a:t>
            </a:r>
            <a:r>
              <a:rPr lang="ru-RU" sz="5400" b="1" cap="none" spc="0" dirty="0">
                <a:ln w="0"/>
                <a:solidFill>
                  <a:schemeClr val="accent1"/>
                </a:solidFill>
                <a:effectLst>
                  <a:outerShdw blurRad="38100" dist="25400" dir="5400000" algn="ctr" rotWithShape="0">
                    <a:srgbClr val="6E747A">
                      <a:alpha val="43000"/>
                    </a:srgbClr>
                  </a:outerShdw>
                </a:effectLst>
              </a:rPr>
              <a:t> карта</a:t>
            </a:r>
          </a:p>
        </p:txBody>
      </p:sp>
      <p:sp>
        <p:nvSpPr>
          <p:cNvPr id="6" name="Скругленный прямоугольник 5"/>
          <p:cNvSpPr/>
          <p:nvPr/>
        </p:nvSpPr>
        <p:spPr>
          <a:xfrm>
            <a:off x="308145" y="1959216"/>
            <a:ext cx="3930080" cy="1707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ru-RU" sz="2800" dirty="0" err="1">
                <a:solidFill>
                  <a:schemeClr val="tx1"/>
                </a:solidFill>
                <a:latin typeface="Times New Roman" panose="02020603050405020304" pitchFamily="18" charset="0"/>
                <a:cs typeface="Times New Roman" panose="02020603050405020304" pitchFamily="18" charset="0"/>
              </a:rPr>
              <a:t>Студенттік</a:t>
            </a:r>
            <a:r>
              <a:rPr lang="ru-RU" sz="2800" dirty="0">
                <a:solidFill>
                  <a:schemeClr val="tx1"/>
                </a:solidFill>
                <a:latin typeface="Times New Roman" panose="02020603050405020304" pitchFamily="18" charset="0"/>
                <a:cs typeface="Times New Roman" panose="02020603050405020304" pitchFamily="18" charset="0"/>
              </a:rPr>
              <a:t> </a:t>
            </a:r>
            <a:r>
              <a:rPr lang="en-US"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ID</a:t>
            </a:r>
            <a:r>
              <a:rPr lang="ru-RU"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картаны</a:t>
            </a:r>
            <a:r>
              <a:rPr lang="ru-RU"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ru-RU"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факультеттің</a:t>
            </a:r>
            <a:r>
              <a:rPr lang="ru-RU"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деканаты </a:t>
            </a:r>
            <a:r>
              <a:rPr lang="ru-RU" sz="2800" dirty="0" err="1">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даярлайды</a:t>
            </a:r>
            <a:r>
              <a:rPr lang="ru-RU" sz="28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lgn="ctr"/>
            <a:endParaRPr lang="ru-RU" b="1" dirty="0"/>
          </a:p>
        </p:txBody>
      </p:sp>
      <p:sp>
        <p:nvSpPr>
          <p:cNvPr id="7" name="Стрелка вниз 6"/>
          <p:cNvSpPr/>
          <p:nvPr/>
        </p:nvSpPr>
        <p:spPr>
          <a:xfrm>
            <a:off x="2257192" y="3726611"/>
            <a:ext cx="207034" cy="855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163902" y="4651134"/>
            <a:ext cx="4074323" cy="1922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kk-KZ" sz="2000" dirty="0">
                <a:solidFill>
                  <a:schemeClr val="tx1"/>
                </a:solidFill>
                <a:latin typeface="Times New Roman" panose="02020603050405020304" pitchFamily="18" charset="0"/>
                <a:cs typeface="Times New Roman" panose="02020603050405020304" pitchFamily="18" charset="0"/>
              </a:rPr>
              <a:t>Дайын картаны топ-эдвайзері студенттерге таратады. </a:t>
            </a:r>
            <a:br>
              <a:rPr lang="kk-KZ" sz="2000" dirty="0">
                <a:solidFill>
                  <a:schemeClr val="tx1"/>
                </a:solidFill>
                <a:latin typeface="Times New Roman" panose="02020603050405020304" pitchFamily="18" charset="0"/>
                <a:cs typeface="Times New Roman" panose="02020603050405020304" pitchFamily="18" charset="0"/>
              </a:rPr>
            </a:br>
            <a:r>
              <a:rPr lang="kk-KZ" sz="2000" dirty="0">
                <a:solidFill>
                  <a:schemeClr val="tx1"/>
                </a:solidFill>
                <a:latin typeface="Times New Roman" panose="02020603050405020304" pitchFamily="18" charset="0"/>
                <a:cs typeface="Times New Roman" panose="02020603050405020304" pitchFamily="18" charset="0"/>
              </a:rPr>
              <a:t>Куратор-эдвайзер өзінің «Универ» жүйесіндегі «менің студенттерім» терезесінде суреттерін бекітеді </a:t>
            </a:r>
            <a:endParaRPr lang="ru-RU" sz="2000"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ru-RU" b="1" dirty="0"/>
          </a:p>
        </p:txBody>
      </p:sp>
      <p:sp>
        <p:nvSpPr>
          <p:cNvPr id="8" name="Прямоугольник 7"/>
          <p:cNvSpPr/>
          <p:nvPr/>
        </p:nvSpPr>
        <p:spPr>
          <a:xfrm>
            <a:off x="4502989" y="2464337"/>
            <a:ext cx="457200" cy="4235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a:solidFill>
                  <a:schemeClr val="bg1"/>
                </a:solidFill>
              </a:rPr>
              <a:t>Н</a:t>
            </a:r>
            <a:br>
              <a:rPr lang="kk-KZ" b="1" dirty="0">
                <a:solidFill>
                  <a:schemeClr val="bg1"/>
                </a:solidFill>
              </a:rPr>
            </a:br>
            <a:r>
              <a:rPr lang="kk-KZ" b="1" dirty="0">
                <a:solidFill>
                  <a:schemeClr val="bg1"/>
                </a:solidFill>
              </a:rPr>
              <a:t>Е</a:t>
            </a:r>
          </a:p>
          <a:p>
            <a:pPr algn="ctr"/>
            <a:endParaRPr lang="kk-KZ" b="1" dirty="0">
              <a:solidFill>
                <a:schemeClr val="bg1"/>
              </a:solidFill>
            </a:endParaRPr>
          </a:p>
          <a:p>
            <a:pPr algn="ctr"/>
            <a:r>
              <a:rPr lang="kk-KZ" b="1" dirty="0">
                <a:solidFill>
                  <a:schemeClr val="bg1"/>
                </a:solidFill>
              </a:rPr>
              <a:t>Үш</a:t>
            </a:r>
          </a:p>
          <a:p>
            <a:pPr algn="ctr"/>
            <a:r>
              <a:rPr lang="kk-KZ" b="1" dirty="0">
                <a:solidFill>
                  <a:schemeClr val="bg1"/>
                </a:solidFill>
              </a:rPr>
              <a:t>І</a:t>
            </a:r>
          </a:p>
          <a:p>
            <a:pPr algn="ctr"/>
            <a:r>
              <a:rPr lang="kk-KZ" b="1" dirty="0">
                <a:solidFill>
                  <a:schemeClr val="bg1"/>
                </a:solidFill>
              </a:rPr>
              <a:t>Н</a:t>
            </a:r>
          </a:p>
          <a:p>
            <a:pPr algn="ctr"/>
            <a:endParaRPr lang="kk-KZ" b="1" dirty="0">
              <a:solidFill>
                <a:schemeClr val="bg1"/>
              </a:solidFill>
            </a:endParaRPr>
          </a:p>
          <a:p>
            <a:pPr algn="ctr"/>
            <a:r>
              <a:rPr lang="kk-KZ" b="1" dirty="0">
                <a:solidFill>
                  <a:schemeClr val="bg1"/>
                </a:solidFill>
              </a:rPr>
              <a:t>К</a:t>
            </a:r>
          </a:p>
          <a:p>
            <a:pPr algn="ctr"/>
            <a:r>
              <a:rPr lang="kk-KZ" b="1" dirty="0">
                <a:solidFill>
                  <a:schemeClr val="bg1"/>
                </a:solidFill>
              </a:rPr>
              <a:t>Е</a:t>
            </a:r>
          </a:p>
          <a:p>
            <a:pPr algn="ctr"/>
            <a:r>
              <a:rPr lang="kk-KZ" b="1" dirty="0">
                <a:solidFill>
                  <a:schemeClr val="bg1"/>
                </a:solidFill>
              </a:rPr>
              <a:t>Р</a:t>
            </a:r>
          </a:p>
          <a:p>
            <a:pPr algn="ctr"/>
            <a:r>
              <a:rPr lang="kk-KZ" b="1" dirty="0">
                <a:solidFill>
                  <a:schemeClr val="bg1"/>
                </a:solidFill>
              </a:rPr>
              <a:t>Е</a:t>
            </a:r>
          </a:p>
          <a:p>
            <a:pPr algn="ctr"/>
            <a:r>
              <a:rPr lang="kk-KZ" b="1" dirty="0">
                <a:solidFill>
                  <a:schemeClr val="bg1"/>
                </a:solidFill>
              </a:rPr>
              <a:t>К</a:t>
            </a:r>
          </a:p>
          <a:p>
            <a:pPr algn="ctr"/>
            <a:endParaRPr lang="ru-RU" b="1" dirty="0">
              <a:solidFill>
                <a:schemeClr val="bg1"/>
              </a:solidFill>
            </a:endParaRPr>
          </a:p>
        </p:txBody>
      </p:sp>
      <p:sp>
        <p:nvSpPr>
          <p:cNvPr id="20" name="Стрелка вниз 19"/>
          <p:cNvSpPr/>
          <p:nvPr/>
        </p:nvSpPr>
        <p:spPr>
          <a:xfrm rot="16200000">
            <a:off x="5489512" y="2647778"/>
            <a:ext cx="207034" cy="85551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rot="16200000">
            <a:off x="5489512" y="3726610"/>
            <a:ext cx="207034" cy="85551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rot="16200000">
            <a:off x="5377369" y="5080958"/>
            <a:ext cx="207034" cy="855511"/>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9405586" y="1009292"/>
            <a:ext cx="877101" cy="129395"/>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0" name="Прямоугольник 29"/>
          <p:cNvSpPr/>
          <p:nvPr/>
        </p:nvSpPr>
        <p:spPr>
          <a:xfrm>
            <a:off x="9405585" y="1203387"/>
            <a:ext cx="877101" cy="129395"/>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1" name="Прямоугольник 30"/>
          <p:cNvSpPr/>
          <p:nvPr/>
        </p:nvSpPr>
        <p:spPr>
          <a:xfrm>
            <a:off x="9405585" y="1402504"/>
            <a:ext cx="877101" cy="129395"/>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00790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95B110E-4BDA-4E2F-A43B-7A69E12FC462}"/>
              </a:ext>
            </a:extLst>
          </p:cNvPr>
          <p:cNvPicPr>
            <a:picLocks noChangeAspect="1"/>
          </p:cNvPicPr>
          <p:nvPr/>
        </p:nvPicPr>
        <p:blipFill>
          <a:blip r:embed="rId3"/>
          <a:stretch>
            <a:fillRect/>
          </a:stretch>
        </p:blipFill>
        <p:spPr>
          <a:xfrm>
            <a:off x="8050350" y="319572"/>
            <a:ext cx="3453315" cy="1767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Прямоугольник 22">
            <a:extLst>
              <a:ext uri="{FF2B5EF4-FFF2-40B4-BE49-F238E27FC236}">
                <a16:creationId xmlns:a16="http://schemas.microsoft.com/office/drawing/2014/main" id="{589268BE-A74F-47DC-9E35-0AC00507CE8B}"/>
              </a:ext>
            </a:extLst>
          </p:cNvPr>
          <p:cNvSpPr/>
          <p:nvPr/>
        </p:nvSpPr>
        <p:spPr>
          <a:xfrm>
            <a:off x="6133380" y="2275859"/>
            <a:ext cx="5607170" cy="830997"/>
          </a:xfrm>
          <a:prstGeom prst="rect">
            <a:avLst/>
          </a:prstGeom>
          <a:solidFill>
            <a:srgbClr val="00B050"/>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400" b="1" dirty="0">
                <a:solidFill>
                  <a:schemeClr val="tx1"/>
                </a:solidFill>
                <a:latin typeface="Times New Roman" panose="02020603050405020304" pitchFamily="18" charset="0"/>
                <a:cs typeface="Times New Roman" panose="02020603050405020304" pitchFamily="18" charset="0"/>
              </a:rPr>
              <a:t>Для доступа в учебный корпус. Очень важно использовать личную </a:t>
            </a:r>
            <a:r>
              <a:rPr lang="en-US" sz="2400" b="1" dirty="0">
                <a:solidFill>
                  <a:schemeClr val="tx1"/>
                </a:solidFill>
                <a:latin typeface="Times New Roman" panose="02020603050405020304" pitchFamily="18" charset="0"/>
                <a:cs typeface="Times New Roman" panose="02020603050405020304" pitchFamily="18" charset="0"/>
              </a:rPr>
              <a:t>ID</a:t>
            </a:r>
            <a:r>
              <a:rPr lang="ru-RU" sz="2400" b="1" dirty="0">
                <a:solidFill>
                  <a:schemeClr val="tx1"/>
                </a:solidFill>
                <a:latin typeface="Times New Roman" panose="02020603050405020304" pitchFamily="18" charset="0"/>
                <a:cs typeface="Times New Roman" panose="02020603050405020304" pitchFamily="18" charset="0"/>
              </a:rPr>
              <a:t>-карту.</a:t>
            </a:r>
          </a:p>
        </p:txBody>
      </p:sp>
      <p:sp>
        <p:nvSpPr>
          <p:cNvPr id="24" name="Прямоугольник 23">
            <a:extLst>
              <a:ext uri="{FF2B5EF4-FFF2-40B4-BE49-F238E27FC236}">
                <a16:creationId xmlns:a16="http://schemas.microsoft.com/office/drawing/2014/main" id="{7AC7E6E4-9E30-4C2E-AF98-1F6C8D9C1C71}"/>
              </a:ext>
            </a:extLst>
          </p:cNvPr>
          <p:cNvSpPr/>
          <p:nvPr/>
        </p:nvSpPr>
        <p:spPr>
          <a:xfrm>
            <a:off x="6020785" y="4565817"/>
            <a:ext cx="5971131" cy="2123658"/>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200" b="1" dirty="0">
                <a:solidFill>
                  <a:schemeClr val="tx1"/>
                </a:solidFill>
                <a:latin typeface="Times New Roman" panose="02020603050405020304" pitchFamily="18" charset="0"/>
                <a:cs typeface="Times New Roman" panose="02020603050405020304" pitchFamily="18" charset="0"/>
              </a:rPr>
              <a:t>ID карта студента как документ, подтверждающий личность студента: </a:t>
            </a:r>
          </a:p>
          <a:p>
            <a:r>
              <a:rPr lang="ru-RU" sz="2200" b="1" dirty="0">
                <a:solidFill>
                  <a:schemeClr val="tx1"/>
                </a:solidFill>
                <a:latin typeface="Times New Roman" panose="02020603050405020304" pitchFamily="18" charset="0"/>
                <a:cs typeface="Times New Roman" panose="02020603050405020304" pitchFamily="18" charset="0"/>
              </a:rPr>
              <a:t>- в общественном транспорте с картой «Оңай»;</a:t>
            </a:r>
          </a:p>
          <a:p>
            <a:r>
              <a:rPr lang="ru-RU" sz="2200" b="1" dirty="0">
                <a:solidFill>
                  <a:schemeClr val="tx1"/>
                </a:solidFill>
                <a:latin typeface="Times New Roman" panose="02020603050405020304" pitchFamily="18" charset="0"/>
                <a:cs typeface="Times New Roman" panose="02020603050405020304" pitchFamily="18" charset="0"/>
              </a:rPr>
              <a:t>- специальные скидки в театры, кинотеатры, концертные залы;</a:t>
            </a:r>
          </a:p>
        </p:txBody>
      </p:sp>
      <p:sp>
        <p:nvSpPr>
          <p:cNvPr id="25" name="Прямоугольник 24">
            <a:extLst>
              <a:ext uri="{FF2B5EF4-FFF2-40B4-BE49-F238E27FC236}">
                <a16:creationId xmlns:a16="http://schemas.microsoft.com/office/drawing/2014/main" id="{F2CBEA7B-AFE5-480E-95C4-9B65F5676151}"/>
              </a:ext>
            </a:extLst>
          </p:cNvPr>
          <p:cNvSpPr/>
          <p:nvPr/>
        </p:nvSpPr>
        <p:spPr>
          <a:xfrm>
            <a:off x="6133380" y="3591414"/>
            <a:ext cx="5676181" cy="830997"/>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kk-KZ" sz="2400" b="1" dirty="0">
                <a:solidFill>
                  <a:schemeClr val="tx1"/>
                </a:solidFill>
                <a:latin typeface="Times New Roman" panose="02020603050405020304" pitchFamily="18" charset="0"/>
                <a:cs typeface="Times New Roman" panose="02020603050405020304" pitchFamily="18" charset="0"/>
              </a:rPr>
              <a:t>Пользоваться услугами Библиотеки Аль-Фараби.</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84606" y="797944"/>
            <a:ext cx="951494" cy="94028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 name="Прямоугольник 3"/>
          <p:cNvSpPr/>
          <p:nvPr/>
        </p:nvSpPr>
        <p:spPr>
          <a:xfrm>
            <a:off x="99271" y="603073"/>
            <a:ext cx="7896137" cy="923330"/>
          </a:xfrm>
          <a:prstGeom prst="rect">
            <a:avLst/>
          </a:prstGeom>
          <a:noFill/>
        </p:spPr>
        <p:txBody>
          <a:bodyPr wrap="none" lIns="91440" tIns="45720" rIns="91440" bIns="45720">
            <a:spAutoFit/>
          </a:bodyPr>
          <a:lstStyle/>
          <a:p>
            <a:pPr algn="ctr"/>
            <a:r>
              <a:rPr lang="ru-RU" sz="5400" b="1" cap="none" spc="0" dirty="0">
                <a:ln w="0"/>
                <a:solidFill>
                  <a:schemeClr val="accent1"/>
                </a:solidFill>
                <a:effectLst>
                  <a:outerShdw blurRad="38100" dist="25400" dir="5400000" algn="ctr" rotWithShape="0">
                    <a:srgbClr val="6E747A">
                      <a:alpha val="43000"/>
                    </a:srgbClr>
                  </a:outerShdw>
                </a:effectLst>
              </a:rPr>
              <a:t>Студенческая </a:t>
            </a:r>
            <a:r>
              <a:rPr lang="en-US" sz="5400" b="1" cap="none" spc="0" dirty="0">
                <a:ln w="0"/>
                <a:solidFill>
                  <a:schemeClr val="accent1"/>
                </a:solidFill>
                <a:effectLst>
                  <a:outerShdw blurRad="38100" dist="25400" dir="5400000" algn="ctr" rotWithShape="0">
                    <a:srgbClr val="6E747A">
                      <a:alpha val="43000"/>
                    </a:srgbClr>
                  </a:outerShdw>
                </a:effectLst>
              </a:rPr>
              <a:t>ID</a:t>
            </a:r>
            <a:r>
              <a:rPr lang="ru-RU" sz="5400" b="1" cap="none" spc="0" dirty="0">
                <a:ln w="0"/>
                <a:solidFill>
                  <a:schemeClr val="accent1"/>
                </a:solidFill>
                <a:effectLst>
                  <a:outerShdw blurRad="38100" dist="25400" dir="5400000" algn="ctr" rotWithShape="0">
                    <a:srgbClr val="6E747A">
                      <a:alpha val="43000"/>
                    </a:srgbClr>
                  </a:outerShdw>
                </a:effectLst>
              </a:rPr>
              <a:t> карта</a:t>
            </a:r>
          </a:p>
        </p:txBody>
      </p:sp>
      <p:sp>
        <p:nvSpPr>
          <p:cNvPr id="6" name="Скругленный прямоугольник 5"/>
          <p:cNvSpPr/>
          <p:nvPr/>
        </p:nvSpPr>
        <p:spPr>
          <a:xfrm>
            <a:off x="308145" y="1959216"/>
            <a:ext cx="3930080" cy="1707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anose="02020603050405020304" pitchFamily="18" charset="0"/>
                <a:cs typeface="Times New Roman" panose="02020603050405020304" pitchFamily="18" charset="0"/>
              </a:rPr>
              <a:t>Студенческая </a:t>
            </a:r>
            <a:r>
              <a:rPr lang="en-US" sz="2800" dirty="0">
                <a:solidFill>
                  <a:schemeClr val="tx1"/>
                </a:solidFill>
                <a:latin typeface="Times New Roman" panose="02020603050405020304" pitchFamily="18" charset="0"/>
                <a:cs typeface="Times New Roman" panose="02020603050405020304" pitchFamily="18" charset="0"/>
              </a:rPr>
              <a:t>ID-</a:t>
            </a:r>
            <a:r>
              <a:rPr lang="ru-RU" sz="2800" dirty="0">
                <a:solidFill>
                  <a:schemeClr val="tx1"/>
                </a:solidFill>
                <a:latin typeface="Times New Roman" panose="02020603050405020304" pitchFamily="18" charset="0"/>
                <a:cs typeface="Times New Roman" panose="02020603050405020304" pitchFamily="18" charset="0"/>
              </a:rPr>
              <a:t>карта оформляется деканатом факультета</a:t>
            </a:r>
            <a:endParaRPr lang="ru-RU" b="1" dirty="0"/>
          </a:p>
        </p:txBody>
      </p:sp>
      <p:sp>
        <p:nvSpPr>
          <p:cNvPr id="7" name="Стрелка вниз 6"/>
          <p:cNvSpPr/>
          <p:nvPr/>
        </p:nvSpPr>
        <p:spPr>
          <a:xfrm>
            <a:off x="2257192" y="3726611"/>
            <a:ext cx="207034" cy="8555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163902" y="4651134"/>
            <a:ext cx="4074323" cy="19221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latin typeface="Times New Roman" panose="02020603050405020304" pitchFamily="18" charset="0"/>
              <a:cs typeface="Times New Roman" panose="02020603050405020304" pitchFamily="18" charset="0"/>
            </a:endParaRPr>
          </a:p>
          <a:p>
            <a:pPr algn="ctr"/>
            <a:r>
              <a:rPr lang="ru-RU" sz="2000" dirty="0">
                <a:solidFill>
                  <a:schemeClr val="tx1"/>
                </a:solidFill>
                <a:latin typeface="Times New Roman" panose="02020603050405020304" pitchFamily="18" charset="0"/>
                <a:cs typeface="Times New Roman" panose="02020603050405020304" pitchFamily="18" charset="0"/>
              </a:rPr>
              <a:t>Куратор-</a:t>
            </a:r>
            <a:r>
              <a:rPr lang="ru-RU" sz="2000" dirty="0" err="1">
                <a:solidFill>
                  <a:schemeClr val="tx1"/>
                </a:solidFill>
                <a:latin typeface="Times New Roman" panose="02020603050405020304" pitchFamily="18" charset="0"/>
                <a:cs typeface="Times New Roman" panose="02020603050405020304" pitchFamily="18" charset="0"/>
              </a:rPr>
              <a:t>эдвайзер</a:t>
            </a:r>
            <a:r>
              <a:rPr lang="ru-RU" sz="2000" dirty="0">
                <a:solidFill>
                  <a:schemeClr val="tx1"/>
                </a:solidFill>
                <a:latin typeface="Times New Roman" panose="02020603050405020304" pitchFamily="18" charset="0"/>
                <a:cs typeface="Times New Roman" panose="02020603050405020304" pitchFamily="18" charset="0"/>
              </a:rPr>
              <a:t> раздает готовые ID-карты студентам. Куратор-</a:t>
            </a:r>
            <a:r>
              <a:rPr lang="ru-RU" sz="2000" dirty="0" err="1">
                <a:solidFill>
                  <a:schemeClr val="tx1"/>
                </a:solidFill>
                <a:latin typeface="Times New Roman" panose="02020603050405020304" pitchFamily="18" charset="0"/>
                <a:cs typeface="Times New Roman" panose="02020603050405020304" pitchFamily="18" charset="0"/>
              </a:rPr>
              <a:t>эдвайзер</a:t>
            </a:r>
            <a:r>
              <a:rPr lang="ru-RU" sz="2000" dirty="0">
                <a:solidFill>
                  <a:schemeClr val="tx1"/>
                </a:solidFill>
                <a:latin typeface="Times New Roman" panose="02020603050405020304" pitchFamily="18" charset="0"/>
                <a:cs typeface="Times New Roman" panose="02020603050405020304" pitchFamily="18" charset="0"/>
              </a:rPr>
              <a:t> загружает фотографии своих студентов в раздел «Мои студенты» в системе </a:t>
            </a:r>
            <a:r>
              <a:rPr lang="ru-RU" sz="2000" dirty="0" err="1">
                <a:solidFill>
                  <a:schemeClr val="tx1"/>
                </a:solidFill>
                <a:latin typeface="Times New Roman" panose="02020603050405020304" pitchFamily="18" charset="0"/>
                <a:cs typeface="Times New Roman" panose="02020603050405020304" pitchFamily="18" charset="0"/>
              </a:rPr>
              <a:t>универ</a:t>
            </a:r>
            <a:r>
              <a:rPr lang="ru-RU" sz="2000" dirty="0">
                <a:solidFill>
                  <a:schemeClr val="tx1"/>
                </a:solidFill>
                <a:latin typeface="Times New Roman" panose="02020603050405020304" pitchFamily="18" charset="0"/>
                <a:cs typeface="Times New Roman" panose="02020603050405020304" pitchFamily="18" charset="0"/>
              </a:rPr>
              <a:t>. </a:t>
            </a:r>
          </a:p>
          <a:p>
            <a:pPr algn="ctr"/>
            <a:endParaRPr lang="ru-RU" b="1" dirty="0"/>
          </a:p>
        </p:txBody>
      </p:sp>
      <p:sp>
        <p:nvSpPr>
          <p:cNvPr id="8" name="Прямоугольник 7"/>
          <p:cNvSpPr/>
          <p:nvPr/>
        </p:nvSpPr>
        <p:spPr>
          <a:xfrm>
            <a:off x="4502989" y="2464337"/>
            <a:ext cx="457200" cy="4235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solidFill>
                  <a:schemeClr val="bg1"/>
                </a:solidFill>
              </a:rPr>
              <a:t>Дл</a:t>
            </a:r>
            <a:endParaRPr lang="ru-RU" b="1" dirty="0">
              <a:solidFill>
                <a:schemeClr val="bg1"/>
              </a:solidFill>
            </a:endParaRPr>
          </a:p>
          <a:p>
            <a:pPr algn="ctr"/>
            <a:r>
              <a:rPr lang="ru-RU" b="1" dirty="0">
                <a:solidFill>
                  <a:schemeClr val="bg1"/>
                </a:solidFill>
              </a:rPr>
              <a:t>Я</a:t>
            </a:r>
          </a:p>
          <a:p>
            <a:pPr algn="ctr"/>
            <a:endParaRPr lang="ru-RU" b="1" dirty="0">
              <a:solidFill>
                <a:schemeClr val="bg1"/>
              </a:solidFill>
            </a:endParaRPr>
          </a:p>
          <a:p>
            <a:pPr algn="ctr"/>
            <a:r>
              <a:rPr lang="ru-RU" b="1" dirty="0">
                <a:solidFill>
                  <a:schemeClr val="bg1"/>
                </a:solidFill>
              </a:rPr>
              <a:t> Ч</a:t>
            </a:r>
          </a:p>
          <a:p>
            <a:pPr algn="ctr"/>
            <a:r>
              <a:rPr lang="ru-RU" b="1" dirty="0">
                <a:solidFill>
                  <a:schemeClr val="bg1"/>
                </a:solidFill>
              </a:rPr>
              <a:t>Е</a:t>
            </a:r>
          </a:p>
          <a:p>
            <a:pPr algn="ctr"/>
            <a:r>
              <a:rPr lang="ru-RU" b="1" dirty="0">
                <a:solidFill>
                  <a:schemeClr val="bg1"/>
                </a:solidFill>
              </a:rPr>
              <a:t>Г</a:t>
            </a:r>
          </a:p>
          <a:p>
            <a:pPr algn="ctr"/>
            <a:r>
              <a:rPr lang="ru-RU" b="1" dirty="0">
                <a:solidFill>
                  <a:schemeClr val="bg1"/>
                </a:solidFill>
              </a:rPr>
              <a:t>О</a:t>
            </a:r>
          </a:p>
          <a:p>
            <a:pPr algn="ctr"/>
            <a:r>
              <a:rPr lang="ru-RU" b="1" dirty="0">
                <a:solidFill>
                  <a:schemeClr val="bg1"/>
                </a:solidFill>
              </a:rPr>
              <a:t> </a:t>
            </a:r>
          </a:p>
          <a:p>
            <a:pPr algn="ctr"/>
            <a:r>
              <a:rPr lang="ru-RU" b="1" dirty="0">
                <a:solidFill>
                  <a:schemeClr val="bg1"/>
                </a:solidFill>
              </a:rPr>
              <a:t>Н</a:t>
            </a:r>
          </a:p>
          <a:p>
            <a:pPr algn="ctr"/>
            <a:r>
              <a:rPr lang="ru-RU" b="1" dirty="0">
                <a:solidFill>
                  <a:schemeClr val="bg1"/>
                </a:solidFill>
              </a:rPr>
              <a:t>У</a:t>
            </a:r>
          </a:p>
          <a:p>
            <a:pPr algn="ctr"/>
            <a:r>
              <a:rPr lang="ru-RU" b="1" dirty="0">
                <a:solidFill>
                  <a:schemeClr val="bg1"/>
                </a:solidFill>
              </a:rPr>
              <a:t>Ж</a:t>
            </a:r>
          </a:p>
          <a:p>
            <a:pPr algn="ctr"/>
            <a:r>
              <a:rPr lang="ru-RU" b="1" dirty="0">
                <a:solidFill>
                  <a:schemeClr val="bg1"/>
                </a:solidFill>
              </a:rPr>
              <a:t>Н</a:t>
            </a:r>
          </a:p>
          <a:p>
            <a:pPr algn="ctr"/>
            <a:r>
              <a:rPr lang="ru-RU" b="1" dirty="0">
                <a:solidFill>
                  <a:schemeClr val="bg1"/>
                </a:solidFill>
              </a:rPr>
              <a:t>А</a:t>
            </a:r>
          </a:p>
          <a:p>
            <a:pPr algn="ctr"/>
            <a:endParaRPr lang="ru-RU" b="1" dirty="0">
              <a:solidFill>
                <a:schemeClr val="bg1"/>
              </a:solidFill>
            </a:endParaRPr>
          </a:p>
        </p:txBody>
      </p:sp>
      <p:sp>
        <p:nvSpPr>
          <p:cNvPr id="20" name="Стрелка вниз 19"/>
          <p:cNvSpPr/>
          <p:nvPr/>
        </p:nvSpPr>
        <p:spPr>
          <a:xfrm rot="16200000">
            <a:off x="5489512" y="2647778"/>
            <a:ext cx="207034" cy="85551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rot="16200000">
            <a:off x="5489512" y="3726610"/>
            <a:ext cx="207034" cy="85551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rot="16200000">
            <a:off x="5377369" y="5080958"/>
            <a:ext cx="207034" cy="855511"/>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9405586" y="1009292"/>
            <a:ext cx="877101" cy="129395"/>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0" name="Прямоугольник 29"/>
          <p:cNvSpPr/>
          <p:nvPr/>
        </p:nvSpPr>
        <p:spPr>
          <a:xfrm>
            <a:off x="9405585" y="1203387"/>
            <a:ext cx="877101" cy="129395"/>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1" name="Прямоугольник 30"/>
          <p:cNvSpPr/>
          <p:nvPr/>
        </p:nvSpPr>
        <p:spPr>
          <a:xfrm>
            <a:off x="9405585" y="1402504"/>
            <a:ext cx="877101" cy="129395"/>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950995712"/>
      </p:ext>
    </p:extLst>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8972</TotalTime>
  <Words>2103</Words>
  <Application>Microsoft Office PowerPoint</Application>
  <PresentationFormat>Широкоэкранный</PresentationFormat>
  <Paragraphs>340</Paragraphs>
  <Slides>24</Slides>
  <Notes>2</Notes>
  <HiddenSlides>0</HiddenSlides>
  <MMClips>0</MMClips>
  <ScaleCrop>false</ScaleCrop>
  <HeadingPairs>
    <vt:vector size="4" baseType="variant">
      <vt:variant>
        <vt:lpstr>Тема</vt:lpstr>
      </vt:variant>
      <vt:variant>
        <vt:i4>3</vt:i4>
      </vt:variant>
      <vt:variant>
        <vt:lpstr>Заголовки слайдов</vt:lpstr>
      </vt:variant>
      <vt:variant>
        <vt:i4>24</vt:i4>
      </vt:variant>
    </vt:vector>
  </HeadingPairs>
  <TitlesOfParts>
    <vt:vector size="27" baseType="lpstr">
      <vt:lpstr>Antonio template</vt:lpstr>
      <vt:lpstr>TITLES</vt:lpstr>
      <vt:lpstr>HDOfficeLightV0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Правила заселения в                   общежитие 1.Медпункт  находиться по адресу аль-Фараби 71, общежитие № 10. 2.При себе необходимо иметь: -Ордер. -Удостоверение личности (копия). -ЭЦП ключ обязательно! !Обязательное ношение масок!     </vt:lpstr>
      <vt:lpstr>Маршрут в общежитие № 10</vt:lpstr>
      <vt:lpstr>Презентация PowerPoint</vt:lpstr>
      <vt:lpstr>Презентация PowerPoint</vt:lpstr>
      <vt:lpstr>Презентация PowerPoint</vt:lpstr>
      <vt:lpstr>Презентация PowerPoint</vt:lpstr>
      <vt:lpstr>Білім алуды жалғастырушы бакалавр студенттеріне </vt:lpstr>
      <vt:lpstr>Для студентов (бакалавров), продолжающих обучение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 пути к глобальной конкурентоспособности: интернационализация как фактор успеха</dc:title>
  <dc:creator>Хикметов Аскар</dc:creator>
  <cp:lastModifiedBy>Azhar.malikkyzy@outlook.com</cp:lastModifiedBy>
  <cp:revision>580</cp:revision>
  <cp:lastPrinted>2020-06-25T04:09:35Z</cp:lastPrinted>
  <dcterms:created xsi:type="dcterms:W3CDTF">2017-09-30T10:31:00Z</dcterms:created>
  <dcterms:modified xsi:type="dcterms:W3CDTF">2021-01-23T06:41:54Z</dcterms:modified>
</cp:coreProperties>
</file>