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8" r:id="rId1"/>
  </p:sldMasterIdLst>
  <p:notesMasterIdLst>
    <p:notesMasterId r:id="rId17"/>
  </p:notesMasterIdLst>
  <p:sldIdLst>
    <p:sldId id="384" r:id="rId2"/>
    <p:sldId id="556" r:id="rId3"/>
    <p:sldId id="660" r:id="rId4"/>
    <p:sldId id="736" r:id="rId5"/>
    <p:sldId id="570" r:id="rId6"/>
    <p:sldId id="667" r:id="rId7"/>
    <p:sldId id="673" r:id="rId8"/>
    <p:sldId id="700" r:id="rId9"/>
    <p:sldId id="730" r:id="rId10"/>
    <p:sldId id="1001" r:id="rId11"/>
    <p:sldId id="635" r:id="rId12"/>
    <p:sldId id="719" r:id="rId13"/>
    <p:sldId id="649" r:id="rId14"/>
    <p:sldId id="698" r:id="rId15"/>
    <p:sldId id="1008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8A54"/>
    <a:srgbClr val="43A954"/>
    <a:srgbClr val="F1C3CF"/>
    <a:srgbClr val="0F3292"/>
    <a:srgbClr val="442F93"/>
    <a:srgbClr val="474D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60"/>
    <p:restoredTop sz="99768" autoAdjust="0"/>
  </p:normalViewPr>
  <p:slideViewPr>
    <p:cSldViewPr snapToGrid="0" snapToObjects="1">
      <p:cViewPr varScale="1">
        <p:scale>
          <a:sx n="98" d="100"/>
          <a:sy n="98" d="100"/>
        </p:scale>
        <p:origin x="12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79A829-5049-484C-BA3B-E47E95787575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69C3A4-9A83-5149-BF07-54B4C8427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894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133D50-7EB1-534C-8ABD-F4749AAE4BA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007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A590347-2FE4-3F4B-8C21-91F29DAD6A6B}" type="slidenum">
              <a:rPr lang="en-US" sz="1200">
                <a:solidFill>
                  <a:srgbClr val="000000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09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53B29-445C-5640-8E26-5D6702BB2A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5813" indent="-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30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02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74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4613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9C812C-BC6D-B84C-BF7C-93800EE358D1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5631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marL="1600112" indent="-228587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eaLnBrk="1" hangingPunct="1"/>
            <a:fld id="{25477029-AC40-5F46-95D7-19256EBF2B56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06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4867C6-A04A-1D4D-8210-E1C2BF402D9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1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eaLnBrk="1" hangingPunct="1"/>
            <a:fld id="{833115BC-419D-5044-A6CE-7612CBB379AE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AutoNum type="arabicPeriod"/>
            </a:pP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Totipotency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and pluripotency in developmental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biology</a:t>
            </a:r>
          </a:p>
          <a:p>
            <a:pPr marL="228600" indent="-228600" eaLnBrk="1" hangingPunct="1">
              <a:buAutoNum type="arabicPeriod"/>
            </a:pP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Genetic and Epigenetic factors that make up titipotency  and pluripotency</a:t>
            </a:r>
          </a:p>
          <a:p>
            <a:pPr marL="228600" indent="-228600" eaLnBrk="1" hangingPunct="1">
              <a:buAutoNum type="arabicPeriod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Noninvasive markers of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Totipotency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and pluripotency? </a:t>
            </a:r>
          </a:p>
          <a:p>
            <a:pPr marL="228600" indent="-228600" eaLnBrk="1" hangingPunct="1">
              <a:buAutoNum type="arabicPeriod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Can it be used to define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good quality embryos for clinical IVF? </a:t>
            </a: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15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marL="1600112" indent="-228587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eaLnBrk="1" hangingPunct="1"/>
            <a:fld id="{25477029-AC40-5F46-95D7-19256EBF2B56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44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1pPr>
            <a:lvl2pPr marL="742909" indent="-285734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marL="1142937" indent="-228587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marL="1600112" indent="-228587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marL="2057287" indent="-228587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eaLnBrk="1" hangingPunct="1"/>
            <a:fld id="{FD7EBB3E-340E-6F45-84B8-DF4AE44AB604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71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type of inheritance</a:t>
            </a:r>
            <a:r>
              <a:rPr lang="en-US" baseline="0"/>
              <a:t> I </a:t>
            </a:r>
            <a:r>
              <a:rPr lang="en-US" baseline="0" err="1"/>
              <a:t>didn</a:t>
            </a:r>
            <a:r>
              <a:rPr lang="fr-FR" baseline="0"/>
              <a:t>’</a:t>
            </a:r>
            <a:r>
              <a:rPr lang="en-US" baseline="0"/>
              <a:t>t deal with - </a:t>
            </a:r>
            <a:r>
              <a:rPr lang="en-US"/>
              <a:t>Mitochondrial</a:t>
            </a:r>
            <a:r>
              <a:rPr lang="en-US" baseline="0"/>
              <a:t> disease has features of many of the above. </a:t>
            </a:r>
          </a:p>
          <a:p>
            <a:r>
              <a:rPr lang="en-US" baseline="0"/>
              <a:t>Only passed on by mother (who will be affected herself)</a:t>
            </a:r>
          </a:p>
          <a:p>
            <a:r>
              <a:rPr lang="en-US" baseline="0"/>
              <a:t>ALL children will have the mutation – but degree that they will be affected proportional to degree of </a:t>
            </a:r>
            <a:r>
              <a:rPr lang="en-US" baseline="0" err="1"/>
              <a:t>heteroplasmy</a:t>
            </a:r>
            <a:r>
              <a:rPr lang="en-US" baseline="0"/>
              <a:t> </a:t>
            </a:r>
          </a:p>
          <a:p>
            <a:r>
              <a:rPr lang="en-US" baseline="0"/>
              <a:t>PGD aims to detect that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76BCF-ECD6-9541-BAA8-E6F4D99A2A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65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1F4CA7-1542-1C43-BD74-57DF08853518}" type="slidenum">
              <a:rPr lang="en-US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91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98F91-A345-A145-9E6F-34D6635558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37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even when only one partner has the gene</a:t>
            </a:r>
            <a:r>
              <a:rPr lang="en-US" baseline="0"/>
              <a:t> (and is affected by it), one in two children can be affected. </a:t>
            </a:r>
          </a:p>
          <a:p>
            <a:r>
              <a:rPr lang="en-US" baseline="0"/>
              <a:t>Hence on average one in two eggs or sperm could produce genetic disease, </a:t>
            </a:r>
          </a:p>
          <a:p>
            <a:r>
              <a:rPr lang="en-US" baseline="0"/>
              <a:t>and thus still 50% of embryos could still result in normal children.</a:t>
            </a:r>
            <a:r>
              <a:rPr lang="en-US" b="1" baseline="0"/>
              <a:t>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76BCF-ECD6-9541-BAA8-E6F4D99A2A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82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53B29-445C-5640-8E26-5D6702BB2A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9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CAD54-56EB-1340-B810-B34A00079F50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FE945-F8E6-804F-9659-38D76BECC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4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4CF96-B899-6C4C-BDCD-DC8FBC4F7449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EAD74-ABAA-F448-A1AE-D31BE5771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790F-3403-D24C-A957-C759C0DEEA14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4D2DD-49AF-C64C-9D7D-2D406129E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50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44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86C20D6-5B73-CF45-9679-7C36FB20F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81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D110F-5CD1-6A42-A789-750712702E5D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B182B-EA39-0948-AB43-C62F1D5EC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98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3B30B-CC97-784D-A732-FBC364677788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681F7-ED28-434C-8DBE-25BB2D5F2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47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12655-48B7-3A47-A140-0AE979C498BA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B846B-BC0B-D84F-A3CF-3A96911FC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6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9BBA2-1DD8-7C4B-85E4-8F7E3B6AF28B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448DB-5F94-8447-8CA1-D75BB289C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4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E33AB-3F5C-BE49-B80B-3D87629EE0E8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4255-BBD4-D243-85A3-8EEC39F10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F5BD9-1B07-0A43-AA10-EDF72EEE4C2C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A9D7-AA98-3946-B409-16DE24A58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6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897FE-778B-3642-9180-97C456F19CAF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176F-B975-E646-A1DD-67C23E873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74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0C51C-7A97-C341-B395-34E8F81F8E86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C2540-F4F6-D64E-B339-AED127EC8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1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E0A1E7D-2DE8-F84E-BEE3-6A2D5D0E7C0E}" type="datetimeFigureOut">
              <a:rPr lang="en-US"/>
              <a:pPr>
                <a:defRPr/>
              </a:pPr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C54381-C5E1-E44D-8437-98CD9F7C7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(null)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856" y="2304585"/>
            <a:ext cx="8431458" cy="241609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cap="small" dirty="0">
                <a:ea typeface="+mj-ea"/>
                <a:cs typeface="Arial Narrow" panose="020B0604020202020204" pitchFamily="34" charset="0"/>
              </a:rPr>
              <a:t>генная терапия в репродуктивной медицине</a:t>
            </a:r>
            <a:endParaRPr lang="en-US" sz="2800" b="1" cap="small" dirty="0">
              <a:ea typeface="+mj-ea"/>
              <a:cs typeface="Arial Narrow" panose="020B0604020202020204" pitchFamily="34" charset="0"/>
            </a:endParaRPr>
          </a:p>
        </p:txBody>
      </p:sp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3133060" y="4799693"/>
            <a:ext cx="29956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ts val="1500"/>
              </a:lnSpc>
            </a:pPr>
            <a:r>
              <a:rPr lang="en-US" sz="2400" dirty="0">
                <a:solidFill>
                  <a:srgbClr val="800000"/>
                </a:solidFill>
                <a:latin typeface="Arial" charset="0"/>
                <a:cs typeface="Arial" charset="0"/>
              </a:rPr>
              <a:t>Shoukhrat Mitalipov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5909" y="5875209"/>
            <a:ext cx="4893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Center for Embryonic Cell and Gene Therapy</a:t>
            </a:r>
            <a:endParaRPr lang="ru-RU" sz="2000" b="1" dirty="0"/>
          </a:p>
          <a:p>
            <a:pPr algn="ctr"/>
            <a:r>
              <a:rPr lang="en-US" sz="2000" b="1" dirty="0"/>
              <a:t>Oregon Health &amp; Science University </a:t>
            </a:r>
          </a:p>
        </p:txBody>
      </p:sp>
      <p:pic>
        <p:nvPicPr>
          <p:cNvPr id="8" name="Picture 2" descr=" piece of DNA being remov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56" y="188540"/>
            <a:ext cx="3111981" cy="207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5B78D-216B-974B-99A8-CB6FD82F0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30" y="4595517"/>
            <a:ext cx="1176823" cy="2009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50E1C3-BD89-2753-64A6-4D035A6ED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083" y="274905"/>
            <a:ext cx="3691625" cy="20765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4">
            <a:extLst>
              <a:ext uri="{FF2B5EF4-FFF2-40B4-BE49-F238E27FC236}">
                <a16:creationId xmlns:a16="http://schemas.microsoft.com/office/drawing/2014/main" id="{C23CADA1-B445-F94E-A71E-6B76A0A8A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029" y="5666014"/>
            <a:ext cx="1235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altLang="en-US" sz="1200" b="1" i="1" dirty="0"/>
              <a:t>Wolf et al.,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6CB361-C1CB-9C41-8BBE-608FE4366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85" y="1654129"/>
            <a:ext cx="5495123" cy="4265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2D9820-D761-8C4E-AEF2-FC94DB45BB90}"/>
              </a:ext>
            </a:extLst>
          </p:cNvPr>
          <p:cNvSpPr txBox="1"/>
          <p:nvPr/>
        </p:nvSpPr>
        <p:spPr>
          <a:xfrm>
            <a:off x="2400801" y="225181"/>
            <a:ext cx="3905493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2"/>
                </a:solidFill>
              </a:rPr>
              <a:t>Autosomal Dominant Inheritance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43C0D5-B23B-0647-9CFE-5F38C1130742}"/>
              </a:ext>
            </a:extLst>
          </p:cNvPr>
          <p:cNvSpPr/>
          <p:nvPr/>
        </p:nvSpPr>
        <p:spPr>
          <a:xfrm>
            <a:off x="6969443" y="2401339"/>
            <a:ext cx="20072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C8DB0"/>
                </a:solidFill>
                <a:latin typeface="Arial Narrow"/>
                <a:cs typeface="Arial Narrow"/>
              </a:rPr>
              <a:t>Hypertrophic Cardiomyopathy </a:t>
            </a:r>
          </a:p>
          <a:p>
            <a:r>
              <a:rPr lang="en-US" dirty="0">
                <a:solidFill>
                  <a:srgbClr val="2C8DB0"/>
                </a:solidFill>
                <a:latin typeface="Arial Narrow"/>
                <a:cs typeface="Arial Narrow"/>
              </a:rPr>
              <a:t>Huntington’s Disease</a:t>
            </a:r>
          </a:p>
          <a:p>
            <a:r>
              <a:rPr lang="en-US" dirty="0">
                <a:solidFill>
                  <a:srgbClr val="2C8DB0"/>
                </a:solidFill>
                <a:latin typeface="Arial Narrow"/>
                <a:cs typeface="Arial Narrow"/>
              </a:rPr>
              <a:t>Breast cancer</a:t>
            </a:r>
          </a:p>
          <a:p>
            <a:r>
              <a:rPr lang="en-US" dirty="0">
                <a:solidFill>
                  <a:srgbClr val="2C8DB0"/>
                </a:solidFill>
                <a:latin typeface="Arial Narrow"/>
                <a:cs typeface="Arial Narrow"/>
              </a:rPr>
              <a:t>Neurofibromatosis</a:t>
            </a:r>
          </a:p>
          <a:p>
            <a:r>
              <a:rPr lang="en-US" dirty="0">
                <a:solidFill>
                  <a:srgbClr val="2C8DB0"/>
                </a:solidFill>
                <a:latin typeface="Arial Narrow"/>
                <a:cs typeface="Arial Narrow"/>
              </a:rPr>
              <a:t>Retinoblastoma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EB7DE-F096-0E4A-BDC9-E3F50F7063B8}"/>
              </a:ext>
            </a:extLst>
          </p:cNvPr>
          <p:cNvSpPr txBox="1"/>
          <p:nvPr/>
        </p:nvSpPr>
        <p:spPr>
          <a:xfrm>
            <a:off x="1242311" y="5504431"/>
            <a:ext cx="2619531" cy="438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FF0000"/>
                </a:solidFill>
              </a:rPr>
              <a:t>Heterozygous mutant embryos discarded </a:t>
            </a:r>
          </a:p>
          <a:p>
            <a:pPr algn="ctr"/>
            <a:r>
              <a:rPr lang="en-US" sz="1125" dirty="0">
                <a:solidFill>
                  <a:srgbClr val="FF0000"/>
                </a:solidFill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1582324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83" y="331068"/>
            <a:ext cx="7620000" cy="609600"/>
          </a:xfrm>
          <a:ln w="0"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spc="150" dirty="0">
                <a:ln w="11430"/>
                <a:solidFill>
                  <a:srgbClr val="8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rPr>
              <a:t>Preimplantation Genetic Diagnosis and Selection</a:t>
            </a:r>
            <a:br>
              <a:rPr lang="en-US" sz="2000" spc="150" dirty="0">
                <a:ln w="11430"/>
                <a:solidFill>
                  <a:srgbClr val="8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rPr>
            </a:br>
            <a:endParaRPr lang="en-US" sz="2000" dirty="0">
              <a:solidFill>
                <a:srgbClr val="800000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35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64" y="5880207"/>
            <a:ext cx="241551" cy="56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21" name="Right Brace 1020"/>
          <p:cNvSpPr/>
          <p:nvPr/>
        </p:nvSpPr>
        <p:spPr bwMode="auto">
          <a:xfrm rot="5400000">
            <a:off x="2062165" y="3636964"/>
            <a:ext cx="314324" cy="2676525"/>
          </a:xfrm>
          <a:prstGeom prst="rightBrace">
            <a:avLst>
              <a:gd name="adj1" fmla="val 3500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022" name="Right Brace 1021"/>
          <p:cNvSpPr/>
          <p:nvPr/>
        </p:nvSpPr>
        <p:spPr bwMode="auto">
          <a:xfrm rot="5400000">
            <a:off x="6457952" y="3636964"/>
            <a:ext cx="314324" cy="2676525"/>
          </a:xfrm>
          <a:prstGeom prst="rightBrace">
            <a:avLst>
              <a:gd name="adj1" fmla="val 3500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23580" name="Straight Arrow Connector 1022"/>
          <p:cNvCxnSpPr>
            <a:cxnSpLocks noChangeShapeType="1"/>
          </p:cNvCxnSpPr>
          <p:nvPr/>
        </p:nvCxnSpPr>
        <p:spPr bwMode="auto">
          <a:xfrm>
            <a:off x="2219269" y="5258833"/>
            <a:ext cx="0" cy="23998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581" name="Text Box 77"/>
          <p:cNvSpPr txBox="1">
            <a:spLocks noChangeArrowheads="1"/>
          </p:cNvSpPr>
          <p:nvPr/>
        </p:nvSpPr>
        <p:spPr bwMode="auto">
          <a:xfrm>
            <a:off x="1613276" y="5526882"/>
            <a:ext cx="1186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200" dirty="0">
                <a:solidFill>
                  <a:srgbClr val="000000"/>
                </a:solidFill>
                <a:cs typeface="Arial" charset="0"/>
              </a:rPr>
              <a:t>выбрасывается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23583" name="Straight Arrow Connector 1025"/>
          <p:cNvCxnSpPr>
            <a:cxnSpLocks noChangeShapeType="1"/>
          </p:cNvCxnSpPr>
          <p:nvPr/>
        </p:nvCxnSpPr>
        <p:spPr bwMode="auto">
          <a:xfrm>
            <a:off x="6614961" y="5258833"/>
            <a:ext cx="0" cy="23998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584" name="Text Box 77"/>
          <p:cNvSpPr txBox="1">
            <a:spLocks noChangeArrowheads="1"/>
          </p:cNvSpPr>
          <p:nvPr/>
        </p:nvSpPr>
        <p:spPr bwMode="auto">
          <a:xfrm>
            <a:off x="1379484" y="4648451"/>
            <a:ext cx="16099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200" dirty="0">
                <a:solidFill>
                  <a:srgbClr val="000000"/>
                </a:solidFill>
                <a:cs typeface="Arial" charset="0"/>
              </a:rPr>
              <a:t>Эмбрион с мутацией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5" name="Text Box 77"/>
          <p:cNvSpPr txBox="1">
            <a:spLocks noChangeArrowheads="1"/>
          </p:cNvSpPr>
          <p:nvPr/>
        </p:nvSpPr>
        <p:spPr bwMode="auto">
          <a:xfrm>
            <a:off x="5718177" y="4583115"/>
            <a:ext cx="16681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200" dirty="0">
                <a:solidFill>
                  <a:srgbClr val="000000"/>
                </a:solidFill>
                <a:cs typeface="Arial" charset="0"/>
              </a:rPr>
              <a:t>Эмбрион без  мутации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449" y="5642284"/>
            <a:ext cx="887294" cy="1183058"/>
          </a:xfrm>
          <a:prstGeom prst="rect">
            <a:avLst/>
          </a:prstGeom>
        </p:spPr>
      </p:pic>
      <p:grpSp>
        <p:nvGrpSpPr>
          <p:cNvPr id="114" name="Group 87">
            <a:extLst>
              <a:ext uri="{FF2B5EF4-FFF2-40B4-BE49-F238E27FC236}">
                <a16:creationId xmlns:a16="http://schemas.microsoft.com/office/drawing/2014/main" id="{D043B46D-9574-EB4D-80EC-49EEB6F89B61}"/>
              </a:ext>
            </a:extLst>
          </p:cNvPr>
          <p:cNvGrpSpPr>
            <a:grpSpLocks/>
          </p:cNvGrpSpPr>
          <p:nvPr/>
        </p:nvGrpSpPr>
        <p:grpSpPr bwMode="auto">
          <a:xfrm>
            <a:off x="1877744" y="3962301"/>
            <a:ext cx="657225" cy="657225"/>
            <a:chOff x="4822825" y="1746250"/>
            <a:chExt cx="657225" cy="657225"/>
          </a:xfrm>
        </p:grpSpPr>
        <p:sp>
          <p:nvSpPr>
            <p:cNvPr id="115" name="Oval 4">
              <a:extLst>
                <a:ext uri="{FF2B5EF4-FFF2-40B4-BE49-F238E27FC236}">
                  <a16:creationId xmlns:a16="http://schemas.microsoft.com/office/drawing/2014/main" id="{2BAE8303-2ADD-C54B-B625-E7EE9E5AD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2825" y="1746250"/>
              <a:ext cx="657225" cy="657225"/>
            </a:xfrm>
            <a:prstGeom prst="ellipse">
              <a:avLst/>
            </a:prstGeom>
            <a:noFill/>
            <a:ln w="571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ＭＳ Ｐゴシック" charset="0"/>
              </a:endParaRPr>
            </a:p>
          </p:txBody>
        </p:sp>
        <p:sp>
          <p:nvSpPr>
            <p:cNvPr id="116" name="Oval 5">
              <a:extLst>
                <a:ext uri="{FF2B5EF4-FFF2-40B4-BE49-F238E27FC236}">
                  <a16:creationId xmlns:a16="http://schemas.microsoft.com/office/drawing/2014/main" id="{07C0307E-C15B-214E-ABB3-74F5B3CD8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1782763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Oval 6">
              <a:extLst>
                <a:ext uri="{FF2B5EF4-FFF2-40B4-BE49-F238E27FC236}">
                  <a16:creationId xmlns:a16="http://schemas.microsoft.com/office/drawing/2014/main" id="{04833E08-D70A-524E-8629-4579969DBC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56021">
              <a:off x="4932363" y="1819275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Oval 7">
              <a:extLst>
                <a:ext uri="{FF2B5EF4-FFF2-40B4-BE49-F238E27FC236}">
                  <a16:creationId xmlns:a16="http://schemas.microsoft.com/office/drawing/2014/main" id="{730ADE8F-5989-1449-9164-C6C09742CE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89439">
              <a:off x="4822825" y="1928813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Oval 8">
              <a:extLst>
                <a:ext uri="{FF2B5EF4-FFF2-40B4-BE49-F238E27FC236}">
                  <a16:creationId xmlns:a16="http://schemas.microsoft.com/office/drawing/2014/main" id="{36C4C032-7786-3242-A731-98B6457924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86340">
              <a:off x="5224463" y="2293938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0" name="Oval 9">
              <a:extLst>
                <a:ext uri="{FF2B5EF4-FFF2-40B4-BE49-F238E27FC236}">
                  <a16:creationId xmlns:a16="http://schemas.microsoft.com/office/drawing/2014/main" id="{4A70CA00-D2AA-784D-8B1A-2A8664A1DE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17699">
              <a:off x="5114925" y="2330450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1" name="Oval 10">
              <a:extLst>
                <a:ext uri="{FF2B5EF4-FFF2-40B4-BE49-F238E27FC236}">
                  <a16:creationId xmlns:a16="http://schemas.microsoft.com/office/drawing/2014/main" id="{B4F41433-3BDD-E449-B2C3-979972275C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51729">
              <a:off x="5005388" y="2330450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2" name="Oval 11">
              <a:extLst>
                <a:ext uri="{FF2B5EF4-FFF2-40B4-BE49-F238E27FC236}">
                  <a16:creationId xmlns:a16="http://schemas.microsoft.com/office/drawing/2014/main" id="{83016AB1-1D96-774F-B2D6-ABF093DEBE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2010">
              <a:off x="4895850" y="2293938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3" name="Oval 12">
              <a:extLst>
                <a:ext uri="{FF2B5EF4-FFF2-40B4-BE49-F238E27FC236}">
                  <a16:creationId xmlns:a16="http://schemas.microsoft.com/office/drawing/2014/main" id="{9BD4BE3D-0DEB-0B42-8F37-D926E0E69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817481">
              <a:off x="4804569" y="2202656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4" name="Oval 13">
              <a:extLst>
                <a:ext uri="{FF2B5EF4-FFF2-40B4-BE49-F238E27FC236}">
                  <a16:creationId xmlns:a16="http://schemas.microsoft.com/office/drawing/2014/main" id="{D2C421B3-A12F-0047-9E7F-FEE4AA5CB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2825" y="2001838"/>
              <a:ext cx="36513" cy="1460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6" name="Oval 14">
              <a:extLst>
                <a:ext uri="{FF2B5EF4-FFF2-40B4-BE49-F238E27FC236}">
                  <a16:creationId xmlns:a16="http://schemas.microsoft.com/office/drawing/2014/main" id="{5B70BC49-A1EF-4147-B899-AFC9B1A2A5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334">
              <a:off x="5187950" y="1819275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7" name="Oval 15">
              <a:extLst>
                <a:ext uri="{FF2B5EF4-FFF2-40B4-BE49-F238E27FC236}">
                  <a16:creationId xmlns:a16="http://schemas.microsoft.com/office/drawing/2014/main" id="{D76CADA9-1165-524D-A81E-092BF9F617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58079">
              <a:off x="5297488" y="1892300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8" name="Oval 16">
              <a:extLst>
                <a:ext uri="{FF2B5EF4-FFF2-40B4-BE49-F238E27FC236}">
                  <a16:creationId xmlns:a16="http://schemas.microsoft.com/office/drawing/2014/main" id="{8E7EDBFC-C4A8-9644-B14F-E4216344A0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77814">
              <a:off x="5352256" y="1983581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9" name="Oval 17">
              <a:extLst>
                <a:ext uri="{FF2B5EF4-FFF2-40B4-BE49-F238E27FC236}">
                  <a16:creationId xmlns:a16="http://schemas.microsoft.com/office/drawing/2014/main" id="{63A21D91-7FF7-554B-B7FD-39A7711DC6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352256" y="2093119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0" name="Oval 18">
              <a:extLst>
                <a:ext uri="{FF2B5EF4-FFF2-40B4-BE49-F238E27FC236}">
                  <a16:creationId xmlns:a16="http://schemas.microsoft.com/office/drawing/2014/main" id="{2F20D3F4-ED94-2346-B7D1-E05DF75676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76691">
              <a:off x="5334000" y="2220913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1" name="Oval 19">
              <a:extLst>
                <a:ext uri="{FF2B5EF4-FFF2-40B4-BE49-F238E27FC236}">
                  <a16:creationId xmlns:a16="http://schemas.microsoft.com/office/drawing/2014/main" id="{C0774D43-FD29-AE44-840A-3A77295FB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2293938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2" name="Oval 20">
              <a:extLst>
                <a:ext uri="{FF2B5EF4-FFF2-40B4-BE49-F238E27FC236}">
                  <a16:creationId xmlns:a16="http://schemas.microsoft.com/office/drawing/2014/main" id="{6844F23C-7DB4-8843-A60F-BB5E428C4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2293938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3" name="Oval 21">
              <a:extLst>
                <a:ext uri="{FF2B5EF4-FFF2-40B4-BE49-F238E27FC236}">
                  <a16:creationId xmlns:a16="http://schemas.microsoft.com/office/drawing/2014/main" id="{AAAFB039-0BF8-1D49-80BE-FFAF44981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2257425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4" name="Oval 22">
              <a:extLst>
                <a:ext uri="{FF2B5EF4-FFF2-40B4-BE49-F238E27FC236}">
                  <a16:creationId xmlns:a16="http://schemas.microsoft.com/office/drawing/2014/main" id="{22E59AB0-479C-B643-A73A-76D7EA72D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2257425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5" name="Oval 23">
              <a:extLst>
                <a:ext uri="{FF2B5EF4-FFF2-40B4-BE49-F238E27FC236}">
                  <a16:creationId xmlns:a16="http://schemas.microsoft.com/office/drawing/2014/main" id="{72886B53-6467-704E-BA8F-B5070D3A5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2257425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6" name="Oval 24">
              <a:extLst>
                <a:ext uri="{FF2B5EF4-FFF2-40B4-BE49-F238E27FC236}">
                  <a16:creationId xmlns:a16="http://schemas.microsoft.com/office/drawing/2014/main" id="{FDB4F60C-9BDF-4043-AC70-8428E5DB4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2220913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7" name="Oval 25">
              <a:extLst>
                <a:ext uri="{FF2B5EF4-FFF2-40B4-BE49-F238E27FC236}">
                  <a16:creationId xmlns:a16="http://schemas.microsoft.com/office/drawing/2014/main" id="{77459893-59D3-C247-B9CA-59BAD00F4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900" y="2257425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8" name="Oval 26">
              <a:extLst>
                <a:ext uri="{FF2B5EF4-FFF2-40B4-BE49-F238E27FC236}">
                  <a16:creationId xmlns:a16="http://schemas.microsoft.com/office/drawing/2014/main" id="{C4CD5DA1-6F71-5445-9BF4-96BE7957A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2184400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9" name="Oval 27">
              <a:extLst>
                <a:ext uri="{FF2B5EF4-FFF2-40B4-BE49-F238E27FC236}">
                  <a16:creationId xmlns:a16="http://schemas.microsoft.com/office/drawing/2014/main" id="{310B286D-8F52-E444-806E-54285633A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2184400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0" name="Oval 28">
              <a:extLst>
                <a:ext uri="{FF2B5EF4-FFF2-40B4-BE49-F238E27FC236}">
                  <a16:creationId xmlns:a16="http://schemas.microsoft.com/office/drawing/2014/main" id="{A097DE99-5DAB-E443-AD8F-ABF568D40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2220913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1" name="Group 87">
            <a:extLst>
              <a:ext uri="{FF2B5EF4-FFF2-40B4-BE49-F238E27FC236}">
                <a16:creationId xmlns:a16="http://schemas.microsoft.com/office/drawing/2014/main" id="{A681E414-6E32-FA43-99EE-262D2090DFAB}"/>
              </a:ext>
            </a:extLst>
          </p:cNvPr>
          <p:cNvGrpSpPr>
            <a:grpSpLocks/>
          </p:cNvGrpSpPr>
          <p:nvPr/>
        </p:nvGrpSpPr>
        <p:grpSpPr bwMode="auto">
          <a:xfrm>
            <a:off x="6283326" y="3944096"/>
            <a:ext cx="657225" cy="657225"/>
            <a:chOff x="4822825" y="1746250"/>
            <a:chExt cx="657225" cy="657225"/>
          </a:xfrm>
        </p:grpSpPr>
        <p:sp>
          <p:nvSpPr>
            <p:cNvPr id="142" name="Oval 4">
              <a:extLst>
                <a:ext uri="{FF2B5EF4-FFF2-40B4-BE49-F238E27FC236}">
                  <a16:creationId xmlns:a16="http://schemas.microsoft.com/office/drawing/2014/main" id="{3C83871F-15D7-BC4B-8FFF-40ABAECEF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2825" y="1746250"/>
              <a:ext cx="657225" cy="657225"/>
            </a:xfrm>
            <a:prstGeom prst="ellipse">
              <a:avLst/>
            </a:prstGeom>
            <a:noFill/>
            <a:ln w="571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ＭＳ Ｐゴシック" charset="0"/>
              </a:endParaRPr>
            </a:p>
          </p:txBody>
        </p:sp>
        <p:sp>
          <p:nvSpPr>
            <p:cNvPr id="143" name="Oval 5">
              <a:extLst>
                <a:ext uri="{FF2B5EF4-FFF2-40B4-BE49-F238E27FC236}">
                  <a16:creationId xmlns:a16="http://schemas.microsoft.com/office/drawing/2014/main" id="{92FAFB95-28C6-4F46-B39E-6BDCE3C20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1782763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4" name="Oval 6">
              <a:extLst>
                <a:ext uri="{FF2B5EF4-FFF2-40B4-BE49-F238E27FC236}">
                  <a16:creationId xmlns:a16="http://schemas.microsoft.com/office/drawing/2014/main" id="{EBEEEAB4-F916-A548-A489-0D9C338170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56021">
              <a:off x="4932363" y="1819275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5" name="Oval 7">
              <a:extLst>
                <a:ext uri="{FF2B5EF4-FFF2-40B4-BE49-F238E27FC236}">
                  <a16:creationId xmlns:a16="http://schemas.microsoft.com/office/drawing/2014/main" id="{B5B39B50-6379-A344-A8E7-7093081ADB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89439">
              <a:off x="4822825" y="1928813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6" name="Oval 8">
              <a:extLst>
                <a:ext uri="{FF2B5EF4-FFF2-40B4-BE49-F238E27FC236}">
                  <a16:creationId xmlns:a16="http://schemas.microsoft.com/office/drawing/2014/main" id="{42F702B2-40E8-9343-B529-9171CCB32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86340">
              <a:off x="5224463" y="2293938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7" name="Oval 9">
              <a:extLst>
                <a:ext uri="{FF2B5EF4-FFF2-40B4-BE49-F238E27FC236}">
                  <a16:creationId xmlns:a16="http://schemas.microsoft.com/office/drawing/2014/main" id="{3DD2BF8C-058E-A645-9975-E88A94552C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17699">
              <a:off x="5114925" y="2330450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8" name="Oval 10">
              <a:extLst>
                <a:ext uri="{FF2B5EF4-FFF2-40B4-BE49-F238E27FC236}">
                  <a16:creationId xmlns:a16="http://schemas.microsoft.com/office/drawing/2014/main" id="{0FA5B27D-2991-C14A-A335-E15B6FB3D8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51729">
              <a:off x="5005388" y="2330450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9" name="Oval 11">
              <a:extLst>
                <a:ext uri="{FF2B5EF4-FFF2-40B4-BE49-F238E27FC236}">
                  <a16:creationId xmlns:a16="http://schemas.microsoft.com/office/drawing/2014/main" id="{2C43234C-1D7E-094A-94E5-3034B23353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2010">
              <a:off x="4895850" y="2293938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0" name="Oval 12">
              <a:extLst>
                <a:ext uri="{FF2B5EF4-FFF2-40B4-BE49-F238E27FC236}">
                  <a16:creationId xmlns:a16="http://schemas.microsoft.com/office/drawing/2014/main" id="{50BE9AC2-C514-FA44-B84A-43F445BEF3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817481">
              <a:off x="4804569" y="2202656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1" name="Oval 13">
              <a:extLst>
                <a:ext uri="{FF2B5EF4-FFF2-40B4-BE49-F238E27FC236}">
                  <a16:creationId xmlns:a16="http://schemas.microsoft.com/office/drawing/2014/main" id="{446EF43E-43EC-FB44-A6A8-A9538DCF5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2825" y="2001838"/>
              <a:ext cx="36513" cy="1460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2" name="Oval 14">
              <a:extLst>
                <a:ext uri="{FF2B5EF4-FFF2-40B4-BE49-F238E27FC236}">
                  <a16:creationId xmlns:a16="http://schemas.microsoft.com/office/drawing/2014/main" id="{A483A3D8-3ED9-2A49-A5B5-FA2DF7B799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334">
              <a:off x="5187950" y="1819275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3" name="Oval 15">
              <a:extLst>
                <a:ext uri="{FF2B5EF4-FFF2-40B4-BE49-F238E27FC236}">
                  <a16:creationId xmlns:a16="http://schemas.microsoft.com/office/drawing/2014/main" id="{B4506724-A72C-D844-ADE5-3485CAE770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58079">
              <a:off x="5297488" y="1892300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4" name="Oval 16">
              <a:extLst>
                <a:ext uri="{FF2B5EF4-FFF2-40B4-BE49-F238E27FC236}">
                  <a16:creationId xmlns:a16="http://schemas.microsoft.com/office/drawing/2014/main" id="{D08FB6DD-ABDF-5240-AFD3-6E0D78E349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77814">
              <a:off x="5352256" y="1983581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5" name="Oval 17">
              <a:extLst>
                <a:ext uri="{FF2B5EF4-FFF2-40B4-BE49-F238E27FC236}">
                  <a16:creationId xmlns:a16="http://schemas.microsoft.com/office/drawing/2014/main" id="{409662DD-87C0-B246-AAC0-29C66958AC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352256" y="2093119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6" name="Oval 18">
              <a:extLst>
                <a:ext uri="{FF2B5EF4-FFF2-40B4-BE49-F238E27FC236}">
                  <a16:creationId xmlns:a16="http://schemas.microsoft.com/office/drawing/2014/main" id="{E6D5B31A-4A87-9A4E-B0AE-096ADF7529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76691">
              <a:off x="5334000" y="2220913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7" name="Oval 19">
              <a:extLst>
                <a:ext uri="{FF2B5EF4-FFF2-40B4-BE49-F238E27FC236}">
                  <a16:creationId xmlns:a16="http://schemas.microsoft.com/office/drawing/2014/main" id="{BE6013BE-110A-E645-AA3A-04F0DB9F6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2293938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8" name="Oval 20">
              <a:extLst>
                <a:ext uri="{FF2B5EF4-FFF2-40B4-BE49-F238E27FC236}">
                  <a16:creationId xmlns:a16="http://schemas.microsoft.com/office/drawing/2014/main" id="{F7C7889F-423B-1340-9A36-9E587D312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2293938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9" name="Oval 21">
              <a:extLst>
                <a:ext uri="{FF2B5EF4-FFF2-40B4-BE49-F238E27FC236}">
                  <a16:creationId xmlns:a16="http://schemas.microsoft.com/office/drawing/2014/main" id="{385162AF-5AAD-154C-A438-DBF5BEA34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2257425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60" name="Oval 22">
              <a:extLst>
                <a:ext uri="{FF2B5EF4-FFF2-40B4-BE49-F238E27FC236}">
                  <a16:creationId xmlns:a16="http://schemas.microsoft.com/office/drawing/2014/main" id="{E5DFA9D4-D583-544D-9E4D-C711CFA82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2257425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61" name="Oval 23">
              <a:extLst>
                <a:ext uri="{FF2B5EF4-FFF2-40B4-BE49-F238E27FC236}">
                  <a16:creationId xmlns:a16="http://schemas.microsoft.com/office/drawing/2014/main" id="{66F6A3E4-C279-794F-9150-521150177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2257425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62" name="Oval 24">
              <a:extLst>
                <a:ext uri="{FF2B5EF4-FFF2-40B4-BE49-F238E27FC236}">
                  <a16:creationId xmlns:a16="http://schemas.microsoft.com/office/drawing/2014/main" id="{2B4AC97E-E3F7-994F-B63D-F3A46F948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4925" y="2220913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63" name="Oval 25">
              <a:extLst>
                <a:ext uri="{FF2B5EF4-FFF2-40B4-BE49-F238E27FC236}">
                  <a16:creationId xmlns:a16="http://schemas.microsoft.com/office/drawing/2014/main" id="{6E6FAA7F-3CC6-3149-AD39-22B1C0598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900" y="2257425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64" name="Oval 26">
              <a:extLst>
                <a:ext uri="{FF2B5EF4-FFF2-40B4-BE49-F238E27FC236}">
                  <a16:creationId xmlns:a16="http://schemas.microsoft.com/office/drawing/2014/main" id="{AE3FF703-3523-B04A-8EF6-CFB58E4E4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2184400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65" name="Oval 27">
              <a:extLst>
                <a:ext uri="{FF2B5EF4-FFF2-40B4-BE49-F238E27FC236}">
                  <a16:creationId xmlns:a16="http://schemas.microsoft.com/office/drawing/2014/main" id="{B2976AE0-097F-D74A-A175-120E5E1CF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2184400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66" name="Oval 28">
              <a:extLst>
                <a:ext uri="{FF2B5EF4-FFF2-40B4-BE49-F238E27FC236}">
                  <a16:creationId xmlns:a16="http://schemas.microsoft.com/office/drawing/2014/main" id="{51936B6E-2DF5-5544-96FB-9E678E73D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2220913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B6C558-6B0E-304D-8DA0-E6A5D8553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697" y="1226097"/>
            <a:ext cx="3619629" cy="249942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77871865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2">
            <a:extLst>
              <a:ext uri="{FF2B5EF4-FFF2-40B4-BE49-F238E27FC236}">
                <a16:creationId xmlns:a16="http://schemas.microsoft.com/office/drawing/2014/main" id="{EF5599EE-BD5E-9A4C-8056-E2A0EC24FA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0800" y="498001"/>
            <a:ext cx="8399931" cy="609600"/>
          </a:xfrm>
          <a:ln w="0"/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2800" spc="150" dirty="0">
                <a:ln w="11430"/>
                <a:solidFill>
                  <a:srgbClr val="8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GENE CONVERSION</a:t>
            </a:r>
            <a:br>
              <a:rPr lang="en-US" sz="2800" spc="150" dirty="0">
                <a:ln w="11430"/>
                <a:solidFill>
                  <a:srgbClr val="8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2800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heterozygous mutations</a:t>
            </a:r>
            <a:br>
              <a:rPr lang="en-US" sz="2800" spc="150" dirty="0">
                <a:ln w="11430"/>
                <a:solidFill>
                  <a:srgbClr val="8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ea typeface="+mj-ea"/>
                <a:cs typeface="Arial Black"/>
              </a:rPr>
            </a:br>
            <a:endParaRPr lang="en-US" sz="2800" dirty="0">
              <a:solidFill>
                <a:srgbClr val="800000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201D9-FEC9-9048-B3E2-7DC24083B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5796"/>
            <a:ext cx="9144000" cy="467903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E5F121E-D937-CB4F-8DFB-D001C9062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102" y="6473751"/>
            <a:ext cx="26246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altLang="en-US" sz="1600" b="1" i="1" dirty="0"/>
              <a:t>Ma et al., Nature 2017, 2018</a:t>
            </a:r>
          </a:p>
        </p:txBody>
      </p:sp>
    </p:spTree>
    <p:extLst>
      <p:ext uri="{BB962C8B-B14F-4D97-AF65-F5344CB8AC3E}">
        <p14:creationId xmlns:p14="http://schemas.microsoft.com/office/powerpoint/2010/main" val="445529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9" name="Rectangle 3"/>
          <p:cNvSpPr>
            <a:spLocks noChangeArrowheads="1"/>
          </p:cNvSpPr>
          <p:nvPr/>
        </p:nvSpPr>
        <p:spPr bwMode="auto">
          <a:xfrm>
            <a:off x="271463" y="1456604"/>
            <a:ext cx="8686800" cy="470898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latinLnBrk="1" hangingPunct="1">
              <a:buFont typeface="Wingdings" charset="2"/>
              <a:buChar char="ü"/>
            </a:pPr>
            <a:r>
              <a:rPr lang="ru-RU" altLang="en-US" sz="20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Высокая эффективность надреза </a:t>
            </a:r>
            <a:r>
              <a:rPr lang="en-US" altLang="en-US" sz="20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(82-100%)</a:t>
            </a:r>
          </a:p>
          <a:p>
            <a:pPr eaLnBrk="1" latinLnBrk="1" hangingPunct="1"/>
            <a:endParaRPr lang="ru-RU" altLang="en-US" sz="2000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latinLnBrk="1" hangingPunct="1"/>
            <a:endParaRPr lang="en-US" altLang="en-US" sz="2000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latinLnBrk="1" hangingPunct="1">
              <a:buFont typeface="Wingdings" charset="2"/>
              <a:buChar char="ü"/>
            </a:pPr>
            <a:r>
              <a:rPr lang="ru-RU" altLang="en-US" sz="20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Высокая эффективность коррекции мутаций путем </a:t>
            </a:r>
          </a:p>
          <a:p>
            <a:pPr marL="0" indent="0" eaLnBrk="1" latinLnBrk="1" hangingPunct="1"/>
            <a:r>
              <a:rPr lang="ru-RU" altLang="en-US" sz="20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    копирования второго нормального гена без надреза </a:t>
            </a:r>
            <a:r>
              <a:rPr lang="en-US" altLang="en-US" sz="20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(64%)</a:t>
            </a:r>
            <a:endParaRPr lang="ru-RU" altLang="en-US" sz="200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 eaLnBrk="1" latinLnBrk="1" hangingPunct="1"/>
            <a:r>
              <a:rPr lang="en-US" altLang="en-US" sz="20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endParaRPr lang="ru-RU" altLang="en-US" sz="200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 eaLnBrk="1" latinLnBrk="1" hangingPunct="1"/>
            <a:endParaRPr lang="ru-RU" altLang="en-US" sz="2000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latinLnBrk="1" hangingPunct="1">
              <a:buFont typeface="Wingdings" charset="2"/>
              <a:buChar char="ü"/>
            </a:pPr>
            <a:r>
              <a:rPr lang="ru-RU" altLang="en-US" sz="20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Применим только для гетерозиготных мутаций</a:t>
            </a:r>
          </a:p>
          <a:p>
            <a:pPr eaLnBrk="1" latinLnBrk="1" hangingPunct="1">
              <a:buFont typeface="Wingdings" charset="2"/>
              <a:buChar char="ü"/>
            </a:pPr>
            <a:endParaRPr lang="ru-RU" altLang="en-US" sz="2000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latinLnBrk="1" hangingPunct="1">
              <a:buFont typeface="Wingdings" charset="2"/>
              <a:buChar char="ü"/>
            </a:pPr>
            <a:endParaRPr lang="ru-RU" altLang="en-US" sz="2000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latinLnBrk="1">
              <a:buFont typeface="Wingdings" charset="2"/>
              <a:buChar char="ü"/>
            </a:pPr>
            <a:r>
              <a:rPr lang="ru-RU" altLang="en-US" sz="20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Низкая частота использования синтетической ДНК матрицы</a:t>
            </a:r>
          </a:p>
          <a:p>
            <a:pPr eaLnBrk="1" latinLnBrk="1" hangingPunct="1">
              <a:buFont typeface="Wingdings" charset="2"/>
              <a:buChar char="ü"/>
            </a:pPr>
            <a:endParaRPr lang="en-US" altLang="en-US" sz="2000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 eaLnBrk="1" latinLnBrk="1" hangingPunct="1"/>
            <a:endParaRPr lang="en-US" altLang="en-US" sz="2000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latinLnBrk="1" hangingPunct="1">
              <a:buFont typeface="Wingdings" charset="2"/>
              <a:buChar char="ü"/>
            </a:pPr>
            <a:r>
              <a:rPr lang="ru-RU" altLang="en-US" sz="20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Потеря </a:t>
            </a:r>
            <a:r>
              <a:rPr lang="ru-RU" altLang="en-US" sz="2000" dirty="0" err="1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гомозиготности</a:t>
            </a:r>
            <a:r>
              <a:rPr lang="ru-RU" altLang="en-US" sz="20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в большей части хромосомы в </a:t>
            </a:r>
          </a:p>
          <a:p>
            <a:pPr marL="0" indent="0" eaLnBrk="1" latinLnBrk="1" hangingPunct="1"/>
            <a:r>
              <a:rPr lang="ru-RU" altLang="en-US" sz="20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   некоторых случаях  </a:t>
            </a:r>
            <a:endParaRPr lang="en-US" altLang="en-US" sz="2000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4363" y="82550"/>
            <a:ext cx="8001000" cy="792163"/>
          </a:xfrm>
        </p:spPr>
        <p:txBody>
          <a:bodyPr/>
          <a:lstStyle/>
          <a:p>
            <a:pPr eaLnBrk="1" hangingPunct="1"/>
            <a:r>
              <a:rPr lang="ru-RU" altLang="en-US" sz="2800" u="sng" dirty="0">
                <a:solidFill>
                  <a:srgbClr val="800000"/>
                </a:solidFill>
                <a:latin typeface="Arial Black" charset="0"/>
                <a:ea typeface="ＭＳ Ｐゴシック" charset="-128"/>
                <a:cs typeface="ＭＳ Ｐゴシック" charset="-128"/>
              </a:rPr>
              <a:t>Коррекция мутаций методом надреза ДНК</a:t>
            </a:r>
            <a:endParaRPr lang="en-US" altLang="en-US" sz="2800" u="sng" dirty="0">
              <a:solidFill>
                <a:srgbClr val="800000"/>
              </a:solidFill>
              <a:latin typeface="Arial Black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366143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9" name="Rectangle 3"/>
          <p:cNvSpPr>
            <a:spLocks noChangeArrowheads="1"/>
          </p:cNvSpPr>
          <p:nvPr/>
        </p:nvSpPr>
        <p:spPr bwMode="auto">
          <a:xfrm>
            <a:off x="270848" y="1212749"/>
            <a:ext cx="8686800" cy="44627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n-US" sz="2300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n-US" sz="2300" dirty="0">
                <a:solidFill>
                  <a:prstClr val="black"/>
                </a:solidFill>
                <a:latin typeface="Arial Rounded MT Bold"/>
                <a:cs typeface="Arial Rounded MT Bold"/>
              </a:rPr>
              <a:t>Base editing 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prstClr val="black"/>
                </a:solidFill>
                <a:latin typeface="Arial Rounded MT Bold"/>
                <a:cs typeface="Arial Rounded MT Bold"/>
              </a:rPr>
              <a:t>      </a:t>
            </a:r>
            <a:r>
              <a:rPr lang="ru-RU" sz="2300" dirty="0">
                <a:solidFill>
                  <a:prstClr val="black"/>
                </a:solidFill>
                <a:latin typeface="Arial Rounded MT Bold"/>
                <a:cs typeface="Arial Rounded MT Bold"/>
              </a:rPr>
              <a:t> </a:t>
            </a: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nucleotide replacement  without DSBs, HDR or donor DNA template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originally restricted to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G-C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to  </a:t>
            </a:r>
            <a:r>
              <a:rPr lang="en-US" dirty="0">
                <a:solidFill>
                  <a:srgbClr val="538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 pair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available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dirty="0">
                <a:solidFill>
                  <a:srgbClr val="538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G-C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n-US" sz="2300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n-US" sz="2300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n-US" sz="2300" dirty="0">
                <a:solidFill>
                  <a:prstClr val="black"/>
                </a:solidFill>
                <a:latin typeface="Arial Rounded MT Bold"/>
                <a:cs typeface="Arial Rounded MT Bold"/>
              </a:rPr>
              <a:t>Prime editing 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prstClr val="black"/>
                </a:solidFill>
                <a:latin typeface="Arial Rounded MT Bold"/>
                <a:cs typeface="Arial Rounded MT Bold"/>
              </a:rPr>
              <a:t>	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single strand DNA break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contains a repair template</a:t>
            </a: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n-US" sz="2300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n-US" sz="2300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n-US" sz="2300" dirty="0">
                <a:solidFill>
                  <a:prstClr val="black"/>
                </a:solidFill>
                <a:latin typeface="Arial Rounded MT Bold"/>
                <a:cs typeface="Arial Rounded MT Bold"/>
              </a:rPr>
              <a:t>Efficiency and safety (off-target) is largely unknown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3748" y="223215"/>
            <a:ext cx="8001000" cy="792162"/>
          </a:xfrm>
        </p:spPr>
        <p:txBody>
          <a:bodyPr/>
          <a:lstStyle/>
          <a:p>
            <a:pPr>
              <a:defRPr/>
            </a:pPr>
            <a:r>
              <a:rPr lang="ru-RU" sz="2800" u="sng" dirty="0">
                <a:solidFill>
                  <a:srgbClr val="8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Новые методы редактирования </a:t>
            </a:r>
            <a:r>
              <a:rPr lang="ru-RU" sz="2800" u="sng" dirty="0">
                <a:solidFill>
                  <a:srgbClr val="800000"/>
                </a:solidFill>
                <a:latin typeface="Arial Black" charset="0"/>
              </a:rPr>
              <a:t>г</a:t>
            </a:r>
            <a:r>
              <a:rPr lang="ru-RU" sz="2800" u="sng" dirty="0">
                <a:solidFill>
                  <a:srgbClr val="8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енов </a:t>
            </a:r>
            <a:endParaRPr lang="en-US" sz="2800" u="sng" dirty="0">
              <a:solidFill>
                <a:srgbClr val="80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6819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6"/>
          <p:cNvSpPr txBox="1">
            <a:spLocks noChangeArrowheads="1"/>
          </p:cNvSpPr>
          <p:nvPr/>
        </p:nvSpPr>
        <p:spPr bwMode="auto">
          <a:xfrm>
            <a:off x="2241550" y="336550"/>
            <a:ext cx="14446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u="sng" dirty="0">
                <a:solidFill>
                  <a:srgbClr val="000000"/>
                </a:solidFill>
                <a:latin typeface="Arial" charset="0"/>
              </a:rPr>
              <a:t>REI-OBGYN</a:t>
            </a:r>
            <a:endParaRPr lang="en-US" altLang="en-US" sz="12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b="1" u="sng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Paula Amato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Dianna Wu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David Lee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Sacha Krieg</a:t>
            </a:r>
          </a:p>
          <a:p>
            <a:pPr>
              <a:spcBef>
                <a:spcPct val="0"/>
              </a:spcBef>
              <a:buNone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Jeffrey Jensen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Tom O’Leary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charset="0"/>
              </a:rPr>
              <a:t>David Battaglia</a:t>
            </a:r>
          </a:p>
          <a:p>
            <a:pPr>
              <a:spcBef>
                <a:spcPct val="0"/>
              </a:spcBef>
              <a:buNone/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188" name="TextBox 2"/>
          <p:cNvSpPr txBox="1">
            <a:spLocks noChangeArrowheads="1"/>
          </p:cNvSpPr>
          <p:nvPr/>
        </p:nvSpPr>
        <p:spPr bwMode="auto">
          <a:xfrm>
            <a:off x="250657" y="275623"/>
            <a:ext cx="209329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u="sng" dirty="0">
                <a:latin typeface="Arial" charset="0"/>
              </a:rPr>
              <a:t>Center for Embryonic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u="sng" dirty="0">
                <a:latin typeface="Arial" charset="0"/>
              </a:rPr>
              <a:t>Cell and Gene Therapy</a:t>
            </a:r>
          </a:p>
          <a:p>
            <a:pPr>
              <a:spcBef>
                <a:spcPct val="0"/>
              </a:spcBef>
              <a:buNone/>
            </a:pPr>
            <a:endParaRPr lang="en-US" altLang="en-US" sz="1200" b="1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200" b="1" dirty="0">
                <a:latin typeface="Arial" charset="0"/>
              </a:rPr>
              <a:t>Hong Ma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200" b="1" dirty="0">
                <a:latin typeface="Arial" charset="0"/>
              </a:rPr>
              <a:t>Crystal Van </a:t>
            </a:r>
            <a:r>
              <a:rPr lang="en-US" altLang="en-US" sz="1200" b="1" dirty="0" err="1">
                <a:latin typeface="Arial" charset="0"/>
              </a:rPr>
              <a:t>Dyken</a:t>
            </a:r>
            <a:endParaRPr lang="en-US" altLang="en-US" sz="1200" b="1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200" b="1" dirty="0">
                <a:latin typeface="Arial" charset="0"/>
              </a:rPr>
              <a:t>Hayley Darby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" charset="0"/>
              </a:rPr>
              <a:t>Nuria Marti Gutierrez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200" b="1" dirty="0">
                <a:latin typeface="Arial" charset="0"/>
              </a:rPr>
              <a:t>Dan Liang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" charset="0"/>
              </a:rPr>
              <a:t>Amy Koski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err="1">
                <a:latin typeface="Arial" charset="0"/>
              </a:rPr>
              <a:t>Aleksei</a:t>
            </a:r>
            <a:r>
              <a:rPr lang="en-US" altLang="en-US" sz="1200" b="1" dirty="0">
                <a:latin typeface="Arial" charset="0"/>
              </a:rPr>
              <a:t> </a:t>
            </a:r>
            <a:r>
              <a:rPr lang="en-US" altLang="en-US" sz="1200" b="1" dirty="0" err="1">
                <a:latin typeface="Arial" charset="0"/>
              </a:rPr>
              <a:t>Mikhalchenko</a:t>
            </a:r>
            <a:endParaRPr lang="en-US" altLang="en-US" sz="12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" charset="0"/>
              </a:rPr>
              <a:t>Ying 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" charset="0"/>
              </a:rPr>
              <a:t>Rebecca </a:t>
            </a:r>
            <a:r>
              <a:rPr lang="en-US" altLang="en-US" sz="1200" b="1" dirty="0" err="1">
                <a:latin typeface="Arial" charset="0"/>
              </a:rPr>
              <a:t>Tippner</a:t>
            </a:r>
            <a:r>
              <a:rPr lang="en-US" altLang="en-US" sz="1200" b="1" dirty="0">
                <a:latin typeface="Arial" charset="0"/>
              </a:rPr>
              <a:t>-Hedges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" charset="0"/>
              </a:rPr>
              <a:t>Don Wolf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200" b="1" dirty="0" err="1">
                <a:latin typeface="Arial" charset="0"/>
              </a:rPr>
              <a:t>Riffat</a:t>
            </a:r>
            <a:r>
              <a:rPr lang="en-US" altLang="en-US" sz="1200" b="1" dirty="0">
                <a:latin typeface="Arial" charset="0"/>
              </a:rPr>
              <a:t> Ahmed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" charset="0"/>
              </a:rPr>
              <a:t>Masahito Tachibana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200" b="1" dirty="0" err="1">
                <a:latin typeface="Arial" charset="0"/>
              </a:rPr>
              <a:t>Tomonari</a:t>
            </a:r>
            <a:r>
              <a:rPr lang="en-US" altLang="en-US" sz="1200" b="1" dirty="0">
                <a:latin typeface="Arial" charset="0"/>
              </a:rPr>
              <a:t> </a:t>
            </a:r>
            <a:r>
              <a:rPr lang="en-US" altLang="en-US" sz="1200" b="1" dirty="0" err="1">
                <a:latin typeface="Arial" charset="0"/>
              </a:rPr>
              <a:t>Hayama</a:t>
            </a:r>
            <a:endParaRPr lang="en-US" altLang="en-US" sz="1200" b="1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200" b="1" dirty="0" err="1">
                <a:latin typeface="Arial" charset="0"/>
              </a:rPr>
              <a:t>Dongmei</a:t>
            </a:r>
            <a:r>
              <a:rPr lang="en-US" altLang="en-US" sz="1200" b="1" dirty="0">
                <a:latin typeface="Arial" charset="0"/>
              </a:rPr>
              <a:t> Ji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200" b="1" dirty="0" err="1">
                <a:latin typeface="Arial" charset="0"/>
              </a:rPr>
              <a:t>Thanasup</a:t>
            </a:r>
            <a:r>
              <a:rPr lang="en-US" altLang="en-US" sz="1200" b="1" dirty="0">
                <a:latin typeface="Arial" charset="0"/>
              </a:rPr>
              <a:t> </a:t>
            </a:r>
            <a:r>
              <a:rPr lang="en-US" altLang="en-US" sz="1200" b="1" dirty="0" err="1">
                <a:latin typeface="Arial" charset="0"/>
              </a:rPr>
              <a:t>Gonmanee</a:t>
            </a:r>
            <a:endParaRPr lang="en-US" altLang="en-US" sz="1200" b="1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1200" b="1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1200" b="1" dirty="0">
              <a:latin typeface="Arial" charset="0"/>
            </a:endParaRPr>
          </a:p>
        </p:txBody>
      </p:sp>
      <p:pic>
        <p:nvPicPr>
          <p:cNvPr id="15" name="Picture 2" descr="italipov Lab">
            <a:extLst>
              <a:ext uri="{FF2B5EF4-FFF2-40B4-BE49-F238E27FC236}">
                <a16:creationId xmlns:a16="http://schemas.microsoft.com/office/drawing/2014/main" id="{0D8755A3-E83A-B54F-9E28-57A671C3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416" y="2714326"/>
            <a:ext cx="6917927" cy="336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1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196" y="673362"/>
            <a:ext cx="7856538" cy="907535"/>
          </a:xfrm>
          <a:ln w="0"/>
        </p:spPr>
        <p:txBody>
          <a:bodyPr/>
          <a:lstStyle/>
          <a:p>
            <a:pPr eaLnBrk="1" hangingPunct="1"/>
            <a:r>
              <a:rPr lang="ru-RU" sz="2800" dirty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ЭКО </a:t>
            </a:r>
            <a:r>
              <a:rPr lang="en-US" sz="2800" dirty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–</a:t>
            </a:r>
            <a:r>
              <a:rPr lang="ru-RU" sz="2800" dirty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 успешная </a:t>
            </a:r>
            <a:r>
              <a:rPr lang="en-US" sz="2800" dirty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ru-RU" sz="2800" dirty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  <a:ea typeface="ＭＳ Ｐゴシック" charset="0"/>
                <a:cs typeface="ＭＳ Ｐゴシック" charset="0"/>
              </a:rPr>
              <a:t>форма клеточной терапии</a:t>
            </a:r>
            <a:br>
              <a:rPr lang="en-US" sz="2800" dirty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  <a:ea typeface="ＭＳ Ｐゴシック" charset="0"/>
                <a:cs typeface="ＭＳ Ｐゴシック" charset="0"/>
              </a:rPr>
            </a:br>
            <a:endParaRPr lang="en-US" sz="2800" dirty="0">
              <a:solidFill>
                <a:srgbClr val="99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9699" name="Group 87"/>
          <p:cNvGrpSpPr>
            <a:grpSpLocks/>
          </p:cNvGrpSpPr>
          <p:nvPr/>
        </p:nvGrpSpPr>
        <p:grpSpPr bwMode="auto">
          <a:xfrm>
            <a:off x="4822827" y="2703513"/>
            <a:ext cx="657225" cy="657225"/>
            <a:chOff x="4822825" y="1746250"/>
            <a:chExt cx="657225" cy="657225"/>
          </a:xfrm>
        </p:grpSpPr>
        <p:sp>
          <p:nvSpPr>
            <p:cNvPr id="1489924" name="Oval 4"/>
            <p:cNvSpPr>
              <a:spLocks noChangeArrowheads="1"/>
            </p:cNvSpPr>
            <p:nvPr/>
          </p:nvSpPr>
          <p:spPr bwMode="auto">
            <a:xfrm>
              <a:off x="4822825" y="1746250"/>
              <a:ext cx="657225" cy="657225"/>
            </a:xfrm>
            <a:prstGeom prst="ellipse">
              <a:avLst/>
            </a:prstGeom>
            <a:noFill/>
            <a:ln w="571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29762" name="Oval 5"/>
            <p:cNvSpPr>
              <a:spLocks noChangeArrowheads="1"/>
            </p:cNvSpPr>
            <p:nvPr/>
          </p:nvSpPr>
          <p:spPr bwMode="auto">
            <a:xfrm>
              <a:off x="5078413" y="1782763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63" name="Oval 6"/>
            <p:cNvSpPr>
              <a:spLocks noChangeArrowheads="1"/>
            </p:cNvSpPr>
            <p:nvPr/>
          </p:nvSpPr>
          <p:spPr bwMode="auto">
            <a:xfrm rot="-1956021">
              <a:off x="4932363" y="1819275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64" name="Oval 7"/>
            <p:cNvSpPr>
              <a:spLocks noChangeArrowheads="1"/>
            </p:cNvSpPr>
            <p:nvPr/>
          </p:nvSpPr>
          <p:spPr bwMode="auto">
            <a:xfrm rot="-3389439">
              <a:off x="4822825" y="1928813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65" name="Oval 8"/>
            <p:cNvSpPr>
              <a:spLocks noChangeArrowheads="1"/>
            </p:cNvSpPr>
            <p:nvPr/>
          </p:nvSpPr>
          <p:spPr bwMode="auto">
            <a:xfrm rot="-1586340">
              <a:off x="5224463" y="2293938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66" name="Oval 9"/>
            <p:cNvSpPr>
              <a:spLocks noChangeArrowheads="1"/>
            </p:cNvSpPr>
            <p:nvPr/>
          </p:nvSpPr>
          <p:spPr bwMode="auto">
            <a:xfrm rot="-517699">
              <a:off x="5114925" y="2330450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67" name="Oval 10"/>
            <p:cNvSpPr>
              <a:spLocks noChangeArrowheads="1"/>
            </p:cNvSpPr>
            <p:nvPr/>
          </p:nvSpPr>
          <p:spPr bwMode="auto">
            <a:xfrm rot="751729">
              <a:off x="5005388" y="2330450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68" name="Oval 11"/>
            <p:cNvSpPr>
              <a:spLocks noChangeArrowheads="1"/>
            </p:cNvSpPr>
            <p:nvPr/>
          </p:nvSpPr>
          <p:spPr bwMode="auto">
            <a:xfrm rot="1932010">
              <a:off x="4895850" y="2293938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69" name="Oval 12"/>
            <p:cNvSpPr>
              <a:spLocks noChangeArrowheads="1"/>
            </p:cNvSpPr>
            <p:nvPr/>
          </p:nvSpPr>
          <p:spPr bwMode="auto">
            <a:xfrm rot="3817481">
              <a:off x="4804569" y="2202656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70" name="Oval 13"/>
            <p:cNvSpPr>
              <a:spLocks noChangeArrowheads="1"/>
            </p:cNvSpPr>
            <p:nvPr/>
          </p:nvSpPr>
          <p:spPr bwMode="auto">
            <a:xfrm>
              <a:off x="4822825" y="2001838"/>
              <a:ext cx="36513" cy="1460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71" name="Oval 14"/>
            <p:cNvSpPr>
              <a:spLocks noChangeArrowheads="1"/>
            </p:cNvSpPr>
            <p:nvPr/>
          </p:nvSpPr>
          <p:spPr bwMode="auto">
            <a:xfrm rot="720334">
              <a:off x="5187950" y="1819275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72" name="Oval 15"/>
            <p:cNvSpPr>
              <a:spLocks noChangeArrowheads="1"/>
            </p:cNvSpPr>
            <p:nvPr/>
          </p:nvSpPr>
          <p:spPr bwMode="auto">
            <a:xfrm rot="2658079">
              <a:off x="5297488" y="1892300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73" name="Oval 16"/>
            <p:cNvSpPr>
              <a:spLocks noChangeArrowheads="1"/>
            </p:cNvSpPr>
            <p:nvPr/>
          </p:nvSpPr>
          <p:spPr bwMode="auto">
            <a:xfrm rot="4277814">
              <a:off x="5352256" y="1983581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74" name="Oval 17"/>
            <p:cNvSpPr>
              <a:spLocks noChangeArrowheads="1"/>
            </p:cNvSpPr>
            <p:nvPr/>
          </p:nvSpPr>
          <p:spPr bwMode="auto">
            <a:xfrm rot="-5400000">
              <a:off x="5352256" y="2093119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75" name="Oval 18"/>
            <p:cNvSpPr>
              <a:spLocks noChangeArrowheads="1"/>
            </p:cNvSpPr>
            <p:nvPr/>
          </p:nvSpPr>
          <p:spPr bwMode="auto">
            <a:xfrm rot="-3376691">
              <a:off x="5334000" y="2220913"/>
              <a:ext cx="146050" cy="365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76" name="Oval 19"/>
            <p:cNvSpPr>
              <a:spLocks noChangeArrowheads="1"/>
            </p:cNvSpPr>
            <p:nvPr/>
          </p:nvSpPr>
          <p:spPr bwMode="auto">
            <a:xfrm>
              <a:off x="5114925" y="2293938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77" name="Oval 20"/>
            <p:cNvSpPr>
              <a:spLocks noChangeArrowheads="1"/>
            </p:cNvSpPr>
            <p:nvPr/>
          </p:nvSpPr>
          <p:spPr bwMode="auto">
            <a:xfrm>
              <a:off x="5151438" y="2293938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78" name="Oval 21"/>
            <p:cNvSpPr>
              <a:spLocks noChangeArrowheads="1"/>
            </p:cNvSpPr>
            <p:nvPr/>
          </p:nvSpPr>
          <p:spPr bwMode="auto">
            <a:xfrm>
              <a:off x="5078413" y="2257425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79" name="Oval 22"/>
            <p:cNvSpPr>
              <a:spLocks noChangeArrowheads="1"/>
            </p:cNvSpPr>
            <p:nvPr/>
          </p:nvSpPr>
          <p:spPr bwMode="auto">
            <a:xfrm>
              <a:off x="5151438" y="2257425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80" name="Oval 23"/>
            <p:cNvSpPr>
              <a:spLocks noChangeArrowheads="1"/>
            </p:cNvSpPr>
            <p:nvPr/>
          </p:nvSpPr>
          <p:spPr bwMode="auto">
            <a:xfrm>
              <a:off x="5187950" y="2257425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81" name="Oval 24"/>
            <p:cNvSpPr>
              <a:spLocks noChangeArrowheads="1"/>
            </p:cNvSpPr>
            <p:nvPr/>
          </p:nvSpPr>
          <p:spPr bwMode="auto">
            <a:xfrm>
              <a:off x="5114925" y="2220913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82" name="Oval 25"/>
            <p:cNvSpPr>
              <a:spLocks noChangeArrowheads="1"/>
            </p:cNvSpPr>
            <p:nvPr/>
          </p:nvSpPr>
          <p:spPr bwMode="auto">
            <a:xfrm>
              <a:off x="5041900" y="2257425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83" name="Oval 26"/>
            <p:cNvSpPr>
              <a:spLocks noChangeArrowheads="1"/>
            </p:cNvSpPr>
            <p:nvPr/>
          </p:nvSpPr>
          <p:spPr bwMode="auto">
            <a:xfrm>
              <a:off x="5078413" y="2184400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84" name="Oval 27"/>
            <p:cNvSpPr>
              <a:spLocks noChangeArrowheads="1"/>
            </p:cNvSpPr>
            <p:nvPr/>
          </p:nvSpPr>
          <p:spPr bwMode="auto">
            <a:xfrm>
              <a:off x="5151438" y="2184400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85" name="Oval 28"/>
            <p:cNvSpPr>
              <a:spLocks noChangeArrowheads="1"/>
            </p:cNvSpPr>
            <p:nvPr/>
          </p:nvSpPr>
          <p:spPr bwMode="auto">
            <a:xfrm>
              <a:off x="5187950" y="2220913"/>
              <a:ext cx="73025" cy="7302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9700" name="Group 93"/>
          <p:cNvGrpSpPr>
            <a:grpSpLocks noChangeAspect="1"/>
          </p:cNvGrpSpPr>
          <p:nvPr/>
        </p:nvGrpSpPr>
        <p:grpSpPr bwMode="auto">
          <a:xfrm rot="3000000">
            <a:off x="-25400" y="2476500"/>
            <a:ext cx="644525" cy="76200"/>
            <a:chOff x="609600" y="3124200"/>
            <a:chExt cx="644525" cy="76200"/>
          </a:xfrm>
        </p:grpSpPr>
        <p:sp>
          <p:nvSpPr>
            <p:cNvPr id="29759" name="Oval 63"/>
            <p:cNvSpPr>
              <a:spLocks noChangeAspect="1" noChangeArrowheads="1"/>
            </p:cNvSpPr>
            <p:nvPr/>
          </p:nvSpPr>
          <p:spPr bwMode="auto">
            <a:xfrm flipV="1">
              <a:off x="1143000" y="3124200"/>
              <a:ext cx="111125" cy="5556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rgbClr val="0066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60" name="Freeform 64"/>
            <p:cNvSpPr>
              <a:spLocks/>
            </p:cNvSpPr>
            <p:nvPr/>
          </p:nvSpPr>
          <p:spPr bwMode="auto">
            <a:xfrm>
              <a:off x="609600" y="3124200"/>
              <a:ext cx="533400" cy="76200"/>
            </a:xfrm>
            <a:custGeom>
              <a:avLst/>
              <a:gdLst>
                <a:gd name="T0" fmla="*/ 2147483647 w 192"/>
                <a:gd name="T1" fmla="*/ 2147483647 h 21"/>
                <a:gd name="T2" fmla="*/ 2147483647 w 192"/>
                <a:gd name="T3" fmla="*/ 2147483647 h 21"/>
                <a:gd name="T4" fmla="*/ 2147483647 w 192"/>
                <a:gd name="T5" fmla="*/ 0 h 21"/>
                <a:gd name="T6" fmla="*/ 2147483647 w 192"/>
                <a:gd name="T7" fmla="*/ 2147483647 h 21"/>
                <a:gd name="T8" fmla="*/ 2147483647 w 192"/>
                <a:gd name="T9" fmla="*/ 2147483647 h 21"/>
                <a:gd name="T10" fmla="*/ 2147483647 w 192"/>
                <a:gd name="T11" fmla="*/ 2147483647 h 21"/>
                <a:gd name="T12" fmla="*/ 0 w 192"/>
                <a:gd name="T13" fmla="*/ 21474836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2"/>
                <a:gd name="T22" fmla="*/ 0 h 21"/>
                <a:gd name="T23" fmla="*/ 192 w 192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2" h="21">
                  <a:moveTo>
                    <a:pt x="192" y="9"/>
                  </a:moveTo>
                  <a:cubicBezTo>
                    <a:pt x="186" y="7"/>
                    <a:pt x="180" y="5"/>
                    <a:pt x="174" y="3"/>
                  </a:cubicBezTo>
                  <a:cubicBezTo>
                    <a:pt x="171" y="2"/>
                    <a:pt x="165" y="0"/>
                    <a:pt x="165" y="0"/>
                  </a:cubicBezTo>
                  <a:cubicBezTo>
                    <a:pt x="145" y="3"/>
                    <a:pt x="135" y="12"/>
                    <a:pt x="117" y="18"/>
                  </a:cubicBezTo>
                  <a:cubicBezTo>
                    <a:pt x="98" y="16"/>
                    <a:pt x="84" y="13"/>
                    <a:pt x="66" y="9"/>
                  </a:cubicBezTo>
                  <a:cubicBezTo>
                    <a:pt x="45" y="16"/>
                    <a:pt x="53" y="11"/>
                    <a:pt x="39" y="21"/>
                  </a:cubicBezTo>
                  <a:cubicBezTo>
                    <a:pt x="6" y="18"/>
                    <a:pt x="19" y="18"/>
                    <a:pt x="0" y="18"/>
                  </a:cubicBezTo>
                </a:path>
              </a:pathLst>
            </a:custGeom>
            <a:noFill/>
            <a:ln w="12700" cap="sq">
              <a:solidFill>
                <a:srgbClr val="00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9701" name="Group 174"/>
          <p:cNvGrpSpPr>
            <a:grpSpLocks/>
          </p:cNvGrpSpPr>
          <p:nvPr/>
        </p:nvGrpSpPr>
        <p:grpSpPr bwMode="auto">
          <a:xfrm>
            <a:off x="211140" y="2819402"/>
            <a:ext cx="549275" cy="547687"/>
            <a:chOff x="211020" y="1861623"/>
            <a:chExt cx="548640" cy="548640"/>
          </a:xfrm>
        </p:grpSpPr>
        <p:sp>
          <p:nvSpPr>
            <p:cNvPr id="1489980" name="Oval 60"/>
            <p:cNvSpPr>
              <a:spLocks noChangeArrowheads="1"/>
            </p:cNvSpPr>
            <p:nvPr/>
          </p:nvSpPr>
          <p:spPr bwMode="auto">
            <a:xfrm>
              <a:off x="211020" y="1861623"/>
              <a:ext cx="548640" cy="548640"/>
            </a:xfrm>
            <a:prstGeom prst="ellipse">
              <a:avLst/>
            </a:prstGeom>
            <a:noFill/>
            <a:ln w="571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29757" name="Oval 61"/>
            <p:cNvSpPr>
              <a:spLocks noChangeArrowheads="1"/>
            </p:cNvSpPr>
            <p:nvPr/>
          </p:nvSpPr>
          <p:spPr bwMode="auto">
            <a:xfrm>
              <a:off x="211020" y="1953063"/>
              <a:ext cx="457200" cy="41148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58" name="Oval 62"/>
            <p:cNvSpPr>
              <a:spLocks noChangeArrowheads="1"/>
            </p:cNvSpPr>
            <p:nvPr/>
          </p:nvSpPr>
          <p:spPr bwMode="auto">
            <a:xfrm>
              <a:off x="622500" y="1998783"/>
              <a:ext cx="91440" cy="9144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9702" name="Text Box 77"/>
          <p:cNvSpPr txBox="1">
            <a:spLocks noChangeArrowheads="1"/>
          </p:cNvSpPr>
          <p:nvPr/>
        </p:nvSpPr>
        <p:spPr bwMode="auto">
          <a:xfrm>
            <a:off x="4633915" y="3406775"/>
            <a:ext cx="9541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prstClr val="black"/>
                </a:solidFill>
              </a:rPr>
              <a:t>blastocyst</a:t>
            </a:r>
          </a:p>
        </p:txBody>
      </p:sp>
      <p:sp>
        <p:nvSpPr>
          <p:cNvPr id="83" name="Oval 60"/>
          <p:cNvSpPr>
            <a:spLocks noChangeArrowheads="1"/>
          </p:cNvSpPr>
          <p:nvPr/>
        </p:nvSpPr>
        <p:spPr bwMode="auto">
          <a:xfrm>
            <a:off x="1220790" y="2814637"/>
            <a:ext cx="549275" cy="547688"/>
          </a:xfrm>
          <a:prstGeom prst="ellips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 Rounded MT Bold" charset="0"/>
              <a:ea typeface="ＭＳ Ｐゴシック" charset="-128"/>
              <a:cs typeface="ＭＳ Ｐゴシック" charset="0"/>
            </a:endParaRPr>
          </a:p>
        </p:txBody>
      </p:sp>
      <p:sp>
        <p:nvSpPr>
          <p:cNvPr id="29704" name="Oval 61"/>
          <p:cNvSpPr>
            <a:spLocks noChangeArrowheads="1"/>
          </p:cNvSpPr>
          <p:nvPr/>
        </p:nvSpPr>
        <p:spPr bwMode="auto">
          <a:xfrm>
            <a:off x="1220788" y="2905126"/>
            <a:ext cx="457200" cy="412751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5" name="Oval 62"/>
          <p:cNvSpPr>
            <a:spLocks noChangeArrowheads="1"/>
          </p:cNvSpPr>
          <p:nvPr/>
        </p:nvSpPr>
        <p:spPr bwMode="auto">
          <a:xfrm>
            <a:off x="1633540" y="2951163"/>
            <a:ext cx="90487" cy="920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6" name="Oval 62"/>
          <p:cNvSpPr>
            <a:spLocks noChangeArrowheads="1"/>
          </p:cNvSpPr>
          <p:nvPr/>
        </p:nvSpPr>
        <p:spPr bwMode="auto">
          <a:xfrm>
            <a:off x="1574800" y="2868613"/>
            <a:ext cx="90488" cy="920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7" name="Text Box 77"/>
          <p:cNvSpPr txBox="1">
            <a:spLocks noChangeArrowheads="1"/>
          </p:cNvSpPr>
          <p:nvPr/>
        </p:nvSpPr>
        <p:spPr bwMode="auto">
          <a:xfrm>
            <a:off x="1123952" y="3395663"/>
            <a:ext cx="6774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prstClr val="black"/>
                </a:solidFill>
              </a:rPr>
              <a:t>zygote</a:t>
            </a:r>
          </a:p>
        </p:txBody>
      </p:sp>
      <p:sp>
        <p:nvSpPr>
          <p:cNvPr id="29710" name="Text Box 77"/>
          <p:cNvSpPr txBox="1">
            <a:spLocks noChangeArrowheads="1"/>
          </p:cNvSpPr>
          <p:nvPr/>
        </p:nvSpPr>
        <p:spPr bwMode="auto">
          <a:xfrm>
            <a:off x="36515" y="3395664"/>
            <a:ext cx="932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prstClr val="black"/>
                </a:solidFill>
              </a:rPr>
              <a:t>gametes</a:t>
            </a:r>
          </a:p>
        </p:txBody>
      </p:sp>
      <p:pic>
        <p:nvPicPr>
          <p:cNvPr id="12903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7" y="2146477"/>
            <a:ext cx="859938" cy="204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29718" name="Group 174"/>
          <p:cNvGrpSpPr>
            <a:grpSpLocks/>
          </p:cNvGrpSpPr>
          <p:nvPr/>
        </p:nvGrpSpPr>
        <p:grpSpPr bwMode="auto">
          <a:xfrm>
            <a:off x="2089152" y="2817813"/>
            <a:ext cx="549275" cy="549275"/>
            <a:chOff x="211020" y="1861623"/>
            <a:chExt cx="548640" cy="548640"/>
          </a:xfrm>
        </p:grpSpPr>
        <p:sp>
          <p:nvSpPr>
            <p:cNvPr id="76" name="Oval 60"/>
            <p:cNvSpPr>
              <a:spLocks noChangeArrowheads="1"/>
            </p:cNvSpPr>
            <p:nvPr/>
          </p:nvSpPr>
          <p:spPr bwMode="auto">
            <a:xfrm>
              <a:off x="211020" y="1861623"/>
              <a:ext cx="548640" cy="548640"/>
            </a:xfrm>
            <a:prstGeom prst="ellipse">
              <a:avLst/>
            </a:prstGeom>
            <a:noFill/>
            <a:ln w="571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29755" name="Oval 61"/>
            <p:cNvSpPr>
              <a:spLocks noChangeArrowheads="1"/>
            </p:cNvSpPr>
            <p:nvPr/>
          </p:nvSpPr>
          <p:spPr bwMode="auto">
            <a:xfrm>
              <a:off x="281043" y="2076057"/>
              <a:ext cx="398580" cy="296723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 Rounded MT Bold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9719" name="Oval 61"/>
          <p:cNvSpPr>
            <a:spLocks noChangeArrowheads="1"/>
          </p:cNvSpPr>
          <p:nvPr/>
        </p:nvSpPr>
        <p:spPr bwMode="auto">
          <a:xfrm>
            <a:off x="2165352" y="2844801"/>
            <a:ext cx="398463" cy="296863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Oval 60"/>
          <p:cNvSpPr>
            <a:spLocks noChangeArrowheads="1"/>
          </p:cNvSpPr>
          <p:nvPr/>
        </p:nvSpPr>
        <p:spPr bwMode="auto">
          <a:xfrm>
            <a:off x="3895727" y="2805113"/>
            <a:ext cx="549275" cy="549275"/>
          </a:xfrm>
          <a:prstGeom prst="ellips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 Rounded MT Bold" charset="0"/>
              <a:ea typeface="ＭＳ Ｐゴシック" charset="-128"/>
              <a:cs typeface="ＭＳ Ｐゴシック" charset="0"/>
            </a:endParaRPr>
          </a:p>
        </p:txBody>
      </p:sp>
      <p:sp>
        <p:nvSpPr>
          <p:cNvPr id="92" name="Oval 60"/>
          <p:cNvSpPr>
            <a:spLocks noChangeArrowheads="1"/>
          </p:cNvSpPr>
          <p:nvPr/>
        </p:nvSpPr>
        <p:spPr bwMode="auto">
          <a:xfrm>
            <a:off x="3013077" y="2805113"/>
            <a:ext cx="549275" cy="549275"/>
          </a:xfrm>
          <a:prstGeom prst="ellips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 Rounded MT Bold" charset="0"/>
              <a:ea typeface="ＭＳ Ｐゴシック" charset="-128"/>
              <a:cs typeface="ＭＳ Ｐゴシック" charset="0"/>
            </a:endParaRPr>
          </a:p>
        </p:txBody>
      </p:sp>
      <p:sp>
        <p:nvSpPr>
          <p:cNvPr id="29722" name="Oval 61"/>
          <p:cNvSpPr>
            <a:spLocks noChangeArrowheads="1"/>
          </p:cNvSpPr>
          <p:nvPr/>
        </p:nvSpPr>
        <p:spPr bwMode="auto">
          <a:xfrm>
            <a:off x="3165477" y="3081337"/>
            <a:ext cx="246063" cy="247651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3013077" y="2957512"/>
            <a:ext cx="246063" cy="247651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24" name="Oval 61"/>
          <p:cNvSpPr>
            <a:spLocks noChangeArrowheads="1"/>
          </p:cNvSpPr>
          <p:nvPr/>
        </p:nvSpPr>
        <p:spPr bwMode="auto">
          <a:xfrm>
            <a:off x="3165477" y="2805112"/>
            <a:ext cx="246063" cy="247651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25" name="Oval 61"/>
          <p:cNvSpPr>
            <a:spLocks noChangeArrowheads="1"/>
          </p:cNvSpPr>
          <p:nvPr/>
        </p:nvSpPr>
        <p:spPr bwMode="auto">
          <a:xfrm>
            <a:off x="3279777" y="2957512"/>
            <a:ext cx="246063" cy="247651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26" name="Oval 61"/>
          <p:cNvSpPr>
            <a:spLocks noChangeArrowheads="1"/>
          </p:cNvSpPr>
          <p:nvPr/>
        </p:nvSpPr>
        <p:spPr bwMode="auto">
          <a:xfrm>
            <a:off x="4095750" y="2805112"/>
            <a:ext cx="228600" cy="2286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27" name="Oval 61"/>
          <p:cNvSpPr>
            <a:spLocks noChangeArrowheads="1"/>
          </p:cNvSpPr>
          <p:nvPr/>
        </p:nvSpPr>
        <p:spPr bwMode="auto">
          <a:xfrm>
            <a:off x="3895725" y="2957512"/>
            <a:ext cx="228600" cy="2286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28" name="Oval 61"/>
          <p:cNvSpPr>
            <a:spLocks noChangeArrowheads="1"/>
          </p:cNvSpPr>
          <p:nvPr/>
        </p:nvSpPr>
        <p:spPr bwMode="auto">
          <a:xfrm>
            <a:off x="3990975" y="2833687"/>
            <a:ext cx="228600" cy="2286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29" name="Oval 61"/>
          <p:cNvSpPr>
            <a:spLocks noChangeArrowheads="1"/>
          </p:cNvSpPr>
          <p:nvPr/>
        </p:nvSpPr>
        <p:spPr bwMode="auto">
          <a:xfrm>
            <a:off x="4048125" y="2957512"/>
            <a:ext cx="228600" cy="2286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30" name="Oval 61"/>
          <p:cNvSpPr>
            <a:spLocks noChangeArrowheads="1"/>
          </p:cNvSpPr>
          <p:nvPr/>
        </p:nvSpPr>
        <p:spPr bwMode="auto">
          <a:xfrm>
            <a:off x="4048125" y="3109912"/>
            <a:ext cx="228600" cy="2286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31" name="Oval 61"/>
          <p:cNvSpPr>
            <a:spLocks noChangeArrowheads="1"/>
          </p:cNvSpPr>
          <p:nvPr/>
        </p:nvSpPr>
        <p:spPr bwMode="auto">
          <a:xfrm>
            <a:off x="4191000" y="3024187"/>
            <a:ext cx="228600" cy="2286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32" name="Oval 61"/>
          <p:cNvSpPr>
            <a:spLocks noChangeArrowheads="1"/>
          </p:cNvSpPr>
          <p:nvPr/>
        </p:nvSpPr>
        <p:spPr bwMode="auto">
          <a:xfrm>
            <a:off x="4200525" y="2881312"/>
            <a:ext cx="228600" cy="2286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33" name="Oval 61"/>
          <p:cNvSpPr>
            <a:spLocks noChangeArrowheads="1"/>
          </p:cNvSpPr>
          <p:nvPr/>
        </p:nvSpPr>
        <p:spPr bwMode="auto">
          <a:xfrm>
            <a:off x="3981450" y="3062287"/>
            <a:ext cx="228600" cy="2286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34" name="Text Box 77"/>
          <p:cNvSpPr txBox="1">
            <a:spLocks noChangeArrowheads="1"/>
          </p:cNvSpPr>
          <p:nvPr/>
        </p:nvSpPr>
        <p:spPr bwMode="auto">
          <a:xfrm>
            <a:off x="1980764" y="3395664"/>
            <a:ext cx="75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prstClr val="black"/>
                </a:solidFill>
              </a:rPr>
              <a:t>2-cell </a:t>
            </a:r>
          </a:p>
          <a:p>
            <a:pPr algn="ctr" eaLnBrk="1" hangingPunct="1"/>
            <a:r>
              <a:rPr lang="en-US" sz="1200">
                <a:solidFill>
                  <a:prstClr val="black"/>
                </a:solidFill>
              </a:rPr>
              <a:t>embryo</a:t>
            </a:r>
          </a:p>
        </p:txBody>
      </p:sp>
      <p:sp>
        <p:nvSpPr>
          <p:cNvPr id="29735" name="Text Box 77"/>
          <p:cNvSpPr txBox="1">
            <a:spLocks noChangeArrowheads="1"/>
          </p:cNvSpPr>
          <p:nvPr/>
        </p:nvSpPr>
        <p:spPr bwMode="auto">
          <a:xfrm>
            <a:off x="2987677" y="3395663"/>
            <a:ext cx="5950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prstClr val="black"/>
                </a:solidFill>
              </a:rPr>
              <a:t>4-cell</a:t>
            </a:r>
          </a:p>
        </p:txBody>
      </p:sp>
      <p:sp>
        <p:nvSpPr>
          <p:cNvPr id="29736" name="Text Box 77"/>
          <p:cNvSpPr txBox="1">
            <a:spLocks noChangeArrowheads="1"/>
          </p:cNvSpPr>
          <p:nvPr/>
        </p:nvSpPr>
        <p:spPr bwMode="auto">
          <a:xfrm>
            <a:off x="3902077" y="3395663"/>
            <a:ext cx="5950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prstClr val="black"/>
                </a:solidFill>
              </a:rPr>
              <a:t>8-cell</a:t>
            </a:r>
          </a:p>
        </p:txBody>
      </p:sp>
      <p:sp>
        <p:nvSpPr>
          <p:cNvPr id="96" name="Oval 62"/>
          <p:cNvSpPr>
            <a:spLocks noChangeArrowheads="1"/>
          </p:cNvSpPr>
          <p:nvPr/>
        </p:nvSpPr>
        <p:spPr bwMode="auto">
          <a:xfrm>
            <a:off x="1325563" y="3014663"/>
            <a:ext cx="163512" cy="165100"/>
          </a:xfrm>
          <a:prstGeom prst="ellipse">
            <a:avLst/>
          </a:prstGeom>
          <a:gradFill rotWithShape="1">
            <a:gsLst>
              <a:gs pos="0">
                <a:srgbClr val="6354A0"/>
              </a:gs>
              <a:gs pos="33000">
                <a:srgbClr val="988CD1"/>
              </a:gs>
              <a:gs pos="46750">
                <a:srgbClr val="AFA6DD"/>
              </a:gs>
              <a:gs pos="53000">
                <a:srgbClr val="AFA6DD"/>
              </a:gs>
              <a:gs pos="67999">
                <a:srgbClr val="998DD2"/>
              </a:gs>
              <a:gs pos="100000">
                <a:srgbClr val="6354A0"/>
              </a:gs>
            </a:gsLst>
            <a:lin ang="834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 charset="-128"/>
              <a:cs typeface="ＭＳ Ｐゴシック" charset="0"/>
            </a:endParaRPr>
          </a:p>
        </p:txBody>
      </p:sp>
      <p:sp>
        <p:nvSpPr>
          <p:cNvPr id="97" name="Oval 62"/>
          <p:cNvSpPr>
            <a:spLocks noChangeArrowheads="1"/>
          </p:cNvSpPr>
          <p:nvPr/>
        </p:nvSpPr>
        <p:spPr bwMode="auto">
          <a:xfrm>
            <a:off x="1447800" y="3014663"/>
            <a:ext cx="152400" cy="152400"/>
          </a:xfrm>
          <a:prstGeom prst="ellipse">
            <a:avLst/>
          </a:prstGeom>
          <a:solidFill>
            <a:srgbClr val="9933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  <a:ea typeface="ＭＳ Ｐゴシック" charset="-128"/>
              <a:cs typeface="ＭＳ Ｐゴシック" charset="0"/>
            </a:endParaRPr>
          </a:p>
        </p:txBody>
      </p:sp>
      <p:cxnSp>
        <p:nvCxnSpPr>
          <p:cNvPr id="107" name="Straight Arrow Connector 106"/>
          <p:cNvCxnSpPr>
            <a:cxnSpLocks noChangeAspect="1"/>
          </p:cNvCxnSpPr>
          <p:nvPr/>
        </p:nvCxnSpPr>
        <p:spPr bwMode="auto">
          <a:xfrm>
            <a:off x="6018348" y="3124200"/>
            <a:ext cx="609600" cy="0"/>
          </a:xfrm>
          <a:prstGeom prst="straightConnector1">
            <a:avLst/>
          </a:prstGeom>
          <a:ln w="76200">
            <a:solidFill>
              <a:srgbClr val="C00000"/>
            </a:solidFill>
            <a:headEnd type="none" w="sm" len="sm"/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0" name="円/楕円 6"/>
          <p:cNvSpPr/>
          <p:nvPr/>
        </p:nvSpPr>
        <p:spPr>
          <a:xfrm>
            <a:off x="5029200" y="3124200"/>
            <a:ext cx="247650" cy="26193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701" y="4876239"/>
            <a:ext cx="85042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omic Sans MS"/>
                <a:cs typeface="Comic Sans MS"/>
              </a:rPr>
              <a:t>“</a:t>
            </a:r>
            <a:r>
              <a:rPr lang="ru-RU" sz="2400" b="1" dirty="0">
                <a:latin typeface="+mn-lt"/>
                <a:cs typeface="Comic Sans MS"/>
              </a:rPr>
              <a:t>введение живых клеток или созревание определенной клеточной популяции пациента для лечения заболевания</a:t>
            </a:r>
            <a:r>
              <a:rPr lang="en-US" sz="2400" b="1" dirty="0">
                <a:latin typeface="Comic Sans MS"/>
                <a:cs typeface="Comic Sans MS"/>
              </a:rPr>
              <a:t>”</a:t>
            </a:r>
          </a:p>
          <a:p>
            <a:endParaRPr lang="en-US" sz="2400" i="1" dirty="0">
              <a:latin typeface="Comic Sans MS"/>
              <a:cs typeface="Comic Sans MS"/>
            </a:endParaRPr>
          </a:p>
          <a:p>
            <a:r>
              <a:rPr lang="en-US" sz="1600" i="1" dirty="0">
                <a:latin typeface="Comic Sans MS"/>
                <a:cs typeface="Comic Sans MS"/>
              </a:rPr>
              <a:t>American Society of Gene &amp; Cell Therapy</a:t>
            </a:r>
            <a:endParaRPr lang="en-US" sz="1600" b="1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700475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4114"/>
            <a:ext cx="9144000" cy="496388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44519" y="3108357"/>
            <a:ext cx="3654962" cy="909748"/>
          </a:xfrm>
          <a:ln w="127000"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5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760 MILLION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9000D0F-68D4-0E4A-9C34-98F34897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9"/>
            <a:ext cx="8397551" cy="1143000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rial Rounded MT Bold"/>
                <a:cs typeface="Arial Rounded MT Bold"/>
              </a:rPr>
              <a:t>10,000 </a:t>
            </a:r>
            <a:r>
              <a:rPr lang="ru-RU" dirty="0">
                <a:solidFill>
                  <a:prstClr val="black"/>
                </a:solidFill>
                <a:latin typeface="Arial Rounded MT Bold"/>
                <a:cs typeface="Arial Rounded MT Bold"/>
              </a:rPr>
              <a:t>моногенных мутаций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610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9" name="Rectangle 3"/>
          <p:cNvSpPr>
            <a:spLocks noChangeArrowheads="1"/>
          </p:cNvSpPr>
          <p:nvPr/>
        </p:nvSpPr>
        <p:spPr bwMode="auto">
          <a:xfrm>
            <a:off x="270848" y="716274"/>
            <a:ext cx="8686800" cy="557075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ru-RU" sz="2300" dirty="0">
                <a:solidFill>
                  <a:prstClr val="black"/>
                </a:solidFill>
                <a:latin typeface="+mj-lt"/>
                <a:cs typeface="Arial Rounded MT Bold"/>
              </a:rPr>
              <a:t> </a:t>
            </a:r>
            <a:r>
              <a:rPr lang="ru-RU" sz="23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Основная масса генетических болезней унаследована  от 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родителей </a:t>
            </a:r>
            <a:r>
              <a:rPr lang="en-US" sz="23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(germline)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2300" dirty="0">
              <a:solidFill>
                <a:prstClr val="black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ru-RU" sz="23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Большинство неизлечимы</a:t>
            </a:r>
            <a:endParaRPr lang="en-US" sz="2300" dirty="0">
              <a:solidFill>
                <a:prstClr val="black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n-US" sz="2300" dirty="0">
              <a:solidFill>
                <a:prstClr val="black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ru-RU" sz="23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Соматическая генная терапия неэффективна: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   	</a:t>
            </a:r>
            <a:r>
              <a:rPr lang="ru-RU" sz="20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слишком поздно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    	надо исправить миллионы мутантных клеток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    	клетки трудно доступны для генных манипуляций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    	плохая репарация ДНК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    	терапия не передается по  наследству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2300" dirty="0">
              <a:solidFill>
                <a:prstClr val="black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ru-RU" sz="23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Можно предотвратить передачу мутаций путем биопсии и 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отбора эмбрионов</a:t>
            </a: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ru-RU" sz="2300" dirty="0">
              <a:solidFill>
                <a:prstClr val="black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ru-RU" sz="2300" dirty="0">
                <a:solidFill>
                  <a:prstClr val="black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Генная терапия в гаметах или эмбрионах </a:t>
            </a:r>
            <a:endParaRPr lang="en-US" sz="2300" dirty="0">
              <a:solidFill>
                <a:prstClr val="black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13748" y="-75888"/>
            <a:ext cx="8001000" cy="792162"/>
          </a:xfrm>
        </p:spPr>
        <p:txBody>
          <a:bodyPr/>
          <a:lstStyle/>
          <a:p>
            <a:pPr>
              <a:defRPr/>
            </a:pPr>
            <a:r>
              <a:rPr lang="ru-RU" sz="2800" u="sng" dirty="0">
                <a:solidFill>
                  <a:srgbClr val="800000"/>
                </a:solidFill>
                <a:latin typeface="Arial Black" charset="0"/>
              </a:rPr>
              <a:t>Генетические болезни человека</a:t>
            </a:r>
            <a:endParaRPr lang="en-US" sz="2800" u="sng" dirty="0">
              <a:solidFill>
                <a:srgbClr val="8000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59404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9" name="Rectangle 3"/>
          <p:cNvSpPr>
            <a:spLocks noChangeArrowheads="1"/>
          </p:cNvSpPr>
          <p:nvPr/>
        </p:nvSpPr>
        <p:spPr bwMode="auto">
          <a:xfrm>
            <a:off x="304800" y="1317469"/>
            <a:ext cx="8706678" cy="513986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n-US" sz="2400" b="1" dirty="0">
                <a:solidFill>
                  <a:prstClr val="black"/>
                </a:solidFill>
                <a:latin typeface="+mj-lt"/>
                <a:cs typeface="Arial Rounded MT Bold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+mj-lt"/>
                <a:cs typeface="Arial Rounded MT Bold"/>
              </a:rPr>
              <a:t>Внедрение дополнительной синтетической копии гена</a:t>
            </a:r>
            <a:endParaRPr lang="en-US" sz="2400" b="1" dirty="0">
              <a:solidFill>
                <a:prstClr val="black"/>
              </a:solidFill>
              <a:latin typeface="+mj-lt"/>
              <a:cs typeface="Arial Rounded MT Bold"/>
            </a:endParaRP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+mj-lt"/>
                <a:cs typeface="Arial Rounded MT Bold"/>
              </a:rPr>
              <a:t>       (</a:t>
            </a:r>
            <a:r>
              <a:rPr lang="ru-RU" sz="2000" b="1" dirty="0">
                <a:solidFill>
                  <a:prstClr val="black"/>
                </a:solidFill>
                <a:latin typeface="+mj-lt"/>
                <a:cs typeface="Arial Rounded MT Bold"/>
              </a:rPr>
              <a:t>мутантный ген остается)</a:t>
            </a:r>
            <a:endParaRPr lang="en-US" sz="2400" b="1" dirty="0">
              <a:solidFill>
                <a:prstClr val="black"/>
              </a:solidFill>
              <a:latin typeface="+mj-lt"/>
              <a:cs typeface="Arial Rounded MT Bold"/>
            </a:endParaRP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prstClr val="black"/>
              </a:solidFill>
              <a:latin typeface="+mj-lt"/>
              <a:cs typeface="Arial Rounded MT Bold"/>
            </a:endParaRP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+mj-lt"/>
              <a:cs typeface="Arial Rounded MT Bold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ru-RU" sz="2400" b="1" dirty="0">
                <a:solidFill>
                  <a:prstClr val="black"/>
                </a:solidFill>
                <a:latin typeface="+mj-lt"/>
                <a:cs typeface="Arial Rounded MT Bold"/>
              </a:rPr>
              <a:t>Индукция дополнительных мутаций в гене для </a:t>
            </a:r>
            <a:r>
              <a:rPr lang="ru-RU" sz="2400" b="1" dirty="0" err="1">
                <a:solidFill>
                  <a:prstClr val="black"/>
                </a:solidFill>
                <a:latin typeface="+mj-lt"/>
                <a:cs typeface="Arial Rounded MT Bold"/>
              </a:rPr>
              <a:t>инактивации</a:t>
            </a:r>
            <a:r>
              <a:rPr lang="ru-RU" sz="2400" b="1" dirty="0">
                <a:solidFill>
                  <a:prstClr val="black"/>
                </a:solidFill>
                <a:latin typeface="+mj-lt"/>
                <a:cs typeface="Arial Rounded MT Bold"/>
              </a:rPr>
              <a:t> 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+mj-lt"/>
                <a:cs typeface="Arial Rounded MT Bold"/>
              </a:rPr>
              <a:t>    либо  модуляции экспрессии</a:t>
            </a:r>
            <a:endParaRPr lang="en-US" sz="2400" b="1" dirty="0">
              <a:solidFill>
                <a:prstClr val="black"/>
              </a:solidFill>
              <a:latin typeface="+mj-lt"/>
              <a:cs typeface="Arial Rounded MT Bold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ru-RU" sz="2400" b="1" dirty="0">
              <a:solidFill>
                <a:prstClr val="black"/>
              </a:solidFill>
              <a:latin typeface="+mj-lt"/>
              <a:cs typeface="Arial Rounded MT Bold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n-US" sz="2400" b="1" dirty="0">
              <a:solidFill>
                <a:prstClr val="black"/>
              </a:solidFill>
              <a:latin typeface="+mj-lt"/>
              <a:cs typeface="Arial Rounded MT Bold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Arial Rounded MT Bold"/>
              </a:rPr>
              <a:t>Удаление и замена мутантного гена (</a:t>
            </a:r>
            <a:r>
              <a:rPr lang="ru-RU" sz="2400" b="1" dirty="0" err="1">
                <a:solidFill>
                  <a:srgbClr val="C00000"/>
                </a:solidFill>
                <a:latin typeface="+mj-lt"/>
                <a:cs typeface="Arial Rounded MT Bold"/>
              </a:rPr>
              <a:t>мтДНК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Arial Rounded MT Bold"/>
              </a:rPr>
              <a:t>)</a:t>
            </a: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ru-RU" sz="2400" b="1" dirty="0">
              <a:solidFill>
                <a:srgbClr val="C00000"/>
              </a:solidFill>
              <a:latin typeface="+mj-lt"/>
              <a:cs typeface="Arial Rounded MT Bold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n-US" sz="2000" b="1" dirty="0">
              <a:solidFill>
                <a:srgbClr val="C00000"/>
              </a:solidFill>
              <a:latin typeface="+mj-lt"/>
              <a:cs typeface="Arial Rounded MT Bold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Arial Rounded MT Bold"/>
              </a:rPr>
              <a:t>Фактическое коррекция генетического кода в мутантом гене методами редактирования</a:t>
            </a:r>
            <a:endParaRPr lang="en-US" sz="2400" b="1" dirty="0">
              <a:solidFill>
                <a:srgbClr val="C00000"/>
              </a:solidFill>
              <a:latin typeface="+mj-lt"/>
              <a:cs typeface="Arial Rounded MT Bold"/>
            </a:endParaRP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n-US" sz="2400" b="1" dirty="0">
              <a:solidFill>
                <a:srgbClr val="C00000"/>
              </a:solidFill>
              <a:latin typeface="+mj-lt"/>
              <a:cs typeface="Arial Rounded MT Bold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BDD659A-1C2D-DB47-9825-A1CCE970B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39" y="241982"/>
            <a:ext cx="8001000" cy="7921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ru-RU" sz="2800" u="sng" dirty="0">
                <a:solidFill>
                  <a:srgbClr val="800000"/>
                </a:solidFill>
                <a:latin typeface="Arial Black" charset="0"/>
              </a:rPr>
              <a:t>Основные принципы генной терапии </a:t>
            </a:r>
            <a:endParaRPr lang="en-US" sz="2800" u="sng" dirty="0">
              <a:solidFill>
                <a:srgbClr val="8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7188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4780"/>
            <a:ext cx="1330768" cy="13041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768" y="163287"/>
            <a:ext cx="6858591" cy="655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98032"/>
            <a:ext cx="90873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/>
                </a:solidFill>
              </a:rPr>
              <a:t>Наследование митохондриальных (</a:t>
            </a:r>
            <a:r>
              <a:rPr lang="ru-RU" sz="2800" b="1" dirty="0" err="1">
                <a:solidFill>
                  <a:schemeClr val="accent2"/>
                </a:solidFill>
              </a:rPr>
              <a:t>мтДНК</a:t>
            </a:r>
            <a:r>
              <a:rPr lang="ru-RU" sz="2800" b="1" dirty="0">
                <a:solidFill>
                  <a:schemeClr val="accent2"/>
                </a:solidFill>
              </a:rPr>
              <a:t>)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ru-RU" sz="2800" b="1" dirty="0">
                <a:solidFill>
                  <a:schemeClr val="accent2"/>
                </a:solidFill>
              </a:rPr>
              <a:t>заболеваний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6" name="Tekstvak 4"/>
          <p:cNvSpPr txBox="1">
            <a:spLocks noChangeArrowheads="1"/>
          </p:cNvSpPr>
          <p:nvPr/>
        </p:nvSpPr>
        <p:spPr bwMode="auto">
          <a:xfrm>
            <a:off x="4986672" y="6259968"/>
            <a:ext cx="40007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1400" i="1" dirty="0">
                <a:latin typeface="Arial" charset="0"/>
                <a:ea typeface="Arial" charset="0"/>
                <a:cs typeface="Arial" charset="0"/>
              </a:rPr>
              <a:t>Peter </a:t>
            </a:r>
            <a:r>
              <a:rPr lang="nl-NL" sz="1400" i="1" dirty="0" err="1">
                <a:latin typeface="Arial" charset="0"/>
                <a:ea typeface="Arial" charset="0"/>
                <a:cs typeface="Arial" charset="0"/>
              </a:rPr>
              <a:t>Braude</a:t>
            </a:r>
            <a:endParaRPr lang="ru-RU" sz="1400" i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nl-NL" sz="1400" i="1" dirty="0">
                <a:latin typeface="Arial" charset="0"/>
                <a:ea typeface="Arial" charset="0"/>
                <a:cs typeface="Arial" charset="0"/>
              </a:rPr>
              <a:t>2015 </a:t>
            </a:r>
            <a:r>
              <a:rPr lang="nl-NL" sz="1400" i="1" dirty="0" err="1">
                <a:latin typeface="Arial" charset="0"/>
                <a:ea typeface="Arial" charset="0"/>
                <a:cs typeface="Arial" charset="0"/>
              </a:rPr>
              <a:t>Summit</a:t>
            </a:r>
            <a:r>
              <a:rPr lang="nl-NL" sz="1400" i="1" dirty="0">
                <a:latin typeface="Arial" charset="0"/>
                <a:ea typeface="Arial" charset="0"/>
                <a:cs typeface="Arial" charset="0"/>
              </a:rPr>
              <a:t> on Human Gene Editing</a:t>
            </a:r>
          </a:p>
        </p:txBody>
      </p:sp>
    </p:spTree>
    <p:extLst>
      <p:ext uri="{BB962C8B-B14F-4D97-AF65-F5344CB8AC3E}">
        <p14:creationId xmlns:p14="http://schemas.microsoft.com/office/powerpoint/2010/main" val="238390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3" y="1166700"/>
            <a:ext cx="7811311" cy="5691300"/>
          </a:xfrm>
          <a:prstGeom prst="rect">
            <a:avLst/>
          </a:prstGeom>
        </p:spPr>
      </p:pic>
      <p:sp>
        <p:nvSpPr>
          <p:cNvPr id="13319" name="Rectangle 2"/>
          <p:cNvSpPr txBox="1">
            <a:spLocks noChangeArrowheads="1"/>
          </p:cNvSpPr>
          <p:nvPr/>
        </p:nvSpPr>
        <p:spPr bwMode="auto">
          <a:xfrm>
            <a:off x="304800" y="155577"/>
            <a:ext cx="8534400" cy="109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latin typeface="Arial Rounded MT Bold" charset="0"/>
                <a:cs typeface="Arial Rounded MT Bold" charset="0"/>
              </a:rPr>
              <a:t>Mitochondrial  Replacement Therapy</a:t>
            </a:r>
            <a:r>
              <a:rPr lang="ru-RU" sz="2400" b="1" dirty="0">
                <a:latin typeface="Arial Rounded MT Bold" charset="0"/>
                <a:cs typeface="Arial Rounded MT Bold" charset="0"/>
              </a:rPr>
              <a:t> (МРТ)</a:t>
            </a:r>
            <a:endParaRPr lang="en-US" sz="2400" b="1" dirty="0">
              <a:latin typeface="Arial Rounded MT Bold" charset="0"/>
              <a:cs typeface="Arial Rounded MT Bold" charset="0"/>
            </a:endParaRPr>
          </a:p>
          <a:p>
            <a:pPr algn="ctr"/>
            <a:r>
              <a:rPr lang="ru-RU" sz="2400" b="1" dirty="0">
                <a:latin typeface="Arial Rounded MT Bold" charset="0"/>
                <a:cs typeface="Arial Rounded MT Bold" charset="0"/>
              </a:rPr>
              <a:t>Замена цитоплазмы и митохондрий яйцеклеток </a:t>
            </a:r>
          </a:p>
          <a:p>
            <a:pPr algn="ctr"/>
            <a:r>
              <a:rPr lang="ru-RU" sz="2000" b="1" dirty="0">
                <a:latin typeface="Arial Rounded MT Bold" charset="0"/>
                <a:cs typeface="Arial Rounded MT Bold" charset="0"/>
              </a:rPr>
              <a:t>путем трансплантации </a:t>
            </a:r>
            <a:r>
              <a:rPr lang="ru-RU" sz="2000" b="1" dirty="0" err="1">
                <a:latin typeface="Arial Rounded MT Bold" charset="0"/>
                <a:cs typeface="Arial Rounded MT Bold" charset="0"/>
              </a:rPr>
              <a:t>мейотического</a:t>
            </a:r>
            <a:r>
              <a:rPr lang="ru-RU" sz="2000" b="1" dirty="0">
                <a:latin typeface="Arial Rounded MT Bold" charset="0"/>
                <a:cs typeface="Arial Rounded MT Bold" charset="0"/>
              </a:rPr>
              <a:t> веретена ооцита</a:t>
            </a:r>
            <a:endParaRPr lang="en-US" sz="2000" dirty="0">
              <a:latin typeface="Arial Rounded MT Bold" charset="0"/>
              <a:cs typeface="Arial Rounded MT Bold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C7D07-9E2F-1846-B29B-B28B46ED1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363" y="1738205"/>
            <a:ext cx="25742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/>
            <a:r>
              <a:rPr lang="en-US" sz="14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Tachibana et al., Nature, 2009</a:t>
            </a:r>
          </a:p>
          <a:p>
            <a:pPr defTabSz="914400"/>
            <a:r>
              <a:rPr lang="en-US" sz="14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Kang, et al., Nature 2016</a:t>
            </a:r>
          </a:p>
        </p:txBody>
      </p:sp>
    </p:spTree>
    <p:extLst>
      <p:ext uri="{BB962C8B-B14F-4D97-AF65-F5344CB8AC3E}">
        <p14:creationId xmlns:p14="http://schemas.microsoft.com/office/powerpoint/2010/main" val="334582122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487" y="362317"/>
            <a:ext cx="8005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Arial"/>
                <a:cs typeface="Arial"/>
              </a:rPr>
              <a:t>Замена </a:t>
            </a:r>
            <a:r>
              <a:rPr lang="ru-RU" sz="2400" b="1" dirty="0" err="1">
                <a:solidFill>
                  <a:srgbClr val="800000"/>
                </a:solidFill>
                <a:latin typeface="Arial"/>
                <a:cs typeface="Arial"/>
              </a:rPr>
              <a:t>мтДНК</a:t>
            </a:r>
            <a:r>
              <a:rPr lang="ru-RU" sz="2400" b="1" dirty="0">
                <a:solidFill>
                  <a:srgbClr val="800000"/>
                </a:solidFill>
                <a:latin typeface="Arial"/>
                <a:cs typeface="Arial"/>
              </a:rPr>
              <a:t> в ооцитах 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Arial"/>
                <a:cs typeface="Arial"/>
              </a:rPr>
              <a:t>первый </a:t>
            </a:r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“</a:t>
            </a:r>
            <a:r>
              <a:rPr lang="ru-RU" sz="2400" b="1" dirty="0">
                <a:solidFill>
                  <a:srgbClr val="800000"/>
                </a:solidFill>
                <a:latin typeface="Arial"/>
                <a:cs typeface="Arial"/>
              </a:rPr>
              <a:t>ребенок с </a:t>
            </a:r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3-</a:t>
            </a:r>
            <a:r>
              <a:rPr lang="ru-RU" sz="2400" b="1" dirty="0" err="1">
                <a:solidFill>
                  <a:srgbClr val="800000"/>
                </a:solidFill>
                <a:latin typeface="Arial"/>
                <a:cs typeface="Arial"/>
              </a:rPr>
              <a:t>мя</a:t>
            </a:r>
            <a:r>
              <a:rPr lang="ru-RU" sz="2400" b="1" dirty="0">
                <a:solidFill>
                  <a:srgbClr val="800000"/>
                </a:solidFill>
                <a:latin typeface="Arial"/>
                <a:cs typeface="Arial"/>
              </a:rPr>
              <a:t> родителями</a:t>
            </a:r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“</a:t>
            </a:r>
            <a:r>
              <a:rPr lang="ru-RU" sz="2400" b="1" dirty="0">
                <a:solidFill>
                  <a:srgbClr val="800000"/>
                </a:solidFill>
                <a:latin typeface="Arial"/>
                <a:cs typeface="Arial"/>
              </a:rPr>
              <a:t>  родился в</a:t>
            </a:r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 2016 </a:t>
            </a:r>
            <a:r>
              <a:rPr lang="ru-RU" sz="2400" b="1" dirty="0">
                <a:solidFill>
                  <a:srgbClr val="800000"/>
                </a:solidFill>
                <a:latin typeface="Arial"/>
                <a:cs typeface="Arial"/>
              </a:rPr>
              <a:t>в Мексике</a:t>
            </a:r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hang with 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8" y="1850572"/>
            <a:ext cx="7357086" cy="393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678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36513" y="107599"/>
            <a:ext cx="3867854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2"/>
                </a:solidFill>
              </a:rPr>
              <a:t>Autosomal Recessive Inheritance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68B488-09E9-5045-89D9-18B22E3F9D6A}"/>
              </a:ext>
            </a:extLst>
          </p:cNvPr>
          <p:cNvGrpSpPr/>
          <p:nvPr/>
        </p:nvGrpSpPr>
        <p:grpSpPr>
          <a:xfrm>
            <a:off x="1403790" y="1401702"/>
            <a:ext cx="5637493" cy="4383670"/>
            <a:chOff x="428345" y="1051494"/>
            <a:chExt cx="6659711" cy="548187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CBC5B7A-4673-8841-B702-613B5F2609EB}"/>
                </a:ext>
              </a:extLst>
            </p:cNvPr>
            <p:cNvGrpSpPr/>
            <p:nvPr/>
          </p:nvGrpSpPr>
          <p:grpSpPr>
            <a:xfrm>
              <a:off x="428345" y="1051494"/>
              <a:ext cx="6659711" cy="5481874"/>
              <a:chOff x="245890" y="1294774"/>
              <a:chExt cx="6659711" cy="548187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DA7A33F-A553-6F49-B9A7-7788669B5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187" y="1294774"/>
                <a:ext cx="6477000" cy="52324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A61287-AA3C-2B4C-A0BA-1BD4CEDD15EA}"/>
                  </a:ext>
                </a:extLst>
              </p:cNvPr>
              <p:cNvSpPr txBox="1"/>
              <p:nvPr/>
            </p:nvSpPr>
            <p:spPr>
              <a:xfrm>
                <a:off x="245890" y="6011696"/>
                <a:ext cx="2414123" cy="7649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25" dirty="0">
                    <a:solidFill>
                      <a:schemeClr val="accent6"/>
                    </a:solidFill>
                  </a:rPr>
                  <a:t>Heterozygous carrier </a:t>
                </a:r>
              </a:p>
              <a:p>
                <a:pPr algn="ctr"/>
                <a:r>
                  <a:rPr lang="en-US" sz="1125" dirty="0">
                    <a:solidFill>
                      <a:schemeClr val="accent6"/>
                    </a:solidFill>
                  </a:rPr>
                  <a:t>embryos could be implanted</a:t>
                </a:r>
              </a:p>
              <a:p>
                <a:pPr algn="ctr"/>
                <a:r>
                  <a:rPr lang="en-US" sz="1125" dirty="0">
                    <a:solidFill>
                      <a:schemeClr val="accent6"/>
                    </a:solidFill>
                  </a:rPr>
                  <a:t>50%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FC08D31-3FEF-FA46-9517-ACB843AB8A54}"/>
                  </a:ext>
                </a:extLst>
              </p:cNvPr>
              <p:cNvSpPr txBox="1"/>
              <p:nvPr/>
            </p:nvSpPr>
            <p:spPr>
              <a:xfrm>
                <a:off x="5161242" y="5973177"/>
                <a:ext cx="1744359" cy="7649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25" dirty="0">
                    <a:solidFill>
                      <a:srgbClr val="538A54"/>
                    </a:solidFill>
                  </a:rPr>
                  <a:t>Homozygous healthy </a:t>
                </a:r>
              </a:p>
              <a:p>
                <a:pPr algn="ctr"/>
                <a:r>
                  <a:rPr lang="en-US" sz="1125" dirty="0">
                    <a:solidFill>
                      <a:srgbClr val="538A54"/>
                    </a:solidFill>
                  </a:rPr>
                  <a:t>embryo implanted</a:t>
                </a:r>
              </a:p>
              <a:p>
                <a:pPr algn="ctr"/>
                <a:r>
                  <a:rPr lang="en-US" sz="1125" dirty="0">
                    <a:solidFill>
                      <a:srgbClr val="538A54"/>
                    </a:solidFill>
                  </a:rPr>
                  <a:t>25%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FABF09-5DAE-454D-927F-EC184538B01C}"/>
                  </a:ext>
                </a:extLst>
              </p:cNvPr>
              <p:cNvSpPr txBox="1"/>
              <p:nvPr/>
            </p:nvSpPr>
            <p:spPr>
              <a:xfrm>
                <a:off x="3426499" y="5973177"/>
                <a:ext cx="1734743" cy="7649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25" dirty="0">
                    <a:solidFill>
                      <a:srgbClr val="FF0000"/>
                    </a:solidFill>
                  </a:rPr>
                  <a:t>Homozygous mutant </a:t>
                </a:r>
              </a:p>
              <a:p>
                <a:pPr algn="ctr"/>
                <a:r>
                  <a:rPr lang="en-US" sz="1125" dirty="0">
                    <a:solidFill>
                      <a:srgbClr val="FF0000"/>
                    </a:solidFill>
                  </a:rPr>
                  <a:t>embryo discarded</a:t>
                </a:r>
              </a:p>
              <a:p>
                <a:pPr algn="ctr"/>
                <a:r>
                  <a:rPr lang="en-US" sz="1125" dirty="0">
                    <a:solidFill>
                      <a:srgbClr val="FF0000"/>
                    </a:solidFill>
                  </a:rPr>
                  <a:t>25%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87AFFB5-7288-F540-BAFD-70A14B7CD64B}"/>
                  </a:ext>
                </a:extLst>
              </p:cNvPr>
              <p:cNvSpPr/>
              <p:nvPr/>
            </p:nvSpPr>
            <p:spPr>
              <a:xfrm>
                <a:off x="4479792" y="3242662"/>
                <a:ext cx="153680" cy="245889"/>
              </a:xfrm>
              <a:prstGeom prst="ellips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F1CC8FD-3240-7940-9CAB-4F0A49F267CE}"/>
                  </a:ext>
                </a:extLst>
              </p:cNvPr>
              <p:cNvSpPr/>
              <p:nvPr/>
            </p:nvSpPr>
            <p:spPr>
              <a:xfrm>
                <a:off x="1912044" y="5415963"/>
                <a:ext cx="153680" cy="245889"/>
              </a:xfrm>
              <a:prstGeom prst="ellips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8E0AA49-D24C-F741-8389-01E282FBFCC8}"/>
                  </a:ext>
                </a:extLst>
              </p:cNvPr>
              <p:cNvSpPr/>
              <p:nvPr/>
            </p:nvSpPr>
            <p:spPr>
              <a:xfrm>
                <a:off x="3909893" y="5415962"/>
                <a:ext cx="153680" cy="245889"/>
              </a:xfrm>
              <a:prstGeom prst="ellips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D8B0FB1-76B9-BA47-92CE-EE8D7C923485}"/>
                  </a:ext>
                </a:extLst>
              </p:cNvPr>
              <p:cNvSpPr/>
              <p:nvPr/>
            </p:nvSpPr>
            <p:spPr>
              <a:xfrm>
                <a:off x="4090961" y="5415962"/>
                <a:ext cx="161364" cy="261257"/>
              </a:xfrm>
              <a:prstGeom prst="ellipse">
                <a:avLst/>
              </a:prstGeom>
              <a:gradFill>
                <a:gsLst>
                  <a:gs pos="74000">
                    <a:srgbClr val="7030A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E8BF180-C082-2B41-8E56-29C88A868467}"/>
                  </a:ext>
                </a:extLst>
              </p:cNvPr>
              <p:cNvSpPr/>
              <p:nvPr/>
            </p:nvSpPr>
            <p:spPr>
              <a:xfrm>
                <a:off x="802755" y="3254001"/>
                <a:ext cx="161364" cy="261257"/>
              </a:xfrm>
              <a:prstGeom prst="ellipse">
                <a:avLst/>
              </a:prstGeom>
              <a:gradFill>
                <a:gsLst>
                  <a:gs pos="74000">
                    <a:srgbClr val="7030A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F79BB6D-6CF6-7648-B40D-CA5FB64280AC}"/>
                  </a:ext>
                </a:extLst>
              </p:cNvPr>
              <p:cNvSpPr/>
              <p:nvPr/>
            </p:nvSpPr>
            <p:spPr>
              <a:xfrm>
                <a:off x="245890" y="5425629"/>
                <a:ext cx="161364" cy="261257"/>
              </a:xfrm>
              <a:prstGeom prst="ellipse">
                <a:avLst/>
              </a:prstGeom>
              <a:gradFill>
                <a:gsLst>
                  <a:gs pos="74000">
                    <a:srgbClr val="7030A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AF4C1-7A97-1F4E-9DCC-EEB59D99A0A8}"/>
                </a:ext>
              </a:extLst>
            </p:cNvPr>
            <p:cNvSpPr txBox="1"/>
            <p:nvPr/>
          </p:nvSpPr>
          <p:spPr>
            <a:xfrm>
              <a:off x="696904" y="3601656"/>
              <a:ext cx="1877004" cy="54845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/>
                <a:t>Heterozygous carrier of </a:t>
              </a:r>
            </a:p>
            <a:p>
              <a:pPr algn="ctr"/>
              <a:r>
                <a:rPr lang="en-US" sz="1125" dirty="0"/>
                <a:t>recessive mutation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AF7C97-B316-4F49-B092-8430CFEFF13E}"/>
                </a:ext>
              </a:extLst>
            </p:cNvPr>
            <p:cNvSpPr txBox="1"/>
            <p:nvPr/>
          </p:nvSpPr>
          <p:spPr>
            <a:xfrm>
              <a:off x="4332134" y="3601656"/>
              <a:ext cx="1877004" cy="54845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/>
                <a:t>Heterozygous carrier of </a:t>
              </a:r>
            </a:p>
            <a:p>
              <a:pPr algn="ctr"/>
              <a:r>
                <a:rPr lang="en-US" sz="1125" dirty="0"/>
                <a:t>recessive mutation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902806C-4A73-E443-B060-3B0DFFDC215E}"/>
              </a:ext>
            </a:extLst>
          </p:cNvPr>
          <p:cNvSpPr txBox="1"/>
          <p:nvPr/>
        </p:nvSpPr>
        <p:spPr>
          <a:xfrm>
            <a:off x="6891947" y="1855003"/>
            <a:ext cx="2105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Cystic fibrosis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Sickle cell disease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Fanconi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Anaemia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6E194AC2-2FD3-7B46-8FA8-F03910C7F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21" y="5676484"/>
            <a:ext cx="1235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altLang="en-US" sz="1200" b="1" i="1" dirty="0"/>
              <a:t>Wolf et al., 2019</a:t>
            </a:r>
          </a:p>
        </p:txBody>
      </p:sp>
    </p:spTree>
    <p:extLst>
      <p:ext uri="{BB962C8B-B14F-4D97-AF65-F5344CB8AC3E}">
        <p14:creationId xmlns:p14="http://schemas.microsoft.com/office/powerpoint/2010/main" val="1082066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45454</TotalTime>
  <Words>646</Words>
  <Application>Microsoft Macintosh PowerPoint</Application>
  <PresentationFormat>On-screen Show (4:3)</PresentationFormat>
  <Paragraphs>175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 Unicode MS</vt:lpstr>
      <vt:lpstr>ＭＳ Ｐゴシック</vt:lpstr>
      <vt:lpstr>Arial</vt:lpstr>
      <vt:lpstr>Arial Black</vt:lpstr>
      <vt:lpstr>Arial Narrow</vt:lpstr>
      <vt:lpstr>Arial Rounded MT Bold</vt:lpstr>
      <vt:lpstr>Book Antiqua</vt:lpstr>
      <vt:lpstr>Calibri</vt:lpstr>
      <vt:lpstr>Comic Sans MS</vt:lpstr>
      <vt:lpstr>Times New Roman</vt:lpstr>
      <vt:lpstr>Wingdings</vt:lpstr>
      <vt:lpstr>Office Theme</vt:lpstr>
      <vt:lpstr>генная терапия в репродуктивной медицине</vt:lpstr>
      <vt:lpstr>ЭКО – успешная  форма клеточной терапии </vt:lpstr>
      <vt:lpstr>10,000 моногенных мутаций</vt:lpstr>
      <vt:lpstr>Генетические болезни человека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Preimplantation Genetic Diagnosis and Selection </vt:lpstr>
      <vt:lpstr>GENE CONVERSION heterozygous mutations </vt:lpstr>
      <vt:lpstr>Коррекция мутаций методом надреза ДНК</vt:lpstr>
      <vt:lpstr>Новые методы редактирования генов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Lab</dc:creator>
  <cp:lastModifiedBy>Azamat Junisbai</cp:lastModifiedBy>
  <cp:revision>664</cp:revision>
  <dcterms:created xsi:type="dcterms:W3CDTF">2012-08-31T17:03:47Z</dcterms:created>
  <dcterms:modified xsi:type="dcterms:W3CDTF">2023-01-25T04:32:53Z</dcterms:modified>
</cp:coreProperties>
</file>