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89" r:id="rId2"/>
    <p:sldId id="336" r:id="rId3"/>
    <p:sldId id="369" r:id="rId4"/>
    <p:sldId id="385" r:id="rId5"/>
    <p:sldId id="381" r:id="rId6"/>
    <p:sldId id="380" r:id="rId7"/>
    <p:sldId id="382" r:id="rId8"/>
    <p:sldId id="358" r:id="rId9"/>
    <p:sldId id="364" r:id="rId10"/>
    <p:sldId id="372" r:id="rId11"/>
    <p:sldId id="344" r:id="rId12"/>
    <p:sldId id="386" r:id="rId13"/>
    <p:sldId id="279" r:id="rId14"/>
    <p:sldId id="258" r:id="rId15"/>
    <p:sldId id="377" r:id="rId16"/>
    <p:sldId id="345" r:id="rId17"/>
    <p:sldId id="342" r:id="rId18"/>
    <p:sldId id="346" r:id="rId19"/>
    <p:sldId id="387" r:id="rId20"/>
    <p:sldId id="388" r:id="rId21"/>
  </p:sldIdLst>
  <p:sldSz cx="9144000" cy="6858000" type="screen4x3"/>
  <p:notesSz cx="7099300" cy="10234613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pos="2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ергей" initials="С" lastIdx="2" clrIdx="0">
    <p:extLst>
      <p:ext uri="{19B8F6BF-5375-455C-9EA6-DF929625EA0E}">
        <p15:presenceInfo xmlns:p15="http://schemas.microsoft.com/office/powerpoint/2012/main" userId="Сергей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B"/>
    <a:srgbClr val="FF3300"/>
    <a:srgbClr val="33CC33"/>
    <a:srgbClr val="D3B64D"/>
    <a:srgbClr val="FFFFD1"/>
    <a:srgbClr val="FFE48F"/>
    <a:srgbClr val="FF9797"/>
    <a:srgbClr val="E7BC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6" autoAdjust="0"/>
    <p:restoredTop sz="95470" autoAdjust="0"/>
  </p:normalViewPr>
  <p:slideViewPr>
    <p:cSldViewPr>
      <p:cViewPr varScale="1">
        <p:scale>
          <a:sx n="93" d="100"/>
          <a:sy n="93" d="100"/>
        </p:scale>
        <p:origin x="1216" y="200"/>
      </p:cViewPr>
      <p:guideLst>
        <p:guide orient="horz" pos="73"/>
        <p:guide pos="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1CED2BB-EA08-403A-83D2-645E40D63136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8C1FFB52-50A4-44D5-B842-B03FA65D81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89105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C9D43D73-347F-4465-ADE6-C7CAFD315322}" type="datetimeFigureOut">
              <a:rPr lang="ru-RU"/>
              <a:pPr>
                <a:defRPr/>
              </a:pPr>
              <a:t>25.01.2023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Calibri" pitchFamily="34" charset="0"/>
              </a:defRPr>
            </a:lvl1pPr>
          </a:lstStyle>
          <a:p>
            <a:pPr>
              <a:defRPr/>
            </a:pPr>
            <a:fld id="{5476D1C7-45C8-47DC-AB2F-ED715435FC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89391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4D403BA-F24C-44D1-9A07-7D8E4608E7F3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13A25B-25F9-43C8-9441-55E816F0996D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0361C-6932-406E-AEB0-92AD967E5E17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3C9A3-84E9-4DC8-B9D7-BC879DA8094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0690F-E1BF-4D73-8288-EEEAC75ED939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C962E-DA23-4091-9F1D-6B5A862CA0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D634A-3D15-4D7B-9C09-EE247483159F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75444-1FDA-4992-AA24-7C21953DD2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38AFF-96B4-477E-8953-BEB0DEDE08D5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0D19-242F-4AD1-88DB-284AC55493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A442D-B9A5-49F6-89E3-8590FC98F646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668E7-9205-4D4A-B584-6F1FFCF887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FEFE7-3D89-4F34-AC4E-A5504F67D4B0}" type="datetime1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9E99B-8AE9-4B62-8CDE-5CCCFD6F20D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062C05-E2BB-42ED-9A9E-F46209518BDE}" type="datetime1">
              <a:rPr lang="ru-RU" smtClean="0"/>
              <a:t>25.01.2023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C1514-C76E-43E6-A978-3916D857AB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1E706-FAA1-4595-943A-1FCFA3332F34}" type="datetime1">
              <a:rPr lang="ru-RU" smtClean="0"/>
              <a:t>25.01.2023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0DDC6-C7A3-48A9-9840-F81A0ED16C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B4446-F2C3-451C-AD36-CC0EE2F3277E}" type="datetime1">
              <a:rPr lang="ru-RU" smtClean="0"/>
              <a:t>25.01.2023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90BE3-51BC-460A-B9E6-3D9DEFC382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0A9E0-E12D-464D-B23B-4EF9E205AD1A}" type="datetime1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BE310-AA38-4A7B-B31B-1C0E257AEC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1679A-9409-485C-8FE1-E2639834E4CB}" type="datetime1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57D0-A7DA-4545-BF62-FFE65AD856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43E4FD-6DE8-4D51-8C0C-C4E2F795D491}" type="datetime1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412CDC2-7D1F-4828-B434-A4977AC38C2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7.jpe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tiff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minobrnauki.gov.ru/action/fntp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g"/><Relationship Id="rId3" Type="http://schemas.openxmlformats.org/officeDocument/2006/relationships/image" Target="../media/image31.emf"/><Relationship Id="rId7" Type="http://schemas.openxmlformats.org/officeDocument/2006/relationships/image" Target="../media/image35.jpeg"/><Relationship Id="rId12" Type="http://schemas.openxmlformats.org/officeDocument/2006/relationships/image" Target="../media/image39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8.jpeg"/><Relationship Id="rId5" Type="http://schemas.openxmlformats.org/officeDocument/2006/relationships/image" Target="../media/image33.jpeg"/><Relationship Id="rId10" Type="http://schemas.openxmlformats.org/officeDocument/2006/relationships/image" Target="../media/image6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6.jpe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75000">
              <a:schemeClr val="accent5">
                <a:lumMod val="40000"/>
                <a:lumOff val="60000"/>
              </a:schemeClr>
            </a:gs>
            <a:gs pos="61000">
              <a:schemeClr val="bg1">
                <a:tint val="100000"/>
                <a:shade val="80000"/>
                <a:alpha val="1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821B56-BCE7-C444-83C4-0317ED4FD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t="8862" r="5425" b="10758"/>
          <a:stretch/>
        </p:blipFill>
        <p:spPr>
          <a:xfrm>
            <a:off x="2051720" y="0"/>
            <a:ext cx="5112568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81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40D19-242F-4AD1-88DB-284AC5549344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835696" y="-41020"/>
            <a:ext cx="6190946" cy="7923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/>
                </a:solidFill>
              </a:rPr>
              <a:t>Технологии химерных антигенных рецепторов </a:t>
            </a:r>
            <a:r>
              <a:rPr lang="en-US" sz="2000" b="1" dirty="0">
                <a:solidFill>
                  <a:schemeClr val="tx1"/>
                </a:solidFill>
              </a:rPr>
              <a:t>(CAR) </a:t>
            </a:r>
            <a:r>
              <a:rPr lang="ru-RU" sz="2000" b="1" dirty="0">
                <a:solidFill>
                  <a:schemeClr val="tx1"/>
                </a:solidFill>
              </a:rPr>
              <a:t> в иммунотерапии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ru-RU" sz="2000" b="1" dirty="0">
                <a:solidFill>
                  <a:schemeClr val="tx1"/>
                </a:solidFill>
              </a:rPr>
              <a:t>рака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499219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373237" y="1296044"/>
            <a:ext cx="4644287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altLang="ru-RU" sz="16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ИМКБ СО РАН разрабатываются новые протоколы   </a:t>
            </a:r>
            <a:r>
              <a:rPr lang="en-US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ru-RU" alt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Т-клеточной терапии.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качестве носителей используются как Т-лимфоциты, так и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NK-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клетки («натуральные киллеры»)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alt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Создано более 100 вариантов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специфичностью к онко-ассоциированным антигенам.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Разрабатываются би- и поли- специфичные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распознавания паттернов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онкомаркеров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Создаются «усиленные»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ECAR-NK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клетки с дополнительными функциями (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повышение противораковой активности макрофагов)</a:t>
            </a:r>
          </a:p>
          <a:p>
            <a:pPr algn="just">
              <a:buFont typeface="Arial" pitchFamily="34" charset="0"/>
              <a:buChar char="•"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Отработаны технологические решения для проведения доклинических  и клинических испытаний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CAR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против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онкогематологических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заболеваний (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r/r ALL, CLL, DLBCL, T-ALL, MM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 и ряда с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лидных опухолей  (простата, кишечник, поджелудочная железа) </a:t>
            </a:r>
          </a:p>
          <a:p>
            <a:pPr algn="just">
              <a:buFont typeface="Arial" pitchFamily="34" charset="0"/>
              <a:buChar char="•"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Arial" pitchFamily="34" charset="0"/>
              <a:buChar char="•"/>
            </a:pPr>
            <a:endParaRPr lang="ru-RU" sz="1600" b="1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6063F3-1B3E-454D-A16C-5CF710CAEE9A}"/>
              </a:ext>
            </a:extLst>
          </p:cNvPr>
          <p:cNvSpPr txBox="1"/>
          <p:nvPr/>
        </p:nvSpPr>
        <p:spPr>
          <a:xfrm>
            <a:off x="184230" y="683187"/>
            <a:ext cx="87454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altLang="ru-RU" sz="1600" b="1" dirty="0" err="1">
                <a:latin typeface="Times New Roman" pitchFamily="18" charset="0"/>
                <a:cs typeface="Times New Roman" pitchFamily="18" charset="0"/>
              </a:rPr>
              <a:t>Перенацеливание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активности цитотоксических Т-лимфоцитов организма на раковые клетки с помощью искусственно созданных химерных антигенных рецепторов (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</a:rPr>
              <a:t>CAR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)  является одним из наиболее перспективных методов борьбы с онкологическими заболеваниями. </a:t>
            </a:r>
          </a:p>
        </p:txBody>
      </p:sp>
      <p:pic>
        <p:nvPicPr>
          <p:cNvPr id="8" name="Picture 126">
            <a:extLst>
              <a:ext uri="{FF2B5EF4-FFF2-40B4-BE49-F238E27FC236}">
                <a16:creationId xmlns:a16="http://schemas.microsoft.com/office/drawing/2014/main" id="{7F201ED8-8235-4F0A-BBC2-B576216EB37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26475" y="1990903"/>
            <a:ext cx="4221007" cy="3886369"/>
          </a:xfrm>
          <a:prstGeom prst="rect">
            <a:avLst/>
          </a:prstGeom>
          <a:ln w="9360">
            <a:noFill/>
          </a:ln>
        </p:spPr>
      </p:pic>
    </p:spTree>
    <p:extLst>
      <p:ext uri="{BB962C8B-B14F-4D97-AF65-F5344CB8AC3E}">
        <p14:creationId xmlns:p14="http://schemas.microsoft.com/office/powerpoint/2010/main" val="1871107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D35DDC5-3664-4A62-85B5-0857427E223C}" type="slidenum">
              <a:rPr lang="ru-RU" altLang="ru-RU" smtClean="0"/>
              <a:pPr/>
              <a:t>11</a:t>
            </a:fld>
            <a:endParaRPr lang="ru-RU" altLang="ru-RU" dirty="0"/>
          </a:p>
        </p:txBody>
      </p:sp>
      <p:sp>
        <p:nvSpPr>
          <p:cNvPr id="10244" name="Прямоугольник 5"/>
          <p:cNvSpPr>
            <a:spLocks noChangeArrowheads="1"/>
          </p:cNvSpPr>
          <p:nvPr/>
        </p:nvSpPr>
        <p:spPr bwMode="auto">
          <a:xfrm>
            <a:off x="1382290" y="71414"/>
            <a:ext cx="71346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/>
              <a:t>Вакцины нового поколения против ВИЧ-инфекции</a:t>
            </a:r>
            <a:r>
              <a:rPr lang="ru-RU" altLang="ru-RU" sz="2000" dirty="0"/>
              <a:t> </a:t>
            </a:r>
            <a:endParaRPr lang="ru-RU" altLang="ru-RU" sz="2000" b="1" dirty="0">
              <a:cs typeface="Arial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5138400" y="692696"/>
            <a:ext cx="3862756" cy="550068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defRPr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Одной из основных задач в создании эффективной вакцины против ВИЧ-инфекции  является разработка адресных иммуногенов для стимуляции крайне редких клонов В-лимфоцитов, способных созреть в продуценты ВИЧ-нейтрализующих </a:t>
            </a:r>
            <a:r>
              <a:rPr lang="ru-RU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антител широкого спектра действия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bnAb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Природные ВИЧ-антигены такими свойствами  не обладают. 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defRPr/>
            </a:pP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ИМКБ впервые получены  невирусные антигены (анти идиотипические антитела (АИА), стимулирующие зародышевые В-клетки с предшественниками ВИЧ-специфичных </a:t>
            </a:r>
            <a:r>
              <a:rPr lang="en-US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bnAb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VRC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 и 10</a:t>
            </a:r>
            <a:r>
              <a:rPr lang="en-US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Эти иммуногены могут быть использованы в качестве </a:t>
            </a: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праймирующих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компонентов получения ВИЧ-вакцины нового поколения.</a:t>
            </a:r>
          </a:p>
          <a:p>
            <a:pPr>
              <a:defRPr/>
            </a:pP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304" name="Группа 10303"/>
          <p:cNvGrpSpPr/>
          <p:nvPr/>
        </p:nvGrpSpPr>
        <p:grpSpPr>
          <a:xfrm>
            <a:off x="211138" y="928688"/>
            <a:ext cx="4648893" cy="5006093"/>
            <a:chOff x="211138" y="928688"/>
            <a:chExt cx="4683125" cy="5844874"/>
          </a:xfrm>
        </p:grpSpPr>
        <p:sp>
          <p:nvSpPr>
            <p:cNvPr id="10" name="Овал 9"/>
            <p:cNvSpPr/>
            <p:nvPr/>
          </p:nvSpPr>
          <p:spPr>
            <a:xfrm rot="16200000">
              <a:off x="827088" y="114300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 rot="16200000">
              <a:off x="898525" y="12144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" name="Овал 11"/>
            <p:cNvSpPr/>
            <p:nvPr/>
          </p:nvSpPr>
          <p:spPr>
            <a:xfrm rot="16200000">
              <a:off x="898525" y="92868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 rot="16200000">
              <a:off x="969963" y="10001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 rot="16200000">
              <a:off x="1184275" y="1143000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 rot="16200000">
              <a:off x="1255713" y="12144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 rot="16200000">
              <a:off x="1255713" y="92868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 rot="16200000">
              <a:off x="1327150" y="10001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 rot="16200000">
              <a:off x="966788" y="1558925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 rot="16200000">
              <a:off x="1038225" y="163036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 rot="16200000">
              <a:off x="1038225" y="1344613"/>
              <a:ext cx="285750" cy="285750"/>
            </a:xfrm>
            <a:prstGeom prst="ellipse">
              <a:avLst/>
            </a:prstGeom>
            <a:solidFill>
              <a:srgbClr val="00B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 rot="16200000">
              <a:off x="1109663" y="14160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 rot="16200000">
              <a:off x="1323975" y="1558925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 rot="16200000">
              <a:off x="1395413" y="163036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 rot="16200000">
              <a:off x="1395413" y="1344613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 rot="16200000">
              <a:off x="1466850" y="14160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 rot="16200000">
              <a:off x="755650" y="1357313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 rot="16200000">
              <a:off x="827088" y="14287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 rot="16200000">
              <a:off x="469900" y="121443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 rot="16200000">
              <a:off x="541338" y="128587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 rot="16200000">
              <a:off x="612775" y="1000125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1" name="Овал 30"/>
            <p:cNvSpPr/>
            <p:nvPr/>
          </p:nvSpPr>
          <p:spPr>
            <a:xfrm rot="16200000">
              <a:off x="684213" y="107156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 rot="16200000">
              <a:off x="612775" y="150018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 rot="16200000">
              <a:off x="684213" y="15716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 rot="16200000">
              <a:off x="1612900" y="1285875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 rot="16200000">
              <a:off x="1684338" y="135731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 rot="16200000">
              <a:off x="1541463" y="92868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 rot="16200000">
              <a:off x="1612900" y="10001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 rot="16200000">
              <a:off x="1398588" y="114300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 rot="16200000">
              <a:off x="1470025" y="12144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 rot="16200000">
              <a:off x="3643313" y="114300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1" name="Овал 40"/>
            <p:cNvSpPr/>
            <p:nvPr/>
          </p:nvSpPr>
          <p:spPr>
            <a:xfrm rot="16200000">
              <a:off x="3714750" y="12144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2" name="Овал 41"/>
            <p:cNvSpPr/>
            <p:nvPr/>
          </p:nvSpPr>
          <p:spPr>
            <a:xfrm rot="16200000">
              <a:off x="3714750" y="92868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 rot="16200000">
              <a:off x="3786188" y="10001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 rot="16200000">
              <a:off x="4000500" y="1143000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 rot="16200000">
              <a:off x="4071938" y="12144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 rot="16200000">
              <a:off x="4071938" y="92868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 rot="16200000">
              <a:off x="4143375" y="10001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8" name="Овал 47"/>
            <p:cNvSpPr/>
            <p:nvPr/>
          </p:nvSpPr>
          <p:spPr>
            <a:xfrm rot="16200000">
              <a:off x="3783013" y="1558925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 rot="16200000">
              <a:off x="3854450" y="163036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 rot="16200000">
              <a:off x="3854450" y="1344613"/>
              <a:ext cx="285750" cy="285750"/>
            </a:xfrm>
            <a:prstGeom prst="ellipse">
              <a:avLst/>
            </a:prstGeom>
            <a:solidFill>
              <a:srgbClr val="00B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 rot="16200000">
              <a:off x="3925888" y="14160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 rot="16200000">
              <a:off x="4140200" y="1558925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3" name="Овал 52"/>
            <p:cNvSpPr/>
            <p:nvPr/>
          </p:nvSpPr>
          <p:spPr>
            <a:xfrm rot="16200000">
              <a:off x="4211638" y="163036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4" name="Овал 53"/>
            <p:cNvSpPr/>
            <p:nvPr/>
          </p:nvSpPr>
          <p:spPr>
            <a:xfrm rot="16200000">
              <a:off x="4211638" y="1344613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5" name="Овал 54"/>
            <p:cNvSpPr/>
            <p:nvPr/>
          </p:nvSpPr>
          <p:spPr>
            <a:xfrm rot="16200000">
              <a:off x="4283075" y="14160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6" name="Овал 55"/>
            <p:cNvSpPr/>
            <p:nvPr/>
          </p:nvSpPr>
          <p:spPr>
            <a:xfrm rot="16200000">
              <a:off x="3571875" y="1357313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7" name="Овал 56"/>
            <p:cNvSpPr/>
            <p:nvPr/>
          </p:nvSpPr>
          <p:spPr>
            <a:xfrm rot="16200000">
              <a:off x="3643313" y="14287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8" name="Овал 57"/>
            <p:cNvSpPr/>
            <p:nvPr/>
          </p:nvSpPr>
          <p:spPr>
            <a:xfrm rot="16200000">
              <a:off x="3286125" y="121443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59" name="Овал 58"/>
            <p:cNvSpPr/>
            <p:nvPr/>
          </p:nvSpPr>
          <p:spPr>
            <a:xfrm rot="16200000">
              <a:off x="3357563" y="128587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0" name="Овал 59"/>
            <p:cNvSpPr/>
            <p:nvPr/>
          </p:nvSpPr>
          <p:spPr>
            <a:xfrm rot="16200000">
              <a:off x="3429000" y="1000125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1" name="Овал 60"/>
            <p:cNvSpPr/>
            <p:nvPr/>
          </p:nvSpPr>
          <p:spPr>
            <a:xfrm rot="16200000">
              <a:off x="3500438" y="107156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2" name="Овал 61"/>
            <p:cNvSpPr/>
            <p:nvPr/>
          </p:nvSpPr>
          <p:spPr>
            <a:xfrm rot="16200000">
              <a:off x="3429000" y="150018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3" name="Овал 62"/>
            <p:cNvSpPr/>
            <p:nvPr/>
          </p:nvSpPr>
          <p:spPr>
            <a:xfrm rot="16200000">
              <a:off x="3500438" y="15716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4" name="Овал 63"/>
            <p:cNvSpPr/>
            <p:nvPr/>
          </p:nvSpPr>
          <p:spPr>
            <a:xfrm rot="16200000">
              <a:off x="4429125" y="1285875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5" name="Овал 64"/>
            <p:cNvSpPr/>
            <p:nvPr/>
          </p:nvSpPr>
          <p:spPr>
            <a:xfrm rot="16200000">
              <a:off x="4500563" y="135731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6" name="Овал 65"/>
            <p:cNvSpPr/>
            <p:nvPr/>
          </p:nvSpPr>
          <p:spPr>
            <a:xfrm rot="16200000">
              <a:off x="4357688" y="928688"/>
              <a:ext cx="285750" cy="285750"/>
            </a:xfrm>
            <a:prstGeom prst="ellipse">
              <a:avLst/>
            </a:prstGeom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7" name="Овал 66"/>
            <p:cNvSpPr/>
            <p:nvPr/>
          </p:nvSpPr>
          <p:spPr>
            <a:xfrm rot="16200000">
              <a:off x="4429125" y="10001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8" name="Овал 67"/>
            <p:cNvSpPr/>
            <p:nvPr/>
          </p:nvSpPr>
          <p:spPr>
            <a:xfrm rot="16200000">
              <a:off x="4214813" y="114300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9" name="Овал 68"/>
            <p:cNvSpPr/>
            <p:nvPr/>
          </p:nvSpPr>
          <p:spPr>
            <a:xfrm rot="16200000">
              <a:off x="4286250" y="12144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pic>
          <p:nvPicPr>
            <p:cNvPr id="10307" name="Picture 2" descr="hc_retrovirus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0063" y="2571750"/>
              <a:ext cx="942975" cy="869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Овал 70"/>
            <p:cNvSpPr/>
            <p:nvPr/>
          </p:nvSpPr>
          <p:spPr>
            <a:xfrm rot="16200000">
              <a:off x="857250" y="428625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2" name="Овал 71"/>
            <p:cNvSpPr/>
            <p:nvPr/>
          </p:nvSpPr>
          <p:spPr>
            <a:xfrm rot="16200000">
              <a:off x="928688" y="435768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3" name="Овал 72"/>
            <p:cNvSpPr/>
            <p:nvPr/>
          </p:nvSpPr>
          <p:spPr>
            <a:xfrm rot="16200000">
              <a:off x="1214438" y="4429125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4" name="Овал 73"/>
            <p:cNvSpPr/>
            <p:nvPr/>
          </p:nvSpPr>
          <p:spPr>
            <a:xfrm rot="16200000">
              <a:off x="1285875" y="450056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5" name="Овал 74"/>
            <p:cNvSpPr/>
            <p:nvPr/>
          </p:nvSpPr>
          <p:spPr>
            <a:xfrm rot="16200000">
              <a:off x="642938" y="400050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6" name="Овал 75"/>
            <p:cNvSpPr/>
            <p:nvPr/>
          </p:nvSpPr>
          <p:spPr>
            <a:xfrm rot="16200000">
              <a:off x="714375" y="40719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7" name="Овал 76"/>
            <p:cNvSpPr/>
            <p:nvPr/>
          </p:nvSpPr>
          <p:spPr>
            <a:xfrm rot="16200000">
              <a:off x="1214438" y="400050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8" name="Овал 77"/>
            <p:cNvSpPr/>
            <p:nvPr/>
          </p:nvSpPr>
          <p:spPr>
            <a:xfrm rot="16200000">
              <a:off x="1285875" y="40719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79" name="Овал 78"/>
            <p:cNvSpPr/>
            <p:nvPr/>
          </p:nvSpPr>
          <p:spPr>
            <a:xfrm rot="16200000">
              <a:off x="714375" y="457200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0" name="Овал 79"/>
            <p:cNvSpPr/>
            <p:nvPr/>
          </p:nvSpPr>
          <p:spPr>
            <a:xfrm rot="16200000">
              <a:off x="785813" y="46434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1" name="Овал 80"/>
            <p:cNvSpPr/>
            <p:nvPr/>
          </p:nvSpPr>
          <p:spPr>
            <a:xfrm rot="16200000">
              <a:off x="1500188" y="4214813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2" name="Овал 81"/>
            <p:cNvSpPr/>
            <p:nvPr/>
          </p:nvSpPr>
          <p:spPr>
            <a:xfrm rot="16200000">
              <a:off x="1571625" y="42862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3" name="Овал 82"/>
            <p:cNvSpPr/>
            <p:nvPr/>
          </p:nvSpPr>
          <p:spPr>
            <a:xfrm rot="16200000">
              <a:off x="1071563" y="4286250"/>
              <a:ext cx="285750" cy="285750"/>
            </a:xfrm>
            <a:prstGeom prst="ellipse">
              <a:avLst/>
            </a:prstGeom>
            <a:solidFill>
              <a:srgbClr val="FF3333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4" name="Овал 83"/>
            <p:cNvSpPr/>
            <p:nvPr/>
          </p:nvSpPr>
          <p:spPr>
            <a:xfrm rot="16200000">
              <a:off x="1143000" y="435768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5" name="Полилиния 84"/>
            <p:cNvSpPr/>
            <p:nvPr/>
          </p:nvSpPr>
          <p:spPr>
            <a:xfrm flipV="1">
              <a:off x="714375" y="5715000"/>
              <a:ext cx="238125" cy="290513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6" name="Полилиния 85"/>
            <p:cNvSpPr/>
            <p:nvPr/>
          </p:nvSpPr>
          <p:spPr>
            <a:xfrm flipV="1">
              <a:off x="1143000" y="5643563"/>
              <a:ext cx="238125" cy="290512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7" name="Полилиния 86"/>
            <p:cNvSpPr/>
            <p:nvPr/>
          </p:nvSpPr>
          <p:spPr>
            <a:xfrm flipV="1">
              <a:off x="904875" y="5495925"/>
              <a:ext cx="238125" cy="290513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8" name="Полилиния 87"/>
            <p:cNvSpPr/>
            <p:nvPr/>
          </p:nvSpPr>
          <p:spPr>
            <a:xfrm flipV="1">
              <a:off x="1404938" y="5495925"/>
              <a:ext cx="238125" cy="290513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89" name="Полилиния 88"/>
            <p:cNvSpPr/>
            <p:nvPr/>
          </p:nvSpPr>
          <p:spPr>
            <a:xfrm flipV="1">
              <a:off x="690563" y="5357813"/>
              <a:ext cx="238125" cy="290512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0" name="Полилиния 89"/>
            <p:cNvSpPr/>
            <p:nvPr/>
          </p:nvSpPr>
          <p:spPr>
            <a:xfrm flipV="1">
              <a:off x="1000125" y="5857875"/>
              <a:ext cx="238125" cy="290513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1" name="Овал 90"/>
            <p:cNvSpPr/>
            <p:nvPr/>
          </p:nvSpPr>
          <p:spPr>
            <a:xfrm rot="16200000">
              <a:off x="3857625" y="4286250"/>
              <a:ext cx="285750" cy="285750"/>
            </a:xfrm>
            <a:prstGeom prst="ellipse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2" name="Овал 91"/>
            <p:cNvSpPr/>
            <p:nvPr/>
          </p:nvSpPr>
          <p:spPr>
            <a:xfrm rot="16200000">
              <a:off x="3929063" y="435768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3" name="Овал 92"/>
            <p:cNvSpPr/>
            <p:nvPr/>
          </p:nvSpPr>
          <p:spPr>
            <a:xfrm rot="16200000">
              <a:off x="4214813" y="4357688"/>
              <a:ext cx="285750" cy="285750"/>
            </a:xfrm>
            <a:prstGeom prst="ellipse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4" name="Овал 93"/>
            <p:cNvSpPr/>
            <p:nvPr/>
          </p:nvSpPr>
          <p:spPr>
            <a:xfrm rot="16200000">
              <a:off x="4286250" y="4429125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5" name="Овал 94"/>
            <p:cNvSpPr/>
            <p:nvPr/>
          </p:nvSpPr>
          <p:spPr>
            <a:xfrm rot="16200000">
              <a:off x="3786188" y="4143375"/>
              <a:ext cx="285750" cy="285750"/>
            </a:xfrm>
            <a:prstGeom prst="ellipse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6" name="Овал 95"/>
            <p:cNvSpPr/>
            <p:nvPr/>
          </p:nvSpPr>
          <p:spPr>
            <a:xfrm rot="16200000">
              <a:off x="3857625" y="4214813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7" name="Овал 96"/>
            <p:cNvSpPr/>
            <p:nvPr/>
          </p:nvSpPr>
          <p:spPr>
            <a:xfrm rot="16200000">
              <a:off x="4143375" y="4000500"/>
              <a:ext cx="285750" cy="285750"/>
            </a:xfrm>
            <a:prstGeom prst="ellipse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8" name="Овал 97"/>
            <p:cNvSpPr/>
            <p:nvPr/>
          </p:nvSpPr>
          <p:spPr>
            <a:xfrm rot="16200000">
              <a:off x="4214813" y="40719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99" name="Овал 98"/>
            <p:cNvSpPr/>
            <p:nvPr/>
          </p:nvSpPr>
          <p:spPr>
            <a:xfrm rot="16200000">
              <a:off x="3714750" y="4572000"/>
              <a:ext cx="285750" cy="285750"/>
            </a:xfrm>
            <a:prstGeom prst="ellipse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0" name="Овал 99"/>
            <p:cNvSpPr/>
            <p:nvPr/>
          </p:nvSpPr>
          <p:spPr>
            <a:xfrm rot="16200000">
              <a:off x="3786188" y="4643438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1" name="Овал 100"/>
            <p:cNvSpPr/>
            <p:nvPr/>
          </p:nvSpPr>
          <p:spPr>
            <a:xfrm rot="16200000">
              <a:off x="4500563" y="4214813"/>
              <a:ext cx="285750" cy="285750"/>
            </a:xfrm>
            <a:prstGeom prst="ellipse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2" name="Овал 101"/>
            <p:cNvSpPr/>
            <p:nvPr/>
          </p:nvSpPr>
          <p:spPr>
            <a:xfrm rot="16200000">
              <a:off x="4572000" y="42862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3" name="Овал 102"/>
            <p:cNvSpPr/>
            <p:nvPr/>
          </p:nvSpPr>
          <p:spPr>
            <a:xfrm rot="16200000">
              <a:off x="3500438" y="4214813"/>
              <a:ext cx="285750" cy="285750"/>
            </a:xfrm>
            <a:prstGeom prst="ellipse">
              <a:avLst/>
            </a:prstGeom>
            <a:solidFill>
              <a:srgbClr val="92D050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4" name="Овал 103"/>
            <p:cNvSpPr/>
            <p:nvPr/>
          </p:nvSpPr>
          <p:spPr>
            <a:xfrm rot="16200000">
              <a:off x="3571875" y="4286250"/>
              <a:ext cx="142875" cy="142875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5" name="Полилиния 104"/>
            <p:cNvSpPr/>
            <p:nvPr/>
          </p:nvSpPr>
          <p:spPr>
            <a:xfrm flipV="1">
              <a:off x="3643313" y="5786438"/>
              <a:ext cx="238125" cy="290512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6" name="Полилиния 105"/>
            <p:cNvSpPr/>
            <p:nvPr/>
          </p:nvSpPr>
          <p:spPr>
            <a:xfrm flipV="1">
              <a:off x="4071938" y="5715000"/>
              <a:ext cx="238125" cy="290513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7" name="Полилиния 106"/>
            <p:cNvSpPr/>
            <p:nvPr/>
          </p:nvSpPr>
          <p:spPr>
            <a:xfrm flipV="1">
              <a:off x="3833813" y="5567363"/>
              <a:ext cx="238125" cy="290512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8" name="Полилиния 107"/>
            <p:cNvSpPr/>
            <p:nvPr/>
          </p:nvSpPr>
          <p:spPr>
            <a:xfrm flipV="1">
              <a:off x="4214813" y="5357813"/>
              <a:ext cx="238125" cy="290512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9" name="Полилиния 108"/>
            <p:cNvSpPr/>
            <p:nvPr/>
          </p:nvSpPr>
          <p:spPr>
            <a:xfrm flipV="1">
              <a:off x="3500438" y="5424488"/>
              <a:ext cx="238125" cy="290512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0" name="Полилиния 109"/>
            <p:cNvSpPr/>
            <p:nvPr/>
          </p:nvSpPr>
          <p:spPr>
            <a:xfrm flipV="1">
              <a:off x="3857625" y="5924550"/>
              <a:ext cx="238125" cy="290513"/>
            </a:xfrm>
            <a:custGeom>
              <a:avLst/>
              <a:gdLst>
                <a:gd name="connsiteX0" fmla="*/ 396240 w 1054608"/>
                <a:gd name="connsiteY0" fmla="*/ 1286256 h 1286256"/>
                <a:gd name="connsiteX1" fmla="*/ 585216 w 1054608"/>
                <a:gd name="connsiteY1" fmla="*/ 1286256 h 1286256"/>
                <a:gd name="connsiteX2" fmla="*/ 566928 w 1054608"/>
                <a:gd name="connsiteY2" fmla="*/ 573024 h 1286256"/>
                <a:gd name="connsiteX3" fmla="*/ 1054608 w 1054608"/>
                <a:gd name="connsiteY3" fmla="*/ 79248 h 1286256"/>
                <a:gd name="connsiteX4" fmla="*/ 926592 w 1054608"/>
                <a:gd name="connsiteY4" fmla="*/ 0 h 1286256"/>
                <a:gd name="connsiteX5" fmla="*/ 505968 w 1054608"/>
                <a:gd name="connsiteY5" fmla="*/ 414528 h 1286256"/>
                <a:gd name="connsiteX6" fmla="*/ 97536 w 1054608"/>
                <a:gd name="connsiteY6" fmla="*/ 18288 h 1286256"/>
                <a:gd name="connsiteX7" fmla="*/ 0 w 1054608"/>
                <a:gd name="connsiteY7" fmla="*/ 115824 h 1286256"/>
                <a:gd name="connsiteX8" fmla="*/ 414528 w 1054608"/>
                <a:gd name="connsiteY8" fmla="*/ 573024 h 1286256"/>
                <a:gd name="connsiteX9" fmla="*/ 396240 w 1054608"/>
                <a:gd name="connsiteY9" fmla="*/ 1286256 h 1286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54608" h="1286256">
                  <a:moveTo>
                    <a:pt x="396240" y="1286256"/>
                  </a:moveTo>
                  <a:lnTo>
                    <a:pt x="585216" y="1286256"/>
                  </a:lnTo>
                  <a:lnTo>
                    <a:pt x="566928" y="573024"/>
                  </a:lnTo>
                  <a:lnTo>
                    <a:pt x="1054608" y="79248"/>
                  </a:lnTo>
                  <a:lnTo>
                    <a:pt x="926592" y="0"/>
                  </a:lnTo>
                  <a:lnTo>
                    <a:pt x="505968" y="414528"/>
                  </a:lnTo>
                  <a:lnTo>
                    <a:pt x="97536" y="18288"/>
                  </a:lnTo>
                  <a:lnTo>
                    <a:pt x="0" y="115824"/>
                  </a:lnTo>
                  <a:lnTo>
                    <a:pt x="414528" y="573024"/>
                  </a:lnTo>
                  <a:lnTo>
                    <a:pt x="396240" y="1286256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11" name="Прямая со стрелкой 110"/>
            <p:cNvCxnSpPr/>
            <p:nvPr/>
          </p:nvCxnSpPr>
          <p:spPr>
            <a:xfrm rot="5400000">
              <a:off x="3751263" y="2320925"/>
              <a:ext cx="3571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Прямая со стрелкой 111"/>
            <p:cNvCxnSpPr/>
            <p:nvPr/>
          </p:nvCxnSpPr>
          <p:spPr>
            <a:xfrm rot="5400000">
              <a:off x="965200" y="2320925"/>
              <a:ext cx="35718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 стрелкой 112"/>
            <p:cNvCxnSpPr/>
            <p:nvPr/>
          </p:nvCxnSpPr>
          <p:spPr>
            <a:xfrm rot="5400000">
              <a:off x="965200" y="3749675"/>
              <a:ext cx="35718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Прямая со стрелкой 113"/>
            <p:cNvCxnSpPr/>
            <p:nvPr/>
          </p:nvCxnSpPr>
          <p:spPr>
            <a:xfrm rot="5400000">
              <a:off x="3751263" y="3749675"/>
              <a:ext cx="3571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 стрелкой 114"/>
            <p:cNvCxnSpPr/>
            <p:nvPr/>
          </p:nvCxnSpPr>
          <p:spPr>
            <a:xfrm rot="5400000">
              <a:off x="965200" y="5035550"/>
              <a:ext cx="357188" cy="158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Прямая со стрелкой 115"/>
            <p:cNvCxnSpPr/>
            <p:nvPr/>
          </p:nvCxnSpPr>
          <p:spPr>
            <a:xfrm rot="5400000">
              <a:off x="3751263" y="5249863"/>
              <a:ext cx="357187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Овал 116"/>
            <p:cNvSpPr/>
            <p:nvPr/>
          </p:nvSpPr>
          <p:spPr>
            <a:xfrm rot="2700000">
              <a:off x="3808413" y="2895600"/>
              <a:ext cx="134937" cy="68263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8" name="Овал 117"/>
            <p:cNvSpPr/>
            <p:nvPr/>
          </p:nvSpPr>
          <p:spPr>
            <a:xfrm rot="8100000">
              <a:off x="3933825" y="2895600"/>
              <a:ext cx="134938" cy="6667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19" name="Овал 118"/>
            <p:cNvSpPr/>
            <p:nvPr/>
          </p:nvSpPr>
          <p:spPr>
            <a:xfrm rot="8100000">
              <a:off x="3808413" y="3021013"/>
              <a:ext cx="134937" cy="6667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20" name="Овал 119"/>
            <p:cNvSpPr/>
            <p:nvPr/>
          </p:nvSpPr>
          <p:spPr>
            <a:xfrm rot="2700000">
              <a:off x="3933032" y="3021806"/>
              <a:ext cx="134938" cy="66675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10358" name="TextBox 120"/>
            <p:cNvSpPr txBox="1">
              <a:spLocks noChangeArrowheads="1"/>
            </p:cNvSpPr>
            <p:nvPr/>
          </p:nvSpPr>
          <p:spPr bwMode="auto">
            <a:xfrm>
              <a:off x="211138" y="6162675"/>
              <a:ext cx="2063750" cy="61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1400" b="1" dirty="0"/>
                <a:t>Не</a:t>
              </a:r>
              <a:r>
                <a:rPr lang="en-US" altLang="ru-RU" sz="1400" b="1" dirty="0"/>
                <a:t> </a:t>
              </a:r>
              <a:r>
                <a:rPr lang="ru-RU" altLang="ru-RU" sz="1400" b="1" dirty="0"/>
                <a:t>нейтрализующие антитела</a:t>
              </a:r>
            </a:p>
          </p:txBody>
        </p:sp>
        <p:sp>
          <p:nvSpPr>
            <p:cNvPr id="10359" name="TextBox 121"/>
            <p:cNvSpPr txBox="1">
              <a:spLocks noChangeArrowheads="1"/>
            </p:cNvSpPr>
            <p:nvPr/>
          </p:nvSpPr>
          <p:spPr bwMode="auto">
            <a:xfrm>
              <a:off x="2965450" y="6145213"/>
              <a:ext cx="1928813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1400" b="1" dirty="0"/>
                <a:t>Предшественники  </a:t>
              </a:r>
              <a:r>
                <a:rPr lang="en-US" altLang="ru-RU" sz="1400" b="1" dirty="0" err="1"/>
                <a:t>bnAb</a:t>
              </a:r>
              <a:endParaRPr lang="ru-RU" altLang="ru-RU" sz="1400" b="1" dirty="0"/>
            </a:p>
          </p:txBody>
        </p:sp>
        <p:sp>
          <p:nvSpPr>
            <p:cNvPr id="10360" name="TextBox 122"/>
            <p:cNvSpPr txBox="1">
              <a:spLocks noChangeArrowheads="1"/>
            </p:cNvSpPr>
            <p:nvPr/>
          </p:nvSpPr>
          <p:spPr bwMode="auto">
            <a:xfrm>
              <a:off x="1500188" y="2857500"/>
              <a:ext cx="1143000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600" b="1"/>
                <a:t>ВИЧ</a:t>
              </a:r>
            </a:p>
          </p:txBody>
        </p:sp>
        <p:sp>
          <p:nvSpPr>
            <p:cNvPr id="10361" name="TextBox 123"/>
            <p:cNvSpPr txBox="1">
              <a:spLocks noChangeArrowheads="1"/>
            </p:cNvSpPr>
            <p:nvPr/>
          </p:nvSpPr>
          <p:spPr bwMode="auto">
            <a:xfrm>
              <a:off x="2071688" y="1071563"/>
              <a:ext cx="1143000" cy="58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1600" b="1" dirty="0"/>
                <a:t>Наивные </a:t>
              </a:r>
            </a:p>
            <a:p>
              <a:pPr algn="ctr"/>
              <a:r>
                <a:rPr lang="ru-RU" altLang="ru-RU" sz="1600" b="1" dirty="0"/>
                <a:t>В-клетки</a:t>
              </a:r>
            </a:p>
          </p:txBody>
        </p:sp>
        <p:sp>
          <p:nvSpPr>
            <p:cNvPr id="10362" name="TextBox 124"/>
            <p:cNvSpPr txBox="1">
              <a:spLocks noChangeArrowheads="1"/>
            </p:cNvSpPr>
            <p:nvPr/>
          </p:nvSpPr>
          <p:spPr bwMode="auto">
            <a:xfrm>
              <a:off x="3071813" y="2857500"/>
              <a:ext cx="1500187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600" b="1" dirty="0"/>
                <a:t>АИА</a:t>
              </a:r>
            </a:p>
          </p:txBody>
        </p:sp>
        <p:sp>
          <p:nvSpPr>
            <p:cNvPr id="10363" name="TextBox 125"/>
            <p:cNvSpPr txBox="1">
              <a:spLocks noChangeArrowheads="1"/>
            </p:cNvSpPr>
            <p:nvPr/>
          </p:nvSpPr>
          <p:spPr bwMode="auto">
            <a:xfrm>
              <a:off x="1857375" y="2428875"/>
              <a:ext cx="1643063" cy="338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600" b="1" dirty="0"/>
                <a:t>Стимуляция</a:t>
              </a:r>
            </a:p>
          </p:txBody>
        </p:sp>
      </p:grpSp>
      <p:pic>
        <p:nvPicPr>
          <p:cNvPr id="127" name="Picture 126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3"/>
            <a:ext cx="427901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7DE7F7-1990-4364-8E4A-A17BE12D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40D19-242F-4AD1-88DB-284AC5549344}" type="slidenum">
              <a:rPr lang="ru-RU" altLang="ru-RU" smtClean="0"/>
              <a:pPr>
                <a:defRPr/>
              </a:pPr>
              <a:t>12</a:t>
            </a:fld>
            <a:endParaRPr lang="ru-RU" alt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FDF9A2-6E09-43B3-AE0C-35D42F82370F}"/>
              </a:ext>
            </a:extLst>
          </p:cNvPr>
          <p:cNvSpPr txBox="1"/>
          <p:nvPr/>
        </p:nvSpPr>
        <p:spPr>
          <a:xfrm>
            <a:off x="1043608" y="1052736"/>
            <a:ext cx="7643192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Получение однодоменных антител (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</a:rPr>
              <a:t>наноантител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) верблюда, ламы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для терапии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создания новых 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CAR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молекулярной визуализации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i="1" dirty="0">
                <a:solidFill>
                  <a:schemeClr val="tx2">
                    <a:lumMod val="75000"/>
                  </a:schemeClr>
                </a:solidFill>
              </a:rPr>
              <a:t>in vivo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биосенсоров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и адресных наночастиц.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Получение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</a:rPr>
              <a:t>моноклональных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 антител мыши и крысы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для диагностики и биотехнологии.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Получение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моноклональных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человеческих антител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из 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B-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лимфоцитов по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Single-Cell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технологии. Для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профилактики и терапии вирусных инфекций.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8A35ED-C033-4E24-8A2C-2CC5E01E3E0F}"/>
              </a:ext>
            </a:extLst>
          </p:cNvPr>
          <p:cNvSpPr txBox="1"/>
          <p:nvPr/>
        </p:nvSpPr>
        <p:spPr>
          <a:xfrm>
            <a:off x="1907704" y="332656"/>
            <a:ext cx="6400800" cy="304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defRPr/>
            </a:pPr>
            <a:r>
              <a:rPr lang="ru-RU" sz="2000" b="1" dirty="0"/>
              <a:t>Получение антител животных и человека</a:t>
            </a:r>
          </a:p>
        </p:txBody>
      </p:sp>
      <p:pic>
        <p:nvPicPr>
          <p:cNvPr id="9" name="Picture 126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31CD8E57-8B7B-4BAB-801E-96D4A28A0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3"/>
            <a:ext cx="427901" cy="42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8313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15203" y="2285992"/>
            <a:ext cx="4607307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285992"/>
            <a:ext cx="7515225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00100" y="1188041"/>
            <a:ext cx="778671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cs typeface="Arial" panose="020B0604020202020204" pitchFamily="34" charset="0"/>
              </a:rPr>
              <a:t>Моноклональное</a:t>
            </a:r>
            <a:r>
              <a:rPr lang="ru-RU" sz="1600" b="1" dirty="0">
                <a:cs typeface="Arial" panose="020B0604020202020204" pitchFamily="34" charset="0"/>
              </a:rPr>
              <a:t> антитело может блокировать </a:t>
            </a:r>
            <a:r>
              <a:rPr lang="en-US" sz="1600" b="1" dirty="0" err="1">
                <a:cs typeface="Arial" panose="020B0604020202020204" pitchFamily="34" charset="0"/>
              </a:rPr>
              <a:t>ACE2-RBD</a:t>
            </a:r>
            <a:r>
              <a:rPr lang="en-US" sz="1600" b="1" dirty="0">
                <a:cs typeface="Arial" panose="020B0604020202020204" pitchFamily="34" charset="0"/>
              </a:rPr>
              <a:t> </a:t>
            </a:r>
            <a:r>
              <a:rPr lang="ru-RU" sz="1600" b="1" dirty="0">
                <a:cs typeface="Arial" panose="020B0604020202020204" pitchFamily="34" charset="0"/>
              </a:rPr>
              <a:t>взаимодействие и не давать </a:t>
            </a:r>
            <a:r>
              <a:rPr lang="en-US" sz="1600" b="1" dirty="0">
                <a:cs typeface="Arial" panose="020B0604020202020204" pitchFamily="34" charset="0"/>
              </a:rPr>
              <a:t>SARS-CoV-2 </a:t>
            </a:r>
            <a:r>
              <a:rPr lang="ru-RU" sz="1600" b="1" dirty="0">
                <a:cs typeface="Arial" panose="020B0604020202020204" pitchFamily="34" charset="0"/>
              </a:rPr>
              <a:t>вирусу войти в клетку  </a:t>
            </a:r>
            <a:endParaRPr lang="ru-RU" sz="1600" dirty="0">
              <a:cs typeface="Arial" panose="020B0604020202020204" pitchFamily="34" charset="0"/>
            </a:endParaRPr>
          </a:p>
        </p:txBody>
      </p:sp>
      <p:pic>
        <p:nvPicPr>
          <p:cNvPr id="7" name="Picture 23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FCBFC970-FC4D-472D-8808-4D14BA512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90" y="261348"/>
            <a:ext cx="500066" cy="50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0EDA5BD-D99F-44F3-BA33-4F5A98101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90BE3-51BC-460A-B9E6-3D9DEFC38236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3CAC6A-6FA3-4B90-8FEE-57C8D3DA411D}"/>
              </a:ext>
            </a:extLst>
          </p:cNvPr>
          <p:cNvSpPr txBox="1"/>
          <p:nvPr/>
        </p:nvSpPr>
        <p:spPr>
          <a:xfrm>
            <a:off x="1170509" y="283147"/>
            <a:ext cx="7344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/>
              <a:t>Получение SARS-CoV-2-нейтрализующих антител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ÐÐ°ÑÑÐ¸Ð½ÐºÐ¸ Ð¿Ð¾ Ð·Ð°Ð¿ÑÐ¾ÑÑ sony sh80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0" name="AutoShape 4" descr="Sony MA900 Cell Sort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ma900-overview-righ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3372" y="1357322"/>
            <a:ext cx="2071702" cy="2771277"/>
          </a:xfrm>
          <a:prstGeom prst="rect">
            <a:avLst/>
          </a:prstGeom>
        </p:spPr>
      </p:pic>
      <p:grpSp>
        <p:nvGrpSpPr>
          <p:cNvPr id="95" name="Группа 94"/>
          <p:cNvGrpSpPr/>
          <p:nvPr/>
        </p:nvGrpSpPr>
        <p:grpSpPr>
          <a:xfrm>
            <a:off x="5429256" y="4572032"/>
            <a:ext cx="2636084" cy="815620"/>
            <a:chOff x="6377288" y="5313036"/>
            <a:chExt cx="2636084" cy="815620"/>
          </a:xfrm>
        </p:grpSpPr>
        <p:pic>
          <p:nvPicPr>
            <p:cNvPr id="7" name="Рисунок 6" descr="Без названия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7288" y="5313036"/>
              <a:ext cx="2636084" cy="815620"/>
            </a:xfrm>
            <a:prstGeom prst="rect">
              <a:avLst/>
            </a:prstGeom>
          </p:spPr>
        </p:pic>
        <p:sp>
          <p:nvSpPr>
            <p:cNvPr id="8" name="Овал 7"/>
            <p:cNvSpPr/>
            <p:nvPr/>
          </p:nvSpPr>
          <p:spPr>
            <a:xfrm>
              <a:off x="6524611" y="5867045"/>
              <a:ext cx="92335" cy="9233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/>
            <p:cNvSpPr/>
            <p:nvPr/>
          </p:nvSpPr>
          <p:spPr>
            <a:xfrm>
              <a:off x="6821322" y="5867045"/>
              <a:ext cx="92335" cy="9233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Овал 9"/>
            <p:cNvSpPr/>
            <p:nvPr/>
          </p:nvSpPr>
          <p:spPr>
            <a:xfrm>
              <a:off x="7107147" y="5867045"/>
              <a:ext cx="92335" cy="9233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Овал 10"/>
            <p:cNvSpPr/>
            <p:nvPr/>
          </p:nvSpPr>
          <p:spPr>
            <a:xfrm>
              <a:off x="7412679" y="5867045"/>
              <a:ext cx="92335" cy="9233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7678797" y="5867045"/>
              <a:ext cx="92335" cy="9233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7975509" y="5867045"/>
              <a:ext cx="92335" cy="9233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8278974" y="5867045"/>
              <a:ext cx="92335" cy="9233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8584507" y="5867045"/>
              <a:ext cx="92335" cy="9233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0" name="Picture 2" descr="C:\TEMP\tmp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5263" y="1357322"/>
            <a:ext cx="2631579" cy="2508579"/>
          </a:xfrm>
          <a:prstGeom prst="rect">
            <a:avLst/>
          </a:prstGeom>
          <a:noFill/>
        </p:spPr>
      </p:pic>
      <p:grpSp>
        <p:nvGrpSpPr>
          <p:cNvPr id="5" name="Группа 7"/>
          <p:cNvGrpSpPr/>
          <p:nvPr/>
        </p:nvGrpSpPr>
        <p:grpSpPr>
          <a:xfrm rot="4500000">
            <a:off x="896759" y="2070088"/>
            <a:ext cx="1462615" cy="1265534"/>
            <a:chOff x="1923577" y="3154160"/>
            <a:chExt cx="2665290" cy="2397979"/>
          </a:xfrm>
        </p:grpSpPr>
        <p:sp>
          <p:nvSpPr>
            <p:cNvPr id="120" name="Овал 8"/>
            <p:cNvSpPr/>
            <p:nvPr/>
          </p:nvSpPr>
          <p:spPr>
            <a:xfrm rot="10504752">
              <a:off x="2308022" y="4909197"/>
              <a:ext cx="729556" cy="64294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2" name="Группа 30"/>
            <p:cNvGrpSpPr/>
            <p:nvPr/>
          </p:nvGrpSpPr>
          <p:grpSpPr>
            <a:xfrm rot="19135069">
              <a:off x="1923577" y="4502493"/>
              <a:ext cx="626431" cy="550016"/>
              <a:chOff x="573060" y="1428736"/>
              <a:chExt cx="1724036" cy="1786744"/>
            </a:xfrm>
            <a:solidFill>
              <a:srgbClr val="0070C0"/>
            </a:solidFill>
          </p:grpSpPr>
          <p:cxnSp>
            <p:nvCxnSpPr>
              <p:cNvPr id="187" name="Прямая соединительная линия 186"/>
              <p:cNvCxnSpPr/>
              <p:nvPr/>
            </p:nvCxnSpPr>
            <p:spPr>
              <a:xfrm rot="5400000">
                <a:off x="715936" y="2643182"/>
                <a:ext cx="1143008" cy="1588"/>
              </a:xfrm>
              <a:prstGeom prst="line">
                <a:avLst/>
              </a:prstGeom>
              <a:grpFill/>
              <a:ln w="508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Прямая соединительная линия 187"/>
              <p:cNvCxnSpPr/>
              <p:nvPr/>
            </p:nvCxnSpPr>
            <p:spPr>
              <a:xfrm rot="5400000">
                <a:off x="929456" y="2642388"/>
                <a:ext cx="1143008" cy="1588"/>
              </a:xfrm>
              <a:prstGeom prst="line">
                <a:avLst/>
              </a:prstGeom>
              <a:grpFill/>
              <a:ln w="508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Прямая соединительная линия 188"/>
              <p:cNvCxnSpPr/>
              <p:nvPr/>
            </p:nvCxnSpPr>
            <p:spPr>
              <a:xfrm rot="5400000">
                <a:off x="1501754" y="1428736"/>
                <a:ext cx="642942" cy="642942"/>
              </a:xfrm>
              <a:prstGeom prst="line">
                <a:avLst/>
              </a:prstGeom>
              <a:grpFill/>
              <a:ln w="508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Прямая соединительная линия 189"/>
              <p:cNvCxnSpPr/>
              <p:nvPr/>
            </p:nvCxnSpPr>
            <p:spPr>
              <a:xfrm rot="16200000" flipH="1">
                <a:off x="680217" y="1464455"/>
                <a:ext cx="642942" cy="571504"/>
              </a:xfrm>
              <a:prstGeom prst="line">
                <a:avLst/>
              </a:prstGeom>
              <a:grpFill/>
              <a:ln w="508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Прямая соединительная линия 190"/>
              <p:cNvCxnSpPr/>
              <p:nvPr/>
            </p:nvCxnSpPr>
            <p:spPr>
              <a:xfrm rot="5400000">
                <a:off x="1654154" y="1581136"/>
                <a:ext cx="642942" cy="642942"/>
              </a:xfrm>
              <a:prstGeom prst="line">
                <a:avLst/>
              </a:prstGeom>
              <a:grpFill/>
              <a:ln w="508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Прямая соединительная линия 191"/>
              <p:cNvCxnSpPr/>
              <p:nvPr/>
            </p:nvCxnSpPr>
            <p:spPr>
              <a:xfrm rot="16200000" flipH="1">
                <a:off x="537341" y="1607331"/>
                <a:ext cx="642942" cy="571504"/>
              </a:xfrm>
              <a:prstGeom prst="line">
                <a:avLst/>
              </a:prstGeom>
              <a:grpFill/>
              <a:ln w="508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Овал 10"/>
            <p:cNvSpPr/>
            <p:nvPr/>
          </p:nvSpPr>
          <p:spPr>
            <a:xfrm rot="10504752">
              <a:off x="3859311" y="3921856"/>
              <a:ext cx="729556" cy="642942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3" name="Группа 30"/>
            <p:cNvGrpSpPr/>
            <p:nvPr/>
          </p:nvGrpSpPr>
          <p:grpSpPr>
            <a:xfrm rot="19135069">
              <a:off x="3474866" y="3515152"/>
              <a:ext cx="626431" cy="550016"/>
              <a:chOff x="573060" y="1428736"/>
              <a:chExt cx="1724036" cy="1786744"/>
            </a:xfrm>
            <a:solidFill>
              <a:srgbClr val="0070C0"/>
            </a:solidFill>
          </p:grpSpPr>
          <p:cxnSp>
            <p:nvCxnSpPr>
              <p:cNvPr id="181" name="Прямая соединительная линия 180"/>
              <p:cNvCxnSpPr/>
              <p:nvPr/>
            </p:nvCxnSpPr>
            <p:spPr>
              <a:xfrm rot="5400000">
                <a:off x="715936" y="2643182"/>
                <a:ext cx="1143008" cy="1588"/>
              </a:xfrm>
              <a:prstGeom prst="line">
                <a:avLst/>
              </a:prstGeom>
              <a:grpFill/>
              <a:ln w="508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Прямая соединительная линия 181"/>
              <p:cNvCxnSpPr/>
              <p:nvPr/>
            </p:nvCxnSpPr>
            <p:spPr>
              <a:xfrm rot="5400000">
                <a:off x="929456" y="2642388"/>
                <a:ext cx="1143008" cy="1588"/>
              </a:xfrm>
              <a:prstGeom prst="line">
                <a:avLst/>
              </a:prstGeom>
              <a:grpFill/>
              <a:ln w="508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Прямая соединительная линия 182"/>
              <p:cNvCxnSpPr/>
              <p:nvPr/>
            </p:nvCxnSpPr>
            <p:spPr>
              <a:xfrm rot="5400000">
                <a:off x="1501754" y="1428736"/>
                <a:ext cx="642942" cy="642942"/>
              </a:xfrm>
              <a:prstGeom prst="line">
                <a:avLst/>
              </a:prstGeom>
              <a:grpFill/>
              <a:ln w="508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Прямая соединительная линия 183"/>
              <p:cNvCxnSpPr/>
              <p:nvPr/>
            </p:nvCxnSpPr>
            <p:spPr>
              <a:xfrm rot="16200000" flipH="1">
                <a:off x="680217" y="1464455"/>
                <a:ext cx="642942" cy="571504"/>
              </a:xfrm>
              <a:prstGeom prst="line">
                <a:avLst/>
              </a:prstGeom>
              <a:grpFill/>
              <a:ln w="508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Прямая соединительная линия 184"/>
              <p:cNvCxnSpPr/>
              <p:nvPr/>
            </p:nvCxnSpPr>
            <p:spPr>
              <a:xfrm rot="5400000">
                <a:off x="1654154" y="1581136"/>
                <a:ext cx="642942" cy="642942"/>
              </a:xfrm>
              <a:prstGeom prst="line">
                <a:avLst/>
              </a:prstGeom>
              <a:grpFill/>
              <a:ln w="508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Прямая соединительная линия 185"/>
              <p:cNvCxnSpPr/>
              <p:nvPr/>
            </p:nvCxnSpPr>
            <p:spPr>
              <a:xfrm rot="16200000" flipH="1">
                <a:off x="537341" y="1607331"/>
                <a:ext cx="642942" cy="571504"/>
              </a:xfrm>
              <a:prstGeom prst="line">
                <a:avLst/>
              </a:prstGeom>
              <a:grpFill/>
              <a:ln w="508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6" name="Овал 12"/>
            <p:cNvSpPr/>
            <p:nvPr/>
          </p:nvSpPr>
          <p:spPr>
            <a:xfrm rot="14149833">
              <a:off x="2563111" y="5073979"/>
              <a:ext cx="342444" cy="4943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7" name="Овал 136"/>
            <p:cNvSpPr/>
            <p:nvPr/>
          </p:nvSpPr>
          <p:spPr>
            <a:xfrm rot="14149833">
              <a:off x="4123033" y="4059666"/>
              <a:ext cx="342444" cy="4943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8" name="Овал 137"/>
            <p:cNvSpPr/>
            <p:nvPr/>
          </p:nvSpPr>
          <p:spPr>
            <a:xfrm rot="10504752">
              <a:off x="2378708" y="3561449"/>
              <a:ext cx="729556" cy="642942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4" name="Группа 30"/>
            <p:cNvGrpSpPr/>
            <p:nvPr/>
          </p:nvGrpSpPr>
          <p:grpSpPr>
            <a:xfrm rot="19135069">
              <a:off x="1994398" y="3154160"/>
              <a:ext cx="627515" cy="550016"/>
              <a:chOff x="573060" y="1428736"/>
              <a:chExt cx="1724036" cy="1786744"/>
            </a:xfrm>
          </p:grpSpPr>
          <p:cxnSp>
            <p:nvCxnSpPr>
              <p:cNvPr id="150" name="Прямая соединительная линия 149"/>
              <p:cNvCxnSpPr/>
              <p:nvPr/>
            </p:nvCxnSpPr>
            <p:spPr>
              <a:xfrm rot="5400000">
                <a:off x="715936" y="2643182"/>
                <a:ext cx="1143008" cy="1588"/>
              </a:xfrm>
              <a:prstGeom prst="line">
                <a:avLst/>
              </a:prstGeom>
              <a:ln w="508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 rot="5400000">
                <a:off x="929456" y="2642388"/>
                <a:ext cx="1143008" cy="1588"/>
              </a:xfrm>
              <a:prstGeom prst="line">
                <a:avLst/>
              </a:prstGeom>
              <a:ln w="508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Прямая соединительная линия 164"/>
              <p:cNvCxnSpPr/>
              <p:nvPr/>
            </p:nvCxnSpPr>
            <p:spPr>
              <a:xfrm rot="5400000">
                <a:off x="1501754" y="1428736"/>
                <a:ext cx="642942" cy="642942"/>
              </a:xfrm>
              <a:prstGeom prst="line">
                <a:avLst/>
              </a:prstGeom>
              <a:ln w="508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Прямая соединительная линия 177"/>
              <p:cNvCxnSpPr/>
              <p:nvPr/>
            </p:nvCxnSpPr>
            <p:spPr>
              <a:xfrm rot="16200000" flipH="1">
                <a:off x="680217" y="1464455"/>
                <a:ext cx="642942" cy="571504"/>
              </a:xfrm>
              <a:prstGeom prst="line">
                <a:avLst/>
              </a:prstGeom>
              <a:ln w="508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Прямая соединительная линия 178"/>
              <p:cNvCxnSpPr/>
              <p:nvPr/>
            </p:nvCxnSpPr>
            <p:spPr>
              <a:xfrm rot="5400000">
                <a:off x="1654154" y="1581136"/>
                <a:ext cx="642942" cy="642942"/>
              </a:xfrm>
              <a:prstGeom prst="line">
                <a:avLst/>
              </a:prstGeom>
              <a:ln w="508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Прямая соединительная линия 179"/>
              <p:cNvCxnSpPr/>
              <p:nvPr/>
            </p:nvCxnSpPr>
            <p:spPr>
              <a:xfrm rot="16200000" flipH="1">
                <a:off x="537341" y="1607331"/>
                <a:ext cx="642942" cy="571504"/>
              </a:xfrm>
              <a:prstGeom prst="line">
                <a:avLst/>
              </a:prstGeom>
              <a:ln w="508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Овал 16"/>
            <p:cNvSpPr/>
            <p:nvPr/>
          </p:nvSpPr>
          <p:spPr>
            <a:xfrm rot="14149833">
              <a:off x="2649137" y="3689686"/>
              <a:ext cx="342444" cy="4943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1" name="Овал 140"/>
            <p:cNvSpPr/>
            <p:nvPr/>
          </p:nvSpPr>
          <p:spPr>
            <a:xfrm rot="10504752">
              <a:off x="3416676" y="4690828"/>
              <a:ext cx="729556" cy="642942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19" name="Группа 30"/>
            <p:cNvGrpSpPr/>
            <p:nvPr/>
          </p:nvGrpSpPr>
          <p:grpSpPr>
            <a:xfrm rot="19135069">
              <a:off x="3032231" y="4284124"/>
              <a:ext cx="626431" cy="550016"/>
              <a:chOff x="573060" y="1428736"/>
              <a:chExt cx="1724036" cy="1786744"/>
            </a:xfrm>
            <a:solidFill>
              <a:srgbClr val="0070C0"/>
            </a:solidFill>
          </p:grpSpPr>
          <p:cxnSp>
            <p:nvCxnSpPr>
              <p:cNvPr id="144" name="Прямая соединительная линия 143"/>
              <p:cNvCxnSpPr/>
              <p:nvPr/>
            </p:nvCxnSpPr>
            <p:spPr>
              <a:xfrm rot="5400000">
                <a:off x="715936" y="2643182"/>
                <a:ext cx="1143008" cy="1588"/>
              </a:xfrm>
              <a:prstGeom prst="line">
                <a:avLst/>
              </a:prstGeom>
              <a:grpFill/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Прямая соединительная линия 144"/>
              <p:cNvCxnSpPr/>
              <p:nvPr/>
            </p:nvCxnSpPr>
            <p:spPr>
              <a:xfrm rot="5400000">
                <a:off x="929456" y="2642388"/>
                <a:ext cx="1143008" cy="1588"/>
              </a:xfrm>
              <a:prstGeom prst="line">
                <a:avLst/>
              </a:prstGeom>
              <a:grpFill/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Прямая соединительная линия 145"/>
              <p:cNvCxnSpPr/>
              <p:nvPr/>
            </p:nvCxnSpPr>
            <p:spPr>
              <a:xfrm rot="5400000">
                <a:off x="1501754" y="1428736"/>
                <a:ext cx="642942" cy="642942"/>
              </a:xfrm>
              <a:prstGeom prst="line">
                <a:avLst/>
              </a:prstGeom>
              <a:grpFill/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Прямая соединительная линия 146"/>
              <p:cNvCxnSpPr/>
              <p:nvPr/>
            </p:nvCxnSpPr>
            <p:spPr>
              <a:xfrm rot="16200000" flipH="1">
                <a:off x="680217" y="1464455"/>
                <a:ext cx="642942" cy="571504"/>
              </a:xfrm>
              <a:prstGeom prst="line">
                <a:avLst/>
              </a:prstGeom>
              <a:grpFill/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 rot="5400000">
                <a:off x="1654154" y="1581136"/>
                <a:ext cx="642942" cy="642942"/>
              </a:xfrm>
              <a:prstGeom prst="line">
                <a:avLst/>
              </a:prstGeom>
              <a:grpFill/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Прямая соединительная линия 148"/>
              <p:cNvCxnSpPr/>
              <p:nvPr/>
            </p:nvCxnSpPr>
            <p:spPr>
              <a:xfrm rot="16200000" flipH="1">
                <a:off x="537341" y="1607331"/>
                <a:ext cx="642942" cy="571504"/>
              </a:xfrm>
              <a:prstGeom prst="line">
                <a:avLst/>
              </a:prstGeom>
              <a:grpFill/>
              <a:ln w="508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Овал 19"/>
            <p:cNvSpPr/>
            <p:nvPr/>
          </p:nvSpPr>
          <p:spPr>
            <a:xfrm rot="14149833">
              <a:off x="3680398" y="4828638"/>
              <a:ext cx="342444" cy="49436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1214414" y="611977"/>
            <a:ext cx="74620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/>
              <a:t>Информацию о строении блокирующих МКА можно получить из В-лимфоцитов переболевших </a:t>
            </a:r>
            <a:r>
              <a:rPr lang="en-US" sz="1600" b="1" dirty="0" err="1"/>
              <a:t>Covid19</a:t>
            </a:r>
            <a:r>
              <a:rPr lang="ru-RU" sz="1600" b="1" dirty="0"/>
              <a:t> доноров.</a:t>
            </a:r>
          </a:p>
        </p:txBody>
      </p:sp>
      <p:grpSp>
        <p:nvGrpSpPr>
          <p:cNvPr id="23" name="Группа 204"/>
          <p:cNvGrpSpPr/>
          <p:nvPr/>
        </p:nvGrpSpPr>
        <p:grpSpPr>
          <a:xfrm>
            <a:off x="936027" y="4286280"/>
            <a:ext cx="4071966" cy="1472442"/>
            <a:chOff x="1927016" y="2000240"/>
            <a:chExt cx="5042397" cy="1892389"/>
          </a:xfrm>
        </p:grpSpPr>
        <p:grpSp>
          <p:nvGrpSpPr>
            <p:cNvPr id="24" name="Группа 31"/>
            <p:cNvGrpSpPr/>
            <p:nvPr/>
          </p:nvGrpSpPr>
          <p:grpSpPr>
            <a:xfrm>
              <a:off x="2631265" y="3214686"/>
              <a:ext cx="3559994" cy="285752"/>
              <a:chOff x="2428860" y="3429000"/>
              <a:chExt cx="3286148" cy="285752"/>
            </a:xfrm>
          </p:grpSpPr>
          <p:pic>
            <p:nvPicPr>
              <p:cNvPr id="221" name="Picture 10"/>
              <p:cNvPicPr>
                <a:picLocks noChangeAspect="1" noChangeArrowheads="1"/>
              </p:cNvPicPr>
              <p:nvPr/>
            </p:nvPicPr>
            <p:blipFill>
              <a:blip r:embed="rId5">
                <a:lum bright="-2000"/>
              </a:blip>
              <a:srcRect/>
              <a:stretch>
                <a:fillRect/>
              </a:stretch>
            </p:blipFill>
            <p:spPr bwMode="auto">
              <a:xfrm>
                <a:off x="4143372" y="3429000"/>
                <a:ext cx="1571636" cy="283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2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lum bright="3000"/>
              </a:blip>
              <a:srcRect/>
              <a:stretch>
                <a:fillRect/>
              </a:stretch>
            </p:blipFill>
            <p:spPr bwMode="auto">
              <a:xfrm>
                <a:off x="2428860" y="3429000"/>
                <a:ext cx="1714512" cy="2857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25" name="Группа 25"/>
            <p:cNvGrpSpPr/>
            <p:nvPr/>
          </p:nvGrpSpPr>
          <p:grpSpPr>
            <a:xfrm>
              <a:off x="2631265" y="3509106"/>
              <a:ext cx="3576301" cy="303118"/>
              <a:chOff x="2428860" y="3723420"/>
              <a:chExt cx="3286148" cy="303118"/>
            </a:xfrm>
          </p:grpSpPr>
          <p:pic>
            <p:nvPicPr>
              <p:cNvPr id="219" name="Picture 17"/>
              <p:cNvPicPr>
                <a:picLocks noChangeAspect="1" noChangeArrowheads="1"/>
              </p:cNvPicPr>
              <p:nvPr/>
            </p:nvPicPr>
            <p:blipFill>
              <a:blip r:embed="rId7">
                <a:lum bright="2000"/>
              </a:blip>
              <a:srcRect/>
              <a:stretch>
                <a:fillRect/>
              </a:stretch>
            </p:blipFill>
            <p:spPr bwMode="auto">
              <a:xfrm>
                <a:off x="2428860" y="3732088"/>
                <a:ext cx="1714512" cy="2850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0" name="Picture 19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4143372" y="3723420"/>
                <a:ext cx="1571636" cy="3031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26" name="Группа 29"/>
            <p:cNvGrpSpPr/>
            <p:nvPr/>
          </p:nvGrpSpPr>
          <p:grpSpPr>
            <a:xfrm>
              <a:off x="2626569" y="2357430"/>
              <a:ext cx="3584683" cy="342198"/>
              <a:chOff x="2424525" y="2786058"/>
              <a:chExt cx="3308938" cy="342198"/>
            </a:xfrm>
          </p:grpSpPr>
          <p:pic>
            <p:nvPicPr>
              <p:cNvPr id="217" name="Picture 21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2424525" y="2786058"/>
                <a:ext cx="2899179" cy="342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18" name="Picture 22"/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5321051" y="2786058"/>
                <a:ext cx="412412" cy="34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210" name="TextBox 209"/>
            <p:cNvSpPr txBox="1"/>
            <p:nvPr/>
          </p:nvSpPr>
          <p:spPr>
            <a:xfrm>
              <a:off x="2734387" y="2000240"/>
              <a:ext cx="3559993" cy="43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Arial" pitchFamily="34" charset="0"/>
                  <a:cs typeface="Arial" pitchFamily="34" charset="0"/>
                </a:rPr>
                <a:t>1    2    3     4    5     6    7    </a:t>
              </a:r>
              <a:r>
                <a:rPr lang="en-US" sz="1600" dirty="0">
                  <a:latin typeface="Arial" pitchFamily="34" charset="0"/>
                  <a:cs typeface="Arial" pitchFamily="34" charset="0"/>
                </a:rPr>
                <a:t>8</a:t>
              </a:r>
              <a:endParaRPr lang="ru-RU" sz="16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1927016" y="2296679"/>
              <a:ext cx="1091205" cy="43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VH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2006801" y="3298000"/>
              <a:ext cx="773912" cy="43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VL 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4" name="TextBox 213"/>
            <p:cNvSpPr txBox="1"/>
            <p:nvPr/>
          </p:nvSpPr>
          <p:spPr>
            <a:xfrm>
              <a:off x="6195501" y="2296679"/>
              <a:ext cx="773912" cy="43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Symbol" pitchFamily="18" charset="2"/>
                  <a:cs typeface="Arial" pitchFamily="34" charset="0"/>
                </a:rPr>
                <a:t>g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6191259" y="3143248"/>
              <a:ext cx="773912" cy="43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Symbol" pitchFamily="18" charset="2"/>
                  <a:cs typeface="Arial" pitchFamily="34" charset="0"/>
                </a:rPr>
                <a:t>k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6191259" y="3457518"/>
              <a:ext cx="773912" cy="435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Symbol" pitchFamily="18" charset="2"/>
                  <a:cs typeface="Arial" pitchFamily="34" charset="0"/>
                </a:rPr>
                <a:t>l</a:t>
              </a:r>
              <a:endParaRPr lang="ru-RU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6" name="Стрелка вниз 95"/>
          <p:cNvSpPr/>
          <p:nvPr/>
        </p:nvSpPr>
        <p:spPr>
          <a:xfrm rot="16200000">
            <a:off x="3584653" y="2416107"/>
            <a:ext cx="252817" cy="42126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Стрелка вниз 98"/>
          <p:cNvSpPr/>
          <p:nvPr/>
        </p:nvSpPr>
        <p:spPr>
          <a:xfrm rot="5400000">
            <a:off x="4949340" y="5130751"/>
            <a:ext cx="252817" cy="42126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4494E2E-52CC-4860-8D3B-E9F9AA2830EA}"/>
              </a:ext>
            </a:extLst>
          </p:cNvPr>
          <p:cNvGrpSpPr/>
          <p:nvPr/>
        </p:nvGrpSpPr>
        <p:grpSpPr>
          <a:xfrm>
            <a:off x="1980002" y="1400465"/>
            <a:ext cx="372356" cy="594305"/>
            <a:chOff x="1980002" y="1400465"/>
            <a:chExt cx="372356" cy="594305"/>
          </a:xfrm>
        </p:grpSpPr>
        <p:sp>
          <p:nvSpPr>
            <p:cNvPr id="103" name="Овал 102"/>
            <p:cNvSpPr/>
            <p:nvPr/>
          </p:nvSpPr>
          <p:spPr>
            <a:xfrm rot="11505865">
              <a:off x="1980002" y="1673305"/>
              <a:ext cx="241236" cy="321465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6" name="5-конечная звезда 105"/>
            <p:cNvSpPr/>
            <p:nvPr/>
          </p:nvSpPr>
          <p:spPr>
            <a:xfrm>
              <a:off x="2100735" y="1400465"/>
              <a:ext cx="251623" cy="251624"/>
            </a:xfrm>
            <a:prstGeom prst="star5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11" name="TextBox 110"/>
          <p:cNvSpPr txBox="1"/>
          <p:nvPr/>
        </p:nvSpPr>
        <p:spPr>
          <a:xfrm>
            <a:off x="5429256" y="3671856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Цитометрия</a:t>
            </a:r>
            <a:endParaRPr lang="ru-RU" b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5357818" y="5578634"/>
            <a:ext cx="292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Сортировка единичных клеток в пробирки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214414" y="5864386"/>
            <a:ext cx="385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Получение ДНК, кодирующей </a:t>
            </a:r>
            <a:r>
              <a:rPr lang="en-US" b="1" dirty="0"/>
              <a:t> </a:t>
            </a:r>
            <a:r>
              <a:rPr lang="ru-RU" b="1" dirty="0"/>
              <a:t>две цепи МКА антител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214282" y="3420289"/>
            <a:ext cx="3286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Окрашивание </a:t>
            </a:r>
            <a:r>
              <a:rPr lang="ru-RU" sz="1600" b="1" dirty="0" err="1"/>
              <a:t>В-лифоцитов</a:t>
            </a:r>
            <a:r>
              <a:rPr lang="ru-RU" sz="1600" b="1" dirty="0"/>
              <a:t> переболевших доноров  </a:t>
            </a:r>
          </a:p>
        </p:txBody>
      </p:sp>
      <p:sp>
        <p:nvSpPr>
          <p:cNvPr id="84" name="Стрелка вниз 83"/>
          <p:cNvSpPr/>
          <p:nvPr/>
        </p:nvSpPr>
        <p:spPr>
          <a:xfrm>
            <a:off x="6643702" y="4071966"/>
            <a:ext cx="285752" cy="42862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рямоугольник 93"/>
          <p:cNvSpPr/>
          <p:nvPr/>
        </p:nvSpPr>
        <p:spPr>
          <a:xfrm>
            <a:off x="214282" y="1285884"/>
            <a:ext cx="3286148" cy="2786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3929058" y="1285884"/>
            <a:ext cx="4929222" cy="2786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рямоугольник 104"/>
          <p:cNvSpPr/>
          <p:nvPr/>
        </p:nvSpPr>
        <p:spPr>
          <a:xfrm>
            <a:off x="5286380" y="4500594"/>
            <a:ext cx="3000396" cy="17859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рямоугольник 106"/>
          <p:cNvSpPr/>
          <p:nvPr/>
        </p:nvSpPr>
        <p:spPr>
          <a:xfrm>
            <a:off x="928662" y="4286280"/>
            <a:ext cx="3929090" cy="2285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TextBox 84"/>
          <p:cNvSpPr txBox="1"/>
          <p:nvPr/>
        </p:nvSpPr>
        <p:spPr>
          <a:xfrm>
            <a:off x="2234644" y="1689778"/>
            <a:ext cx="1268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RBD</a:t>
            </a:r>
            <a:r>
              <a:rPr lang="ru-RU" sz="1600" b="1" dirty="0"/>
              <a:t>-</a:t>
            </a:r>
            <a:r>
              <a:rPr lang="en-US" sz="1600" b="1" dirty="0"/>
              <a:t>GFP</a:t>
            </a:r>
            <a:endParaRPr lang="ru-RU" sz="1600" b="1" dirty="0"/>
          </a:p>
        </p:txBody>
      </p:sp>
      <p:pic>
        <p:nvPicPr>
          <p:cNvPr id="86" name="Picture 23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949FBD64-EE5B-4473-A5CC-3A3252080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6080" y="222197"/>
            <a:ext cx="500066" cy="500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30D091F-4125-40AC-A75C-C2B691FF0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290BE3-51BC-460A-B9E6-3D9DEFC38236}" type="slidenum">
              <a:rPr lang="ru-RU" altLang="ru-RU" smtClean="0"/>
              <a:pPr>
                <a:defRPr/>
              </a:pPr>
              <a:t>14</a:t>
            </a:fld>
            <a:endParaRPr lang="ru-RU" altLang="ru-RU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6C99319-C0C9-45C0-ABAC-0E9E7C952016}"/>
              </a:ext>
            </a:extLst>
          </p:cNvPr>
          <p:cNvSpPr txBox="1"/>
          <p:nvPr/>
        </p:nvSpPr>
        <p:spPr>
          <a:xfrm>
            <a:off x="971601" y="179348"/>
            <a:ext cx="7715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/>
              <a:t>Получение SARS-CoV-2-нейтрализующих антител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2183C2-CFFF-41F1-8AD8-9DE80D3ED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40D19-242F-4AD1-88DB-284AC5549344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F9F882-62B3-4D86-80E6-46BBBCF36E88}"/>
              </a:ext>
            </a:extLst>
          </p:cNvPr>
          <p:cNvSpPr txBox="1"/>
          <p:nvPr/>
        </p:nvSpPr>
        <p:spPr>
          <a:xfrm>
            <a:off x="251520" y="692696"/>
            <a:ext cx="87119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/>
              </a:rPr>
              <a:t>ПРОЕКТ:</a:t>
            </a:r>
            <a:r>
              <a:rPr lang="ru-RU" sz="1600" b="1" dirty="0">
                <a:effectLst/>
              </a:rPr>
              <a:t> </a:t>
            </a:r>
          </a:p>
          <a:p>
            <a:pPr algn="ctr"/>
            <a:r>
              <a:rPr lang="ru-RU" sz="1600" b="1" dirty="0"/>
              <a:t>«Технологическая платформа экстренного создания средств профилактики и терапии вирусных инфекций на примере SARS-CoV-2-нейтрализующих антител»</a:t>
            </a:r>
            <a:endParaRPr lang="ru-RU" sz="1600" dirty="0"/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поддержан  грантом Минобрнауки РФ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</a:rPr>
              <a:t>в рамках </a:t>
            </a:r>
            <a:r>
              <a:rPr lang="ru-RU" sz="16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Федеральной научно-технической программы развития генетических технологий на 2019-2027 годы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5FAFB47B-5A10-439D-A62B-69A88BEDF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80" y="2312648"/>
            <a:ext cx="9018748" cy="373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Для реализации Проекта н</a:t>
            </a:r>
            <a:r>
              <a:rPr lang="ru-RU" sz="1600" dirty="0"/>
              <a:t>а период </a:t>
            </a:r>
            <a:r>
              <a:rPr lang="ru-RU" sz="1600" b="1" dirty="0"/>
              <a:t>2021 – 2023</a:t>
            </a:r>
            <a:r>
              <a:rPr lang="ru-RU" sz="1600" dirty="0"/>
              <a:t> </a:t>
            </a:r>
            <a:r>
              <a:rPr lang="ru-RU" sz="1600" b="1" dirty="0"/>
              <a:t>гг. 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создан </a:t>
            </a: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консорциум</a:t>
            </a:r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в составе: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Головная организация:  </a:t>
            </a:r>
            <a:r>
              <a:rPr lang="ru-RU" sz="1600" b="1" dirty="0">
                <a:solidFill>
                  <a:srgbClr val="002060"/>
                </a:solidFill>
              </a:rPr>
              <a:t>ИМКБ СО РАН </a:t>
            </a:r>
            <a:r>
              <a:rPr lang="ru-RU" sz="1600" dirty="0">
                <a:solidFill>
                  <a:srgbClr val="002060"/>
                </a:solidFill>
              </a:rPr>
              <a:t>(Новосибирск)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strike="noStrike" cap="none" normalizeH="0" baseline="0" dirty="0">
                <a:ln>
                  <a:noFill/>
                </a:ln>
                <a:effectLst/>
              </a:rPr>
              <a:t>Исполнители: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</a:rPr>
              <a:t> </a:t>
            </a:r>
            <a:r>
              <a:rPr lang="ru-RU" sz="1600" b="1" dirty="0">
                <a:solidFill>
                  <a:srgbClr val="002060"/>
                </a:solidFill>
              </a:rPr>
              <a:t>Институт молекулярной биологии</a:t>
            </a:r>
            <a:r>
              <a:rPr lang="ru-RU" sz="1600" dirty="0">
                <a:solidFill>
                  <a:srgbClr val="002060"/>
                </a:solidFill>
              </a:rPr>
              <a:t> </a:t>
            </a:r>
            <a:r>
              <a:rPr lang="ru-RU" sz="1600" b="1" dirty="0">
                <a:solidFill>
                  <a:srgbClr val="002060"/>
                </a:solidFill>
              </a:rPr>
              <a:t>РАН </a:t>
            </a:r>
            <a:r>
              <a:rPr lang="ru-RU" sz="1600" dirty="0">
                <a:solidFill>
                  <a:srgbClr val="002060"/>
                </a:solidFill>
              </a:rPr>
              <a:t>(Москва)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600" dirty="0">
                <a:solidFill>
                  <a:srgbClr val="002060"/>
                </a:solidFill>
              </a:rPr>
              <a:t> </a:t>
            </a:r>
            <a:r>
              <a:rPr lang="ru-RU" sz="1600" b="1" dirty="0">
                <a:solidFill>
                  <a:srgbClr val="002060"/>
                </a:solidFill>
              </a:rPr>
              <a:t>Институт иммунологии</a:t>
            </a:r>
            <a:r>
              <a:rPr lang="ru-RU" sz="1600" dirty="0">
                <a:solidFill>
                  <a:srgbClr val="002060"/>
                </a:solidFill>
              </a:rPr>
              <a:t> ФМБА России (Москва)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600" b="1" dirty="0">
                <a:solidFill>
                  <a:srgbClr val="002060"/>
                </a:solidFill>
              </a:rPr>
              <a:t>Федеральный научно-клинический центр</a:t>
            </a:r>
            <a:r>
              <a:rPr lang="ru-RU" sz="1600" dirty="0">
                <a:solidFill>
                  <a:srgbClr val="002060"/>
                </a:solidFill>
              </a:rPr>
              <a:t> специализированных видов медицинской помощи и медицинских технологий ФМБА России (Москва)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600" dirty="0">
                <a:solidFill>
                  <a:srgbClr val="002060"/>
                </a:solidFill>
              </a:rPr>
              <a:t>ООО "</a:t>
            </a:r>
            <a:r>
              <a:rPr lang="ru-RU" sz="1600" b="1" dirty="0" err="1">
                <a:solidFill>
                  <a:srgbClr val="002060"/>
                </a:solidFill>
              </a:rPr>
              <a:t>Имген</a:t>
            </a:r>
            <a:r>
              <a:rPr lang="ru-RU" sz="1600" b="1" dirty="0">
                <a:solidFill>
                  <a:srgbClr val="002060"/>
                </a:solidFill>
              </a:rPr>
              <a:t>+</a:t>
            </a:r>
            <a:r>
              <a:rPr lang="ru-RU" sz="1600" dirty="0">
                <a:solidFill>
                  <a:srgbClr val="002060"/>
                </a:solidFill>
              </a:rPr>
              <a:t>" (Новосибирск)</a:t>
            </a:r>
          </a:p>
          <a:p>
            <a:pPr marL="285750" marR="0" lvl="0" indent="-28575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sz="1600" dirty="0">
                <a:solidFill>
                  <a:srgbClr val="002060"/>
                </a:solidFill>
              </a:rPr>
              <a:t>Первый </a:t>
            </a:r>
            <a:r>
              <a:rPr lang="ru-RU" sz="1600" b="1" dirty="0">
                <a:solidFill>
                  <a:srgbClr val="002060"/>
                </a:solidFill>
              </a:rPr>
              <a:t>Санкт-Петербургский государственный медицинский университет</a:t>
            </a:r>
            <a:r>
              <a:rPr lang="ru-RU" sz="1600" dirty="0">
                <a:solidFill>
                  <a:srgbClr val="002060"/>
                </a:solidFill>
              </a:rPr>
              <a:t> им. академика И.П. Павлова Минздрава России (Санкт-Петербург)</a:t>
            </a:r>
            <a:endParaRPr kumimoji="0" lang="ru-RU" altLang="ru-RU" sz="16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pic>
        <p:nvPicPr>
          <p:cNvPr id="8" name="Picture 4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0168B0E2-886E-40A5-871D-B5F6F2142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015" y="157613"/>
            <a:ext cx="542897" cy="54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DE1A50-0D97-4317-8A0E-3953B2927D86}"/>
              </a:ext>
            </a:extLst>
          </p:cNvPr>
          <p:cNvSpPr txBox="1"/>
          <p:nvPr/>
        </p:nvSpPr>
        <p:spPr>
          <a:xfrm>
            <a:off x="1754814" y="244855"/>
            <a:ext cx="693198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/>
              <a:t>Получение SARS-CoV-2-нейтрализующих антител</a:t>
            </a:r>
          </a:p>
        </p:txBody>
      </p:sp>
    </p:spTree>
    <p:extLst>
      <p:ext uri="{BB962C8B-B14F-4D97-AF65-F5344CB8AC3E}">
        <p14:creationId xmlns:p14="http://schemas.microsoft.com/office/powerpoint/2010/main" val="5978464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2778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27F24CB-5D74-4DCE-A106-85519C5FBEE2}" type="slidenum">
              <a:rPr lang="ru-RU" altLang="ru-RU" smtClean="0"/>
              <a:pPr/>
              <a:t>16</a:t>
            </a:fld>
            <a:endParaRPr lang="ru-RU" altLang="ru-RU"/>
          </a:p>
        </p:txBody>
      </p:sp>
      <p:grpSp>
        <p:nvGrpSpPr>
          <p:cNvPr id="7173" name="Группа 7"/>
          <p:cNvGrpSpPr>
            <a:grpSpLocks/>
          </p:cNvGrpSpPr>
          <p:nvPr/>
        </p:nvGrpSpPr>
        <p:grpSpPr bwMode="auto">
          <a:xfrm>
            <a:off x="107950" y="50800"/>
            <a:ext cx="8821768" cy="6213806"/>
            <a:chOff x="-148905" y="-917295"/>
            <a:chExt cx="9488181" cy="7549805"/>
          </a:xfrm>
        </p:grpSpPr>
        <p:pic>
          <p:nvPicPr>
            <p:cNvPr id="7174" name="Picture 4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25832" y="3099957"/>
              <a:ext cx="1565063" cy="1565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5" name="Прямоугольник 9"/>
            <p:cNvSpPr>
              <a:spLocks noChangeArrowheads="1"/>
            </p:cNvSpPr>
            <p:nvPr/>
          </p:nvSpPr>
          <p:spPr bwMode="auto">
            <a:xfrm>
              <a:off x="2426440" y="162293"/>
              <a:ext cx="6608618" cy="1309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600" dirty="0">
                  <a:solidFill>
                    <a:srgbClr val="333333"/>
                  </a:solidFill>
                </a:rPr>
                <a:t>Возможности современной медицины позволяют успешно лечить онкологические заболевания, выявленные на ранней стадии их развития. Более чем в 95% случаев рак, обнаруженный на ранней стадии, излечим.</a:t>
              </a:r>
            </a:p>
          </p:txBody>
        </p:sp>
        <p:pic>
          <p:nvPicPr>
            <p:cNvPr id="7176" name="Picture 2" descr="ÐÐ°ÑÑÐ¸Ð½ÐºÐ¸ Ð¿Ð¾ Ð·Ð°Ð¿ÑÐ¾ÑÑ Ð´Ð¸Ð°Ð³Ð½Ð¾ÑÑÐ¸ÐºÐ° Ð¾Ð½ÐºÐ¾Ð»Ð¾Ð³Ð¸ÑÐµÑÐºÐ¸Ñ Ð·Ð°Ð±Ð¾Ð»ÐµÐ²Ð°Ð½Ð¸Ð¹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357" y="212560"/>
              <a:ext cx="2130426" cy="1226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7" name="TextBox 11"/>
            <p:cNvSpPr txBox="1">
              <a:spLocks noChangeArrowheads="1"/>
            </p:cNvSpPr>
            <p:nvPr/>
          </p:nvSpPr>
          <p:spPr bwMode="auto">
            <a:xfrm>
              <a:off x="702539" y="-917295"/>
              <a:ext cx="8636737" cy="4487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ru-RU" altLang="ru-RU" b="1" dirty="0"/>
                <a:t>Использование молекулярных маркеров в ранней диагностике рака</a:t>
              </a:r>
            </a:p>
          </p:txBody>
        </p:sp>
        <p:sp>
          <p:nvSpPr>
            <p:cNvPr id="7178" name="TextBox 12"/>
            <p:cNvSpPr txBox="1">
              <a:spLocks noChangeArrowheads="1"/>
            </p:cNvSpPr>
            <p:nvPr/>
          </p:nvSpPr>
          <p:spPr bwMode="auto">
            <a:xfrm>
              <a:off x="349132" y="2224960"/>
              <a:ext cx="8121535" cy="411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altLang="ru-RU" sz="1600"/>
                <a:t>.</a:t>
              </a:r>
            </a:p>
          </p:txBody>
        </p:sp>
        <p:pic>
          <p:nvPicPr>
            <p:cNvPr id="7179" name="Picture 2" descr="http://www.genomed.ru/genomed/images/111171265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84015" y="1437557"/>
              <a:ext cx="1731963" cy="1208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Прямоугольник 13"/>
            <p:cNvSpPr>
              <a:spLocks noChangeArrowheads="1"/>
            </p:cNvSpPr>
            <p:nvPr/>
          </p:nvSpPr>
          <p:spPr bwMode="auto">
            <a:xfrm>
              <a:off x="4061601" y="1567025"/>
              <a:ext cx="2002808" cy="100877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kumimoji="0" lang="ru-RU" altLang="ru-RU" sz="1600" dirty="0">
                  <a:latin typeface="Arial" panose="020B0604020202020204" pitchFamily="34" charset="0"/>
                </a:rPr>
                <a:t>Диагностическая дилемма:</a:t>
              </a:r>
            </a:p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kumimoji="0" lang="ru-RU" altLang="ru-RU" sz="1600" b="1" dirty="0">
                  <a:latin typeface="Arial" panose="020B0604020202020204" pitchFamily="34" charset="0"/>
                </a:rPr>
                <a:t>рак или не рак?</a:t>
              </a:r>
            </a:p>
          </p:txBody>
        </p:sp>
        <p:cxnSp>
          <p:nvCxnSpPr>
            <p:cNvPr id="17" name="Прямая со стрелкой 16"/>
            <p:cNvCxnSpPr/>
            <p:nvPr/>
          </p:nvCxnSpPr>
          <p:spPr>
            <a:xfrm flipH="1">
              <a:off x="6171977" y="1962434"/>
              <a:ext cx="583939" cy="24496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2" name="TextBox 17"/>
            <p:cNvSpPr txBox="1">
              <a:spLocks noChangeArrowheads="1"/>
            </p:cNvSpPr>
            <p:nvPr/>
          </p:nvSpPr>
          <p:spPr bwMode="auto">
            <a:xfrm>
              <a:off x="3413207" y="5024525"/>
              <a:ext cx="5621851" cy="16079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altLang="ru-RU" sz="1600" dirty="0">
                  <a:solidFill>
                    <a:srgbClr val="FF0000"/>
                  </a:solidFill>
                </a:rPr>
                <a:t>Получен ряд патентов на проведение диагностик. </a:t>
              </a:r>
            </a:p>
            <a:p>
              <a:r>
                <a:rPr lang="ru-RU" altLang="ru-RU" sz="1600" dirty="0">
                  <a:solidFill>
                    <a:srgbClr val="FF0000"/>
                  </a:solidFill>
                </a:rPr>
                <a:t>Проведено более 3500 диагностик для пациентов из разных регионов РФ (Новосибирск, Томск, Ст.-Петербург, Анапа, Владивосток, Сочи, Ульяновск, Челябинск и др.)</a:t>
              </a:r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>
              <a:off x="6124169" y="2749392"/>
              <a:ext cx="348314" cy="32982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-148905" y="2228612"/>
              <a:ext cx="3717061" cy="4001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1600" u="sng" dirty="0">
                  <a:latin typeface="Arial" charset="0"/>
                </a:rPr>
                <a:t>Комплексный подход</a:t>
              </a:r>
              <a:r>
                <a:rPr lang="ru-RU" sz="1600" dirty="0">
                  <a:latin typeface="Arial" charset="0"/>
                </a:rPr>
                <a:t>: использование в диагностике молекулярных маркеров: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solidFill>
                    <a:srgbClr val="002060"/>
                  </a:solidFill>
                  <a:latin typeface="Arial" charset="0"/>
                </a:rPr>
                <a:t>Соматические мутации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solidFill>
                    <a:srgbClr val="002060"/>
                  </a:solidFill>
                  <a:latin typeface="Arial" charset="0"/>
                </a:rPr>
                <a:t>Онкогены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sz="1600" u="sng" dirty="0">
                  <a:solidFill>
                    <a:srgbClr val="002060"/>
                  </a:solidFill>
                  <a:latin typeface="Arial" charset="0"/>
                </a:rPr>
                <a:t>Профили экспрессии </a:t>
              </a:r>
            </a:p>
            <a:p>
              <a:pPr marL="285750" indent="-285750">
                <a:defRPr/>
              </a:pPr>
              <a:r>
                <a:rPr lang="ru-RU" sz="1600" dirty="0">
                  <a:solidFill>
                    <a:srgbClr val="002060"/>
                  </a:solidFill>
                  <a:latin typeface="Arial" charset="0"/>
                </a:rPr>
                <a:t>     </a:t>
              </a:r>
              <a:r>
                <a:rPr lang="ru-RU" sz="1600" u="sng" dirty="0">
                  <a:solidFill>
                    <a:srgbClr val="002060"/>
                  </a:solidFill>
                  <a:latin typeface="Arial" charset="0"/>
                </a:rPr>
                <a:t>микро-РНК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ru-RU" sz="1600" dirty="0">
                  <a:solidFill>
                    <a:srgbClr val="002060"/>
                  </a:solidFill>
                  <a:latin typeface="Arial" charset="0"/>
                </a:rPr>
                <a:t>Профили </a:t>
              </a:r>
              <a:r>
                <a:rPr lang="ru-RU" sz="1600" dirty="0" err="1">
                  <a:solidFill>
                    <a:srgbClr val="002060"/>
                  </a:solidFill>
                  <a:latin typeface="Arial" charset="0"/>
                </a:rPr>
                <a:t>метилирования</a:t>
              </a:r>
              <a:endParaRPr lang="ru-RU" sz="1600" dirty="0">
                <a:solidFill>
                  <a:srgbClr val="002060"/>
                </a:solidFill>
                <a:latin typeface="Arial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endParaRPr lang="ru-RU" sz="1600" dirty="0">
                <a:latin typeface="Arial" charset="0"/>
              </a:endParaRPr>
            </a:p>
            <a:p>
              <a:pPr marL="285750" indent="-285750">
                <a:lnSpc>
                  <a:spcPts val="1600"/>
                </a:lnSpc>
                <a:defRPr/>
              </a:pPr>
              <a:r>
                <a:rPr lang="ru-RU" sz="1600" dirty="0">
                  <a:latin typeface="Arial" charset="0"/>
                </a:rPr>
                <a:t>     </a:t>
              </a:r>
              <a:r>
                <a:rPr lang="ru-RU" sz="1600" dirty="0">
                  <a:solidFill>
                    <a:srgbClr val="FF0000"/>
                  </a:solidFill>
                  <a:latin typeface="Arial" charset="0"/>
                </a:rPr>
                <a:t>Разработка диагностических панелей 9 типов онкозаболеваний</a:t>
              </a:r>
            </a:p>
            <a:p>
              <a:pPr marL="285750" indent="-285750">
                <a:defRPr/>
              </a:pPr>
              <a:r>
                <a:rPr lang="ru-RU" sz="1600" dirty="0">
                  <a:latin typeface="Arial" charset="0"/>
                </a:rPr>
                <a:t>     </a:t>
              </a:r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 flipH="1">
              <a:off x="3568156" y="2749392"/>
              <a:ext cx="387585" cy="32982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20"/>
            <p:cNvCxnSpPr/>
            <p:nvPr/>
          </p:nvCxnSpPr>
          <p:spPr>
            <a:xfrm rot="5400000">
              <a:off x="1406245" y="4835532"/>
              <a:ext cx="347190" cy="170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5096901" y="3319800"/>
            <a:ext cx="374077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u="sng" dirty="0">
                <a:latin typeface="Arial" pitchFamily="34" charset="0"/>
              </a:rPr>
              <a:t>Цитология/гистология</a:t>
            </a:r>
            <a:r>
              <a:rPr lang="ru-RU" altLang="ru-RU" sz="1600" dirty="0">
                <a:latin typeface="Arial" pitchFamily="34" charset="0"/>
              </a:rPr>
              <a:t>: на данный момент применяют «золотой стандарт», который требует большого опыта от исполнителя и относительно часто приводит к ошибкам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974" y="5445224"/>
            <a:ext cx="30958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dirty="0"/>
              <a:t>(</a:t>
            </a:r>
            <a:r>
              <a:rPr lang="ru-RU" altLang="ru-RU" sz="1400" u="sng" dirty="0"/>
              <a:t>щитовидной железы</a:t>
            </a:r>
            <a:r>
              <a:rPr lang="ru-RU" altLang="ru-RU" sz="1400" dirty="0"/>
              <a:t>, молочной железы, шейки матки, желудка, головного мозга и крови)</a:t>
            </a:r>
            <a:endParaRPr lang="ru-RU" sz="1400" dirty="0"/>
          </a:p>
        </p:txBody>
      </p:sp>
      <p:sp>
        <p:nvSpPr>
          <p:cNvPr id="23" name="Rectangle 22"/>
          <p:cNvSpPr/>
          <p:nvPr/>
        </p:nvSpPr>
        <p:spPr>
          <a:xfrm>
            <a:off x="1403648" y="332656"/>
            <a:ext cx="7256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tx2"/>
                </a:solidFill>
              </a:rPr>
              <a:t>лаб. молекулярной генетики ( руководитель направления к.б.н. Титов  С.Е.) </a:t>
            </a:r>
          </a:p>
        </p:txBody>
      </p:sp>
      <p:pic>
        <p:nvPicPr>
          <p:cNvPr id="24" name="Picture 23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97" y="163163"/>
            <a:ext cx="459512" cy="460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3B621F-81E8-4DCA-A1C4-B7618C4DC4CA}" type="slidenum">
              <a:rPr lang="ru-RU" altLang="ru-RU" smtClean="0"/>
              <a:pPr/>
              <a:t>17</a:t>
            </a:fld>
            <a:endParaRPr lang="ru-RU" altLang="ru-RU"/>
          </a:p>
        </p:txBody>
      </p:sp>
      <p:sp>
        <p:nvSpPr>
          <p:cNvPr id="14340" name="Прямоугольник 5"/>
          <p:cNvSpPr>
            <a:spLocks noChangeArrowheads="1"/>
          </p:cNvSpPr>
          <p:nvPr/>
        </p:nvSpPr>
        <p:spPr bwMode="auto">
          <a:xfrm>
            <a:off x="1357290" y="-24"/>
            <a:ext cx="73786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Сравнительный анализ геномов разных видов эукариот</a:t>
            </a:r>
            <a:endParaRPr lang="ru-RU" altLang="ru-RU" b="1" dirty="0"/>
          </a:p>
        </p:txBody>
      </p:sp>
      <p:grpSp>
        <p:nvGrpSpPr>
          <p:cNvPr id="14341" name="Группа 6"/>
          <p:cNvGrpSpPr>
            <a:grpSpLocks/>
          </p:cNvGrpSpPr>
          <p:nvPr/>
        </p:nvGrpSpPr>
        <p:grpSpPr bwMode="auto">
          <a:xfrm>
            <a:off x="51459" y="611964"/>
            <a:ext cx="8813336" cy="6538632"/>
            <a:chOff x="1220" y="-79389"/>
            <a:chExt cx="10447902" cy="7950934"/>
          </a:xfrm>
        </p:grpSpPr>
        <p:pic>
          <p:nvPicPr>
            <p:cNvPr id="14350" name="Рисунок 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774682" y="1212732"/>
              <a:ext cx="1671892" cy="2425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3" name="Прямоугольник 1"/>
            <p:cNvSpPr>
              <a:spLocks noChangeArrowheads="1"/>
            </p:cNvSpPr>
            <p:nvPr/>
          </p:nvSpPr>
          <p:spPr bwMode="auto">
            <a:xfrm>
              <a:off x="1220" y="947841"/>
              <a:ext cx="6474867" cy="6923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ru-RU" altLang="ru-RU" sz="1400" b="1" dirty="0"/>
                <a:t>ИМКБ участвует в крупнейших международных проектах по описанию биологических ресурсов планеты с помощью секвенирования геномов и их сборки до «хромосом» всех 66 тыс. видов позвоночных (</a:t>
              </a:r>
              <a:r>
                <a:rPr lang="en-US" altLang="ru-RU" sz="1400" b="1" dirty="0"/>
                <a:t>Genome 10K, VGP, APP, BAT1K) </a:t>
              </a:r>
              <a:r>
                <a:rPr lang="ru-RU" altLang="ru-RU" sz="1400" b="1" dirty="0"/>
                <a:t>и 1,6 млн. видов эукариот (</a:t>
              </a:r>
              <a:r>
                <a:rPr lang="en-US" altLang="ru-RU" sz="1400" b="1" dirty="0"/>
                <a:t>Earth </a:t>
              </a:r>
              <a:r>
                <a:rPr lang="en-US" altLang="ru-RU" sz="1400" b="1" dirty="0" err="1"/>
                <a:t>Biogenome</a:t>
              </a:r>
              <a:r>
                <a:rPr lang="en-US" altLang="ru-RU" sz="1400" b="1" dirty="0"/>
                <a:t> Project)</a:t>
              </a:r>
              <a:r>
                <a:rPr lang="ru-RU" altLang="ru-RU" sz="1400" b="1" dirty="0"/>
                <a:t>, считающихся базой для успеха 4-ой индустриальной революции. </a:t>
              </a:r>
              <a:r>
                <a:rPr lang="ru-RU" altLang="ru-RU" sz="1400" b="1" u="sng" dirty="0">
                  <a:solidFill>
                    <a:schemeClr val="tx2"/>
                  </a:solidFill>
                </a:rPr>
                <a:t>Оценка экономического эффекта проектов</a:t>
              </a:r>
              <a:r>
                <a:rPr lang="ru-RU" altLang="ru-RU" sz="1400" b="1" dirty="0">
                  <a:solidFill>
                    <a:schemeClr val="tx2"/>
                  </a:solidFill>
                </a:rPr>
                <a:t> </a:t>
              </a:r>
              <a:r>
                <a:rPr lang="en-US" altLang="ru-RU" sz="1400" b="1" dirty="0">
                  <a:solidFill>
                    <a:schemeClr val="tx2"/>
                  </a:solidFill>
                </a:rPr>
                <a:t>&gt; </a:t>
              </a:r>
              <a:r>
                <a:rPr lang="ru-RU" altLang="ru-RU" sz="1400" b="1" dirty="0">
                  <a:solidFill>
                    <a:schemeClr val="tx2"/>
                  </a:solidFill>
                </a:rPr>
                <a:t>1 трлн. </a:t>
              </a:r>
              <a:r>
                <a:rPr lang="en-US" altLang="ru-RU" sz="1400" b="1" dirty="0">
                  <a:solidFill>
                    <a:schemeClr val="tx2"/>
                  </a:solidFill>
                </a:rPr>
                <a:t>$ (</a:t>
              </a:r>
              <a:r>
                <a:rPr lang="ru-RU" altLang="ru-RU" sz="1400" b="1" dirty="0">
                  <a:solidFill>
                    <a:schemeClr val="tx2"/>
                  </a:solidFill>
                </a:rPr>
                <a:t>сопоставима с  ОЭЭ проекта «Геном человека»)</a:t>
              </a:r>
            </a:p>
            <a:p>
              <a:pPr algn="just"/>
              <a:endParaRPr lang="en-US" altLang="ru-RU" sz="1400" b="1" u="sng" dirty="0">
                <a:solidFill>
                  <a:srgbClr val="002060"/>
                </a:solidFill>
              </a:endParaRPr>
            </a:p>
            <a:p>
              <a:pPr algn="just"/>
              <a:r>
                <a:rPr lang="ru-RU" altLang="ru-RU" sz="1400" b="1" dirty="0">
                  <a:solidFill>
                    <a:srgbClr val="002060"/>
                  </a:solidFill>
                </a:rPr>
                <a:t>В ИМКБ собрана одна из 3 крупнейших в мире коллекций клеточных культур, тканей и образцов ДНК видов позвоночных, прежде всего млекопитающих, мировой фауны, в основном России и сопредельных стран.</a:t>
              </a:r>
            </a:p>
            <a:p>
              <a:pPr algn="just"/>
              <a:r>
                <a:rPr lang="ru-RU" altLang="ru-RU" sz="1400" dirty="0">
                  <a:solidFill>
                    <a:srgbClr val="002060"/>
                  </a:solidFill>
                </a:rPr>
                <a:t> </a:t>
              </a:r>
              <a:r>
                <a:rPr lang="ru-RU" altLang="ru-RU" sz="1400" b="1" dirty="0">
                  <a:solidFill>
                    <a:srgbClr val="C00000"/>
                  </a:solidFill>
                </a:rPr>
                <a:t>( </a:t>
              </a:r>
              <a:r>
                <a:rPr lang="en-US" altLang="ru-RU" sz="1400" b="1" dirty="0">
                  <a:solidFill>
                    <a:srgbClr val="C00000"/>
                  </a:solidFill>
                </a:rPr>
                <a:t>~</a:t>
              </a:r>
              <a:r>
                <a:rPr lang="ru-RU" altLang="ru-RU" sz="1400" b="1" dirty="0">
                  <a:solidFill>
                    <a:srgbClr val="C00000"/>
                  </a:solidFill>
                </a:rPr>
                <a:t>7 тыс. единиц хранения для почти 600 видов)</a:t>
              </a:r>
              <a:endParaRPr lang="ru-RU" altLang="ru-RU" sz="1400" dirty="0">
                <a:solidFill>
                  <a:srgbClr val="C00000"/>
                </a:solidFill>
              </a:endParaRPr>
            </a:p>
            <a:p>
              <a:pPr algn="just"/>
              <a:endParaRPr lang="en-US" altLang="ru-RU" sz="1400" b="1" u="sng" dirty="0">
                <a:solidFill>
                  <a:srgbClr val="002060"/>
                </a:solidFill>
              </a:endParaRPr>
            </a:p>
            <a:p>
              <a:pPr algn="just"/>
              <a:r>
                <a:rPr lang="ru-RU" altLang="ru-RU" sz="1400" b="1" u="sng" dirty="0">
                  <a:solidFill>
                    <a:srgbClr val="002060"/>
                  </a:solidFill>
                </a:rPr>
                <a:t>Ожидаемые результаты:</a:t>
              </a:r>
              <a:r>
                <a:rPr lang="ru-RU" altLang="ru-RU" sz="1400" dirty="0">
                  <a:solidFill>
                    <a:srgbClr val="002060"/>
                  </a:solidFill>
                </a:rPr>
                <a:t> создание основы для рационального и максимально полезного использования биологических ресурсов в фундаментальных, природоохранных, продовольственных и  медицинских работах</a:t>
              </a:r>
              <a:r>
                <a:rPr lang="ru-RU" altLang="ru-RU" sz="1400" b="1" dirty="0">
                  <a:solidFill>
                    <a:schemeClr val="tx2"/>
                  </a:solidFill>
                </a:rPr>
                <a:t>:</a:t>
              </a:r>
              <a:r>
                <a:rPr lang="ru-RU" altLang="ru-RU" sz="1400" b="1" dirty="0">
                  <a:solidFill>
                    <a:srgbClr val="FF0000"/>
                  </a:solidFill>
                </a:rPr>
                <a:t> </a:t>
              </a:r>
              <a:r>
                <a:rPr lang="ru-RU" altLang="ru-RU" sz="1400" b="1" dirty="0">
                  <a:solidFill>
                    <a:schemeClr val="tx2">
                      <a:lumMod val="75000"/>
                    </a:schemeClr>
                  </a:solidFill>
                </a:rPr>
                <a:t>поиск генных аналогов индукторов болезней человека в геномах других позвоночных, </a:t>
              </a:r>
              <a:r>
                <a:rPr lang="ru-RU" sz="1400" b="1" dirty="0">
                  <a:solidFill>
                    <a:schemeClr val="tx2">
                      <a:lumMod val="75000"/>
                    </a:schemeClr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сохранение стремительно исчезающего многообразия видов планеты и т.д.</a:t>
              </a:r>
              <a:endParaRPr lang="en-US" altLang="ru-RU" sz="1400" b="1" u="sng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endParaRPr>
            </a:p>
            <a:p>
              <a:pPr algn="just"/>
              <a:endParaRPr lang="ru-RU" altLang="ru-RU" sz="1400" dirty="0"/>
            </a:p>
            <a:p>
              <a:endParaRPr lang="ru-RU" altLang="ru-RU" sz="1400" dirty="0"/>
            </a:p>
          </p:txBody>
        </p:sp>
        <p:pic>
          <p:nvPicPr>
            <p:cNvPr id="14344" name="Рисунок 6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69316" y="3967795"/>
              <a:ext cx="2211451" cy="132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5" name="Picture 8" descr="&amp;Pcy;&amp;ocy;&amp;khcy;&amp;ocy;&amp;zhcy;&amp;iecy;&amp;iecy; &amp;icy;&amp;zcy;&amp;ocy;&amp;bcy;&amp;rcy;&amp;acy;&amp;zhcy;&amp;iecy;&amp;ncy;&amp;icy;&amp;iecy;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55238" y="2540933"/>
              <a:ext cx="2225529" cy="1485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6" name="Рисунок 1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55238" y="1305826"/>
              <a:ext cx="2119444" cy="12393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Рисунок 1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820685" y="3524080"/>
              <a:ext cx="1628437" cy="1221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Рисунок 8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155590" y="-79389"/>
              <a:ext cx="2546350" cy="1106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9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220" y="-19138"/>
              <a:ext cx="1911881" cy="870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Рисунок 4"/>
            <p:cNvPicPr>
              <a:picLocks noChangeAspect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03206" y="-67909"/>
              <a:ext cx="1797450" cy="993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Rectangle 15"/>
          <p:cNvSpPr/>
          <p:nvPr/>
        </p:nvSpPr>
        <p:spPr>
          <a:xfrm>
            <a:off x="899592" y="285728"/>
            <a:ext cx="83153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2"/>
                </a:solidFill>
              </a:rPr>
              <a:t>Отдел разнообразия и эволюции геномов (член-корр. РАН </a:t>
            </a:r>
            <a:r>
              <a:rPr lang="ru-RU" sz="1400" b="1" dirty="0" err="1">
                <a:solidFill>
                  <a:schemeClr val="tx2"/>
                </a:solidFill>
              </a:rPr>
              <a:t>Графодатский</a:t>
            </a:r>
            <a:r>
              <a:rPr lang="ru-RU" sz="1400" b="1" dirty="0">
                <a:solidFill>
                  <a:schemeClr val="tx2"/>
                </a:solidFill>
              </a:rPr>
              <a:t> А.С.)</a:t>
            </a:r>
          </a:p>
        </p:txBody>
      </p:sp>
      <p:pic>
        <p:nvPicPr>
          <p:cNvPr id="18" name="Picture 17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142853"/>
            <a:ext cx="428628" cy="42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E82CFFA-E526-4C73-A6FB-DD500F4FD0A4}"/>
              </a:ext>
            </a:extLst>
          </p:cNvPr>
          <p:cNvGrpSpPr/>
          <p:nvPr/>
        </p:nvGrpSpPr>
        <p:grpSpPr>
          <a:xfrm>
            <a:off x="5724128" y="648662"/>
            <a:ext cx="1487946" cy="586131"/>
            <a:chOff x="6732240" y="858074"/>
            <a:chExt cx="2175223" cy="1061175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1F0E087C-375C-4962-8CA1-E759597364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858074"/>
              <a:ext cx="1834508" cy="795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E20AEF-20D6-4F8E-8ABE-C7B2B2C3F23D}"/>
                </a:ext>
              </a:extLst>
            </p:cNvPr>
            <p:cNvSpPr txBox="1"/>
            <p:nvPr/>
          </p:nvSpPr>
          <p:spPr>
            <a:xfrm>
              <a:off x="7277635" y="1580695"/>
              <a:ext cx="16298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DNA Zoo </a:t>
              </a:r>
              <a:endParaRPr lang="ru-RU" sz="1600" dirty="0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55217A-AE58-4C7C-BC40-504F1309B57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659224"/>
            <a:ext cx="1223083" cy="5755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BD995E-4775-4189-B48F-7A286CBD30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946" y="1268760"/>
            <a:ext cx="1924544" cy="48236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00826" y="6286520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AC78BB8D-6C33-4F70-861D-87AAC573432F}" type="slidenum">
              <a:rPr lang="ru-RU" altLang="ru-RU" smtClean="0"/>
              <a:pPr/>
              <a:t>18</a:t>
            </a:fld>
            <a:endParaRPr lang="ru-RU" altLang="ru-RU"/>
          </a:p>
        </p:txBody>
      </p:sp>
      <p:sp>
        <p:nvSpPr>
          <p:cNvPr id="19460" name="Прямоугольник 5"/>
          <p:cNvSpPr>
            <a:spLocks noChangeArrowheads="1"/>
          </p:cNvSpPr>
          <p:nvPr/>
        </p:nvSpPr>
        <p:spPr bwMode="auto">
          <a:xfrm>
            <a:off x="2127279" y="130155"/>
            <a:ext cx="48736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2000" b="1" dirty="0"/>
              <a:t>             Геномное редактирование</a:t>
            </a:r>
            <a:endParaRPr lang="ru-RU" altLang="ru-RU" sz="2000" b="1" dirty="0"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388" y="571481"/>
            <a:ext cx="8693150" cy="609760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94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76672"/>
            <a:ext cx="3205020" cy="214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Box 24"/>
          <p:cNvSpPr txBox="1">
            <a:spLocks noChangeArrowheads="1"/>
          </p:cNvSpPr>
          <p:nvPr/>
        </p:nvSpPr>
        <p:spPr bwMode="auto">
          <a:xfrm>
            <a:off x="4067457" y="548680"/>
            <a:ext cx="482502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 в геномном редактировании основан на развитии новых технологий, которые позволяют вносить направленные изменения в ДНК живых клеток и изменять их свойства. Основная система редактирования геномов, используемая в настоящее время – 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CRISPR/Cas9.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79388" y="571480"/>
            <a:ext cx="8693150" cy="1998335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77" name="TextBox 12"/>
          <p:cNvSpPr txBox="1">
            <a:spLocks noChangeArrowheads="1"/>
          </p:cNvSpPr>
          <p:nvPr/>
        </p:nvSpPr>
        <p:spPr bwMode="auto">
          <a:xfrm>
            <a:off x="278437" y="2429438"/>
            <a:ext cx="26312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1600" b="1" dirty="0">
              <a:solidFill>
                <a:srgbClr val="FF0000"/>
              </a:solidFill>
            </a:endParaRPr>
          </a:p>
        </p:txBody>
      </p:sp>
      <p:pic>
        <p:nvPicPr>
          <p:cNvPr id="32" name="Picture 31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71414"/>
            <a:ext cx="428628" cy="42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35"/>
          <p:cNvSpPr/>
          <p:nvPr/>
        </p:nvSpPr>
        <p:spPr>
          <a:xfrm>
            <a:off x="451345" y="2545159"/>
            <a:ext cx="977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>
                <a:ea typeface="Calibri" pitchFamily="34" charset="0"/>
                <a:cs typeface="Arial" pitchFamily="34" charset="0"/>
              </a:rPr>
              <a:t>Модели  </a:t>
            </a:r>
          </a:p>
        </p:txBody>
      </p:sp>
      <p:pic>
        <p:nvPicPr>
          <p:cNvPr id="37" name="Picture 3" descr="D:\Research\Бумаги\Проекты\Заявка ИМКБ_центр компетенции\ИМКБ\Заготовки\FruitFly-mo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366" y="5533965"/>
            <a:ext cx="120580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94375"/>
            <a:ext cx="1193535" cy="75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357158" y="6248345"/>
            <a:ext cx="10491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200" b="1" dirty="0"/>
              <a:t>дрозофила</a:t>
            </a:r>
            <a:endParaRPr lang="en-US" altLang="ru-RU" sz="1200" b="1" dirty="0"/>
          </a:p>
        </p:txBody>
      </p:sp>
      <p:sp>
        <p:nvSpPr>
          <p:cNvPr id="40" name="Rectangle 22"/>
          <p:cNvSpPr>
            <a:spLocks noChangeArrowheads="1"/>
          </p:cNvSpPr>
          <p:nvPr/>
        </p:nvSpPr>
        <p:spPr bwMode="auto">
          <a:xfrm>
            <a:off x="571472" y="4880193"/>
            <a:ext cx="6527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200" b="1" dirty="0"/>
              <a:t>мышь</a:t>
            </a:r>
            <a:endParaRPr lang="en-US" altLang="ru-RU" sz="1200" b="1" dirty="0"/>
          </a:p>
        </p:txBody>
      </p:sp>
      <p:pic>
        <p:nvPicPr>
          <p:cNvPr id="1026" name="Picture 2" descr="D:\Research\Бумаги\ИМКБ\Научные проекты\Заявка ИМКБ_центр компетенции\ИМКБ\Заготовки\Рис по Notch-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6521" y="4109665"/>
            <a:ext cx="3399925" cy="2534045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6929454" y="2762925"/>
            <a:ext cx="17145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</a:rPr>
              <a:t>Генотерапия</a:t>
            </a:r>
          </a:p>
          <a:p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</a:rPr>
              <a:t>наследственных заболеваний человека</a:t>
            </a:r>
          </a:p>
        </p:txBody>
      </p:sp>
      <p:sp>
        <p:nvSpPr>
          <p:cNvPr id="43" name="Стрелка вправо 18"/>
          <p:cNvSpPr/>
          <p:nvPr/>
        </p:nvSpPr>
        <p:spPr bwMode="auto">
          <a:xfrm rot="19557749">
            <a:off x="6185575" y="3188357"/>
            <a:ext cx="557212" cy="32702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7" name="Picture 3" descr="D:\Research\Бумаги\ИМКБ\Научные проекты\Заявка ИМКБ_центр компетенции\ИМКБ\Заготовки\Cell cultur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9" y="2841359"/>
            <a:ext cx="1143008" cy="829139"/>
          </a:xfrm>
          <a:prstGeom prst="rect">
            <a:avLst/>
          </a:prstGeom>
          <a:noFill/>
        </p:spPr>
      </p:pic>
      <p:sp>
        <p:nvSpPr>
          <p:cNvPr id="46" name="Rectangle 22"/>
          <p:cNvSpPr>
            <a:spLocks noChangeArrowheads="1"/>
          </p:cNvSpPr>
          <p:nvPr/>
        </p:nvSpPr>
        <p:spPr bwMode="auto">
          <a:xfrm>
            <a:off x="142844" y="3656057"/>
            <a:ext cx="17859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200" b="1" dirty="0"/>
              <a:t>клеточные культуры</a:t>
            </a:r>
            <a:endParaRPr lang="en-US" altLang="ru-RU" sz="1200" b="1" dirty="0"/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82264" y="3000372"/>
            <a:ext cx="1646860" cy="67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ectangle 47"/>
          <p:cNvSpPr/>
          <p:nvPr/>
        </p:nvSpPr>
        <p:spPr>
          <a:xfrm>
            <a:off x="2714612" y="2545159"/>
            <a:ext cx="24288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/>
              <a:t>Редактирование генома</a:t>
            </a:r>
          </a:p>
        </p:txBody>
      </p:sp>
      <p:sp>
        <p:nvSpPr>
          <p:cNvPr id="51" name="Стрелка вправо 18"/>
          <p:cNvSpPr/>
          <p:nvPr/>
        </p:nvSpPr>
        <p:spPr bwMode="auto">
          <a:xfrm>
            <a:off x="1928794" y="3929066"/>
            <a:ext cx="557212" cy="32702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4" name="Straight Connector 53"/>
          <p:cNvCxnSpPr>
            <a:cxnSpLocks/>
          </p:cNvCxnSpPr>
          <p:nvPr/>
        </p:nvCxnSpPr>
        <p:spPr>
          <a:xfrm flipH="1">
            <a:off x="1855767" y="2571744"/>
            <a:ext cx="1589" cy="4071966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5930910" y="2643182"/>
            <a:ext cx="0" cy="4008463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Стрелка вправо 18"/>
          <p:cNvSpPr/>
          <p:nvPr/>
        </p:nvSpPr>
        <p:spPr bwMode="auto">
          <a:xfrm>
            <a:off x="6229366" y="4143380"/>
            <a:ext cx="557212" cy="32702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" name="Rectangle 58"/>
          <p:cNvSpPr/>
          <p:nvPr/>
        </p:nvSpPr>
        <p:spPr>
          <a:xfrm>
            <a:off x="6929454" y="3786190"/>
            <a:ext cx="17145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</a:rPr>
              <a:t>Создание клеток или целых организмов  с нужными свойствами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929454" y="5143512"/>
            <a:ext cx="200026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</a:rPr>
              <a:t>Фундаментальные исследования  организации и регуляции  генов </a:t>
            </a:r>
          </a:p>
          <a:p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</a:rPr>
              <a:t>и генома</a:t>
            </a:r>
          </a:p>
        </p:txBody>
      </p:sp>
      <p:sp>
        <p:nvSpPr>
          <p:cNvPr id="61" name="Стрелка вправо 18"/>
          <p:cNvSpPr/>
          <p:nvPr/>
        </p:nvSpPr>
        <p:spPr bwMode="auto">
          <a:xfrm rot="1412988">
            <a:off x="6258677" y="5169772"/>
            <a:ext cx="557212" cy="327025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2" name="Rectangle 61"/>
          <p:cNvSpPr/>
          <p:nvPr/>
        </p:nvSpPr>
        <p:spPr>
          <a:xfrm>
            <a:off x="7000892" y="2545159"/>
            <a:ext cx="869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1400" b="1" dirty="0">
                <a:ea typeface="Calibri" pitchFamily="34" charset="0"/>
                <a:cs typeface="Arial" pitchFamily="34" charset="0"/>
              </a:rPr>
              <a:t>Задачи </a:t>
            </a:r>
          </a:p>
        </p:txBody>
      </p:sp>
      <p:pic>
        <p:nvPicPr>
          <p:cNvPr id="72" name="Picture 2" descr="crispr_4.jpg">
            <a:extLst>
              <a:ext uri="{FF2B5EF4-FFF2-40B4-BE49-F238E27FC236}">
                <a16:creationId xmlns:a16="http://schemas.microsoft.com/office/drawing/2014/main" id="{E8526520-1CD5-4F4B-8057-AE009577D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592393"/>
            <a:ext cx="3752575" cy="1905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2">
            <a:extLst>
              <a:ext uri="{FF2B5EF4-FFF2-40B4-BE49-F238E27FC236}">
                <a16:creationId xmlns:a16="http://schemas.microsoft.com/office/drawing/2014/main" id="{A2670C3F-DCE9-4AB4-B979-F74A1EC1285C}"/>
              </a:ext>
            </a:extLst>
          </p:cNvPr>
          <p:cNvSpPr/>
          <p:nvPr/>
        </p:nvSpPr>
        <p:spPr>
          <a:xfrm>
            <a:off x="2547429" y="657271"/>
            <a:ext cx="129605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100" b="1" dirty="0">
                <a:latin typeface="+mn-lt"/>
                <a:cs typeface="Times New Roman" pitchFamily="18" charset="0"/>
              </a:rPr>
              <a:t>PAM</a:t>
            </a:r>
            <a:r>
              <a:rPr lang="en-US" sz="1100" dirty="0">
                <a:latin typeface="+mn-lt"/>
                <a:cs typeface="Times New Roman" pitchFamily="18" charset="0"/>
              </a:rPr>
              <a:t> -(</a:t>
            </a:r>
            <a:r>
              <a:rPr lang="en-US" sz="1100" u="sng" dirty="0">
                <a:latin typeface="+mn-lt"/>
                <a:cs typeface="Times New Roman" pitchFamily="18" charset="0"/>
              </a:rPr>
              <a:t>p</a:t>
            </a:r>
            <a:r>
              <a:rPr lang="en-US" sz="1100" dirty="0">
                <a:latin typeface="+mn-lt"/>
                <a:cs typeface="Times New Roman" pitchFamily="18" charset="0"/>
              </a:rPr>
              <a:t>rotospacer </a:t>
            </a:r>
            <a:endParaRPr lang="ru-RU" sz="1100" dirty="0">
              <a:latin typeface="+mn-lt"/>
              <a:cs typeface="Times New Roman" pitchFamily="18" charset="0"/>
            </a:endParaRPr>
          </a:p>
          <a:p>
            <a:pPr algn="l">
              <a:defRPr/>
            </a:pPr>
            <a:r>
              <a:rPr lang="en-US" sz="1100" u="sng" dirty="0">
                <a:latin typeface="+mn-lt"/>
                <a:cs typeface="Times New Roman" pitchFamily="18" charset="0"/>
              </a:rPr>
              <a:t>a</a:t>
            </a:r>
            <a:r>
              <a:rPr lang="en-US" sz="1100" dirty="0">
                <a:latin typeface="+mn-lt"/>
                <a:cs typeface="Times New Roman" pitchFamily="18" charset="0"/>
              </a:rPr>
              <a:t>djacent </a:t>
            </a:r>
            <a:r>
              <a:rPr lang="en-US" sz="1100" u="sng" dirty="0">
                <a:latin typeface="+mn-lt"/>
                <a:cs typeface="Times New Roman" pitchFamily="18" charset="0"/>
              </a:rPr>
              <a:t>m</a:t>
            </a:r>
            <a:r>
              <a:rPr lang="en-US" sz="1100" dirty="0">
                <a:latin typeface="+mn-lt"/>
                <a:cs typeface="Times New Roman" pitchFamily="18" charset="0"/>
              </a:rPr>
              <a:t>otif)</a:t>
            </a:r>
          </a:p>
        </p:txBody>
      </p:sp>
      <p:sp>
        <p:nvSpPr>
          <p:cNvPr id="74" name="Rectangle 5">
            <a:extLst>
              <a:ext uri="{FF2B5EF4-FFF2-40B4-BE49-F238E27FC236}">
                <a16:creationId xmlns:a16="http://schemas.microsoft.com/office/drawing/2014/main" id="{02B8E0D1-B0ED-47B3-ADE2-68700CE32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308" y="2284856"/>
            <a:ext cx="652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z="1200" b="1" dirty="0"/>
              <a:t>sgRNA</a:t>
            </a:r>
          </a:p>
          <a:p>
            <a:pPr eaLnBrk="1" hangingPunct="1"/>
            <a:endParaRPr lang="en-US" altLang="ru-RU" dirty="0"/>
          </a:p>
        </p:txBody>
      </p:sp>
      <p:sp>
        <p:nvSpPr>
          <p:cNvPr id="75" name="Left Brace 9">
            <a:extLst>
              <a:ext uri="{FF2B5EF4-FFF2-40B4-BE49-F238E27FC236}">
                <a16:creationId xmlns:a16="http://schemas.microsoft.com/office/drawing/2014/main" id="{8C11420B-1AD6-4F25-98F5-CDD867D3579B}"/>
              </a:ext>
            </a:extLst>
          </p:cNvPr>
          <p:cNvSpPr>
            <a:spLocks/>
          </p:cNvSpPr>
          <p:nvPr/>
        </p:nvSpPr>
        <p:spPr bwMode="auto">
          <a:xfrm rot="17409829">
            <a:off x="1780329" y="1653381"/>
            <a:ext cx="119940" cy="1299971"/>
          </a:xfrm>
          <a:prstGeom prst="leftBrace">
            <a:avLst>
              <a:gd name="adj1" fmla="val 8359"/>
              <a:gd name="adj2" fmla="val 50000"/>
            </a:avLst>
          </a:prstGeom>
          <a:noFill/>
          <a:ln w="2857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ru-RU"/>
          </a:p>
        </p:txBody>
      </p:sp>
      <p:cxnSp>
        <p:nvCxnSpPr>
          <p:cNvPr id="76" name="Straight Connector 4">
            <a:extLst>
              <a:ext uri="{FF2B5EF4-FFF2-40B4-BE49-F238E27FC236}">
                <a16:creationId xmlns:a16="http://schemas.microsoft.com/office/drawing/2014/main" id="{546C8FB7-7F4E-41FE-8378-DF172A86C9C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86521" y="861944"/>
            <a:ext cx="241263" cy="154905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0CE613-CEB0-4C64-A2A4-A695D835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40D19-242F-4AD1-88DB-284AC5549344}" type="slidenum">
              <a:rPr lang="ru-RU" altLang="ru-RU" smtClean="0"/>
              <a:pPr>
                <a:defRPr/>
              </a:pPr>
              <a:t>19</a:t>
            </a:fld>
            <a:endParaRPr lang="ru-RU" altLang="ru-RU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48EB7CF-C631-4C28-B8A8-89109CD09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6463" y="303039"/>
            <a:ext cx="17105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2000" b="1" dirty="0"/>
              <a:t>КОНТАКТЫ: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8734187B-E5CE-49B8-9EFE-C1E82E646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483" y="2841641"/>
            <a:ext cx="5395141" cy="296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5">
            <a:extLst>
              <a:ext uri="{FF2B5EF4-FFF2-40B4-BE49-F238E27FC236}">
                <a16:creationId xmlns:a16="http://schemas.microsoft.com/office/drawing/2014/main" id="{16900C68-57FE-4A76-9984-31932DFDA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375" y="954594"/>
            <a:ext cx="76150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dirty="0"/>
              <a:t>Федеральное государственное бюджетное учреждение науки </a:t>
            </a:r>
            <a:r>
              <a:rPr lang="ru-RU" altLang="ru-RU" b="1" dirty="0"/>
              <a:t>Институт молекулярной и клеточной биологии </a:t>
            </a:r>
            <a:br>
              <a:rPr lang="ru-RU" altLang="ru-RU" dirty="0"/>
            </a:br>
            <a:r>
              <a:rPr lang="ru-RU" altLang="ru-RU" dirty="0"/>
              <a:t>Сибирского отделения Российской академии наук (ИМКБ СО РАН)</a:t>
            </a:r>
          </a:p>
          <a:p>
            <a:endParaRPr lang="ru-RU" altLang="ru-RU" dirty="0"/>
          </a:p>
          <a:p>
            <a:r>
              <a:rPr lang="ru-RU" altLang="ru-RU" dirty="0"/>
              <a:t>Директор: </a:t>
            </a:r>
          </a:p>
          <a:p>
            <a:r>
              <a:rPr lang="ru-RU" altLang="ru-RU" dirty="0"/>
              <a:t>д.б.н. </a:t>
            </a:r>
            <a:r>
              <a:rPr lang="ru-RU" altLang="ru-RU" b="1" dirty="0"/>
              <a:t>Демаков Сергей Анатольевич  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03FB129B-868A-47F9-872C-4F3EFBEE6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9" y="3081149"/>
            <a:ext cx="3628194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dirty="0"/>
              <a:t>Адрес: </a:t>
            </a:r>
          </a:p>
          <a:p>
            <a:r>
              <a:rPr lang="ru-RU" altLang="ru-RU" dirty="0"/>
              <a:t>проспект академика Лаврентьева 8/2</a:t>
            </a:r>
          </a:p>
          <a:p>
            <a:r>
              <a:rPr lang="ru-RU" altLang="ru-RU" dirty="0"/>
              <a:t>Новосибирск </a:t>
            </a:r>
          </a:p>
          <a:p>
            <a:r>
              <a:rPr lang="ru-RU" altLang="ru-RU" dirty="0"/>
              <a:t>630090</a:t>
            </a:r>
          </a:p>
          <a:p>
            <a:r>
              <a:rPr lang="ru-RU" altLang="ru-RU" dirty="0"/>
              <a:t>Россия</a:t>
            </a:r>
          </a:p>
          <a:p>
            <a:endParaRPr lang="ru-RU" altLang="ru-RU" dirty="0"/>
          </a:p>
          <a:p>
            <a:r>
              <a:rPr lang="ru-RU" altLang="ru-RU" dirty="0"/>
              <a:t>Тел: +7(383) 363-90-42</a:t>
            </a:r>
          </a:p>
          <a:p>
            <a:r>
              <a:rPr lang="ru-RU" altLang="ru-RU" dirty="0"/>
              <a:t>Факс: +7(383) 363-90-78</a:t>
            </a:r>
          </a:p>
          <a:p>
            <a:r>
              <a:rPr lang="ru-RU" altLang="ru-RU" dirty="0" err="1"/>
              <a:t>Эл.почта</a:t>
            </a:r>
            <a:r>
              <a:rPr lang="ru-RU" altLang="ru-RU" dirty="0"/>
              <a:t>: info@mcb.nsc.ru</a:t>
            </a:r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  <a:p>
            <a:endParaRPr lang="ru-RU" altLang="ru-RU" dirty="0"/>
          </a:p>
        </p:txBody>
      </p:sp>
      <p:pic>
        <p:nvPicPr>
          <p:cNvPr id="10" name="Picture 31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E8D6027D-CC31-493B-A51A-A27485D09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956" y="335349"/>
            <a:ext cx="428628" cy="42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6381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4B7B0A3-0756-4231-9448-AE514FDA9F22}" type="slidenum">
              <a:rPr lang="ru-RU" altLang="ru-RU" smtClean="0"/>
              <a:pPr/>
              <a:t>2</a:t>
            </a:fld>
            <a:endParaRPr lang="ru-RU" altLang="ru-RU"/>
          </a:p>
        </p:txBody>
      </p:sp>
      <p:pic>
        <p:nvPicPr>
          <p:cNvPr id="2052" name="Picture 5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8" y="284163"/>
            <a:ext cx="936625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Прямоугольник 1"/>
          <p:cNvSpPr>
            <a:spLocks noChangeArrowheads="1"/>
          </p:cNvSpPr>
          <p:nvPr/>
        </p:nvSpPr>
        <p:spPr bwMode="auto">
          <a:xfrm>
            <a:off x="1331912" y="354013"/>
            <a:ext cx="67684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</a:rPr>
              <a:t>ИНСТИТУТ МОЛЕКУЛЯРНОЙ И КЛЕТОЧНОЙ БИОЛОГИИ </a:t>
            </a:r>
            <a:br>
              <a:rPr lang="ru-RU" altLang="ru-RU" sz="1600" b="1" dirty="0">
                <a:solidFill>
                  <a:srgbClr val="002060"/>
                </a:solidFill>
              </a:rPr>
            </a:br>
            <a:r>
              <a:rPr lang="ru-RU" altLang="ru-RU" sz="1600" b="1" dirty="0">
                <a:solidFill>
                  <a:srgbClr val="002060"/>
                </a:solidFill>
              </a:rPr>
              <a:t>СИБИРСКОГО ОТДЕЛЕНИЯ РОССИЙСКОЙ АКАДЕМИИ НАУК  </a:t>
            </a:r>
          </a:p>
          <a:p>
            <a:pPr algn="ctr"/>
            <a:r>
              <a:rPr lang="ru-RU" altLang="ru-RU" sz="1600" b="1" dirty="0">
                <a:solidFill>
                  <a:srgbClr val="002060"/>
                </a:solidFill>
              </a:rPr>
              <a:t> (ИМКБ СО РАН</a:t>
            </a:r>
            <a:r>
              <a:rPr lang="ru-RU" altLang="ru-RU" sz="16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2054" name="Прямоугольник 2"/>
          <p:cNvSpPr>
            <a:spLocks noChangeArrowheads="1"/>
          </p:cNvSpPr>
          <p:nvPr/>
        </p:nvSpPr>
        <p:spPr bwMode="auto">
          <a:xfrm>
            <a:off x="711200" y="4725144"/>
            <a:ext cx="786447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круглый стол </a:t>
            </a:r>
          </a:p>
          <a:p>
            <a:pPr algn="ctr" eaLnBrk="1" hangingPunct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«Междисциплинарные исследования генетических процессов: реальность и перспективы»</a:t>
            </a:r>
          </a:p>
          <a:p>
            <a:pPr algn="ctr" eaLnBrk="1" hangingPunct="1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Казахский национальный университет им. Аль-Фараби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января 2023 г.</a:t>
            </a:r>
          </a:p>
          <a:p>
            <a:pPr algn="just" eaLnBrk="1" hangingPunct="1"/>
            <a:r>
              <a:rPr lang="ru-RU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</a:p>
          <a:p>
            <a:pPr algn="just" eaLnBrk="1" hangingPunct="1"/>
            <a:endParaRPr lang="ru-RU" alt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alt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5" name="TextBox 1"/>
          <p:cNvSpPr txBox="1">
            <a:spLocks noChangeArrowheads="1"/>
          </p:cNvSpPr>
          <p:nvPr/>
        </p:nvSpPr>
        <p:spPr bwMode="auto">
          <a:xfrm>
            <a:off x="1071563" y="1916832"/>
            <a:ext cx="7540625" cy="2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«Генетические технологии в ИМКБ СО РАН: 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ногу со временем»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Демаков Сергей Анатольевич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E42ACC3-4D2B-4833-8DDE-7405C47DC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40D19-242F-4AD1-88DB-284AC5549344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C93E7D-A855-479B-9DF5-5E7DE46CB524}"/>
              </a:ext>
            </a:extLst>
          </p:cNvPr>
          <p:cNvSpPr txBox="1"/>
          <p:nvPr/>
        </p:nvSpPr>
        <p:spPr>
          <a:xfrm>
            <a:off x="2555776" y="2708920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Спасибо за внимание!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" name="Picture 31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40D20747-6776-4123-A89F-C5DEBE86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620688"/>
            <a:ext cx="648072" cy="649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5092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40D19-242F-4AD1-88DB-284AC5549344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145012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/>
              <a:t>По инициативе академиков РАН И.Ф. </a:t>
            </a:r>
            <a:r>
              <a:rPr lang="ru-RU" dirty="0" err="1"/>
              <a:t>Жимулева</a:t>
            </a:r>
            <a:r>
              <a:rPr lang="ru-RU" dirty="0"/>
              <a:t> и  А.Л. Асеева, Институт был создан в </a:t>
            </a:r>
            <a:r>
              <a:rPr lang="ru-RU" b="1" dirty="0">
                <a:solidFill>
                  <a:srgbClr val="FF0000"/>
                </a:solidFill>
              </a:rPr>
              <a:t>2011</a:t>
            </a:r>
            <a:r>
              <a:rPr lang="ru-RU" dirty="0"/>
              <a:t> году в соответствии с Постановлением Президиума РАН №110 от 24.05.2011 и Постановлением Президиума СО РАН №257 от 28.06.2011</a:t>
            </a:r>
          </a:p>
          <a:p>
            <a:endParaRPr lang="ru-RU" dirty="0"/>
          </a:p>
          <a:p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8987" y="999731"/>
            <a:ext cx="4826025" cy="2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9" y="284163"/>
            <a:ext cx="656704" cy="65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395537" y="151902"/>
            <a:ext cx="83529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02060"/>
                </a:solidFill>
              </a:rPr>
              <a:t>ИНСТИТУТ МОЛЕКУЛЯРНОЙ И КЛЕТОЧНОЙ БИОЛОГИИ </a:t>
            </a:r>
            <a:br>
              <a:rPr lang="ru-RU" altLang="ru-RU" sz="1600" b="1" dirty="0">
                <a:solidFill>
                  <a:srgbClr val="002060"/>
                </a:solidFill>
              </a:rPr>
            </a:br>
            <a:r>
              <a:rPr lang="ru-RU" altLang="ru-RU" sz="1600" b="1" dirty="0">
                <a:solidFill>
                  <a:srgbClr val="002060"/>
                </a:solidFill>
              </a:rPr>
              <a:t>Сибирского отделения Российской академии наук (ИМКБ СО РАН</a:t>
            </a:r>
            <a:r>
              <a:rPr lang="ru-RU" altLang="ru-RU" sz="1600" dirty="0">
                <a:solidFill>
                  <a:srgbClr val="00206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6134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F666EA-A21B-467F-892E-5610E4D4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40D19-242F-4AD1-88DB-284AC5549344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  <p:pic>
        <p:nvPicPr>
          <p:cNvPr id="6" name="Picture 5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9E5F7A7A-E9E3-4F68-87C8-B56A255A0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9" y="284163"/>
            <a:ext cx="656704" cy="65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5932BD-BEFE-4506-BD3E-2B42BCCF14F1}"/>
              </a:ext>
            </a:extLst>
          </p:cNvPr>
          <p:cNvSpPr txBox="1"/>
          <p:nvPr/>
        </p:nvSpPr>
        <p:spPr>
          <a:xfrm>
            <a:off x="1043608" y="1238463"/>
            <a:ext cx="7776864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Структура, функции и эволюция хромосом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Геномика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Иммуногенетика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Клеточный цикл и деление клетки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Клеточные технологии в медицине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4DB6B-F400-4E00-8F2A-CBC8B4F9B353}"/>
              </a:ext>
            </a:extLst>
          </p:cNvPr>
          <p:cNvSpPr txBox="1"/>
          <p:nvPr/>
        </p:nvSpPr>
        <p:spPr>
          <a:xfrm>
            <a:off x="1869888" y="171137"/>
            <a:ext cx="5849136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/>
              <a:t>Области научных исследований Института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5725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079E384-C54B-4ED3-8981-F9B71D48F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C40D19-242F-4AD1-88DB-284AC5549344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CCAFE-25AF-4BE6-90F9-83F92A91734D}"/>
              </a:ext>
            </a:extLst>
          </p:cNvPr>
          <p:cNvSpPr txBox="1"/>
          <p:nvPr/>
        </p:nvSpPr>
        <p:spPr>
          <a:xfrm>
            <a:off x="1043608" y="1041884"/>
            <a:ext cx="7776864" cy="5286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600" dirty="0"/>
              <a:t>В настоящее время в штате Института </a:t>
            </a:r>
            <a:r>
              <a:rPr lang="ru-RU" sz="1600" b="1" dirty="0">
                <a:solidFill>
                  <a:srgbClr val="C00000"/>
                </a:solidFill>
              </a:rPr>
              <a:t>78</a:t>
            </a:r>
            <a:r>
              <a:rPr lang="ru-RU" sz="1600" dirty="0"/>
              <a:t> научных сотрудников, 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в том числе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</a:rPr>
              <a:t>12 докторов наук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  <a:r>
              <a:rPr lang="ru-RU" sz="1600" dirty="0"/>
              <a:t>(из них </a:t>
            </a:r>
            <a:r>
              <a:rPr lang="ru-RU" sz="1600" b="1" dirty="0">
                <a:solidFill>
                  <a:srgbClr val="C00000"/>
                </a:solidFill>
              </a:rPr>
              <a:t>1 академик РАН</a:t>
            </a:r>
            <a:r>
              <a:rPr lang="ru-RU" sz="1600" dirty="0">
                <a:solidFill>
                  <a:srgbClr val="C00000"/>
                </a:solidFill>
              </a:rPr>
              <a:t>, </a:t>
            </a:r>
            <a:r>
              <a:rPr lang="ru-RU" sz="1600" b="1" dirty="0">
                <a:solidFill>
                  <a:srgbClr val="C00000"/>
                </a:solidFill>
              </a:rPr>
              <a:t>1 член-корреспондент РАН</a:t>
            </a:r>
            <a:r>
              <a:rPr lang="en-US" sz="1600" b="1" dirty="0">
                <a:solidFill>
                  <a:srgbClr val="C00000"/>
                </a:solidFill>
              </a:rPr>
              <a:t>,</a:t>
            </a:r>
            <a:r>
              <a:rPr lang="ru-RU" sz="1600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</a:rPr>
              <a:t>     1 профессор РАН</a:t>
            </a:r>
            <a:r>
              <a:rPr lang="ru-RU" sz="1600" dirty="0"/>
              <a:t>), </a:t>
            </a:r>
          </a:p>
          <a:p>
            <a:pPr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</a:rPr>
              <a:t>37 кандидатов наук</a:t>
            </a:r>
            <a:r>
              <a:rPr lang="ru-RU" sz="1600" b="1" dirty="0">
                <a:solidFill>
                  <a:srgbClr val="FF0000"/>
                </a:solidFill>
              </a:rPr>
              <a:t>,</a:t>
            </a:r>
            <a:r>
              <a:rPr lang="ru-RU" sz="1600" dirty="0"/>
              <a:t> </a:t>
            </a:r>
          </a:p>
          <a:p>
            <a:pPr>
              <a:lnSpc>
                <a:spcPct val="150000"/>
              </a:lnSpc>
            </a:pPr>
            <a:r>
              <a:rPr lang="ru-RU" sz="1600" dirty="0"/>
              <a:t>которые работают в </a:t>
            </a:r>
            <a:r>
              <a:rPr lang="ru-RU" sz="1600" b="1" dirty="0">
                <a:solidFill>
                  <a:srgbClr val="C00000"/>
                </a:solidFill>
              </a:rPr>
              <a:t>11</a:t>
            </a:r>
            <a:r>
              <a:rPr lang="ru-RU" sz="1600" dirty="0"/>
              <a:t> лабораториях.</a:t>
            </a:r>
          </a:p>
          <a:p>
            <a:pPr>
              <a:lnSpc>
                <a:spcPts val="1500"/>
              </a:lnSpc>
            </a:pPr>
            <a:endParaRPr lang="ru-RU" sz="1600" dirty="0"/>
          </a:p>
          <a:p>
            <a:endParaRPr lang="ru-RU" sz="1600" dirty="0"/>
          </a:p>
          <a:p>
            <a:pPr>
              <a:lnSpc>
                <a:spcPct val="150000"/>
              </a:lnSpc>
            </a:pPr>
            <a:r>
              <a:rPr lang="ru-RU" sz="1600" dirty="0"/>
              <a:t>В сотрудничестве и на  базе Новосибирского государственного университета созданы 2 совместные лаборатории:</a:t>
            </a:r>
          </a:p>
          <a:p>
            <a:endParaRPr lang="en-US" sz="1600" dirty="0"/>
          </a:p>
          <a:p>
            <a:r>
              <a:rPr lang="ru-RU" sz="1600" b="1" dirty="0">
                <a:solidFill>
                  <a:srgbClr val="002060"/>
                </a:solidFill>
              </a:rPr>
              <a:t>Лаборатория структурной, функциональной и сравнительной геномики</a:t>
            </a:r>
          </a:p>
          <a:p>
            <a:endParaRPr lang="ru-RU" sz="1600" dirty="0">
              <a:solidFill>
                <a:srgbClr val="002060"/>
              </a:solidFill>
            </a:endParaRPr>
          </a:p>
          <a:p>
            <a:r>
              <a:rPr lang="ru-RU" sz="1600" b="1" dirty="0">
                <a:solidFill>
                  <a:srgbClr val="002060"/>
                </a:solidFill>
              </a:rPr>
              <a:t>Лаборатория эпигенетики </a:t>
            </a:r>
            <a:r>
              <a:rPr lang="ru-RU" sz="1600" i="1" dirty="0"/>
              <a:t>(в рамках выполнения мега-гранта 2018-2020 гг., ведущий ученый </a:t>
            </a:r>
            <a:r>
              <a:rPr lang="ru-RU" sz="1600" b="1" i="1" dirty="0"/>
              <a:t>Прим Сингх </a:t>
            </a:r>
            <a:r>
              <a:rPr lang="ru-RU" sz="1600" i="1" dirty="0"/>
              <a:t>(</a:t>
            </a:r>
            <a:r>
              <a:rPr lang="ru-RU" sz="1600" b="1" i="1" dirty="0" err="1"/>
              <a:t>Dr</a:t>
            </a:r>
            <a:r>
              <a:rPr lang="ru-RU" sz="1600" b="1" i="1" dirty="0"/>
              <a:t> </a:t>
            </a:r>
            <a:r>
              <a:rPr lang="ru-RU" sz="1600" b="1" i="1" dirty="0" err="1"/>
              <a:t>Prim</a:t>
            </a:r>
            <a:r>
              <a:rPr lang="ru-RU" sz="1600" b="1" i="1" dirty="0"/>
              <a:t> B </a:t>
            </a:r>
            <a:r>
              <a:rPr lang="ru-RU" sz="1600" b="1" i="1" dirty="0" err="1"/>
              <a:t>Singh</a:t>
            </a:r>
            <a:r>
              <a:rPr lang="ru-RU" sz="1600" i="1" dirty="0"/>
              <a:t>), Назарбаев Университет, Астана, Республика Казахстан)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7" name="Picture 5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0BFF2150-A93A-42D4-B099-FCE91DE53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9" y="284163"/>
            <a:ext cx="656704" cy="657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EC2C6F-ED9A-41F4-ADA6-B4D661FA5B49}"/>
              </a:ext>
            </a:extLst>
          </p:cNvPr>
          <p:cNvSpPr txBox="1"/>
          <p:nvPr/>
        </p:nvSpPr>
        <p:spPr>
          <a:xfrm>
            <a:off x="2195736" y="265943"/>
            <a:ext cx="4032448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/>
              <a:t>Научный потенциал Института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996276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564337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5CC51D9-7D52-4A68-93FE-BCCE5FD4E756}" type="slidenum">
              <a:rPr lang="ru-RU" altLang="ru-RU" smtClean="0"/>
              <a:pPr/>
              <a:t>6</a:t>
            </a:fld>
            <a:endParaRPr lang="ru-RU" altLang="ru-RU" dirty="0"/>
          </a:p>
        </p:txBody>
      </p:sp>
      <p:pic>
        <p:nvPicPr>
          <p:cNvPr id="27652" name="Picture 2" descr="C:\Users\user\AppData\Local\Temp\world map_points_sl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64704"/>
            <a:ext cx="8360854" cy="5367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2649645" y="176033"/>
            <a:ext cx="4751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ea typeface="Calibri" pitchFamily="34" charset="0"/>
                <a:cs typeface="Arial" pitchFamily="34" charset="0"/>
              </a:rPr>
              <a:t>Международное сотрудничество ИМКБ </a:t>
            </a:r>
          </a:p>
        </p:txBody>
      </p:sp>
      <p:pic>
        <p:nvPicPr>
          <p:cNvPr id="8" name="Picture 31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625" y="176033"/>
            <a:ext cx="428628" cy="42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2984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auto">
          <a:xfrm>
            <a:off x="214313" y="1103738"/>
            <a:ext cx="8693150" cy="3621406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9700" name="Picture 2" descr="http://www.mcb.nsc.ru/sites/mcb.nsc.ru/files/imagecache/ConferenceBanner/conference/Chromosome2009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00963" y="3319887"/>
            <a:ext cx="10477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3319887"/>
            <a:ext cx="10477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0963" y="1951462"/>
            <a:ext cx="10477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600" y="1951462"/>
            <a:ext cx="10477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TextBox 1"/>
          <p:cNvSpPr txBox="1">
            <a:spLocks noChangeArrowheads="1"/>
          </p:cNvSpPr>
          <p:nvPr/>
        </p:nvSpPr>
        <p:spPr bwMode="auto">
          <a:xfrm>
            <a:off x="1582738" y="1514106"/>
            <a:ext cx="596106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altLang="ru-RU" sz="1400" dirty="0"/>
              <a:t>  Начиная с 2009 года Институт организует регулярные международные конференции «Хромосома», цель которых – обмен свежей научной информацией в быстро развивающейся области организации и функционирования геномов. Конференции традиционно проходят на высоком научном уровне и способствуют установлению творческих связей между отечественными и зарубежными исследователями. </a:t>
            </a:r>
          </a:p>
          <a:p>
            <a:pPr algn="just"/>
            <a:r>
              <a:rPr lang="ru-RU" altLang="ru-RU" sz="1400" dirty="0"/>
              <a:t>	Конференции «Хромосома»</a:t>
            </a:r>
            <a:r>
              <a:rPr lang="en-US" altLang="ru-RU" sz="1400" dirty="0"/>
              <a:t> </a:t>
            </a:r>
            <a:r>
              <a:rPr lang="ru-RU" altLang="ru-RU" sz="1400" dirty="0"/>
              <a:t>становятся источником профессионального роста молодых ученых, а также служат делу продолжения научных традиций отечественной школы цитогенетики, молекулярной и клеточной биологии. С докладами выступают как молодые исследователи, так и признанные мировые лидеры В каждой из конференций принимали участие более 150 человек, в том числе более 20 ведущих зарубежных ученых. </a:t>
            </a:r>
          </a:p>
        </p:txBody>
      </p:sp>
      <p:sp>
        <p:nvSpPr>
          <p:cNvPr id="29710" name="TextBox 5"/>
          <p:cNvSpPr txBox="1">
            <a:spLocks noChangeArrowheads="1"/>
          </p:cNvSpPr>
          <p:nvPr/>
        </p:nvSpPr>
        <p:spPr bwMode="auto">
          <a:xfrm>
            <a:off x="1835150" y="1226074"/>
            <a:ext cx="5480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 sz="1600" b="1" dirty="0">
                <a:solidFill>
                  <a:srgbClr val="C00000"/>
                </a:solidFill>
              </a:rPr>
              <a:t>МЕЖДУНАРОДНАЯ КОНФЕРЕНЦИЯ «ХРОМОСОМА</a:t>
            </a:r>
            <a:r>
              <a:rPr lang="ru-RU" altLang="ru-RU" dirty="0">
                <a:solidFill>
                  <a:srgbClr val="C00000"/>
                </a:solidFill>
              </a:rPr>
              <a:t>»</a:t>
            </a:r>
          </a:p>
        </p:txBody>
      </p:sp>
      <p:pic>
        <p:nvPicPr>
          <p:cNvPr id="21" name="Picture 31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191333"/>
            <a:ext cx="428628" cy="42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615113" y="6237312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555225C-89F4-4026-9D76-4C1833D465AB}" type="slidenum">
              <a:rPr lang="ru-RU" altLang="ru-RU" smtClean="0"/>
              <a:pPr/>
              <a:t>7</a:t>
            </a:fld>
            <a:endParaRPr lang="ru-RU" alt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0B928F6-B967-4E67-9608-B2A37A9FC03C}"/>
              </a:ext>
            </a:extLst>
          </p:cNvPr>
          <p:cNvGrpSpPr/>
          <p:nvPr/>
        </p:nvGrpSpPr>
        <p:grpSpPr>
          <a:xfrm>
            <a:off x="511798" y="5230387"/>
            <a:ext cx="1219200" cy="1047750"/>
            <a:chOff x="793750" y="5315910"/>
            <a:chExt cx="1219200" cy="104775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CF38BA5C-1C92-4231-9AE2-B3E43EA2F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879475" y="5230185"/>
              <a:ext cx="104775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4BFA2BD-FEF8-4721-B0E0-FB4F5DF98866}"/>
                </a:ext>
              </a:extLst>
            </p:cNvPr>
            <p:cNvSpPr/>
            <p:nvPr/>
          </p:nvSpPr>
          <p:spPr>
            <a:xfrm>
              <a:off x="971600" y="5877272"/>
              <a:ext cx="863550" cy="21602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DA8021F-97F7-4B78-A249-6C633BD6B316}"/>
                </a:ext>
              </a:extLst>
            </p:cNvPr>
            <p:cNvSpPr txBox="1"/>
            <p:nvPr/>
          </p:nvSpPr>
          <p:spPr>
            <a:xfrm>
              <a:off x="971600" y="5708285"/>
              <a:ext cx="100811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000" b="1" dirty="0">
                  <a:latin typeface="Constantia" panose="02030602050306030303" pitchFamily="18" charset="0"/>
                </a:rPr>
                <a:t>2023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45166F-BE94-4798-8948-485DB856DB46}"/>
              </a:ext>
            </a:extLst>
          </p:cNvPr>
          <p:cNvSpPr txBox="1"/>
          <p:nvPr/>
        </p:nvSpPr>
        <p:spPr>
          <a:xfrm>
            <a:off x="1835696" y="5517232"/>
            <a:ext cx="5512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Конференция пройдет в Академгородке, Новосибирск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5-10 сентября 2023 г.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0A63FE1-E4E0-426B-9698-1D9DE2A54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645" y="176033"/>
            <a:ext cx="4751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altLang="ru-RU" b="1" dirty="0">
                <a:ea typeface="Calibri" pitchFamily="34" charset="0"/>
                <a:cs typeface="Arial" pitchFamily="34" charset="0"/>
              </a:rPr>
              <a:t>Международное сотрудничество ИМКБ </a:t>
            </a:r>
          </a:p>
        </p:txBody>
      </p:sp>
    </p:spTree>
    <p:extLst>
      <p:ext uri="{BB962C8B-B14F-4D97-AF65-F5344CB8AC3E}">
        <p14:creationId xmlns:p14="http://schemas.microsoft.com/office/powerpoint/2010/main" val="1732377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555225C-89F4-4026-9D76-4C1833D465AB}" type="slidenum">
              <a:rPr lang="ru-RU" altLang="ru-RU" smtClean="0"/>
              <a:pPr/>
              <a:t>8</a:t>
            </a:fld>
            <a:endParaRPr lang="ru-RU" altLang="ru-RU" dirty="0"/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77416" y="1340768"/>
            <a:ext cx="9047111" cy="391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eaLnBrk="1" hangingPunct="1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Иммунотерапия и клеточные технологии</a:t>
            </a:r>
            <a:r>
              <a:rPr lang="en-US" b="1" dirty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cs typeface="Arial" pitchFamily="34" charset="0"/>
              </a:rPr>
              <a:t>лечения рака, вирусных инфекций </a:t>
            </a:r>
            <a:r>
              <a:rPr lang="ru-RU" dirty="0">
                <a:solidFill>
                  <a:srgbClr val="002060"/>
                </a:solidFill>
                <a:cs typeface="Arial" pitchFamily="34" charset="0"/>
              </a:rPr>
              <a:t>(</a:t>
            </a:r>
            <a:r>
              <a:rPr lang="en-US" dirty="0">
                <a:solidFill>
                  <a:srgbClr val="002060"/>
                </a:solidFill>
                <a:cs typeface="Arial" pitchFamily="34" charset="0"/>
              </a:rPr>
              <a:t>COVID-19, </a:t>
            </a:r>
            <a:r>
              <a:rPr lang="ru-RU" dirty="0">
                <a:solidFill>
                  <a:srgbClr val="002060"/>
                </a:solidFill>
                <a:cs typeface="Arial" pitchFamily="34" charset="0"/>
              </a:rPr>
              <a:t>ВИЧ и др.)</a:t>
            </a:r>
          </a:p>
          <a:p>
            <a:pPr eaLnBrk="1" hangingPunct="1">
              <a:lnSpc>
                <a:spcPts val="2500"/>
              </a:lnSpc>
            </a:pPr>
            <a:endParaRPr lang="ru-RU" altLang="ru-RU" b="1" dirty="0">
              <a:solidFill>
                <a:srgbClr val="002060"/>
              </a:solidFill>
            </a:endParaRPr>
          </a:p>
          <a:p>
            <a:pPr marL="285750" indent="-285750" eaLnBrk="1" hangingPunct="1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Использование молекулярных маркеров в ранней диагностике онкозаболеваний</a:t>
            </a:r>
          </a:p>
          <a:p>
            <a:pPr>
              <a:lnSpc>
                <a:spcPts val="2500"/>
              </a:lnSpc>
            </a:pP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2060"/>
                </a:solidFill>
              </a:rPr>
              <a:t>Сравнительный анализ геномов разных видов животных </a:t>
            </a:r>
          </a:p>
          <a:p>
            <a:pPr>
              <a:lnSpc>
                <a:spcPts val="2500"/>
              </a:lnSpc>
            </a:pPr>
            <a:endParaRPr lang="ru-RU" b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altLang="ru-RU" b="1" dirty="0">
                <a:solidFill>
                  <a:srgbClr val="002060"/>
                </a:solidFill>
              </a:rPr>
              <a:t>Отработка новых методов редактирования геномов (</a:t>
            </a:r>
            <a:r>
              <a:rPr lang="en-US" altLang="ru-RU" b="1" dirty="0">
                <a:solidFill>
                  <a:srgbClr val="002060"/>
                </a:solidFill>
              </a:rPr>
              <a:t>CRISPR/Cas</a:t>
            </a:r>
            <a:r>
              <a:rPr lang="ru-RU" altLang="ru-RU" b="1" dirty="0">
                <a:solidFill>
                  <a:srgbClr val="002060"/>
                </a:solidFill>
              </a:rPr>
              <a:t>9 и др.)</a:t>
            </a:r>
            <a:r>
              <a:rPr lang="en-US" altLang="ru-RU" b="1" dirty="0">
                <a:solidFill>
                  <a:srgbClr val="002060"/>
                </a:solidFill>
              </a:rPr>
              <a:t> </a:t>
            </a:r>
            <a:endParaRPr lang="ru-RU" altLang="ru-RU" b="1" dirty="0">
              <a:solidFill>
                <a:srgbClr val="002060"/>
              </a:solidFill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ru-RU" altLang="ru-RU" dirty="0">
              <a:solidFill>
                <a:srgbClr val="002060"/>
              </a:solidFill>
            </a:endParaRPr>
          </a:p>
          <a:p>
            <a:pPr>
              <a:lnSpc>
                <a:spcPts val="2500"/>
              </a:lnSpc>
            </a:pPr>
            <a:endParaRPr lang="ru-RU" altLang="ru-RU" b="1" dirty="0">
              <a:solidFill>
                <a:srgbClr val="002060"/>
              </a:solidFill>
              <a:cs typeface="Arial" pitchFamily="34" charset="0"/>
            </a:endParaRPr>
          </a:p>
          <a:p>
            <a:pPr>
              <a:lnSpc>
                <a:spcPts val="2500"/>
              </a:lnSpc>
            </a:pPr>
            <a:endParaRPr lang="ru-RU" altLang="ru-RU" dirty="0">
              <a:solidFill>
                <a:srgbClr val="002060"/>
              </a:solidFill>
            </a:endParaRPr>
          </a:p>
        </p:txBody>
      </p:sp>
      <p:pic>
        <p:nvPicPr>
          <p:cNvPr id="5" name="Picture 4" descr="H:\Masha\ИМКБ документы постоянного хранения\OMKB_LOGOT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9" y="284163"/>
            <a:ext cx="542897" cy="54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CD0E66AC-A4D0-45D5-B288-1B4B1FFC1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164" y="220578"/>
            <a:ext cx="6380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cs typeface="Arial" pitchFamily="34" charset="0"/>
              </a:rPr>
              <a:t>Актуальные направления исследований ИМКБ</a:t>
            </a:r>
            <a:endParaRPr lang="en-US" altLang="ru-RU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BBBA6E-8BAB-469B-93C8-E743C1C7328A}" type="slidenum">
              <a:rPr lang="ru-RU" altLang="ru-RU" smtClean="0"/>
              <a:pPr/>
              <a:t>9</a:t>
            </a:fld>
            <a:endParaRPr lang="ru-RU" altLang="ru-RU"/>
          </a:p>
        </p:txBody>
      </p:sp>
      <p:sp>
        <p:nvSpPr>
          <p:cNvPr id="6" name="TextBox 5"/>
          <p:cNvSpPr txBox="1"/>
          <p:nvPr/>
        </p:nvSpPr>
        <p:spPr>
          <a:xfrm>
            <a:off x="986597" y="1631509"/>
            <a:ext cx="810101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1. Развитие платформы химерных антигенных рецепторов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(CAR)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    для иммунотерапии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рака</a:t>
            </a:r>
          </a:p>
          <a:p>
            <a:pPr>
              <a:defRPr/>
            </a:pPr>
            <a:endParaRPr lang="ru-RU" altLang="ru-RU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endParaRPr lang="ru-RU" alt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2586038" y="116632"/>
            <a:ext cx="54124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 dirty="0">
                <a:cs typeface="Arial" pitchFamily="34" charset="0"/>
              </a:rPr>
              <a:t>Иммунотерапия и клеточные технологии</a:t>
            </a:r>
          </a:p>
        </p:txBody>
      </p:sp>
      <p:sp>
        <p:nvSpPr>
          <p:cNvPr id="8" name="Rectangle 7"/>
          <p:cNvSpPr/>
          <p:nvPr/>
        </p:nvSpPr>
        <p:spPr>
          <a:xfrm>
            <a:off x="971600" y="2348880"/>
            <a:ext cx="8101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2. Разработка вакцин нового поколения против ВИЧ-инфекции</a:t>
            </a:r>
          </a:p>
        </p:txBody>
      </p:sp>
      <p:sp>
        <p:nvSpPr>
          <p:cNvPr id="9" name="Rectangle 8"/>
          <p:cNvSpPr/>
          <p:nvPr/>
        </p:nvSpPr>
        <p:spPr>
          <a:xfrm>
            <a:off x="986597" y="2924944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3. Получение антител животных и человека для фундаментальных и      прикладных задач</a:t>
            </a:r>
          </a:p>
        </p:txBody>
      </p:sp>
      <p:pic>
        <p:nvPicPr>
          <p:cNvPr id="10" name="Picture 4" descr="H:\Masha\ИМКБ документы постоянного хранения\OMKB_LOGOTIP.jpg">
            <a:extLst>
              <a:ext uri="{FF2B5EF4-FFF2-40B4-BE49-F238E27FC236}">
                <a16:creationId xmlns:a16="http://schemas.microsoft.com/office/drawing/2014/main" id="{9F5C0705-AAB4-40ED-8DDE-39D3291AC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9" y="284163"/>
            <a:ext cx="542897" cy="543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610604-0D10-4FE7-BD0A-4B4983E950D3}"/>
              </a:ext>
            </a:extLst>
          </p:cNvPr>
          <p:cNvSpPr txBox="1"/>
          <p:nvPr/>
        </p:nvSpPr>
        <p:spPr>
          <a:xfrm>
            <a:off x="1835696" y="476672"/>
            <a:ext cx="64087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Отдел молекулярной иммунологии 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Руководитель- д.б.н. Таранин А. В.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C0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11046</TotalTime>
  <Words>1480</Words>
  <Application>Microsoft Macintosh PowerPoint</Application>
  <PresentationFormat>On-screen Show (4:3)</PresentationFormat>
  <Paragraphs>198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Constantia</vt:lpstr>
      <vt:lpstr>Symbol</vt:lpstr>
      <vt:lpstr>Times New Roman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Ксения М. Кульгаева</dc:creator>
  <cp:lastModifiedBy>Azamat Junisbai</cp:lastModifiedBy>
  <cp:revision>759</cp:revision>
  <cp:lastPrinted>2012-08-11T22:44:45Z</cp:lastPrinted>
  <dcterms:created xsi:type="dcterms:W3CDTF">2012-08-10T08:03:14Z</dcterms:created>
  <dcterms:modified xsi:type="dcterms:W3CDTF">2023-01-25T04:31:59Z</dcterms:modified>
</cp:coreProperties>
</file>