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66" r:id="rId4"/>
    <p:sldId id="263" r:id="rId5"/>
    <p:sldId id="265" r:id="rId6"/>
    <p:sldId id="259" r:id="rId7"/>
    <p:sldId id="261" r:id="rId8"/>
    <p:sldId id="258" r:id="rId9"/>
    <p:sldId id="260" r:id="rId10"/>
    <p:sldId id="26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C6"/>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E9583-E146-4C70-B127-6D26851EE23B}"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ru-RU"/>
        </a:p>
      </dgm:t>
    </dgm:pt>
    <dgm:pt modelId="{C9B95020-B5ED-4522-82B7-F4BDACDC49C2}">
      <dgm:prSet phldrT="[Текст]"/>
      <dgm:spPr/>
      <dgm:t>
        <a:bodyPr/>
        <a:lstStyle/>
        <a:p>
          <a:r>
            <a:rPr lang="en-US" b="1" dirty="0">
              <a:latin typeface="Times New Roman" panose="02020603050405020304" pitchFamily="18" charset="0"/>
              <a:cs typeface="Times New Roman" panose="02020603050405020304" pitchFamily="18" charset="0"/>
            </a:rPr>
            <a:t>Genome-wide association study (GWAS). </a:t>
          </a:r>
          <a:r>
            <a:rPr lang="en-US" b="0" i="0" dirty="0">
              <a:latin typeface="Times New Roman" panose="02020603050405020304" pitchFamily="18" charset="0"/>
              <a:cs typeface="Times New Roman" panose="02020603050405020304" pitchFamily="18" charset="0"/>
            </a:rPr>
            <a:t>Identification of significant associations between SNP markers alleles and phenotypic variations</a:t>
          </a:r>
          <a:r>
            <a:rPr lang="ru-RU" b="0" i="0" dirty="0">
              <a:latin typeface="Times New Roman" panose="02020603050405020304" pitchFamily="18" charset="0"/>
              <a:cs typeface="Times New Roman" panose="02020603050405020304" pitchFamily="18" charset="0"/>
            </a:rPr>
            <a:t>.</a:t>
          </a:r>
          <a:endParaRPr lang="ru-RU" b="0" i="0" dirty="0"/>
        </a:p>
      </dgm:t>
    </dgm:pt>
    <dgm:pt modelId="{AED0F7BF-70CF-4DFD-A092-522C4C464791}" type="parTrans" cxnId="{E642CF76-0C9C-45EC-8552-E03023FBF33E}">
      <dgm:prSet/>
      <dgm:spPr/>
      <dgm:t>
        <a:bodyPr/>
        <a:lstStyle/>
        <a:p>
          <a:endParaRPr lang="ru-RU">
            <a:solidFill>
              <a:schemeClr val="tx1"/>
            </a:solidFill>
          </a:endParaRPr>
        </a:p>
      </dgm:t>
    </dgm:pt>
    <dgm:pt modelId="{D2CEA8ED-47E2-4349-9958-FAF1C9CBE693}" type="sibTrans" cxnId="{E642CF76-0C9C-45EC-8552-E03023FBF33E}">
      <dgm:prSet/>
      <dgm:spPr/>
      <dgm:t>
        <a:bodyPr/>
        <a:lstStyle/>
        <a:p>
          <a:endParaRPr lang="ru-RU">
            <a:solidFill>
              <a:schemeClr val="tx1"/>
            </a:solidFill>
          </a:endParaRPr>
        </a:p>
      </dgm:t>
    </dgm:pt>
    <dgm:pt modelId="{7D200008-E083-4F5F-87F1-37D013C40683}">
      <dgm:prSet phldrT="[Текст]"/>
      <dgm:spPr/>
      <dgm:t>
        <a:bodyPr/>
        <a:lstStyle/>
        <a:p>
          <a:r>
            <a:rPr lang="en-US" b="1" dirty="0">
              <a:latin typeface="Times New Roman" panose="02020603050405020304" pitchFamily="18" charset="0"/>
              <a:cs typeface="Times New Roman" panose="02020603050405020304" pitchFamily="18" charset="0"/>
            </a:rPr>
            <a:t>Selection of markers </a:t>
          </a:r>
          <a:r>
            <a:rPr lang="en-US" b="0" dirty="0">
              <a:latin typeface="Times New Roman" panose="02020603050405020304" pitchFamily="18" charset="0"/>
              <a:cs typeface="Times New Roman" panose="02020603050405020304" pitchFamily="18" charset="0"/>
            </a:rPr>
            <a:t>significantly associated with the traits of interest</a:t>
          </a:r>
          <a:r>
            <a:rPr lang="ru-RU" dirty="0">
              <a:latin typeface="Times New Roman" panose="02020603050405020304" pitchFamily="18" charset="0"/>
              <a:cs typeface="Times New Roman" panose="02020603050405020304" pitchFamily="18" charset="0"/>
            </a:rPr>
            <a:t>.</a:t>
          </a:r>
          <a:endParaRPr lang="ru-RU" dirty="0"/>
        </a:p>
      </dgm:t>
    </dgm:pt>
    <dgm:pt modelId="{65307569-94A7-40CB-A133-7E02C5B7014F}" type="parTrans" cxnId="{60844C9F-E8FD-477F-B2CE-045CC4916A5D}">
      <dgm:prSet/>
      <dgm:spPr/>
      <dgm:t>
        <a:bodyPr/>
        <a:lstStyle/>
        <a:p>
          <a:endParaRPr lang="ru-RU">
            <a:solidFill>
              <a:schemeClr val="tx1"/>
            </a:solidFill>
          </a:endParaRPr>
        </a:p>
      </dgm:t>
    </dgm:pt>
    <dgm:pt modelId="{9296A0A2-1462-4590-BBFA-372C403A27D2}" type="sibTrans" cxnId="{60844C9F-E8FD-477F-B2CE-045CC4916A5D}">
      <dgm:prSet/>
      <dgm:spPr/>
      <dgm:t>
        <a:bodyPr/>
        <a:lstStyle/>
        <a:p>
          <a:endParaRPr lang="ru-RU">
            <a:solidFill>
              <a:schemeClr val="tx1"/>
            </a:solidFill>
          </a:endParaRPr>
        </a:p>
      </dgm:t>
    </dgm:pt>
    <dgm:pt modelId="{2C6386B8-C4E1-48B5-B707-123B093F73CA}">
      <dgm:prSet phldrT="[Текст]"/>
      <dgm:spPr/>
      <dgm:t>
        <a:bodyPr/>
        <a:lstStyle/>
        <a:p>
          <a:r>
            <a:rPr lang="en-US" b="1" dirty="0">
              <a:latin typeface="Times New Roman" panose="02020603050405020304" pitchFamily="18" charset="0"/>
              <a:cs typeface="Times New Roman" panose="02020603050405020304" pitchFamily="18" charset="0"/>
            </a:rPr>
            <a:t>Transformation of SNP markers </a:t>
          </a:r>
          <a:r>
            <a:rPr lang="en-US" b="0" dirty="0">
              <a:latin typeface="Times New Roman" panose="02020603050405020304" pitchFamily="18" charset="0"/>
              <a:cs typeface="Times New Roman" panose="02020603050405020304" pitchFamily="18" charset="0"/>
            </a:rPr>
            <a:t>into KASP assays. Design of KASP primers</a:t>
          </a:r>
          <a:r>
            <a:rPr lang="ru-RU" dirty="0">
              <a:latin typeface="Times New Roman" panose="02020603050405020304" pitchFamily="18" charset="0"/>
              <a:cs typeface="Times New Roman" panose="02020603050405020304" pitchFamily="18" charset="0"/>
            </a:rPr>
            <a:t>.</a:t>
          </a:r>
        </a:p>
      </dgm:t>
    </dgm:pt>
    <dgm:pt modelId="{D3B5AA9E-7507-4897-989C-5519395F89A0}" type="parTrans" cxnId="{69284FCA-2E45-41E9-B5DF-8960267D97E5}">
      <dgm:prSet/>
      <dgm:spPr/>
      <dgm:t>
        <a:bodyPr/>
        <a:lstStyle/>
        <a:p>
          <a:endParaRPr lang="ru-RU">
            <a:solidFill>
              <a:schemeClr val="tx1"/>
            </a:solidFill>
          </a:endParaRPr>
        </a:p>
      </dgm:t>
    </dgm:pt>
    <dgm:pt modelId="{C2291FCD-DA02-44F4-A543-C6A99E098527}" type="sibTrans" cxnId="{69284FCA-2E45-41E9-B5DF-8960267D97E5}">
      <dgm:prSet/>
      <dgm:spPr/>
      <dgm:t>
        <a:bodyPr/>
        <a:lstStyle/>
        <a:p>
          <a:endParaRPr lang="ru-RU">
            <a:solidFill>
              <a:schemeClr val="tx1"/>
            </a:solidFill>
          </a:endParaRPr>
        </a:p>
      </dgm:t>
    </dgm:pt>
    <dgm:pt modelId="{D7D380FA-E7A5-4DF5-BD10-E882358136C9}">
      <dgm:prSet/>
      <dgm:spPr/>
      <dgm:t>
        <a:bodyPr/>
        <a:lstStyle/>
        <a:p>
          <a:r>
            <a:rPr lang="en-US" b="1" dirty="0">
              <a:latin typeface="Times New Roman" panose="02020603050405020304" pitchFamily="18" charset="0"/>
              <a:cs typeface="Times New Roman" panose="02020603050405020304" pitchFamily="18" charset="0"/>
            </a:rPr>
            <a:t>Validation of KASP assays </a:t>
          </a:r>
          <a:r>
            <a:rPr lang="en-US" b="0" dirty="0">
              <a:latin typeface="Times New Roman" panose="02020603050405020304" pitchFamily="18" charset="0"/>
              <a:cs typeface="Times New Roman" panose="02020603050405020304" pitchFamily="18" charset="0"/>
            </a:rPr>
            <a:t>using previously non-genotyped material</a:t>
          </a:r>
          <a:r>
            <a:rPr lang="ru-RU" dirty="0">
              <a:latin typeface="Times New Roman" panose="02020603050405020304" pitchFamily="18" charset="0"/>
              <a:cs typeface="Times New Roman" panose="02020603050405020304" pitchFamily="18" charset="0"/>
            </a:rPr>
            <a:t>.</a:t>
          </a:r>
        </a:p>
      </dgm:t>
    </dgm:pt>
    <dgm:pt modelId="{EF3C6537-4911-4E50-8C50-3FFC28B8CF21}" type="parTrans" cxnId="{9C682C88-D8AF-4C26-8F7E-494B8EE7F00A}">
      <dgm:prSet/>
      <dgm:spPr/>
      <dgm:t>
        <a:bodyPr/>
        <a:lstStyle/>
        <a:p>
          <a:endParaRPr lang="ru-RU">
            <a:solidFill>
              <a:schemeClr val="tx1"/>
            </a:solidFill>
          </a:endParaRPr>
        </a:p>
      </dgm:t>
    </dgm:pt>
    <dgm:pt modelId="{936119B7-4EBC-40D0-95B7-B5778E8A3B3C}" type="sibTrans" cxnId="{9C682C88-D8AF-4C26-8F7E-494B8EE7F00A}">
      <dgm:prSet/>
      <dgm:spPr/>
      <dgm:t>
        <a:bodyPr/>
        <a:lstStyle/>
        <a:p>
          <a:endParaRPr lang="ru-RU">
            <a:solidFill>
              <a:schemeClr val="tx1"/>
            </a:solidFill>
          </a:endParaRPr>
        </a:p>
      </dgm:t>
    </dgm:pt>
    <dgm:pt modelId="{07938C89-2BEF-4088-98BA-B8AFBABB0DFB}">
      <dgm:prSet/>
      <dgm:spPr/>
      <dgm:t>
        <a:bodyPr/>
        <a:lstStyle/>
        <a:p>
          <a:r>
            <a:rPr lang="en-US" b="1" dirty="0">
              <a:latin typeface="Times New Roman" panose="02020603050405020304" pitchFamily="18" charset="0"/>
              <a:cs typeface="Times New Roman" panose="02020603050405020304" pitchFamily="18" charset="0"/>
            </a:rPr>
            <a:t>Phenotyping of barley collection for two years </a:t>
          </a:r>
          <a:r>
            <a:rPr lang="en-US" b="0" dirty="0">
              <a:latin typeface="Times New Roman" panose="02020603050405020304" pitchFamily="18" charset="0"/>
              <a:cs typeface="Times New Roman" panose="02020603050405020304" pitchFamily="18" charset="0"/>
            </a:rPr>
            <a:t>to assess grain quality traits in three regions of Kazakhstan</a:t>
          </a:r>
          <a:r>
            <a:rPr lang="ru-RU" b="0" dirty="0">
              <a:latin typeface="Times New Roman" panose="02020603050405020304" pitchFamily="18" charset="0"/>
              <a:cs typeface="Times New Roman" panose="02020603050405020304" pitchFamily="18" charset="0"/>
            </a:rPr>
            <a:t>.</a:t>
          </a:r>
        </a:p>
      </dgm:t>
    </dgm:pt>
    <dgm:pt modelId="{6181C782-9CCD-4E71-BED0-DBD6103AD11F}" type="parTrans" cxnId="{971DFA36-AE1E-4DBA-BA6E-2C53C1A65C00}">
      <dgm:prSet/>
      <dgm:spPr/>
      <dgm:t>
        <a:bodyPr/>
        <a:lstStyle/>
        <a:p>
          <a:endParaRPr lang="ru-RU"/>
        </a:p>
      </dgm:t>
    </dgm:pt>
    <dgm:pt modelId="{497DF667-45CC-4F86-9DC7-108475BD1BBA}" type="sibTrans" cxnId="{971DFA36-AE1E-4DBA-BA6E-2C53C1A65C00}">
      <dgm:prSet/>
      <dgm:spPr/>
      <dgm:t>
        <a:bodyPr/>
        <a:lstStyle/>
        <a:p>
          <a:endParaRPr lang="ru-RU"/>
        </a:p>
      </dgm:t>
    </dgm:pt>
    <dgm:pt modelId="{6527AEBB-C269-4C09-B2B1-3FE37CFAFB10}" type="pres">
      <dgm:prSet presAssocID="{CD9E9583-E146-4C70-B127-6D26851EE23B}" presName="outerComposite" presStyleCnt="0">
        <dgm:presLayoutVars>
          <dgm:chMax val="5"/>
          <dgm:dir/>
          <dgm:resizeHandles val="exact"/>
        </dgm:presLayoutVars>
      </dgm:prSet>
      <dgm:spPr/>
    </dgm:pt>
    <dgm:pt modelId="{7A019ECB-D920-4DE8-964E-D2E37420574D}" type="pres">
      <dgm:prSet presAssocID="{CD9E9583-E146-4C70-B127-6D26851EE23B}" presName="dummyMaxCanvas" presStyleCnt="0">
        <dgm:presLayoutVars/>
      </dgm:prSet>
      <dgm:spPr/>
    </dgm:pt>
    <dgm:pt modelId="{567A4CA9-F8C9-430D-97A0-C443F7903A8F}" type="pres">
      <dgm:prSet presAssocID="{CD9E9583-E146-4C70-B127-6D26851EE23B}" presName="FiveNodes_1" presStyleLbl="node1" presStyleIdx="0" presStyleCnt="5">
        <dgm:presLayoutVars>
          <dgm:bulletEnabled val="1"/>
        </dgm:presLayoutVars>
      </dgm:prSet>
      <dgm:spPr/>
    </dgm:pt>
    <dgm:pt modelId="{652B17FC-DAE4-4C7D-BD67-016CB163CDD3}" type="pres">
      <dgm:prSet presAssocID="{CD9E9583-E146-4C70-B127-6D26851EE23B}" presName="FiveNodes_2" presStyleLbl="node1" presStyleIdx="1" presStyleCnt="5">
        <dgm:presLayoutVars>
          <dgm:bulletEnabled val="1"/>
        </dgm:presLayoutVars>
      </dgm:prSet>
      <dgm:spPr/>
    </dgm:pt>
    <dgm:pt modelId="{D8C70F62-8F9A-4DC0-81AF-B3BA54462125}" type="pres">
      <dgm:prSet presAssocID="{CD9E9583-E146-4C70-B127-6D26851EE23B}" presName="FiveNodes_3" presStyleLbl="node1" presStyleIdx="2" presStyleCnt="5">
        <dgm:presLayoutVars>
          <dgm:bulletEnabled val="1"/>
        </dgm:presLayoutVars>
      </dgm:prSet>
      <dgm:spPr/>
    </dgm:pt>
    <dgm:pt modelId="{5D97463D-19C7-42D4-B357-802C4912D4CF}" type="pres">
      <dgm:prSet presAssocID="{CD9E9583-E146-4C70-B127-6D26851EE23B}" presName="FiveNodes_4" presStyleLbl="node1" presStyleIdx="3" presStyleCnt="5">
        <dgm:presLayoutVars>
          <dgm:bulletEnabled val="1"/>
        </dgm:presLayoutVars>
      </dgm:prSet>
      <dgm:spPr/>
    </dgm:pt>
    <dgm:pt modelId="{518F52B9-B46A-4621-9B2F-2AE410D20F9D}" type="pres">
      <dgm:prSet presAssocID="{CD9E9583-E146-4C70-B127-6D26851EE23B}" presName="FiveNodes_5" presStyleLbl="node1" presStyleIdx="4" presStyleCnt="5">
        <dgm:presLayoutVars>
          <dgm:bulletEnabled val="1"/>
        </dgm:presLayoutVars>
      </dgm:prSet>
      <dgm:spPr/>
    </dgm:pt>
    <dgm:pt modelId="{2C6DED24-352B-4C75-ADCB-4604B0F8C783}" type="pres">
      <dgm:prSet presAssocID="{CD9E9583-E146-4C70-B127-6D26851EE23B}" presName="FiveConn_1-2" presStyleLbl="fgAccFollowNode1" presStyleIdx="0" presStyleCnt="4">
        <dgm:presLayoutVars>
          <dgm:bulletEnabled val="1"/>
        </dgm:presLayoutVars>
      </dgm:prSet>
      <dgm:spPr/>
    </dgm:pt>
    <dgm:pt modelId="{8F4DFB1C-3499-4117-8908-FE440E905C91}" type="pres">
      <dgm:prSet presAssocID="{CD9E9583-E146-4C70-B127-6D26851EE23B}" presName="FiveConn_2-3" presStyleLbl="fgAccFollowNode1" presStyleIdx="1" presStyleCnt="4">
        <dgm:presLayoutVars>
          <dgm:bulletEnabled val="1"/>
        </dgm:presLayoutVars>
      </dgm:prSet>
      <dgm:spPr/>
    </dgm:pt>
    <dgm:pt modelId="{3DD04123-7115-4F2A-BC11-C80DA23C3C3A}" type="pres">
      <dgm:prSet presAssocID="{CD9E9583-E146-4C70-B127-6D26851EE23B}" presName="FiveConn_3-4" presStyleLbl="fgAccFollowNode1" presStyleIdx="2" presStyleCnt="4">
        <dgm:presLayoutVars>
          <dgm:bulletEnabled val="1"/>
        </dgm:presLayoutVars>
      </dgm:prSet>
      <dgm:spPr/>
    </dgm:pt>
    <dgm:pt modelId="{B2136BBE-1CE4-40C1-91A0-EFEC68F11E30}" type="pres">
      <dgm:prSet presAssocID="{CD9E9583-E146-4C70-B127-6D26851EE23B}" presName="FiveConn_4-5" presStyleLbl="fgAccFollowNode1" presStyleIdx="3" presStyleCnt="4">
        <dgm:presLayoutVars>
          <dgm:bulletEnabled val="1"/>
        </dgm:presLayoutVars>
      </dgm:prSet>
      <dgm:spPr/>
    </dgm:pt>
    <dgm:pt modelId="{99A9B33B-4E81-4855-926A-EB24F9D6E414}" type="pres">
      <dgm:prSet presAssocID="{CD9E9583-E146-4C70-B127-6D26851EE23B}" presName="FiveNodes_1_text" presStyleLbl="node1" presStyleIdx="4" presStyleCnt="5">
        <dgm:presLayoutVars>
          <dgm:bulletEnabled val="1"/>
        </dgm:presLayoutVars>
      </dgm:prSet>
      <dgm:spPr/>
    </dgm:pt>
    <dgm:pt modelId="{BC91FBF8-2DDC-42AD-959B-52C278F4A917}" type="pres">
      <dgm:prSet presAssocID="{CD9E9583-E146-4C70-B127-6D26851EE23B}" presName="FiveNodes_2_text" presStyleLbl="node1" presStyleIdx="4" presStyleCnt="5">
        <dgm:presLayoutVars>
          <dgm:bulletEnabled val="1"/>
        </dgm:presLayoutVars>
      </dgm:prSet>
      <dgm:spPr/>
    </dgm:pt>
    <dgm:pt modelId="{FF0BB793-408E-4950-9896-FC116BEEA769}" type="pres">
      <dgm:prSet presAssocID="{CD9E9583-E146-4C70-B127-6D26851EE23B}" presName="FiveNodes_3_text" presStyleLbl="node1" presStyleIdx="4" presStyleCnt="5">
        <dgm:presLayoutVars>
          <dgm:bulletEnabled val="1"/>
        </dgm:presLayoutVars>
      </dgm:prSet>
      <dgm:spPr/>
    </dgm:pt>
    <dgm:pt modelId="{6D7892AE-CD4C-40CC-9FC0-A4A7805D79F1}" type="pres">
      <dgm:prSet presAssocID="{CD9E9583-E146-4C70-B127-6D26851EE23B}" presName="FiveNodes_4_text" presStyleLbl="node1" presStyleIdx="4" presStyleCnt="5">
        <dgm:presLayoutVars>
          <dgm:bulletEnabled val="1"/>
        </dgm:presLayoutVars>
      </dgm:prSet>
      <dgm:spPr/>
    </dgm:pt>
    <dgm:pt modelId="{DE9D7E1E-B1DD-4D5F-8946-9154A709D007}" type="pres">
      <dgm:prSet presAssocID="{CD9E9583-E146-4C70-B127-6D26851EE23B}" presName="FiveNodes_5_text" presStyleLbl="node1" presStyleIdx="4" presStyleCnt="5">
        <dgm:presLayoutVars>
          <dgm:bulletEnabled val="1"/>
        </dgm:presLayoutVars>
      </dgm:prSet>
      <dgm:spPr/>
    </dgm:pt>
  </dgm:ptLst>
  <dgm:cxnLst>
    <dgm:cxn modelId="{65A91230-04F6-4FC9-A56B-FBF134B6B5B9}" type="presOf" srcId="{07938C89-2BEF-4088-98BA-B8AFBABB0DFB}" destId="{99A9B33B-4E81-4855-926A-EB24F9D6E414}" srcOrd="1" destOrd="0" presId="urn:microsoft.com/office/officeart/2005/8/layout/vProcess5"/>
    <dgm:cxn modelId="{E3D10C32-26F5-4A00-AD84-2F0603BFAF91}" type="presOf" srcId="{7D200008-E083-4F5F-87F1-37D013C40683}" destId="{FF0BB793-408E-4950-9896-FC116BEEA769}" srcOrd="1" destOrd="0" presId="urn:microsoft.com/office/officeart/2005/8/layout/vProcess5"/>
    <dgm:cxn modelId="{2CADA732-71A5-41FA-9F7A-3B361905730F}" type="presOf" srcId="{9296A0A2-1462-4590-BBFA-372C403A27D2}" destId="{3DD04123-7115-4F2A-BC11-C80DA23C3C3A}" srcOrd="0" destOrd="0" presId="urn:microsoft.com/office/officeart/2005/8/layout/vProcess5"/>
    <dgm:cxn modelId="{F8BC3835-001F-4DE1-8F21-CB2A61902E1A}" type="presOf" srcId="{497DF667-45CC-4F86-9DC7-108475BD1BBA}" destId="{2C6DED24-352B-4C75-ADCB-4604B0F8C783}" srcOrd="0" destOrd="0" presId="urn:microsoft.com/office/officeart/2005/8/layout/vProcess5"/>
    <dgm:cxn modelId="{971DFA36-AE1E-4DBA-BA6E-2C53C1A65C00}" srcId="{CD9E9583-E146-4C70-B127-6D26851EE23B}" destId="{07938C89-2BEF-4088-98BA-B8AFBABB0DFB}" srcOrd="0" destOrd="0" parTransId="{6181C782-9CCD-4E71-BED0-DBD6103AD11F}" sibTransId="{497DF667-45CC-4F86-9DC7-108475BD1BBA}"/>
    <dgm:cxn modelId="{0CDFDE5C-798E-4F19-817A-4323CE11967B}" type="presOf" srcId="{07938C89-2BEF-4088-98BA-B8AFBABB0DFB}" destId="{567A4CA9-F8C9-430D-97A0-C443F7903A8F}" srcOrd="0" destOrd="0" presId="urn:microsoft.com/office/officeart/2005/8/layout/vProcess5"/>
    <dgm:cxn modelId="{94088F5D-BE49-4D09-B40B-1E00E3F9568A}" type="presOf" srcId="{D2CEA8ED-47E2-4349-9958-FAF1C9CBE693}" destId="{8F4DFB1C-3499-4117-8908-FE440E905C91}" srcOrd="0" destOrd="0" presId="urn:microsoft.com/office/officeart/2005/8/layout/vProcess5"/>
    <dgm:cxn modelId="{26811E46-2DBB-4652-AE93-328C12A6196A}" type="presOf" srcId="{C9B95020-B5ED-4522-82B7-F4BDACDC49C2}" destId="{BC91FBF8-2DDC-42AD-959B-52C278F4A917}" srcOrd="1" destOrd="0" presId="urn:microsoft.com/office/officeart/2005/8/layout/vProcess5"/>
    <dgm:cxn modelId="{7A48A173-3D2E-4326-8CFD-1A0B7E51ACC4}" type="presOf" srcId="{C9B95020-B5ED-4522-82B7-F4BDACDC49C2}" destId="{652B17FC-DAE4-4C7D-BD67-016CB163CDD3}" srcOrd="0" destOrd="0" presId="urn:microsoft.com/office/officeart/2005/8/layout/vProcess5"/>
    <dgm:cxn modelId="{F5D18354-1321-4D9C-845A-A57449BA7EA4}" type="presOf" srcId="{CD9E9583-E146-4C70-B127-6D26851EE23B}" destId="{6527AEBB-C269-4C09-B2B1-3FE37CFAFB10}" srcOrd="0" destOrd="0" presId="urn:microsoft.com/office/officeart/2005/8/layout/vProcess5"/>
    <dgm:cxn modelId="{E642CF76-0C9C-45EC-8552-E03023FBF33E}" srcId="{CD9E9583-E146-4C70-B127-6D26851EE23B}" destId="{C9B95020-B5ED-4522-82B7-F4BDACDC49C2}" srcOrd="1" destOrd="0" parTransId="{AED0F7BF-70CF-4DFD-A092-522C4C464791}" sibTransId="{D2CEA8ED-47E2-4349-9958-FAF1C9CBE693}"/>
    <dgm:cxn modelId="{8D941D57-AAE4-4FF3-9BC2-DAC7748CB687}" type="presOf" srcId="{2C6386B8-C4E1-48B5-B707-123B093F73CA}" destId="{5D97463D-19C7-42D4-B357-802C4912D4CF}" srcOrd="0" destOrd="0" presId="urn:microsoft.com/office/officeart/2005/8/layout/vProcess5"/>
    <dgm:cxn modelId="{9C682C88-D8AF-4C26-8F7E-494B8EE7F00A}" srcId="{CD9E9583-E146-4C70-B127-6D26851EE23B}" destId="{D7D380FA-E7A5-4DF5-BD10-E882358136C9}" srcOrd="4" destOrd="0" parTransId="{EF3C6537-4911-4E50-8C50-3FFC28B8CF21}" sibTransId="{936119B7-4EBC-40D0-95B7-B5778E8A3B3C}"/>
    <dgm:cxn modelId="{60844C9F-E8FD-477F-B2CE-045CC4916A5D}" srcId="{CD9E9583-E146-4C70-B127-6D26851EE23B}" destId="{7D200008-E083-4F5F-87F1-37D013C40683}" srcOrd="2" destOrd="0" parTransId="{65307569-94A7-40CB-A133-7E02C5B7014F}" sibTransId="{9296A0A2-1462-4590-BBFA-372C403A27D2}"/>
    <dgm:cxn modelId="{69284FCA-2E45-41E9-B5DF-8960267D97E5}" srcId="{CD9E9583-E146-4C70-B127-6D26851EE23B}" destId="{2C6386B8-C4E1-48B5-B707-123B093F73CA}" srcOrd="3" destOrd="0" parTransId="{D3B5AA9E-7507-4897-989C-5519395F89A0}" sibTransId="{C2291FCD-DA02-44F4-A543-C6A99E098527}"/>
    <dgm:cxn modelId="{D1E9A7D2-3FDD-4D33-B402-971BAE3A264D}" type="presOf" srcId="{D7D380FA-E7A5-4DF5-BD10-E882358136C9}" destId="{DE9D7E1E-B1DD-4D5F-8946-9154A709D007}" srcOrd="1" destOrd="0" presId="urn:microsoft.com/office/officeart/2005/8/layout/vProcess5"/>
    <dgm:cxn modelId="{2750FDED-775F-4105-A53F-A9F5E3EE5154}" type="presOf" srcId="{C2291FCD-DA02-44F4-A543-C6A99E098527}" destId="{B2136BBE-1CE4-40C1-91A0-EFEC68F11E30}" srcOrd="0" destOrd="0" presId="urn:microsoft.com/office/officeart/2005/8/layout/vProcess5"/>
    <dgm:cxn modelId="{610599F0-1FEF-417B-B018-73615DCA51D0}" type="presOf" srcId="{2C6386B8-C4E1-48B5-B707-123B093F73CA}" destId="{6D7892AE-CD4C-40CC-9FC0-A4A7805D79F1}" srcOrd="1" destOrd="0" presId="urn:microsoft.com/office/officeart/2005/8/layout/vProcess5"/>
    <dgm:cxn modelId="{FD8552F2-D3E0-403E-97DA-646F0698C5B8}" type="presOf" srcId="{7D200008-E083-4F5F-87F1-37D013C40683}" destId="{D8C70F62-8F9A-4DC0-81AF-B3BA54462125}" srcOrd="0" destOrd="0" presId="urn:microsoft.com/office/officeart/2005/8/layout/vProcess5"/>
    <dgm:cxn modelId="{F79A5DFE-5D7C-401A-9AF4-C56785ACCE4C}" type="presOf" srcId="{D7D380FA-E7A5-4DF5-BD10-E882358136C9}" destId="{518F52B9-B46A-4621-9B2F-2AE410D20F9D}" srcOrd="0" destOrd="0" presId="urn:microsoft.com/office/officeart/2005/8/layout/vProcess5"/>
    <dgm:cxn modelId="{19D8D76C-7E5E-485A-9264-1B1A0CD6A1CC}" type="presParOf" srcId="{6527AEBB-C269-4C09-B2B1-3FE37CFAFB10}" destId="{7A019ECB-D920-4DE8-964E-D2E37420574D}" srcOrd="0" destOrd="0" presId="urn:microsoft.com/office/officeart/2005/8/layout/vProcess5"/>
    <dgm:cxn modelId="{4A0D0163-C5BE-469D-BB26-F89607C4C1F8}" type="presParOf" srcId="{6527AEBB-C269-4C09-B2B1-3FE37CFAFB10}" destId="{567A4CA9-F8C9-430D-97A0-C443F7903A8F}" srcOrd="1" destOrd="0" presId="urn:microsoft.com/office/officeart/2005/8/layout/vProcess5"/>
    <dgm:cxn modelId="{05F538F5-47C7-408D-B96F-6670668E50ED}" type="presParOf" srcId="{6527AEBB-C269-4C09-B2B1-3FE37CFAFB10}" destId="{652B17FC-DAE4-4C7D-BD67-016CB163CDD3}" srcOrd="2" destOrd="0" presId="urn:microsoft.com/office/officeart/2005/8/layout/vProcess5"/>
    <dgm:cxn modelId="{EBF3C97E-62D7-42F5-A7AD-24EFDF01C5DE}" type="presParOf" srcId="{6527AEBB-C269-4C09-B2B1-3FE37CFAFB10}" destId="{D8C70F62-8F9A-4DC0-81AF-B3BA54462125}" srcOrd="3" destOrd="0" presId="urn:microsoft.com/office/officeart/2005/8/layout/vProcess5"/>
    <dgm:cxn modelId="{5017CC44-4D48-401E-99BD-894719545566}" type="presParOf" srcId="{6527AEBB-C269-4C09-B2B1-3FE37CFAFB10}" destId="{5D97463D-19C7-42D4-B357-802C4912D4CF}" srcOrd="4" destOrd="0" presId="urn:microsoft.com/office/officeart/2005/8/layout/vProcess5"/>
    <dgm:cxn modelId="{225361C1-EA4F-49A9-B284-8DE8385CB957}" type="presParOf" srcId="{6527AEBB-C269-4C09-B2B1-3FE37CFAFB10}" destId="{518F52B9-B46A-4621-9B2F-2AE410D20F9D}" srcOrd="5" destOrd="0" presId="urn:microsoft.com/office/officeart/2005/8/layout/vProcess5"/>
    <dgm:cxn modelId="{C0C903A7-8A7E-4496-AF49-A5405F4C1FB1}" type="presParOf" srcId="{6527AEBB-C269-4C09-B2B1-3FE37CFAFB10}" destId="{2C6DED24-352B-4C75-ADCB-4604B0F8C783}" srcOrd="6" destOrd="0" presId="urn:microsoft.com/office/officeart/2005/8/layout/vProcess5"/>
    <dgm:cxn modelId="{B17269EA-D4F9-4ECC-BD4D-B723548FB70D}" type="presParOf" srcId="{6527AEBB-C269-4C09-B2B1-3FE37CFAFB10}" destId="{8F4DFB1C-3499-4117-8908-FE440E905C91}" srcOrd="7" destOrd="0" presId="urn:microsoft.com/office/officeart/2005/8/layout/vProcess5"/>
    <dgm:cxn modelId="{F2B73FA7-06DC-4CFD-8D61-75601DE713BF}" type="presParOf" srcId="{6527AEBB-C269-4C09-B2B1-3FE37CFAFB10}" destId="{3DD04123-7115-4F2A-BC11-C80DA23C3C3A}" srcOrd="8" destOrd="0" presId="urn:microsoft.com/office/officeart/2005/8/layout/vProcess5"/>
    <dgm:cxn modelId="{10A579DF-A6E9-41B9-807C-8FCD80186685}" type="presParOf" srcId="{6527AEBB-C269-4C09-B2B1-3FE37CFAFB10}" destId="{B2136BBE-1CE4-40C1-91A0-EFEC68F11E30}" srcOrd="9" destOrd="0" presId="urn:microsoft.com/office/officeart/2005/8/layout/vProcess5"/>
    <dgm:cxn modelId="{CF3CF8A1-839D-4BF6-B26E-1A6498B1BAD9}" type="presParOf" srcId="{6527AEBB-C269-4C09-B2B1-3FE37CFAFB10}" destId="{99A9B33B-4E81-4855-926A-EB24F9D6E414}" srcOrd="10" destOrd="0" presId="urn:microsoft.com/office/officeart/2005/8/layout/vProcess5"/>
    <dgm:cxn modelId="{33FE72C5-693E-4C91-A6FA-6D9AF5681E45}" type="presParOf" srcId="{6527AEBB-C269-4C09-B2B1-3FE37CFAFB10}" destId="{BC91FBF8-2DDC-42AD-959B-52C278F4A917}" srcOrd="11" destOrd="0" presId="urn:microsoft.com/office/officeart/2005/8/layout/vProcess5"/>
    <dgm:cxn modelId="{D43303A4-E29E-4AEF-AAD7-10BA9B0DEAC5}" type="presParOf" srcId="{6527AEBB-C269-4C09-B2B1-3FE37CFAFB10}" destId="{FF0BB793-408E-4950-9896-FC116BEEA769}" srcOrd="12" destOrd="0" presId="urn:microsoft.com/office/officeart/2005/8/layout/vProcess5"/>
    <dgm:cxn modelId="{C05A6863-33D9-41A6-A453-D38EAEAF8255}" type="presParOf" srcId="{6527AEBB-C269-4C09-B2B1-3FE37CFAFB10}" destId="{6D7892AE-CD4C-40CC-9FC0-A4A7805D79F1}" srcOrd="13" destOrd="0" presId="urn:microsoft.com/office/officeart/2005/8/layout/vProcess5"/>
    <dgm:cxn modelId="{3BE6390C-D0DA-4FDD-8EA1-BD1128679093}" type="presParOf" srcId="{6527AEBB-C269-4C09-B2B1-3FE37CFAFB10}" destId="{DE9D7E1E-B1DD-4D5F-8946-9154A709D00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A4CA9-F8C9-430D-97A0-C443F7903A8F}">
      <dsp:nvSpPr>
        <dsp:cNvPr id="0" name=""/>
        <dsp:cNvSpPr/>
      </dsp:nvSpPr>
      <dsp:spPr>
        <a:xfrm>
          <a:off x="0" y="0"/>
          <a:ext cx="8306960" cy="94607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Phenotyping of barley collection for two years </a:t>
          </a:r>
          <a:r>
            <a:rPr lang="en-US" sz="1800" b="0" kern="1200" dirty="0">
              <a:latin typeface="Times New Roman" panose="02020603050405020304" pitchFamily="18" charset="0"/>
              <a:cs typeface="Times New Roman" panose="02020603050405020304" pitchFamily="18" charset="0"/>
            </a:rPr>
            <a:t>to assess grain quality traits in three regions of Kazakhstan</a:t>
          </a:r>
          <a:r>
            <a:rPr lang="ru-RU" sz="1800" b="0" kern="1200" dirty="0">
              <a:latin typeface="Times New Roman" panose="02020603050405020304" pitchFamily="18" charset="0"/>
              <a:cs typeface="Times New Roman" panose="02020603050405020304" pitchFamily="18" charset="0"/>
            </a:rPr>
            <a:t>.</a:t>
          </a:r>
        </a:p>
      </dsp:txBody>
      <dsp:txXfrm>
        <a:off x="27710" y="27710"/>
        <a:ext cx="7175381" cy="890654"/>
      </dsp:txXfrm>
    </dsp:sp>
    <dsp:sp modelId="{652B17FC-DAE4-4C7D-BD67-016CB163CDD3}">
      <dsp:nvSpPr>
        <dsp:cNvPr id="0" name=""/>
        <dsp:cNvSpPr/>
      </dsp:nvSpPr>
      <dsp:spPr>
        <a:xfrm>
          <a:off x="620325" y="1077473"/>
          <a:ext cx="8306960" cy="946074"/>
        </a:xfrm>
        <a:prstGeom prst="roundRect">
          <a:avLst>
            <a:gd name="adj" fmla="val 10000"/>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Genome-wide association study (GWAS). </a:t>
          </a:r>
          <a:r>
            <a:rPr lang="en-US" sz="1800" b="0" i="0" kern="1200" dirty="0">
              <a:latin typeface="Times New Roman" panose="02020603050405020304" pitchFamily="18" charset="0"/>
              <a:cs typeface="Times New Roman" panose="02020603050405020304" pitchFamily="18" charset="0"/>
            </a:rPr>
            <a:t>Identification of significant associations between SNP markers alleles and phenotypic variations</a:t>
          </a:r>
          <a:r>
            <a:rPr lang="ru-RU" sz="1800" b="0" i="0" kern="1200" dirty="0">
              <a:latin typeface="Times New Roman" panose="02020603050405020304" pitchFamily="18" charset="0"/>
              <a:cs typeface="Times New Roman" panose="02020603050405020304" pitchFamily="18" charset="0"/>
            </a:rPr>
            <a:t>.</a:t>
          </a:r>
          <a:endParaRPr lang="ru-RU" sz="1800" b="0" i="0" kern="1200" dirty="0"/>
        </a:p>
      </dsp:txBody>
      <dsp:txXfrm>
        <a:off x="648035" y="1105183"/>
        <a:ext cx="7016267" cy="890654"/>
      </dsp:txXfrm>
    </dsp:sp>
    <dsp:sp modelId="{D8C70F62-8F9A-4DC0-81AF-B3BA54462125}">
      <dsp:nvSpPr>
        <dsp:cNvPr id="0" name=""/>
        <dsp:cNvSpPr/>
      </dsp:nvSpPr>
      <dsp:spPr>
        <a:xfrm>
          <a:off x="1240650" y="2154947"/>
          <a:ext cx="8306960" cy="946074"/>
        </a:xfrm>
        <a:prstGeom prst="roundRect">
          <a:avLst>
            <a:gd name="adj" fmla="val 1000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Selection of markers </a:t>
          </a:r>
          <a:r>
            <a:rPr lang="en-US" sz="1800" b="0" kern="1200" dirty="0">
              <a:latin typeface="Times New Roman" panose="02020603050405020304" pitchFamily="18" charset="0"/>
              <a:cs typeface="Times New Roman" panose="02020603050405020304" pitchFamily="18" charset="0"/>
            </a:rPr>
            <a:t>significantly associated with the traits of interest</a:t>
          </a:r>
          <a:r>
            <a:rPr lang="ru-RU" sz="1800" kern="1200" dirty="0">
              <a:latin typeface="Times New Roman" panose="02020603050405020304" pitchFamily="18" charset="0"/>
              <a:cs typeface="Times New Roman" panose="02020603050405020304" pitchFamily="18" charset="0"/>
            </a:rPr>
            <a:t>.</a:t>
          </a:r>
          <a:endParaRPr lang="ru-RU" sz="1800" kern="1200" dirty="0"/>
        </a:p>
      </dsp:txBody>
      <dsp:txXfrm>
        <a:off x="1268360" y="2182657"/>
        <a:ext cx="7016267" cy="890654"/>
      </dsp:txXfrm>
    </dsp:sp>
    <dsp:sp modelId="{5D97463D-19C7-42D4-B357-802C4912D4CF}">
      <dsp:nvSpPr>
        <dsp:cNvPr id="0" name=""/>
        <dsp:cNvSpPr/>
      </dsp:nvSpPr>
      <dsp:spPr>
        <a:xfrm>
          <a:off x="1860975" y="3232421"/>
          <a:ext cx="8306960" cy="946074"/>
        </a:xfrm>
        <a:prstGeom prst="roundRect">
          <a:avLst>
            <a:gd name="adj" fmla="val 10000"/>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Transformation of SNP markers </a:t>
          </a:r>
          <a:r>
            <a:rPr lang="en-US" sz="1800" b="0" kern="1200" dirty="0">
              <a:latin typeface="Times New Roman" panose="02020603050405020304" pitchFamily="18" charset="0"/>
              <a:cs typeface="Times New Roman" panose="02020603050405020304" pitchFamily="18" charset="0"/>
            </a:rPr>
            <a:t>into KASP assays. Design of KASP primers</a:t>
          </a:r>
          <a:r>
            <a:rPr lang="ru-RU" sz="1800" kern="1200" dirty="0">
              <a:latin typeface="Times New Roman" panose="02020603050405020304" pitchFamily="18" charset="0"/>
              <a:cs typeface="Times New Roman" panose="02020603050405020304" pitchFamily="18" charset="0"/>
            </a:rPr>
            <a:t>.</a:t>
          </a:r>
        </a:p>
      </dsp:txBody>
      <dsp:txXfrm>
        <a:off x="1888685" y="3260131"/>
        <a:ext cx="7016267" cy="890654"/>
      </dsp:txXfrm>
    </dsp:sp>
    <dsp:sp modelId="{518F52B9-B46A-4621-9B2F-2AE410D20F9D}">
      <dsp:nvSpPr>
        <dsp:cNvPr id="0" name=""/>
        <dsp:cNvSpPr/>
      </dsp:nvSpPr>
      <dsp:spPr>
        <a:xfrm>
          <a:off x="2481300" y="4309895"/>
          <a:ext cx="8306960" cy="946074"/>
        </a:xfrm>
        <a:prstGeom prst="roundRect">
          <a:avLst>
            <a:gd name="adj" fmla="val 1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Validation of KASP assays </a:t>
          </a:r>
          <a:r>
            <a:rPr lang="en-US" sz="1800" b="0" kern="1200" dirty="0">
              <a:latin typeface="Times New Roman" panose="02020603050405020304" pitchFamily="18" charset="0"/>
              <a:cs typeface="Times New Roman" panose="02020603050405020304" pitchFamily="18" charset="0"/>
            </a:rPr>
            <a:t>using previously non-genotyped material</a:t>
          </a:r>
          <a:r>
            <a:rPr lang="ru-RU" sz="1800" kern="1200" dirty="0">
              <a:latin typeface="Times New Roman" panose="02020603050405020304" pitchFamily="18" charset="0"/>
              <a:cs typeface="Times New Roman" panose="02020603050405020304" pitchFamily="18" charset="0"/>
            </a:rPr>
            <a:t>.</a:t>
          </a:r>
        </a:p>
      </dsp:txBody>
      <dsp:txXfrm>
        <a:off x="2509010" y="4337605"/>
        <a:ext cx="7016267" cy="890654"/>
      </dsp:txXfrm>
    </dsp:sp>
    <dsp:sp modelId="{2C6DED24-352B-4C75-ADCB-4604B0F8C783}">
      <dsp:nvSpPr>
        <dsp:cNvPr id="0" name=""/>
        <dsp:cNvSpPr/>
      </dsp:nvSpPr>
      <dsp:spPr>
        <a:xfrm>
          <a:off x="7692012" y="691160"/>
          <a:ext cx="614948" cy="614948"/>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ru-RU" sz="2800" kern="1200"/>
        </a:p>
      </dsp:txBody>
      <dsp:txXfrm>
        <a:off x="7830375" y="691160"/>
        <a:ext cx="338222" cy="462748"/>
      </dsp:txXfrm>
    </dsp:sp>
    <dsp:sp modelId="{8F4DFB1C-3499-4117-8908-FE440E905C91}">
      <dsp:nvSpPr>
        <dsp:cNvPr id="0" name=""/>
        <dsp:cNvSpPr/>
      </dsp:nvSpPr>
      <dsp:spPr>
        <a:xfrm>
          <a:off x="8312337" y="1768633"/>
          <a:ext cx="614948" cy="614948"/>
        </a:xfrm>
        <a:prstGeom prst="downArrow">
          <a:avLst>
            <a:gd name="adj1" fmla="val 55000"/>
            <a:gd name="adj2" fmla="val 45000"/>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ru-RU" sz="2800" kern="1200">
            <a:solidFill>
              <a:schemeClr val="tx1"/>
            </a:solidFill>
          </a:endParaRPr>
        </a:p>
      </dsp:txBody>
      <dsp:txXfrm>
        <a:off x="8450700" y="1768633"/>
        <a:ext cx="338222" cy="462748"/>
      </dsp:txXfrm>
    </dsp:sp>
    <dsp:sp modelId="{3DD04123-7115-4F2A-BC11-C80DA23C3C3A}">
      <dsp:nvSpPr>
        <dsp:cNvPr id="0" name=""/>
        <dsp:cNvSpPr/>
      </dsp:nvSpPr>
      <dsp:spPr>
        <a:xfrm>
          <a:off x="8932662" y="2830339"/>
          <a:ext cx="614948" cy="614948"/>
        </a:xfrm>
        <a:prstGeom prst="downArrow">
          <a:avLst>
            <a:gd name="adj1" fmla="val 55000"/>
            <a:gd name="adj2" fmla="val 45000"/>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ru-RU" sz="2800" kern="1200">
            <a:solidFill>
              <a:schemeClr val="tx1"/>
            </a:solidFill>
          </a:endParaRPr>
        </a:p>
      </dsp:txBody>
      <dsp:txXfrm>
        <a:off x="9071025" y="2830339"/>
        <a:ext cx="338222" cy="462748"/>
      </dsp:txXfrm>
    </dsp:sp>
    <dsp:sp modelId="{B2136BBE-1CE4-40C1-91A0-EFEC68F11E30}">
      <dsp:nvSpPr>
        <dsp:cNvPr id="0" name=""/>
        <dsp:cNvSpPr/>
      </dsp:nvSpPr>
      <dsp:spPr>
        <a:xfrm>
          <a:off x="9552987" y="3918325"/>
          <a:ext cx="614948" cy="614948"/>
        </a:xfrm>
        <a:prstGeom prst="downArrow">
          <a:avLst>
            <a:gd name="adj1" fmla="val 55000"/>
            <a:gd name="adj2" fmla="val 45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ru-RU" sz="2800" kern="1200">
            <a:solidFill>
              <a:schemeClr val="tx1"/>
            </a:solidFill>
          </a:endParaRPr>
        </a:p>
      </dsp:txBody>
      <dsp:txXfrm>
        <a:off x="9691350" y="3918325"/>
        <a:ext cx="338222" cy="46274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7B664-455B-4531-80A1-64881742A739}" type="datetimeFigureOut">
              <a:rPr lang="en-US" smtClean="0"/>
              <a:t>1/22/2023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44F8C-C02C-4BA3-8B8B-1D9C5A4B4E83}" type="slidenum">
              <a:rPr lang="en-US" smtClean="0"/>
              <a:t>‹#›</a:t>
            </a:fld>
            <a:endParaRPr lang="en-US"/>
          </a:p>
        </p:txBody>
      </p:sp>
    </p:spTree>
    <p:extLst>
      <p:ext uri="{BB962C8B-B14F-4D97-AF65-F5344CB8AC3E}">
        <p14:creationId xmlns:p14="http://schemas.microsoft.com/office/powerpoint/2010/main" val="191017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CCE18545-BD0B-4CBF-8FB9-5F437E1FE9FF}" type="datetime1">
              <a:rPr lang="en-US" smtClean="0"/>
              <a:t>1/22/2023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257413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C906D0AE-ADD9-4FE6-9EFE-D90F557BDFFF}" type="datetime1">
              <a:rPr lang="en-US" smtClean="0"/>
              <a:t>1/22/2023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346667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BF6BDB3E-3889-42FF-8BCC-C923A94C621F}" type="datetime1">
              <a:rPr lang="en-US" smtClean="0"/>
              <a:t>1/22/2023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108054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BF7A2105-83A5-435E-8CC8-EE5B238DBEBA}" type="datetime1">
              <a:rPr lang="en-US" smtClean="0"/>
              <a:t>1/22/2023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176911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BAF1A3A-CE80-42EC-BD2B-C1DBD2B2A33F}" type="datetime1">
              <a:rPr lang="en-US" smtClean="0"/>
              <a:t>1/22/2023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109399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D1E36F97-633E-4A49-9FD8-1AA2BADD81FC}" type="datetime1">
              <a:rPr lang="en-US" smtClean="0"/>
              <a:t>1/22/2023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97737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43A3CE2C-B91A-4514-A0A7-E8B90D65AFBF}" type="datetime1">
              <a:rPr lang="en-US" smtClean="0"/>
              <a:t>1/22/2023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353137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15DCF094-4D5C-4DC9-B2D8-2A93EAD2888B}" type="datetime1">
              <a:rPr lang="en-US" smtClean="0"/>
              <a:t>1/22/2023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288973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0FBD8D-17E4-4131-868A-93797E5FAADF}" type="datetime1">
              <a:rPr lang="en-US" smtClean="0"/>
              <a:t>1/22/2023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293491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EF045D6-90A7-464F-8B98-DF2DDA132216}" type="datetime1">
              <a:rPr lang="en-US" smtClean="0"/>
              <a:t>1/22/2023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11188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3C5A1DF-C950-4444-8FD3-D085E38716AA}" type="datetime1">
              <a:rPr lang="en-US" smtClean="0"/>
              <a:t>1/22/2023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F35503B-EB95-43E3-97F8-DB955B7C9FEB}" type="slidenum">
              <a:rPr lang="en-US" smtClean="0"/>
              <a:t>‹#›</a:t>
            </a:fld>
            <a:endParaRPr lang="en-US"/>
          </a:p>
        </p:txBody>
      </p:sp>
    </p:spTree>
    <p:extLst>
      <p:ext uri="{BB962C8B-B14F-4D97-AF65-F5344CB8AC3E}">
        <p14:creationId xmlns:p14="http://schemas.microsoft.com/office/powerpoint/2010/main" val="258902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D10B3-A953-4641-8CE0-8FDE0D42B6FB}" type="datetime1">
              <a:rPr lang="en-US" smtClean="0"/>
              <a:t>1/22/2023</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5503B-EB95-43E3-97F8-DB955B7C9FEB}" type="slidenum">
              <a:rPr lang="en-US" smtClean="0"/>
              <a:t>‹#›</a:t>
            </a:fld>
            <a:endParaRPr lang="en-US"/>
          </a:p>
        </p:txBody>
      </p:sp>
    </p:spTree>
    <p:extLst>
      <p:ext uri="{BB962C8B-B14F-4D97-AF65-F5344CB8AC3E}">
        <p14:creationId xmlns:p14="http://schemas.microsoft.com/office/powerpoint/2010/main" val="161146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5189" y="1618091"/>
            <a:ext cx="11140751" cy="2387600"/>
          </a:xfrm>
        </p:spPr>
        <p:txBody>
          <a:bodyPr>
            <a:noAutofit/>
          </a:bodyPr>
          <a:lstStyle/>
          <a:p>
            <a:r>
              <a:rPr lang="en-US" sz="4400" dirty="0">
                <a:latin typeface="Times New Roman" panose="02020603050405020304" pitchFamily="18" charset="0"/>
                <a:cs typeface="Times New Roman" panose="02020603050405020304" pitchFamily="18" charset="0"/>
              </a:rPr>
              <a:t>Identification of SNP markers for grain quality traits in a barley collection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t>
            </a:r>
            <a:r>
              <a:rPr lang="en-US" sz="4400" i="1" dirty="0" err="1">
                <a:latin typeface="Times New Roman" panose="02020603050405020304" pitchFamily="18" charset="0"/>
                <a:cs typeface="Times New Roman" panose="02020603050405020304" pitchFamily="18" charset="0"/>
              </a:rPr>
              <a:t>Hordeum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vulgare</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L.) harvested in Kazakhstan</a:t>
            </a:r>
          </a:p>
        </p:txBody>
      </p:sp>
      <p:sp>
        <p:nvSpPr>
          <p:cNvPr id="3" name="Подзаголовок 2"/>
          <p:cNvSpPr>
            <a:spLocks noGrp="1"/>
          </p:cNvSpPr>
          <p:nvPr>
            <p:ph type="subTitle" idx="1"/>
          </p:nvPr>
        </p:nvSpPr>
        <p:spPr>
          <a:xfrm>
            <a:off x="1334286" y="4385814"/>
            <a:ext cx="9498561" cy="2397546"/>
          </a:xfrm>
        </p:spPr>
        <p:txBody>
          <a:bodyPr>
            <a:noAutofit/>
          </a:bodyPr>
          <a:lstStyle/>
          <a:p>
            <a:r>
              <a:rPr lang="en-US" b="1" u="sng" dirty="0">
                <a:latin typeface="Times New Roman" panose="02020603050405020304" pitchFamily="18" charset="0"/>
                <a:cs typeface="Times New Roman" panose="02020603050405020304" pitchFamily="18" charset="0"/>
              </a:rPr>
              <a:t>Genievskaya Yuliya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Almerekova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Shyryn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Abugalieva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Turuspekov</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Yerlan</a:t>
            </a:r>
            <a:endParaRPr lang="en-US"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Laboratory of Molecular Genetics</a:t>
            </a:r>
            <a:endParaRPr lang="en-US"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Institute of Plant Biology and Biotechnology</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481" y="368814"/>
            <a:ext cx="2368449" cy="1362452"/>
          </a:xfrm>
          <a:prstGeom prst="rect">
            <a:avLst/>
          </a:prstGeom>
        </p:spPr>
      </p:pic>
      <p:pic>
        <p:nvPicPr>
          <p:cNvPr id="1026" name="Picture 2" descr="Файл:Logotip ministry of education of the Kazakhstan.png — Википед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242" y="131165"/>
            <a:ext cx="1864239" cy="1844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Иконка «Ячмень» — скачай бесплатно PNG и вектор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7281" y="5109416"/>
            <a:ext cx="1620671" cy="16206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Иконка «Ячмень» — скачай бесплатно PNG и вектор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8064" y="5109416"/>
            <a:ext cx="1620671" cy="1620671"/>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9F35503B-EB95-43E3-97F8-DB955B7C9FEB}" type="slidenum">
              <a:rPr lang="en-US" smtClean="0"/>
              <a:t>1</a:t>
            </a:fld>
            <a:endParaRPr lang="en-US"/>
          </a:p>
        </p:txBody>
      </p:sp>
      <p:pic>
        <p:nvPicPr>
          <p:cNvPr id="9" name="Рисунок 8">
            <a:extLst>
              <a:ext uri="{FF2B5EF4-FFF2-40B4-BE49-F238E27FC236}">
                <a16:creationId xmlns:a16="http://schemas.microsoft.com/office/drawing/2014/main" id="{44128B03-54AB-4F26-95FF-454B30EBF1DB}"/>
              </a:ext>
            </a:extLst>
          </p:cNvPr>
          <p:cNvPicPr>
            <a:picLocks noChangeAspect="1"/>
          </p:cNvPicPr>
          <p:nvPr/>
        </p:nvPicPr>
        <p:blipFill>
          <a:blip r:embed="rId5"/>
          <a:stretch>
            <a:fillRect/>
          </a:stretch>
        </p:blipFill>
        <p:spPr>
          <a:xfrm>
            <a:off x="7281533" y="257983"/>
            <a:ext cx="1461553" cy="1473283"/>
          </a:xfrm>
          <a:prstGeom prst="rect">
            <a:avLst/>
          </a:prstGeom>
        </p:spPr>
      </p:pic>
    </p:spTree>
    <p:extLst>
      <p:ext uri="{BB962C8B-B14F-4D97-AF65-F5344CB8AC3E}">
        <p14:creationId xmlns:p14="http://schemas.microsoft.com/office/powerpoint/2010/main" val="146085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F35503B-EB95-43E3-97F8-DB955B7C9FEB}" type="slidenum">
              <a:rPr lang="en-US" smtClean="0"/>
              <a:t>10</a:t>
            </a:fld>
            <a:endParaRPr lang="en-US"/>
          </a:p>
        </p:txBody>
      </p:sp>
      <p:sp>
        <p:nvSpPr>
          <p:cNvPr id="3" name="Прямоугольник 2"/>
          <p:cNvSpPr/>
          <p:nvPr/>
        </p:nvSpPr>
        <p:spPr>
          <a:xfrm>
            <a:off x="209550" y="953819"/>
            <a:ext cx="11601450" cy="4247317"/>
          </a:xfrm>
          <a:prstGeom prst="rect">
            <a:avLst/>
          </a:prstGeom>
        </p:spPr>
        <p:txBody>
          <a:bodyPr wrap="square">
            <a:spAutoFit/>
          </a:bodyPr>
          <a:lstStyle/>
          <a:p>
            <a:pPr marL="285750" indent="-285750" algn="just">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Generally, studied barley collection had demonstrated high levels of variation in grain protein and starch content, as well as highly variable </a:t>
            </a:r>
            <a:r>
              <a:rPr lang="en-GB" dirty="0" err="1">
                <a:latin typeface="Times New Roman" panose="02020603050405020304" pitchFamily="18" charset="0"/>
                <a:cs typeface="Times New Roman" panose="02020603050405020304" pitchFamily="18" charset="0"/>
              </a:rPr>
              <a:t>extractivity</a:t>
            </a:r>
            <a:r>
              <a:rPr lang="en-GB" dirty="0">
                <a:latin typeface="Times New Roman" panose="02020603050405020304" pitchFamily="18" charset="0"/>
                <a:cs typeface="Times New Roman" panose="02020603050405020304" pitchFamily="18" charset="0"/>
              </a:rPr>
              <a:t> and test weight in all three regions of Kazakhstan. Phenotypic data provided sufficient variability for the GWAS.</a:t>
            </a:r>
          </a:p>
          <a:p>
            <a:pPr marL="285750" indent="-285750" algn="just">
              <a:buFont typeface="Wingdings" panose="05000000000000000000" pitchFamily="2" charset="2"/>
              <a:buChar char="v"/>
            </a:pP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Seventy-six MTAs were identified in the GWAS on all 7 barley chromosomes for all studied grain quality traits. They were unified in 30 significant QTLs, considering the pleiotropic effect and genetic linkage of several markers. Five of pleiotropic QTLs with the highest significance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&lt; 2.6×10</a:t>
            </a:r>
            <a:r>
              <a:rPr lang="en-US" baseline="30000"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and FDR-adjusted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&lt; 0.05</a:t>
            </a:r>
            <a:r>
              <a:rPr lang="en-GB" dirty="0">
                <a:latin typeface="Times New Roman" panose="02020603050405020304" pitchFamily="18" charset="0"/>
                <a:cs typeface="Times New Roman" panose="02020603050405020304" pitchFamily="18" charset="0"/>
              </a:rPr>
              <a:t>) were selected for KASP assays development.</a:t>
            </a:r>
          </a:p>
          <a:p>
            <a:pPr marL="285750" indent="-285750" algn="just">
              <a:buFont typeface="Wingdings" panose="05000000000000000000" pitchFamily="2" charset="2"/>
              <a:buChar char="v"/>
            </a:pP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Validation of 7 KASP assays, which were associated with grain protein content, starch content and grain test weight in the GWAS, confirmed associations of two assays – </a:t>
            </a:r>
            <a:r>
              <a:rPr lang="en-GB" i="1" dirty="0">
                <a:latin typeface="Times New Roman" panose="02020603050405020304" pitchFamily="18" charset="0"/>
                <a:cs typeface="Times New Roman" panose="02020603050405020304" pitchFamily="18" charset="0"/>
              </a:rPr>
              <a:t>ipbb_hv_6</a:t>
            </a:r>
            <a:r>
              <a:rPr lang="en-GB" dirty="0">
                <a:latin typeface="Times New Roman" panose="02020603050405020304" pitchFamily="18" charset="0"/>
                <a:cs typeface="Times New Roman" panose="02020603050405020304" pitchFamily="18" charset="0"/>
              </a:rPr>
              <a:t> (chromosome 3H) and </a:t>
            </a:r>
            <a:r>
              <a:rPr lang="en-GB" i="1" dirty="0">
                <a:latin typeface="Times New Roman" panose="02020603050405020304" pitchFamily="18" charset="0"/>
                <a:cs typeface="Times New Roman" panose="02020603050405020304" pitchFamily="18" charset="0"/>
              </a:rPr>
              <a:t>ipbb_hv_128 </a:t>
            </a:r>
            <a:r>
              <a:rPr lang="en-GB" dirty="0">
                <a:latin typeface="Times New Roman" panose="02020603050405020304" pitchFamily="18" charset="0"/>
                <a:cs typeface="Times New Roman" panose="02020603050405020304" pitchFamily="18" charset="0"/>
              </a:rPr>
              <a:t>(chromosome 7H) . </a:t>
            </a:r>
          </a:p>
          <a:p>
            <a:pPr marL="285750" indent="-285750" algn="just">
              <a:buFont typeface="Wingdings" panose="05000000000000000000" pitchFamily="2" charset="2"/>
              <a:buChar char="v"/>
            </a:pP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KASP assays associated with key barley grain quality traits may be used for rapid and relatively cheap identification of promising germplasm. While other QTLs detected in different regions of Kazakhstan have a potential usage for local barley breeding programs.</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5318" y="5325920"/>
            <a:ext cx="12045819" cy="1169551"/>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This study was supported by the grant AP08052804 “</a:t>
            </a:r>
            <a:r>
              <a:rPr lang="en-GB" sz="1400" b="1" dirty="0">
                <a:latin typeface="Times New Roman" panose="02020603050405020304" pitchFamily="18" charset="0"/>
                <a:cs typeface="Times New Roman" panose="02020603050405020304" pitchFamily="18" charset="0"/>
              </a:rPr>
              <a:t>Development and validation of KASP arrays efficiency for key productivity and grain quality traits in two-rowed spring barley</a:t>
            </a:r>
            <a:r>
              <a:rPr lang="en-GB" sz="1400" dirty="0">
                <a:latin typeface="Times New Roman" panose="02020603050405020304" pitchFamily="18" charset="0"/>
                <a:cs typeface="Times New Roman" panose="02020603050405020304" pitchFamily="18" charset="0"/>
              </a:rPr>
              <a:t>” from the Ministry of Education and Science of the Republic of Kazakhstan.</a:t>
            </a:r>
          </a:p>
          <a:p>
            <a:endParaRPr lang="en-GB"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Results were reported in the “Agronomy” journal (</a:t>
            </a:r>
            <a:r>
              <a:rPr lang="en-GB" sz="1400" dirty="0" err="1">
                <a:latin typeface="Times New Roman" panose="02020603050405020304" pitchFamily="18" charset="0"/>
                <a:cs typeface="Times New Roman" panose="02020603050405020304" pitchFamily="18" charset="0"/>
              </a:rPr>
              <a:t>Genievskaya</a:t>
            </a:r>
            <a:r>
              <a:rPr lang="en-GB" sz="1400" dirty="0">
                <a:latin typeface="Times New Roman" panose="02020603050405020304" pitchFamily="18" charset="0"/>
                <a:cs typeface="Times New Roman" panose="02020603050405020304" pitchFamily="18" charset="0"/>
              </a:rPr>
              <a:t> Y., </a:t>
            </a:r>
            <a:r>
              <a:rPr lang="en-GB" sz="1400" dirty="0" err="1">
                <a:latin typeface="Times New Roman" panose="02020603050405020304" pitchFamily="18" charset="0"/>
                <a:cs typeface="Times New Roman" panose="02020603050405020304" pitchFamily="18" charset="0"/>
              </a:rPr>
              <a:t>Almerekova</a:t>
            </a:r>
            <a:r>
              <a:rPr lang="en-GB" sz="1400" dirty="0">
                <a:latin typeface="Times New Roman" panose="02020603050405020304" pitchFamily="18" charset="0"/>
                <a:cs typeface="Times New Roman" panose="02020603050405020304" pitchFamily="18" charset="0"/>
              </a:rPr>
              <a:t> S., </a:t>
            </a:r>
            <a:r>
              <a:rPr lang="en-GB" sz="1400" dirty="0" err="1">
                <a:latin typeface="Times New Roman" panose="02020603050405020304" pitchFamily="18" charset="0"/>
                <a:cs typeface="Times New Roman" panose="02020603050405020304" pitchFamily="18" charset="0"/>
              </a:rPr>
              <a:t>Abugalieva</a:t>
            </a:r>
            <a:r>
              <a:rPr lang="en-GB" sz="1400" dirty="0">
                <a:latin typeface="Times New Roman" panose="02020603050405020304" pitchFamily="18" charset="0"/>
                <a:cs typeface="Times New Roman" panose="02020603050405020304" pitchFamily="18" charset="0"/>
              </a:rPr>
              <a:t> S., Chudinov V., Blake T., </a:t>
            </a:r>
            <a:r>
              <a:rPr lang="en-GB" sz="1400" dirty="0" err="1">
                <a:latin typeface="Times New Roman" panose="02020603050405020304" pitchFamily="18" charset="0"/>
                <a:cs typeface="Times New Roman" panose="02020603050405020304" pitchFamily="18" charset="0"/>
              </a:rPr>
              <a:t>Abugalieva</a:t>
            </a:r>
            <a:r>
              <a:rPr lang="en-GB" sz="1400" dirty="0">
                <a:latin typeface="Times New Roman" panose="02020603050405020304" pitchFamily="18" charset="0"/>
                <a:cs typeface="Times New Roman" panose="02020603050405020304" pitchFamily="18" charset="0"/>
              </a:rPr>
              <a:t> A., </a:t>
            </a:r>
            <a:r>
              <a:rPr lang="en-GB" sz="1400" dirty="0" err="1">
                <a:latin typeface="Times New Roman" panose="02020603050405020304" pitchFamily="18" charset="0"/>
                <a:cs typeface="Times New Roman" panose="02020603050405020304" pitchFamily="18" charset="0"/>
              </a:rPr>
              <a:t>Turuspekov</a:t>
            </a:r>
            <a:r>
              <a:rPr lang="en-GB" sz="1400" dirty="0">
                <a:latin typeface="Times New Roman" panose="02020603050405020304" pitchFamily="18" charset="0"/>
                <a:cs typeface="Times New Roman" panose="02020603050405020304" pitchFamily="18" charset="0"/>
              </a:rPr>
              <a:t> Y. Identification of SNP markers associated with grain quality traits in a barley collection (</a:t>
            </a:r>
            <a:r>
              <a:rPr lang="en-GB" sz="1400" i="1" dirty="0" err="1">
                <a:latin typeface="Times New Roman" panose="02020603050405020304" pitchFamily="18" charset="0"/>
                <a:cs typeface="Times New Roman" panose="02020603050405020304" pitchFamily="18" charset="0"/>
              </a:rPr>
              <a:t>Hordeum</a:t>
            </a:r>
            <a:r>
              <a:rPr lang="en-GB" sz="1400" i="1" dirty="0">
                <a:latin typeface="Times New Roman" panose="02020603050405020304" pitchFamily="18" charset="0"/>
                <a:cs typeface="Times New Roman" panose="02020603050405020304" pitchFamily="18" charset="0"/>
              </a:rPr>
              <a:t> </a:t>
            </a:r>
            <a:r>
              <a:rPr lang="en-GB" sz="1400" i="1" dirty="0" err="1">
                <a:latin typeface="Times New Roman" panose="02020603050405020304" pitchFamily="18" charset="0"/>
                <a:cs typeface="Times New Roman" panose="02020603050405020304" pitchFamily="18" charset="0"/>
              </a:rPr>
              <a:t>vulgare</a:t>
            </a:r>
            <a:r>
              <a:rPr lang="en-GB" sz="1400" i="1"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L.) harvested in Kazakhstan. Agronomy. 2022. V. 12. P. 2431).</a:t>
            </a:r>
            <a:endParaRPr lang="ru-RU"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66538" y="264925"/>
            <a:ext cx="10487473" cy="48013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800" b="1" dirty="0">
                <a:solidFill>
                  <a:schemeClr val="dk1"/>
                </a:solidFill>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177709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5930" t="10612" b="13333"/>
          <a:stretch/>
        </p:blipFill>
        <p:spPr>
          <a:xfrm>
            <a:off x="0" y="-1"/>
            <a:ext cx="12187132" cy="6858001"/>
          </a:xfrm>
          <a:prstGeom prst="rect">
            <a:avLst/>
          </a:prstGeom>
        </p:spPr>
      </p:pic>
      <p:sp>
        <p:nvSpPr>
          <p:cNvPr id="2" name="Номер слайда 1"/>
          <p:cNvSpPr>
            <a:spLocks noGrp="1"/>
          </p:cNvSpPr>
          <p:nvPr>
            <p:ph type="sldNum" sz="quarter" idx="12"/>
          </p:nvPr>
        </p:nvSpPr>
        <p:spPr/>
        <p:txBody>
          <a:bodyPr/>
          <a:lstStyle/>
          <a:p>
            <a:fld id="{9F35503B-EB95-43E3-97F8-DB955B7C9FEB}" type="slidenum">
              <a:rPr lang="en-US" smtClean="0"/>
              <a:t>11</a:t>
            </a:fld>
            <a:endParaRPr lang="en-US"/>
          </a:p>
        </p:txBody>
      </p:sp>
      <p:sp>
        <p:nvSpPr>
          <p:cNvPr id="4" name="TextBox 3"/>
          <p:cNvSpPr txBox="1"/>
          <p:nvPr/>
        </p:nvSpPr>
        <p:spPr>
          <a:xfrm>
            <a:off x="869199" y="2630672"/>
            <a:ext cx="10318103" cy="1043746"/>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68580" tIns="68580" rIns="68580" bIns="68580" numCol="1" spcCol="1270" anchor="ctr" anchorCtr="0">
            <a:noAutofit/>
          </a:bodyPr>
          <a:lstStyle>
            <a:defPPr>
              <a:defRPr lang="en-US"/>
            </a:defPPr>
            <a:lvl1pPr algn="ctr" defTabSz="800100">
              <a:lnSpc>
                <a:spcPct val="90000"/>
              </a:lnSpc>
              <a:spcBef>
                <a:spcPct val="0"/>
              </a:spcBef>
              <a:spcAft>
                <a:spcPct val="35000"/>
              </a:spcAft>
              <a:defRPr sz="2800" b="1">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6000" dirty="0">
                <a:solidFill>
                  <a:schemeClr val="accent6">
                    <a:lumMod val="75000"/>
                  </a:schemeClr>
                </a:solidFill>
              </a:rPr>
              <a:t>Thank you for your attention!</a:t>
            </a:r>
          </a:p>
        </p:txBody>
      </p:sp>
    </p:spTree>
    <p:extLst>
      <p:ext uri="{BB962C8B-B14F-4D97-AF65-F5344CB8AC3E}">
        <p14:creationId xmlns:p14="http://schemas.microsoft.com/office/powerpoint/2010/main" val="138604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661866" y="123826"/>
            <a:ext cx="6420622" cy="6638924"/>
          </a:xfrm>
          <a:prstGeom prst="rect">
            <a:avLst/>
          </a:prstGeom>
        </p:spPr>
      </p:pic>
      <p:sp>
        <p:nvSpPr>
          <p:cNvPr id="18" name="TextBox 17"/>
          <p:cNvSpPr txBox="1"/>
          <p:nvPr/>
        </p:nvSpPr>
        <p:spPr>
          <a:xfrm>
            <a:off x="11228135" y="592229"/>
            <a:ext cx="592394"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52.75</a:t>
            </a:r>
          </a:p>
        </p:txBody>
      </p:sp>
      <p:sp>
        <p:nvSpPr>
          <p:cNvPr id="19" name="TextBox 18"/>
          <p:cNvSpPr txBox="1"/>
          <p:nvPr/>
        </p:nvSpPr>
        <p:spPr>
          <a:xfrm>
            <a:off x="8228906" y="940470"/>
            <a:ext cx="53886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17.5</a:t>
            </a:r>
          </a:p>
        </p:txBody>
      </p:sp>
      <p:sp>
        <p:nvSpPr>
          <p:cNvPr id="20" name="TextBox 19"/>
          <p:cNvSpPr txBox="1"/>
          <p:nvPr/>
        </p:nvSpPr>
        <p:spPr>
          <a:xfrm>
            <a:off x="7843228" y="1291619"/>
            <a:ext cx="41425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13</a:t>
            </a:r>
          </a:p>
        </p:txBody>
      </p:sp>
      <p:sp>
        <p:nvSpPr>
          <p:cNvPr id="21" name="Прямоугольник 20"/>
          <p:cNvSpPr/>
          <p:nvPr/>
        </p:nvSpPr>
        <p:spPr>
          <a:xfrm>
            <a:off x="5848670" y="610860"/>
            <a:ext cx="805731" cy="510822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15331" y="592230"/>
            <a:ext cx="2999043" cy="307777"/>
          </a:xfrm>
          <a:prstGeom prst="rect">
            <a:avLst/>
          </a:prstGeom>
          <a:noFill/>
        </p:spPr>
        <p:txBody>
          <a:bodyPr wrap="square" rtlCol="0">
            <a:spAutoFit/>
          </a:bodyPr>
          <a:lstStyle/>
          <a:p>
            <a:r>
              <a:rPr lang="en-US" sz="1400" dirty="0"/>
              <a:t>European Union</a:t>
            </a:r>
          </a:p>
        </p:txBody>
      </p:sp>
      <p:sp>
        <p:nvSpPr>
          <p:cNvPr id="4" name="TextBox 3"/>
          <p:cNvSpPr txBox="1"/>
          <p:nvPr/>
        </p:nvSpPr>
        <p:spPr>
          <a:xfrm>
            <a:off x="6116531" y="933351"/>
            <a:ext cx="1208145" cy="307777"/>
          </a:xfrm>
          <a:prstGeom prst="rect">
            <a:avLst/>
          </a:prstGeom>
          <a:noFill/>
        </p:spPr>
        <p:txBody>
          <a:bodyPr wrap="square" rtlCol="0">
            <a:spAutoFit/>
          </a:bodyPr>
          <a:lstStyle/>
          <a:p>
            <a:r>
              <a:rPr lang="en-US" sz="1400" dirty="0"/>
              <a:t>Russia</a:t>
            </a:r>
          </a:p>
        </p:txBody>
      </p:sp>
      <p:sp>
        <p:nvSpPr>
          <p:cNvPr id="5" name="TextBox 4"/>
          <p:cNvSpPr txBox="1"/>
          <p:nvPr/>
        </p:nvSpPr>
        <p:spPr>
          <a:xfrm>
            <a:off x="5923989" y="1275422"/>
            <a:ext cx="1827546" cy="307777"/>
          </a:xfrm>
          <a:prstGeom prst="rect">
            <a:avLst/>
          </a:prstGeom>
          <a:noFill/>
        </p:spPr>
        <p:txBody>
          <a:bodyPr wrap="square" rtlCol="0">
            <a:spAutoFit/>
          </a:bodyPr>
          <a:lstStyle/>
          <a:p>
            <a:r>
              <a:rPr lang="en-US" sz="1400" dirty="0"/>
              <a:t>Australia</a:t>
            </a:r>
          </a:p>
        </p:txBody>
      </p:sp>
      <p:sp>
        <p:nvSpPr>
          <p:cNvPr id="6" name="TextBox 5"/>
          <p:cNvSpPr txBox="1"/>
          <p:nvPr/>
        </p:nvSpPr>
        <p:spPr>
          <a:xfrm>
            <a:off x="6002503" y="1615593"/>
            <a:ext cx="2917104" cy="307777"/>
          </a:xfrm>
          <a:prstGeom prst="rect">
            <a:avLst/>
          </a:prstGeom>
          <a:noFill/>
        </p:spPr>
        <p:txBody>
          <a:bodyPr wrap="square" rtlCol="0">
            <a:spAutoFit/>
          </a:bodyPr>
          <a:lstStyle/>
          <a:p>
            <a:r>
              <a:rPr lang="en-US" sz="1400" dirty="0"/>
              <a:t>Ukraine</a:t>
            </a:r>
          </a:p>
        </p:txBody>
      </p:sp>
      <p:sp>
        <p:nvSpPr>
          <p:cNvPr id="7" name="TextBox 6"/>
          <p:cNvSpPr txBox="1"/>
          <p:nvPr/>
        </p:nvSpPr>
        <p:spPr>
          <a:xfrm>
            <a:off x="6024943" y="1956714"/>
            <a:ext cx="2120510" cy="307777"/>
          </a:xfrm>
          <a:prstGeom prst="rect">
            <a:avLst/>
          </a:prstGeom>
          <a:noFill/>
        </p:spPr>
        <p:txBody>
          <a:bodyPr wrap="square" rtlCol="0">
            <a:spAutoFit/>
          </a:bodyPr>
          <a:lstStyle/>
          <a:p>
            <a:r>
              <a:rPr lang="en-US" sz="1400" dirty="0"/>
              <a:t>Canada</a:t>
            </a:r>
          </a:p>
        </p:txBody>
      </p:sp>
      <p:sp>
        <p:nvSpPr>
          <p:cNvPr id="8" name="TextBox 7"/>
          <p:cNvSpPr txBox="1"/>
          <p:nvPr/>
        </p:nvSpPr>
        <p:spPr>
          <a:xfrm>
            <a:off x="5867868" y="2297835"/>
            <a:ext cx="2277585" cy="307777"/>
          </a:xfrm>
          <a:prstGeom prst="rect">
            <a:avLst/>
          </a:prstGeom>
          <a:noFill/>
        </p:spPr>
        <p:txBody>
          <a:bodyPr wrap="square" rtlCol="0">
            <a:spAutoFit/>
          </a:bodyPr>
          <a:lstStyle/>
          <a:p>
            <a:r>
              <a:rPr lang="en-US" sz="1400" dirty="0"/>
              <a:t>Argentina</a:t>
            </a:r>
          </a:p>
        </p:txBody>
      </p:sp>
      <p:sp>
        <p:nvSpPr>
          <p:cNvPr id="9" name="TextBox 8"/>
          <p:cNvSpPr txBox="1"/>
          <p:nvPr/>
        </p:nvSpPr>
        <p:spPr>
          <a:xfrm>
            <a:off x="6013723" y="2634926"/>
            <a:ext cx="3028707" cy="307777"/>
          </a:xfrm>
          <a:prstGeom prst="rect">
            <a:avLst/>
          </a:prstGeom>
          <a:noFill/>
        </p:spPr>
        <p:txBody>
          <a:bodyPr wrap="square" rtlCol="0">
            <a:spAutoFit/>
          </a:bodyPr>
          <a:lstStyle/>
          <a:p>
            <a:r>
              <a:rPr lang="en-US" sz="1400" dirty="0" err="1"/>
              <a:t>Türkiye</a:t>
            </a:r>
            <a:endParaRPr lang="en-US" sz="1400" dirty="0"/>
          </a:p>
        </p:txBody>
      </p:sp>
      <p:sp>
        <p:nvSpPr>
          <p:cNvPr id="10" name="TextBox 9"/>
          <p:cNvSpPr txBox="1"/>
          <p:nvPr/>
        </p:nvSpPr>
        <p:spPr>
          <a:xfrm>
            <a:off x="5923988" y="3000946"/>
            <a:ext cx="2367299" cy="307777"/>
          </a:xfrm>
          <a:prstGeom prst="rect">
            <a:avLst/>
          </a:prstGeom>
          <a:noFill/>
        </p:spPr>
        <p:txBody>
          <a:bodyPr wrap="square" rtlCol="0">
            <a:spAutoFit/>
          </a:bodyPr>
          <a:lstStyle/>
          <a:p>
            <a:r>
              <a:rPr lang="en-US" sz="1400" dirty="0"/>
              <a:t>Morocco</a:t>
            </a:r>
          </a:p>
        </p:txBody>
      </p:sp>
      <p:sp>
        <p:nvSpPr>
          <p:cNvPr id="11" name="TextBox 10"/>
          <p:cNvSpPr txBox="1"/>
          <p:nvPr/>
        </p:nvSpPr>
        <p:spPr>
          <a:xfrm>
            <a:off x="6282848" y="3332418"/>
            <a:ext cx="1649583" cy="307777"/>
          </a:xfrm>
          <a:prstGeom prst="rect">
            <a:avLst/>
          </a:prstGeom>
          <a:noFill/>
        </p:spPr>
        <p:txBody>
          <a:bodyPr wrap="square" rtlCol="0">
            <a:spAutoFit/>
          </a:bodyPr>
          <a:lstStyle/>
          <a:p>
            <a:r>
              <a:rPr lang="en-US" sz="1400" dirty="0"/>
              <a:t>Iran</a:t>
            </a:r>
          </a:p>
        </p:txBody>
      </p:sp>
      <p:sp>
        <p:nvSpPr>
          <p:cNvPr id="12" name="TextBox 11"/>
          <p:cNvSpPr txBox="1"/>
          <p:nvPr/>
        </p:nvSpPr>
        <p:spPr>
          <a:xfrm>
            <a:off x="6243579" y="3694424"/>
            <a:ext cx="1862459" cy="307777"/>
          </a:xfrm>
          <a:prstGeom prst="rect">
            <a:avLst/>
          </a:prstGeom>
          <a:noFill/>
        </p:spPr>
        <p:txBody>
          <a:bodyPr wrap="square" rtlCol="0">
            <a:spAutoFit/>
          </a:bodyPr>
          <a:lstStyle/>
          <a:p>
            <a:r>
              <a:rPr lang="en-US" sz="1400" dirty="0"/>
              <a:t>USA</a:t>
            </a:r>
          </a:p>
        </p:txBody>
      </p:sp>
      <p:sp>
        <p:nvSpPr>
          <p:cNvPr id="13" name="TextBox 12"/>
          <p:cNvSpPr txBox="1"/>
          <p:nvPr/>
        </p:nvSpPr>
        <p:spPr>
          <a:xfrm>
            <a:off x="5740622" y="4027653"/>
            <a:ext cx="2655494" cy="307777"/>
          </a:xfrm>
          <a:prstGeom prst="rect">
            <a:avLst/>
          </a:prstGeom>
          <a:noFill/>
        </p:spPr>
        <p:txBody>
          <a:bodyPr wrap="square" rtlCol="0">
            <a:spAutoFit/>
          </a:bodyPr>
          <a:lstStyle/>
          <a:p>
            <a:r>
              <a:rPr lang="en-US" sz="1400" dirty="0"/>
              <a:t>Kazakhstan</a:t>
            </a:r>
          </a:p>
        </p:txBody>
      </p:sp>
      <p:sp>
        <p:nvSpPr>
          <p:cNvPr id="14" name="TextBox 13"/>
          <p:cNvSpPr txBox="1"/>
          <p:nvPr/>
        </p:nvSpPr>
        <p:spPr>
          <a:xfrm>
            <a:off x="5958059" y="4378371"/>
            <a:ext cx="2384171" cy="307777"/>
          </a:xfrm>
          <a:prstGeom prst="rect">
            <a:avLst/>
          </a:prstGeom>
          <a:noFill/>
        </p:spPr>
        <p:txBody>
          <a:bodyPr wrap="square" rtlCol="0">
            <a:spAutoFit/>
          </a:bodyPr>
          <a:lstStyle/>
          <a:p>
            <a:r>
              <a:rPr lang="en-US" sz="1400" dirty="0"/>
              <a:t>Ethiopia</a:t>
            </a:r>
          </a:p>
        </p:txBody>
      </p:sp>
      <p:sp>
        <p:nvSpPr>
          <p:cNvPr id="15" name="TextBox 14"/>
          <p:cNvSpPr txBox="1"/>
          <p:nvPr/>
        </p:nvSpPr>
        <p:spPr>
          <a:xfrm>
            <a:off x="6180274" y="4715505"/>
            <a:ext cx="2322464" cy="307777"/>
          </a:xfrm>
          <a:prstGeom prst="rect">
            <a:avLst/>
          </a:prstGeom>
          <a:noFill/>
        </p:spPr>
        <p:txBody>
          <a:bodyPr wrap="square" rtlCol="0">
            <a:spAutoFit/>
          </a:bodyPr>
          <a:lstStyle/>
          <a:p>
            <a:r>
              <a:rPr lang="en-US" sz="1400" dirty="0"/>
              <a:t>India</a:t>
            </a:r>
          </a:p>
        </p:txBody>
      </p:sp>
      <p:sp>
        <p:nvSpPr>
          <p:cNvPr id="16" name="TextBox 15"/>
          <p:cNvSpPr txBox="1"/>
          <p:nvPr/>
        </p:nvSpPr>
        <p:spPr>
          <a:xfrm>
            <a:off x="6042526" y="5056626"/>
            <a:ext cx="2597345" cy="307777"/>
          </a:xfrm>
          <a:prstGeom prst="rect">
            <a:avLst/>
          </a:prstGeom>
          <a:noFill/>
        </p:spPr>
        <p:txBody>
          <a:bodyPr wrap="square" rtlCol="0">
            <a:spAutoFit/>
          </a:bodyPr>
          <a:lstStyle/>
          <a:p>
            <a:r>
              <a:rPr lang="en-US" sz="1400" dirty="0"/>
              <a:t>Algeria</a:t>
            </a:r>
          </a:p>
        </p:txBody>
      </p:sp>
      <p:sp>
        <p:nvSpPr>
          <p:cNvPr id="17" name="TextBox 16"/>
          <p:cNvSpPr txBox="1"/>
          <p:nvPr/>
        </p:nvSpPr>
        <p:spPr>
          <a:xfrm>
            <a:off x="6057433" y="5403357"/>
            <a:ext cx="2963726" cy="307777"/>
          </a:xfrm>
          <a:prstGeom prst="rect">
            <a:avLst/>
          </a:prstGeom>
          <a:noFill/>
        </p:spPr>
        <p:txBody>
          <a:bodyPr wrap="square" rtlCol="0">
            <a:spAutoFit/>
          </a:bodyPr>
          <a:lstStyle/>
          <a:p>
            <a:r>
              <a:rPr lang="en-US" sz="1400" dirty="0"/>
              <a:t>Others</a:t>
            </a:r>
          </a:p>
        </p:txBody>
      </p:sp>
      <p:sp>
        <p:nvSpPr>
          <p:cNvPr id="22" name="TextBox 21"/>
          <p:cNvSpPr txBox="1"/>
          <p:nvPr/>
        </p:nvSpPr>
        <p:spPr>
          <a:xfrm>
            <a:off x="7601435" y="1634644"/>
            <a:ext cx="54721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10.2</a:t>
            </a:r>
          </a:p>
        </p:txBody>
      </p:sp>
      <p:sp>
        <p:nvSpPr>
          <p:cNvPr id="23" name="TextBox 22"/>
          <p:cNvSpPr txBox="1"/>
          <p:nvPr/>
        </p:nvSpPr>
        <p:spPr>
          <a:xfrm>
            <a:off x="7321895" y="1978909"/>
            <a:ext cx="52013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6.95</a:t>
            </a:r>
          </a:p>
        </p:txBody>
      </p:sp>
      <p:sp>
        <p:nvSpPr>
          <p:cNvPr id="24" name="TextBox 23"/>
          <p:cNvSpPr txBox="1"/>
          <p:nvPr/>
        </p:nvSpPr>
        <p:spPr>
          <a:xfrm>
            <a:off x="7144359" y="2311955"/>
            <a:ext cx="50156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4.8</a:t>
            </a:r>
          </a:p>
        </p:txBody>
      </p:sp>
      <p:sp>
        <p:nvSpPr>
          <p:cNvPr id="25" name="TextBox 24"/>
          <p:cNvSpPr txBox="1"/>
          <p:nvPr/>
        </p:nvSpPr>
        <p:spPr>
          <a:xfrm>
            <a:off x="7118181" y="2654403"/>
            <a:ext cx="478007"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4.5</a:t>
            </a:r>
          </a:p>
        </p:txBody>
      </p:sp>
      <p:sp>
        <p:nvSpPr>
          <p:cNvPr id="26" name="TextBox 25"/>
          <p:cNvSpPr txBox="1"/>
          <p:nvPr/>
        </p:nvSpPr>
        <p:spPr>
          <a:xfrm>
            <a:off x="6978242" y="3006572"/>
            <a:ext cx="56289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2.78</a:t>
            </a:r>
          </a:p>
        </p:txBody>
      </p:sp>
      <p:sp>
        <p:nvSpPr>
          <p:cNvPr id="27" name="TextBox 26"/>
          <p:cNvSpPr txBox="1"/>
          <p:nvPr/>
        </p:nvSpPr>
        <p:spPr>
          <a:xfrm>
            <a:off x="6968402" y="3338022"/>
            <a:ext cx="413477"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2.7</a:t>
            </a:r>
          </a:p>
        </p:txBody>
      </p:sp>
      <p:sp>
        <p:nvSpPr>
          <p:cNvPr id="28" name="TextBox 27"/>
          <p:cNvSpPr txBox="1"/>
          <p:nvPr/>
        </p:nvSpPr>
        <p:spPr>
          <a:xfrm>
            <a:off x="6961320" y="3690562"/>
            <a:ext cx="53485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2.56</a:t>
            </a:r>
          </a:p>
        </p:txBody>
      </p:sp>
      <p:sp>
        <p:nvSpPr>
          <p:cNvPr id="29" name="TextBox 28"/>
          <p:cNvSpPr txBox="1"/>
          <p:nvPr/>
        </p:nvSpPr>
        <p:spPr>
          <a:xfrm>
            <a:off x="6953612" y="4031488"/>
            <a:ext cx="461553"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2.5</a:t>
            </a:r>
          </a:p>
        </p:txBody>
      </p:sp>
      <p:sp>
        <p:nvSpPr>
          <p:cNvPr id="30" name="TextBox 29"/>
          <p:cNvSpPr txBox="1"/>
          <p:nvPr/>
        </p:nvSpPr>
        <p:spPr>
          <a:xfrm>
            <a:off x="6944775" y="4378883"/>
            <a:ext cx="5916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2.35</a:t>
            </a:r>
          </a:p>
        </p:txBody>
      </p:sp>
      <p:sp>
        <p:nvSpPr>
          <p:cNvPr id="31" name="TextBox 30"/>
          <p:cNvSpPr txBox="1"/>
          <p:nvPr/>
        </p:nvSpPr>
        <p:spPr>
          <a:xfrm>
            <a:off x="6889633" y="4724326"/>
            <a:ext cx="50176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1.67</a:t>
            </a:r>
          </a:p>
        </p:txBody>
      </p:sp>
      <p:sp>
        <p:nvSpPr>
          <p:cNvPr id="32" name="TextBox 31"/>
          <p:cNvSpPr txBox="1"/>
          <p:nvPr/>
        </p:nvSpPr>
        <p:spPr>
          <a:xfrm>
            <a:off x="6881513" y="5066223"/>
            <a:ext cx="43363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1.6</a:t>
            </a:r>
          </a:p>
        </p:txBody>
      </p:sp>
      <p:sp>
        <p:nvSpPr>
          <p:cNvPr id="33" name="TextBox 32"/>
          <p:cNvSpPr txBox="1"/>
          <p:nvPr/>
        </p:nvSpPr>
        <p:spPr>
          <a:xfrm>
            <a:off x="7751534" y="5420380"/>
            <a:ext cx="63493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11.99</a:t>
            </a:r>
          </a:p>
        </p:txBody>
      </p:sp>
      <p:pic>
        <p:nvPicPr>
          <p:cNvPr id="2050" name="Picture 2" descr="Флаг Казахстана - Png картинки и иконки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010" y="3890478"/>
            <a:ext cx="634989" cy="634989"/>
          </a:xfrm>
          <a:prstGeom prst="rect">
            <a:avLst/>
          </a:prstGeom>
          <a:noFill/>
          <a:extLst>
            <a:ext uri="{909E8E84-426E-40DD-AFC4-6F175D3DCCD1}">
              <a14:hiddenFill xmlns:a14="http://schemas.microsoft.com/office/drawing/2010/main">
                <a:solidFill>
                  <a:srgbClr val="FFFFFF"/>
                </a:solidFill>
              </a14:hiddenFill>
            </a:ext>
          </a:extLst>
        </p:spPr>
      </p:pic>
      <p:sp>
        <p:nvSpPr>
          <p:cNvPr id="35" name="Стрелка вправо 34"/>
          <p:cNvSpPr/>
          <p:nvPr/>
        </p:nvSpPr>
        <p:spPr>
          <a:xfrm flipH="1">
            <a:off x="7618709" y="4046072"/>
            <a:ext cx="431644" cy="294159"/>
          </a:xfrm>
          <a:prstGeom prst="rightArrow">
            <a:avLst/>
          </a:prstGeom>
          <a:solidFill>
            <a:srgbClr val="00B0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Прямоугольник 37"/>
          <p:cNvSpPr/>
          <p:nvPr/>
        </p:nvSpPr>
        <p:spPr>
          <a:xfrm>
            <a:off x="5763494" y="140012"/>
            <a:ext cx="5914156" cy="315498"/>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506273" y="13730"/>
            <a:ext cx="7072313" cy="646331"/>
          </a:xfrm>
          <a:prstGeom prst="rect">
            <a:avLst/>
          </a:prstGeom>
          <a:noFill/>
        </p:spPr>
        <p:txBody>
          <a:bodyPr wrap="square" rtlCol="0">
            <a:spAutoFit/>
          </a:bodyPr>
          <a:lstStyle/>
          <a:p>
            <a:pPr algn="ctr"/>
            <a:r>
              <a:rPr lang="en-US" b="1" dirty="0"/>
              <a:t>Major barley producers worldwide in 2021/2022, by country </a:t>
            </a:r>
          </a:p>
          <a:p>
            <a:pPr algn="ctr"/>
            <a:r>
              <a:rPr lang="en-US" b="1" dirty="0"/>
              <a:t>(in million metric tons)</a:t>
            </a:r>
          </a:p>
        </p:txBody>
      </p:sp>
      <p:sp>
        <p:nvSpPr>
          <p:cNvPr id="37" name="Прямоугольник 36"/>
          <p:cNvSpPr/>
          <p:nvPr/>
        </p:nvSpPr>
        <p:spPr>
          <a:xfrm>
            <a:off x="248843" y="580966"/>
            <a:ext cx="5300616" cy="2308324"/>
          </a:xfrm>
          <a:prstGeom prst="rect">
            <a:avLst/>
          </a:prstGeom>
        </p:spPr>
        <p:txBody>
          <a:bodyPr wrap="square">
            <a:spAutoFit/>
          </a:bodyPr>
          <a:lstStyle/>
          <a:p>
            <a:pPr marL="34290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 Kazakhstan, barley is the second most important cereal after wheat;</a:t>
            </a:r>
          </a:p>
          <a:p>
            <a:pPr marL="342900" indent="-34290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Currently, Kazakhstan provides 0.8 million metric tons of barley to the international market;</a:t>
            </a:r>
          </a:p>
          <a:p>
            <a:pPr marL="342900" indent="-34290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country is among the largest exporters of barley in the world.</a:t>
            </a:r>
          </a:p>
        </p:txBody>
      </p:sp>
      <p:sp>
        <p:nvSpPr>
          <p:cNvPr id="34" name="Номер слайда 33"/>
          <p:cNvSpPr>
            <a:spLocks noGrp="1"/>
          </p:cNvSpPr>
          <p:nvPr>
            <p:ph type="sldNum" sz="quarter" idx="12"/>
          </p:nvPr>
        </p:nvSpPr>
        <p:spPr/>
        <p:txBody>
          <a:bodyPr/>
          <a:lstStyle/>
          <a:p>
            <a:fld id="{9F35503B-EB95-43E3-97F8-DB955B7C9FEB}" type="slidenum">
              <a:rPr lang="en-US" smtClean="0"/>
              <a:t>2</a:t>
            </a:fld>
            <a:endParaRPr lang="en-US"/>
          </a:p>
        </p:txBody>
      </p:sp>
      <p:pic>
        <p:nvPicPr>
          <p:cNvPr id="40" name="Рисунок 39">
            <a:extLst>
              <a:ext uri="{FF2B5EF4-FFF2-40B4-BE49-F238E27FC236}">
                <a16:creationId xmlns:a16="http://schemas.microsoft.com/office/drawing/2014/main" id="{F577BF5E-9F28-442C-827A-FB71A5CF31E7}"/>
              </a:ext>
            </a:extLst>
          </p:cNvPr>
          <p:cNvPicPr>
            <a:picLocks noChangeAspect="1"/>
          </p:cNvPicPr>
          <p:nvPr/>
        </p:nvPicPr>
        <p:blipFill>
          <a:blip r:embed="rId4"/>
          <a:stretch>
            <a:fillRect/>
          </a:stretch>
        </p:blipFill>
        <p:spPr>
          <a:xfrm>
            <a:off x="-74529" y="3069311"/>
            <a:ext cx="5687967" cy="3614542"/>
          </a:xfrm>
          <a:prstGeom prst="rect">
            <a:avLst/>
          </a:prstGeom>
        </p:spPr>
      </p:pic>
      <p:sp>
        <p:nvSpPr>
          <p:cNvPr id="41" name="Прямоугольник 40"/>
          <p:cNvSpPr/>
          <p:nvPr/>
        </p:nvSpPr>
        <p:spPr>
          <a:xfrm>
            <a:off x="3181146" y="3256636"/>
            <a:ext cx="2368313" cy="447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236295" y="3180541"/>
            <a:ext cx="4032135"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Production of cereals and </a:t>
            </a:r>
          </a:p>
          <a:p>
            <a:pPr algn="ctr"/>
            <a:r>
              <a:rPr lang="en-US" sz="1600" b="1" dirty="0">
                <a:latin typeface="Times New Roman" panose="02020603050405020304" pitchFamily="18" charset="0"/>
                <a:cs typeface="Times New Roman" panose="02020603050405020304" pitchFamily="18" charset="0"/>
              </a:rPr>
              <a:t>legumes in Kazakhstan in 2021</a:t>
            </a:r>
          </a:p>
        </p:txBody>
      </p:sp>
      <p:sp>
        <p:nvSpPr>
          <p:cNvPr id="42" name="Прямоугольник 41"/>
          <p:cNvSpPr/>
          <p:nvPr/>
        </p:nvSpPr>
        <p:spPr>
          <a:xfrm>
            <a:off x="3898165" y="3943583"/>
            <a:ext cx="1634534" cy="2298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Рисунок 42">
            <a:extLst>
              <a:ext uri="{FF2B5EF4-FFF2-40B4-BE49-F238E27FC236}">
                <a16:creationId xmlns:a16="http://schemas.microsoft.com/office/drawing/2014/main" id="{F577BF5E-9F28-442C-827A-FB71A5CF31E7}"/>
              </a:ext>
            </a:extLst>
          </p:cNvPr>
          <p:cNvPicPr>
            <a:picLocks noChangeAspect="1"/>
          </p:cNvPicPr>
          <p:nvPr/>
        </p:nvPicPr>
        <p:blipFill rotWithShape="1">
          <a:blip r:embed="rId4"/>
          <a:srcRect l="68676" t="20583"/>
          <a:stretch/>
        </p:blipFill>
        <p:spPr>
          <a:xfrm>
            <a:off x="3171992" y="3723147"/>
            <a:ext cx="2194524" cy="3535635"/>
          </a:xfrm>
          <a:prstGeom prst="rect">
            <a:avLst/>
          </a:prstGeom>
        </p:spPr>
      </p:pic>
      <p:sp>
        <p:nvSpPr>
          <p:cNvPr id="57" name="Прямоугольник 56"/>
          <p:cNvSpPr/>
          <p:nvPr/>
        </p:nvSpPr>
        <p:spPr>
          <a:xfrm>
            <a:off x="3519770" y="3780152"/>
            <a:ext cx="1764818" cy="3077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460641" y="3848312"/>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Spring and winter wheat</a:t>
            </a:r>
          </a:p>
        </p:txBody>
      </p:sp>
      <p:sp>
        <p:nvSpPr>
          <p:cNvPr id="46" name="TextBox 45"/>
          <p:cNvSpPr txBox="1"/>
          <p:nvPr/>
        </p:nvSpPr>
        <p:spPr>
          <a:xfrm>
            <a:off x="3462016" y="4080229"/>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Spring and winter barley</a:t>
            </a:r>
          </a:p>
        </p:txBody>
      </p:sp>
      <p:sp>
        <p:nvSpPr>
          <p:cNvPr id="47" name="TextBox 46"/>
          <p:cNvSpPr txBox="1"/>
          <p:nvPr/>
        </p:nvSpPr>
        <p:spPr>
          <a:xfrm>
            <a:off x="3458722" y="4321191"/>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Others</a:t>
            </a:r>
          </a:p>
        </p:txBody>
      </p:sp>
      <p:sp>
        <p:nvSpPr>
          <p:cNvPr id="48" name="TextBox 47"/>
          <p:cNvSpPr txBox="1"/>
          <p:nvPr/>
        </p:nvSpPr>
        <p:spPr>
          <a:xfrm>
            <a:off x="3467572" y="4558075"/>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Rice</a:t>
            </a:r>
          </a:p>
        </p:txBody>
      </p:sp>
      <p:sp>
        <p:nvSpPr>
          <p:cNvPr id="49" name="TextBox 48"/>
          <p:cNvSpPr txBox="1"/>
          <p:nvPr/>
        </p:nvSpPr>
        <p:spPr>
          <a:xfrm>
            <a:off x="3468403" y="4776723"/>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Oat</a:t>
            </a:r>
          </a:p>
        </p:txBody>
      </p:sp>
      <p:sp>
        <p:nvSpPr>
          <p:cNvPr id="50" name="TextBox 49"/>
          <p:cNvSpPr txBox="1"/>
          <p:nvPr/>
        </p:nvSpPr>
        <p:spPr>
          <a:xfrm>
            <a:off x="3472057" y="5020526"/>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Legume vegetables</a:t>
            </a:r>
          </a:p>
        </p:txBody>
      </p:sp>
      <p:sp>
        <p:nvSpPr>
          <p:cNvPr id="51" name="TextBox 50"/>
          <p:cNvSpPr txBox="1"/>
          <p:nvPr/>
        </p:nvSpPr>
        <p:spPr>
          <a:xfrm>
            <a:off x="3475711" y="5267838"/>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Mix of cereals</a:t>
            </a:r>
          </a:p>
        </p:txBody>
      </p:sp>
      <p:sp>
        <p:nvSpPr>
          <p:cNvPr id="52" name="TextBox 51"/>
          <p:cNvSpPr txBox="1"/>
          <p:nvPr/>
        </p:nvSpPr>
        <p:spPr>
          <a:xfrm>
            <a:off x="3475711" y="5489327"/>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Buckwheat</a:t>
            </a:r>
          </a:p>
        </p:txBody>
      </p:sp>
      <p:sp>
        <p:nvSpPr>
          <p:cNvPr id="53" name="TextBox 52"/>
          <p:cNvSpPr txBox="1"/>
          <p:nvPr/>
        </p:nvSpPr>
        <p:spPr>
          <a:xfrm>
            <a:off x="3467572" y="5745684"/>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Millet</a:t>
            </a:r>
          </a:p>
        </p:txBody>
      </p:sp>
      <p:sp>
        <p:nvSpPr>
          <p:cNvPr id="54" name="TextBox 53"/>
          <p:cNvSpPr txBox="1"/>
          <p:nvPr/>
        </p:nvSpPr>
        <p:spPr>
          <a:xfrm>
            <a:off x="3475711" y="5985740"/>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Spring and winter rye</a:t>
            </a:r>
          </a:p>
        </p:txBody>
      </p:sp>
      <p:sp>
        <p:nvSpPr>
          <p:cNvPr id="56" name="TextBox 55"/>
          <p:cNvSpPr txBox="1"/>
          <p:nvPr/>
        </p:nvSpPr>
        <p:spPr>
          <a:xfrm>
            <a:off x="3475710" y="6214524"/>
            <a:ext cx="210562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Sorghum</a:t>
            </a:r>
          </a:p>
        </p:txBody>
      </p:sp>
      <p:sp>
        <p:nvSpPr>
          <p:cNvPr id="55" name="Прямоугольник 54"/>
          <p:cNvSpPr/>
          <p:nvPr/>
        </p:nvSpPr>
        <p:spPr>
          <a:xfrm>
            <a:off x="3483333" y="6449189"/>
            <a:ext cx="78592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Triticale</a:t>
            </a:r>
          </a:p>
        </p:txBody>
      </p:sp>
    </p:spTree>
    <p:extLst>
      <p:ext uri="{BB962C8B-B14F-4D97-AF65-F5344CB8AC3E}">
        <p14:creationId xmlns:p14="http://schemas.microsoft.com/office/powerpoint/2010/main" val="117557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F35503B-EB95-43E3-97F8-DB955B7C9FEB}" type="slidenum">
              <a:rPr lang="en-US" smtClean="0"/>
              <a:t>3</a:t>
            </a:fld>
            <a:endParaRPr lang="en-US"/>
          </a:p>
        </p:txBody>
      </p:sp>
      <p:graphicFrame>
        <p:nvGraphicFramePr>
          <p:cNvPr id="3" name="Схема 2"/>
          <p:cNvGraphicFramePr/>
          <p:nvPr>
            <p:extLst>
              <p:ext uri="{D42A27DB-BD31-4B8C-83A1-F6EECF244321}">
                <p14:modId xmlns:p14="http://schemas.microsoft.com/office/powerpoint/2010/main" val="1197747726"/>
              </p:ext>
            </p:extLst>
          </p:nvPr>
        </p:nvGraphicFramePr>
        <p:xfrm>
          <a:off x="645887" y="978297"/>
          <a:ext cx="10788261" cy="5255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42596" y="132426"/>
            <a:ext cx="11430000" cy="584775"/>
          </a:xfrm>
          <a:prstGeom prst="rect">
            <a:avLst/>
          </a:prstGeom>
          <a:noFill/>
        </p:spPr>
        <p:txBody>
          <a:bodyPr wrap="squar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pPr algn="ctr"/>
            <a:r>
              <a:rPr lang="en-US" dirty="0"/>
              <a:t>Basic steps of the study</a:t>
            </a:r>
          </a:p>
        </p:txBody>
      </p:sp>
    </p:spTree>
    <p:extLst>
      <p:ext uri="{BB962C8B-B14F-4D97-AF65-F5344CB8AC3E}">
        <p14:creationId xmlns:p14="http://schemas.microsoft.com/office/powerpoint/2010/main" val="130795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2636" y="1054353"/>
            <a:ext cx="6665852" cy="5150886"/>
          </a:xfrm>
          <a:prstGeom prst="rect">
            <a:avLst/>
          </a:prstGeom>
        </p:spPr>
      </p:pic>
      <p:sp>
        <p:nvSpPr>
          <p:cNvPr id="4" name="TextBox 3"/>
          <p:cNvSpPr txBox="1"/>
          <p:nvPr/>
        </p:nvSpPr>
        <p:spPr>
          <a:xfrm>
            <a:off x="0" y="6250198"/>
            <a:ext cx="6936509"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Figure 1 – Barley-producing regions of Kazakhstan and experimental fields used in the study.</a:t>
            </a:r>
          </a:p>
          <a:p>
            <a:endParaRPr lang="en-US" sz="1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768488" y="154992"/>
            <a:ext cx="5288361" cy="6001643"/>
          </a:xfrm>
          <a:prstGeom prst="rect">
            <a:avLst/>
          </a:prstGeom>
          <a:noFill/>
        </p:spPr>
        <p:txBody>
          <a:bodyPr wrap="square" rtlCol="0">
            <a:spAutoFit/>
          </a:bodyPr>
          <a:lstStyle/>
          <a:p>
            <a:pPr marL="285750" indent="-285750" algn="just">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Spring barley collection, including 557 2-R and 6-R accessions from the USA and 104 2-R accessions from Kazakhstan (661 accessions in total) grown in tree regions of Kazakhstan – </a:t>
            </a:r>
            <a:r>
              <a:rPr lang="en-GB" sz="1600" dirty="0" err="1">
                <a:latin typeface="Times New Roman" panose="02020603050405020304" pitchFamily="18" charset="0"/>
                <a:cs typeface="Times New Roman" panose="02020603050405020304" pitchFamily="18" charset="0"/>
              </a:rPr>
              <a:t>Kostanay</a:t>
            </a:r>
            <a:r>
              <a:rPr lang="en-GB" sz="1600" dirty="0">
                <a:latin typeface="Times New Roman" panose="02020603050405020304" pitchFamily="18" charset="0"/>
                <a:cs typeface="Times New Roman" panose="02020603050405020304" pitchFamily="18" charset="0"/>
              </a:rPr>
              <a:t> (north), Karaganda (</a:t>
            </a:r>
            <a:r>
              <a:rPr lang="en-GB" sz="1600" dirty="0" err="1">
                <a:latin typeface="Times New Roman" panose="02020603050405020304" pitchFamily="18" charset="0"/>
                <a:cs typeface="Times New Roman" panose="02020603050405020304" pitchFamily="18" charset="0"/>
              </a:rPr>
              <a:t>center</a:t>
            </a:r>
            <a:r>
              <a:rPr lang="en-GB" sz="1600" dirty="0">
                <a:latin typeface="Times New Roman" panose="02020603050405020304" pitchFamily="18" charset="0"/>
                <a:cs typeface="Times New Roman" panose="02020603050405020304" pitchFamily="18" charset="0"/>
              </a:rPr>
              <a:t>), and Kyzylorda (south) regions in 2010 and 2011 (Fig. 1)</a:t>
            </a:r>
            <a:r>
              <a:rPr lang="en-US" sz="1600"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Studied grain quality traits: content of raw </a:t>
            </a:r>
            <a:r>
              <a:rPr lang="en-US" sz="1600" u="sng" dirty="0">
                <a:latin typeface="Times New Roman" panose="02020603050405020304" pitchFamily="18" charset="0"/>
                <a:cs typeface="Times New Roman" panose="02020603050405020304" pitchFamily="18" charset="0"/>
              </a:rPr>
              <a:t>protein</a:t>
            </a:r>
            <a:r>
              <a:rPr lang="en-US" sz="1600" dirty="0">
                <a:latin typeface="Times New Roman" panose="02020603050405020304" pitchFamily="18" charset="0"/>
                <a:cs typeface="Times New Roman" panose="02020603050405020304" pitchFamily="18" charset="0"/>
              </a:rPr>
              <a:t> (GPC, %), </a:t>
            </a:r>
            <a:r>
              <a:rPr lang="en-US" sz="1600" u="sng" dirty="0">
                <a:latin typeface="Times New Roman" panose="02020603050405020304" pitchFamily="18" charset="0"/>
                <a:cs typeface="Times New Roman" panose="02020603050405020304" pitchFamily="18" charset="0"/>
              </a:rPr>
              <a:t>starch</a:t>
            </a:r>
            <a:r>
              <a:rPr lang="en-US" sz="1600" dirty="0">
                <a:latin typeface="Times New Roman" panose="02020603050405020304" pitchFamily="18" charset="0"/>
                <a:cs typeface="Times New Roman" panose="02020603050405020304" pitchFamily="18" charset="0"/>
              </a:rPr>
              <a:t> (GSC, %), </a:t>
            </a:r>
            <a:r>
              <a:rPr lang="en-US" sz="1600" u="sng" dirty="0">
                <a:latin typeface="Times New Roman" panose="02020603050405020304" pitchFamily="18" charset="0"/>
                <a:cs typeface="Times New Roman" panose="02020603050405020304" pitchFamily="18" charset="0"/>
              </a:rPr>
              <a:t>grain</a:t>
            </a:r>
            <a:r>
              <a:rPr lang="en-US" sz="1600" dirty="0">
                <a:latin typeface="Times New Roman" panose="02020603050405020304" pitchFamily="18" charset="0"/>
                <a:cs typeface="Times New Roman" panose="02020603050405020304" pitchFamily="18" charset="0"/>
              </a:rPr>
              <a:t> </a:t>
            </a:r>
            <a:r>
              <a:rPr lang="en-US" sz="1600" u="sng" dirty="0">
                <a:latin typeface="Times New Roman" panose="02020603050405020304" pitchFamily="18" charset="0"/>
                <a:cs typeface="Times New Roman" panose="02020603050405020304" pitchFamily="18" charset="0"/>
              </a:rPr>
              <a:t>test weight</a:t>
            </a:r>
            <a:r>
              <a:rPr lang="en-US" sz="1600" dirty="0">
                <a:latin typeface="Times New Roman" panose="02020603050405020304" pitchFamily="18" charset="0"/>
                <a:cs typeface="Times New Roman" panose="02020603050405020304" pitchFamily="18" charset="0"/>
              </a:rPr>
              <a:t> (TWL, g/L), and </a:t>
            </a:r>
            <a:r>
              <a:rPr lang="en-US" sz="1600" u="sng" dirty="0" err="1">
                <a:latin typeface="Times New Roman" panose="02020603050405020304" pitchFamily="18" charset="0"/>
                <a:cs typeface="Times New Roman" panose="02020603050405020304" pitchFamily="18" charset="0"/>
              </a:rPr>
              <a:t>extractivity</a:t>
            </a:r>
            <a:r>
              <a:rPr lang="en-US" sz="1600" dirty="0">
                <a:latin typeface="Times New Roman" panose="02020603050405020304" pitchFamily="18" charset="0"/>
                <a:cs typeface="Times New Roman" panose="02020603050405020304" pitchFamily="18" charset="0"/>
              </a:rPr>
              <a:t> (GEX, %).</a:t>
            </a:r>
          </a:p>
          <a:p>
            <a:pPr marL="285750" indent="-285750" algn="just">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The GPC, GSC, and EX were measured using the NIRS DS2500 Grain Analyzer (FOSS, </a:t>
            </a:r>
            <a:r>
              <a:rPr lang="en-US" sz="1600" dirty="0" err="1">
                <a:latin typeface="Times New Roman" panose="02020603050405020304" pitchFamily="18" charset="0"/>
                <a:cs typeface="Times New Roman" panose="02020603050405020304" pitchFamily="18" charset="0"/>
              </a:rPr>
              <a:t>Hillerød</a:t>
            </a:r>
            <a:r>
              <a:rPr lang="en-US" sz="1600" dirty="0">
                <a:latin typeface="Times New Roman" panose="02020603050405020304" pitchFamily="18" charset="0"/>
                <a:cs typeface="Times New Roman" panose="02020603050405020304" pitchFamily="18" charset="0"/>
              </a:rPr>
              <a:t>, Denmark), with the calibration supplied by the manufacturer. TWL was determined according to the guide provided by the Canadian Grain Commission (www.grainscanada.gc.ca).</a:t>
            </a:r>
          </a:p>
          <a:p>
            <a:pPr marL="285750" indent="-285750" algn="just">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The collection was genotyped using barley iSelect 9K SNP array resulted in 2,344 polymorphic markers.</a:t>
            </a:r>
          </a:p>
          <a:p>
            <a:pPr marL="285750" indent="-285750" algn="just">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GAPIT for R software package were used for GWAS analyses (MLM model).</a:t>
            </a:r>
          </a:p>
          <a:p>
            <a:pPr marL="285750" indent="-285750" algn="just">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The collection of 34 promising spring barley lines was used for KASP genotyping and validation. </a:t>
            </a:r>
          </a:p>
        </p:txBody>
      </p:sp>
      <p:sp>
        <p:nvSpPr>
          <p:cNvPr id="6" name="Овал 5"/>
          <p:cNvSpPr/>
          <p:nvPr/>
        </p:nvSpPr>
        <p:spPr>
          <a:xfrm>
            <a:off x="2791838" y="2102657"/>
            <a:ext cx="141051" cy="1507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Овал 6"/>
          <p:cNvSpPr/>
          <p:nvPr/>
        </p:nvSpPr>
        <p:spPr>
          <a:xfrm>
            <a:off x="4473991" y="2931129"/>
            <a:ext cx="141051" cy="1507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30908" y="1598841"/>
            <a:ext cx="1041476" cy="830997"/>
          </a:xfrm>
          <a:prstGeom prst="rect">
            <a:avLst/>
          </a:prstGeom>
          <a:solidFill>
            <a:schemeClr val="bg1"/>
          </a:solidFill>
          <a:ln>
            <a:solidFill>
              <a:srgbClr val="FF0000"/>
            </a:solidFill>
          </a:ln>
        </p:spPr>
        <p:txBody>
          <a:bodyPr wrap="square" rtlCol="0">
            <a:spAutoFit/>
          </a:bodyPr>
          <a:lstStyle/>
          <a:p>
            <a:pPr algn="ctr"/>
            <a:r>
              <a:rPr lang="en-US" sz="1200" dirty="0" err="1">
                <a:latin typeface="Times New Roman" panose="02020603050405020304" pitchFamily="18" charset="0"/>
                <a:cs typeface="Times New Roman" panose="02020603050405020304" pitchFamily="18" charset="0"/>
              </a:rPr>
              <a:t>Karabalyk</a:t>
            </a:r>
            <a:r>
              <a:rPr lang="en-US" sz="1200" dirty="0">
                <a:latin typeface="Times New Roman" panose="02020603050405020304" pitchFamily="18" charset="0"/>
                <a:cs typeface="Times New Roman" panose="02020603050405020304" pitchFamily="18" charset="0"/>
              </a:rPr>
              <a:t> Agricultural Experimental</a:t>
            </a:r>
          </a:p>
          <a:p>
            <a:pPr algn="ctr"/>
            <a:r>
              <a:rPr lang="en-US" sz="1200" dirty="0">
                <a:latin typeface="Times New Roman" panose="02020603050405020304" pitchFamily="18" charset="0"/>
                <a:cs typeface="Times New Roman" panose="02020603050405020304" pitchFamily="18" charset="0"/>
              </a:rPr>
              <a:t>Station (</a:t>
            </a:r>
            <a:r>
              <a:rPr lang="en-US" sz="1200" b="1" dirty="0">
                <a:latin typeface="Times New Roman" panose="02020603050405020304" pitchFamily="18" charset="0"/>
                <a:cs typeface="Times New Roman" panose="02020603050405020304" pitchFamily="18" charset="0"/>
              </a:rPr>
              <a:t>KB</a:t>
            </a:r>
            <a:r>
              <a:rPr lang="en-US" sz="12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4650289" y="3006518"/>
            <a:ext cx="1041476" cy="830997"/>
          </a:xfrm>
          <a:prstGeom prst="rect">
            <a:avLst/>
          </a:prstGeom>
          <a:solidFill>
            <a:schemeClr val="bg1"/>
          </a:solidFill>
          <a:ln>
            <a:solidFill>
              <a:srgbClr val="FF0000"/>
            </a:solidFill>
          </a:ln>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Karaganda Agricultural Experimental</a:t>
            </a:r>
          </a:p>
          <a:p>
            <a:pPr algn="ctr"/>
            <a:r>
              <a:rPr lang="en-US" sz="1200" dirty="0">
                <a:latin typeface="Times New Roman" panose="02020603050405020304" pitchFamily="18" charset="0"/>
                <a:cs typeface="Times New Roman" panose="02020603050405020304" pitchFamily="18" charset="0"/>
              </a:rPr>
              <a:t>Station (</a:t>
            </a:r>
            <a:r>
              <a:rPr lang="en-US" sz="1200" b="1" dirty="0">
                <a:latin typeface="Times New Roman" panose="02020603050405020304" pitchFamily="18" charset="0"/>
                <a:cs typeface="Times New Roman" panose="02020603050405020304" pitchFamily="18" charset="0"/>
              </a:rPr>
              <a:t>KA</a:t>
            </a:r>
            <a:r>
              <a:rPr lang="en-US" sz="1200" dirty="0">
                <a:latin typeface="Times New Roman" panose="02020603050405020304" pitchFamily="18" charset="0"/>
                <a:cs typeface="Times New Roman" panose="02020603050405020304" pitchFamily="18" charset="0"/>
              </a:rPr>
              <a:t>)</a:t>
            </a:r>
          </a:p>
        </p:txBody>
      </p:sp>
      <p:sp>
        <p:nvSpPr>
          <p:cNvPr id="11" name="Овал 10"/>
          <p:cNvSpPr/>
          <p:nvPr/>
        </p:nvSpPr>
        <p:spPr>
          <a:xfrm>
            <a:off x="3148179" y="4264629"/>
            <a:ext cx="141051" cy="1507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54733" y="4264629"/>
            <a:ext cx="1276547" cy="830997"/>
          </a:xfrm>
          <a:prstGeom prst="rect">
            <a:avLst/>
          </a:prstGeom>
          <a:solidFill>
            <a:schemeClr val="bg1"/>
          </a:solidFill>
          <a:ln>
            <a:solidFill>
              <a:srgbClr val="FF0000"/>
            </a:solidFill>
          </a:ln>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 </a:t>
            </a:r>
            <a:r>
              <a:rPr lang="en-US" sz="1200" dirty="0" err="1">
                <a:latin typeface="Times New Roman" panose="02020603050405020304" pitchFamily="18" charset="0"/>
                <a:cs typeface="Times New Roman" panose="02020603050405020304" pitchFamily="18" charset="0"/>
              </a:rPr>
              <a:t>Zhakhaev</a:t>
            </a:r>
            <a:r>
              <a:rPr lang="en-US" sz="1200" dirty="0">
                <a:latin typeface="Times New Roman" panose="02020603050405020304" pitchFamily="18" charset="0"/>
                <a:cs typeface="Times New Roman" panose="02020603050405020304" pitchFamily="18" charset="0"/>
              </a:rPr>
              <a:t> Kazakh Research Institute of Rice Growing (</a:t>
            </a:r>
            <a:r>
              <a:rPr lang="en-US" sz="1200" b="1" dirty="0">
                <a:latin typeface="Times New Roman" panose="02020603050405020304" pitchFamily="18" charset="0"/>
                <a:cs typeface="Times New Roman" panose="02020603050405020304" pitchFamily="18" charset="0"/>
              </a:rPr>
              <a:t>KO</a:t>
            </a:r>
            <a:r>
              <a:rPr lang="en-US" sz="1200" dirty="0">
                <a:latin typeface="Times New Roman" panose="02020603050405020304" pitchFamily="18" charset="0"/>
                <a:cs typeface="Times New Roman" panose="02020603050405020304" pitchFamily="18" charset="0"/>
              </a:rPr>
              <a:t>)</a:t>
            </a:r>
          </a:p>
        </p:txBody>
      </p:sp>
      <p:sp>
        <p:nvSpPr>
          <p:cNvPr id="13" name="Номер слайда 12"/>
          <p:cNvSpPr>
            <a:spLocks noGrp="1"/>
          </p:cNvSpPr>
          <p:nvPr>
            <p:ph type="sldNum" sz="quarter" idx="12"/>
          </p:nvPr>
        </p:nvSpPr>
        <p:spPr/>
        <p:txBody>
          <a:bodyPr/>
          <a:lstStyle/>
          <a:p>
            <a:fld id="{9F35503B-EB95-43E3-97F8-DB955B7C9FEB}" type="slidenum">
              <a:rPr lang="en-US" smtClean="0"/>
              <a:t>4</a:t>
            </a:fld>
            <a:endParaRPr lang="en-US" dirty="0"/>
          </a:p>
        </p:txBody>
      </p:sp>
      <p:sp>
        <p:nvSpPr>
          <p:cNvPr id="8" name="Прямоугольник 7"/>
          <p:cNvSpPr/>
          <p:nvPr/>
        </p:nvSpPr>
        <p:spPr>
          <a:xfrm>
            <a:off x="1248956" y="272684"/>
            <a:ext cx="421942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Materials and methods</a:t>
            </a:r>
          </a:p>
        </p:txBody>
      </p:sp>
    </p:spTree>
    <p:extLst>
      <p:ext uri="{BB962C8B-B14F-4D97-AF65-F5344CB8AC3E}">
        <p14:creationId xmlns:p14="http://schemas.microsoft.com/office/powerpoint/2010/main" val="418936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F35503B-EB95-43E3-97F8-DB955B7C9FEB}" type="slidenum">
              <a:rPr lang="en-US" smtClean="0"/>
              <a:t>5</a:t>
            </a:fld>
            <a:endParaRPr lang="en-US"/>
          </a:p>
        </p:txBody>
      </p:sp>
      <p:pic>
        <p:nvPicPr>
          <p:cNvPr id="3" name="Picture 11" descr="Chart, histogram&#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025" y="1078221"/>
            <a:ext cx="11551513" cy="4230898"/>
          </a:xfrm>
          <a:prstGeom prst="rect">
            <a:avLst/>
          </a:prstGeom>
          <a:noFill/>
          <a:ln>
            <a:noFill/>
          </a:ln>
        </p:spPr>
      </p:pic>
      <p:sp>
        <p:nvSpPr>
          <p:cNvPr id="4" name="Прямоугольник 3"/>
          <p:cNvSpPr/>
          <p:nvPr/>
        </p:nvSpPr>
        <p:spPr>
          <a:xfrm>
            <a:off x="693464" y="5598253"/>
            <a:ext cx="10798629" cy="738664"/>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Figure 2. Average values over two years of grain quality traits of the collection harvested in three regions. (A) Grain protein content (GPC,%). (B) Grain starch content (GSC,%). (C) </a:t>
            </a:r>
            <a:r>
              <a:rPr lang="en-US" sz="1400" dirty="0" err="1">
                <a:latin typeface="Times New Roman" panose="02020603050405020304" pitchFamily="18" charset="0"/>
                <a:cs typeface="Times New Roman" panose="02020603050405020304" pitchFamily="18" charset="0"/>
              </a:rPr>
              <a:t>Extractivity</a:t>
            </a:r>
            <a:r>
              <a:rPr lang="en-US" sz="1400" dirty="0">
                <a:latin typeface="Times New Roman" panose="02020603050405020304" pitchFamily="18" charset="0"/>
                <a:cs typeface="Times New Roman" panose="02020603050405020304" pitchFamily="18" charset="0"/>
              </a:rPr>
              <a:t> (EX,%). (D) Grain test weight per liter (TWL, g/L). Freq.—frequency; CC—check cultivar; </a:t>
            </a:r>
            <a:r>
              <a:rPr lang="en-US" sz="1400" dirty="0" err="1">
                <a:latin typeface="Times New Roman" panose="02020603050405020304" pitchFamily="18" charset="0"/>
                <a:cs typeface="Times New Roman" panose="02020603050405020304" pitchFamily="18" charset="0"/>
              </a:rPr>
              <a:t>Ub</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Ubagan</a:t>
            </a:r>
            <a:r>
              <a:rPr lang="en-US" sz="1400" dirty="0">
                <a:latin typeface="Times New Roman" panose="02020603050405020304" pitchFamily="18" charset="0"/>
                <a:cs typeface="Times New Roman" panose="02020603050405020304" pitchFamily="18" charset="0"/>
              </a:rPr>
              <a:t>—check cultivar of KB; </a:t>
            </a:r>
            <a:r>
              <a:rPr lang="en-US" sz="1400" dirty="0" err="1">
                <a:latin typeface="Times New Roman" panose="02020603050405020304" pitchFamily="18" charset="0"/>
                <a:cs typeface="Times New Roman" panose="02020603050405020304" pitchFamily="18" charset="0"/>
              </a:rPr>
              <a:t>Kar</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Karagandinsky</a:t>
            </a:r>
            <a:r>
              <a:rPr lang="en-US" sz="1400" dirty="0">
                <a:latin typeface="Times New Roman" panose="02020603050405020304" pitchFamily="18" charset="0"/>
                <a:cs typeface="Times New Roman" panose="02020603050405020304" pitchFamily="18" charset="0"/>
              </a:rPr>
              <a:t> 5—check cultivar of KA; As.—</a:t>
            </a:r>
            <a:r>
              <a:rPr lang="en-US" sz="1400" dirty="0" err="1">
                <a:latin typeface="Times New Roman" panose="02020603050405020304" pitchFamily="18" charset="0"/>
                <a:cs typeface="Times New Roman" panose="02020603050405020304" pitchFamily="18" charset="0"/>
              </a:rPr>
              <a:t>Assem</a:t>
            </a:r>
            <a:r>
              <a:rPr lang="en-US" sz="1400" dirty="0">
                <a:latin typeface="Times New Roman" panose="02020603050405020304" pitchFamily="18" charset="0"/>
                <a:cs typeface="Times New Roman" panose="02020603050405020304" pitchFamily="18" charset="0"/>
              </a:rPr>
              <a:t>—check cultivar of KO</a:t>
            </a:r>
          </a:p>
        </p:txBody>
      </p:sp>
      <p:sp>
        <p:nvSpPr>
          <p:cNvPr id="8" name="Скругленный прямоугольник 4"/>
          <p:cNvSpPr txBox="1"/>
          <p:nvPr/>
        </p:nvSpPr>
        <p:spPr>
          <a:xfrm>
            <a:off x="1032685" y="96577"/>
            <a:ext cx="9989520" cy="6925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Step 1. Phenotyping of barley collection</a:t>
            </a:r>
            <a:endParaRPr lang="ru-RU" sz="2800" b="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15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F35503B-EB95-43E3-97F8-DB955B7C9FEB}" type="slidenum">
              <a:rPr lang="en-US" smtClean="0"/>
              <a:t>6</a:t>
            </a:fld>
            <a:endParaRPr lang="en-US"/>
          </a:p>
        </p:txBody>
      </p:sp>
      <p:pic>
        <p:nvPicPr>
          <p:cNvPr id="3"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793126" y="1895786"/>
            <a:ext cx="10566894" cy="3818796"/>
          </a:xfrm>
          <a:prstGeom prst="rect">
            <a:avLst/>
          </a:prstGeom>
          <a:noFill/>
          <a:ln>
            <a:noFill/>
          </a:ln>
        </p:spPr>
      </p:pic>
      <p:sp>
        <p:nvSpPr>
          <p:cNvPr id="4" name="Прямоугольник 3"/>
          <p:cNvSpPr/>
          <p:nvPr/>
        </p:nvSpPr>
        <p:spPr>
          <a:xfrm>
            <a:off x="256609" y="5724770"/>
            <a:ext cx="11779879" cy="95410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3. The positions of QTLs associated with barley grain quality traits on the genetic map. The names of SNPs and QTLs are shown on the right, and the positions of the loci are shown on the left of the linkage maps as base pairs (</a:t>
            </a:r>
            <a:r>
              <a:rPr lang="en-US" sz="1400" dirty="0" err="1">
                <a:latin typeface="Times New Roman" panose="02020603050405020304" pitchFamily="18" charset="0"/>
                <a:cs typeface="Times New Roman" panose="02020603050405020304" pitchFamily="18" charset="0"/>
              </a:rPr>
              <a:t>bp</a:t>
            </a:r>
            <a:r>
              <a:rPr lang="en-US" sz="1400" dirty="0">
                <a:latin typeface="Times New Roman" panose="02020603050405020304" pitchFamily="18" charset="0"/>
                <a:cs typeface="Times New Roman" panose="02020603050405020304" pitchFamily="18" charset="0"/>
              </a:rPr>
              <a:t>). The QTLs identified in this study are highlighted in blue for grain starch content, pink for grain protein content, green for grain test weight, and red for multi-trait QTLs. GPC—grain protein content; GSC—grain starch content; EX—</a:t>
            </a:r>
            <a:r>
              <a:rPr lang="en-US" sz="1400" dirty="0" err="1">
                <a:latin typeface="Times New Roman" panose="02020603050405020304" pitchFamily="18" charset="0"/>
                <a:cs typeface="Times New Roman" panose="02020603050405020304" pitchFamily="18" charset="0"/>
              </a:rPr>
              <a:t>extractivity</a:t>
            </a:r>
            <a:r>
              <a:rPr lang="en-US" sz="1400" dirty="0">
                <a:latin typeface="Times New Roman" panose="02020603050405020304" pitchFamily="18" charset="0"/>
                <a:cs typeface="Times New Roman" panose="02020603050405020304" pitchFamily="18" charset="0"/>
              </a:rPr>
              <a:t>; TWL—grain test weight.</a:t>
            </a:r>
          </a:p>
        </p:txBody>
      </p:sp>
      <p:sp>
        <p:nvSpPr>
          <p:cNvPr id="5" name="Прямоугольник 4"/>
          <p:cNvSpPr/>
          <p:nvPr/>
        </p:nvSpPr>
        <p:spPr>
          <a:xfrm>
            <a:off x="116658" y="789087"/>
            <a:ext cx="11919830" cy="1077218"/>
          </a:xfrm>
          <a:prstGeom prst="rect">
            <a:avLst/>
          </a:prstGeom>
        </p:spPr>
        <p:txBody>
          <a:bodyPr wrap="square">
            <a:spAutoFit/>
          </a:bodyPr>
          <a:lstStyle/>
          <a:p>
            <a:pPr marL="285750" indent="-285750">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As a result of the GWAS analysis, 76 associations between grain quality traits and SNP markers were detected on all seven chromosomes (</a:t>
            </a:r>
            <a:r>
              <a:rPr lang="en-US" sz="1600"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-values &lt; 0.001).</a:t>
            </a:r>
          </a:p>
          <a:p>
            <a:pPr marL="285750" indent="-285750">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The linked MTAs (LD (r2) &gt; 0.1) were grouped together, resulting in 30 QTLs in total (Fig. 3). </a:t>
            </a:r>
          </a:p>
        </p:txBody>
      </p:sp>
      <p:sp>
        <p:nvSpPr>
          <p:cNvPr id="7" name="Скругленный прямоугольник 4"/>
          <p:cNvSpPr txBox="1"/>
          <p:nvPr/>
        </p:nvSpPr>
        <p:spPr>
          <a:xfrm>
            <a:off x="1032685" y="96577"/>
            <a:ext cx="9989520" cy="6925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Step 2. </a:t>
            </a:r>
            <a:r>
              <a:rPr lang="en-US" sz="2800" b="1" dirty="0">
                <a:latin typeface="Times New Roman" panose="02020603050405020304" pitchFamily="18" charset="0"/>
                <a:cs typeface="Times New Roman" panose="02020603050405020304" pitchFamily="18" charset="0"/>
              </a:rPr>
              <a:t>Genome-wide association study (GWAS)</a:t>
            </a:r>
            <a:endParaRPr lang="ru-RU" sz="2800" dirty="0"/>
          </a:p>
        </p:txBody>
      </p:sp>
    </p:spTree>
    <p:extLst>
      <p:ext uri="{BB962C8B-B14F-4D97-AF65-F5344CB8AC3E}">
        <p14:creationId xmlns:p14="http://schemas.microsoft.com/office/powerpoint/2010/main" val="410284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F35503B-EB95-43E3-97F8-DB955B7C9FEB}" type="slidenum">
              <a:rPr lang="en-US" smtClean="0"/>
              <a:t>7</a:t>
            </a:fld>
            <a:endParaRPr lang="en-US"/>
          </a:p>
        </p:txBody>
      </p:sp>
      <p:graphicFrame>
        <p:nvGraphicFramePr>
          <p:cNvPr id="4" name="Таблица 3"/>
          <p:cNvGraphicFramePr>
            <a:graphicFrameLocks noGrp="1"/>
          </p:cNvGraphicFramePr>
          <p:nvPr>
            <p:extLst>
              <p:ext uri="{D42A27DB-BD31-4B8C-83A1-F6EECF244321}">
                <p14:modId xmlns:p14="http://schemas.microsoft.com/office/powerpoint/2010/main" val="231039701"/>
              </p:ext>
            </p:extLst>
          </p:nvPr>
        </p:nvGraphicFramePr>
        <p:xfrm>
          <a:off x="314129" y="2410910"/>
          <a:ext cx="11599507" cy="3708468"/>
        </p:xfrm>
        <a:graphic>
          <a:graphicData uri="http://schemas.openxmlformats.org/drawingml/2006/table">
            <a:tbl>
              <a:tblPr firstRow="1" firstCol="1" bandRow="1"/>
              <a:tblGrid>
                <a:gridCol w="525626">
                  <a:extLst>
                    <a:ext uri="{9D8B030D-6E8A-4147-A177-3AD203B41FA5}">
                      <a16:colId xmlns:a16="http://schemas.microsoft.com/office/drawing/2014/main" val="2701355058"/>
                    </a:ext>
                  </a:extLst>
                </a:gridCol>
                <a:gridCol w="1688841">
                  <a:extLst>
                    <a:ext uri="{9D8B030D-6E8A-4147-A177-3AD203B41FA5}">
                      <a16:colId xmlns:a16="http://schemas.microsoft.com/office/drawing/2014/main" val="312016607"/>
                    </a:ext>
                  </a:extLst>
                </a:gridCol>
                <a:gridCol w="1251325">
                  <a:extLst>
                    <a:ext uri="{9D8B030D-6E8A-4147-A177-3AD203B41FA5}">
                      <a16:colId xmlns:a16="http://schemas.microsoft.com/office/drawing/2014/main" val="4064217875"/>
                    </a:ext>
                  </a:extLst>
                </a:gridCol>
                <a:gridCol w="735047">
                  <a:extLst>
                    <a:ext uri="{9D8B030D-6E8A-4147-A177-3AD203B41FA5}">
                      <a16:colId xmlns:a16="http://schemas.microsoft.com/office/drawing/2014/main" val="4160633321"/>
                    </a:ext>
                  </a:extLst>
                </a:gridCol>
                <a:gridCol w="1122654">
                  <a:extLst>
                    <a:ext uri="{9D8B030D-6E8A-4147-A177-3AD203B41FA5}">
                      <a16:colId xmlns:a16="http://schemas.microsoft.com/office/drawing/2014/main" val="2522016314"/>
                    </a:ext>
                  </a:extLst>
                </a:gridCol>
                <a:gridCol w="642663">
                  <a:extLst>
                    <a:ext uri="{9D8B030D-6E8A-4147-A177-3AD203B41FA5}">
                      <a16:colId xmlns:a16="http://schemas.microsoft.com/office/drawing/2014/main" val="2570794930"/>
                    </a:ext>
                  </a:extLst>
                </a:gridCol>
                <a:gridCol w="1176878">
                  <a:extLst>
                    <a:ext uri="{9D8B030D-6E8A-4147-A177-3AD203B41FA5}">
                      <a16:colId xmlns:a16="http://schemas.microsoft.com/office/drawing/2014/main" val="1470458304"/>
                    </a:ext>
                  </a:extLst>
                </a:gridCol>
                <a:gridCol w="1046337">
                  <a:extLst>
                    <a:ext uri="{9D8B030D-6E8A-4147-A177-3AD203B41FA5}">
                      <a16:colId xmlns:a16="http://schemas.microsoft.com/office/drawing/2014/main" val="458904706"/>
                    </a:ext>
                  </a:extLst>
                </a:gridCol>
                <a:gridCol w="986088">
                  <a:extLst>
                    <a:ext uri="{9D8B030D-6E8A-4147-A177-3AD203B41FA5}">
                      <a16:colId xmlns:a16="http://schemas.microsoft.com/office/drawing/2014/main" val="1539419802"/>
                    </a:ext>
                  </a:extLst>
                </a:gridCol>
                <a:gridCol w="783247">
                  <a:extLst>
                    <a:ext uri="{9D8B030D-6E8A-4147-A177-3AD203B41FA5}">
                      <a16:colId xmlns:a16="http://schemas.microsoft.com/office/drawing/2014/main" val="3565823838"/>
                    </a:ext>
                  </a:extLst>
                </a:gridCol>
                <a:gridCol w="779230">
                  <a:extLst>
                    <a:ext uri="{9D8B030D-6E8A-4147-A177-3AD203B41FA5}">
                      <a16:colId xmlns:a16="http://schemas.microsoft.com/office/drawing/2014/main" val="1546065834"/>
                    </a:ext>
                  </a:extLst>
                </a:gridCol>
                <a:gridCol w="861571">
                  <a:extLst>
                    <a:ext uri="{9D8B030D-6E8A-4147-A177-3AD203B41FA5}">
                      <a16:colId xmlns:a16="http://schemas.microsoft.com/office/drawing/2014/main" val="1756062464"/>
                    </a:ext>
                  </a:extLst>
                </a:gridCol>
              </a:tblGrid>
              <a:tr h="401646">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of MTA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QTL</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KASP assay</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Trait</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SNP</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Chr.</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Pos. (</a:t>
                      </a:r>
                      <a:r>
                        <a:rPr lang="en-US" sz="12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bp</a:t>
                      </a:r>
                      <a:r>
                        <a:rPr lang="en-US" sz="12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i="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a:t>
                      </a: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-Value</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FDR Adjusted </a:t>
                      </a:r>
                      <a:r>
                        <a:rPr lang="en-US" sz="1200" b="1" i="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a:t>
                      </a: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-Value</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a:t>
                      </a:r>
                      <a:r>
                        <a:rPr lang="en-US" sz="1200" b="1"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Allele</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Effect</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137533"/>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en-US" sz="12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QTL_Q2</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300"/>
                        </a:lnSpc>
                        <a:spcAft>
                          <a:spcPts val="0"/>
                        </a:spcAft>
                      </a:pPr>
                      <a:r>
                        <a:rPr lang="en-US" sz="1200" b="0" i="1"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ipbb_hv_116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GPC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11_11336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1H</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261,773,377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6.37×10</a:t>
                      </a:r>
                      <a:r>
                        <a:rPr lang="en-US" sz="1200"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0.0039</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0.495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069686"/>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GSC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1.03×10</a:t>
                      </a:r>
                      <a:r>
                        <a:rPr lang="en-US" sz="1200"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0.0396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0.019</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0.565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469768"/>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QTL_Q8</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pPr>
                      <a:r>
                        <a:rPr lang="en-US" sz="1200" b="1" i="1"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GSC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11_10178</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2H</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48,475,931</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7.64×10</a:t>
                      </a:r>
                      <a:r>
                        <a:rPr lang="en-US" sz="1200" b="1"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0.0367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0.020</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0.455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323018"/>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300"/>
                        </a:lnSpc>
                        <a:spcAft>
                          <a:spcPts val="0"/>
                        </a:spcAft>
                      </a:pPr>
                      <a:r>
                        <a:rPr lang="en-US" sz="1200" b="1"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QTL_Q12</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pPr>
                      <a:r>
                        <a:rPr lang="en-US" sz="1200" b="1" i="1"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ipbb_hv_6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GPC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11_21505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3H</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580,635,994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2.14×10</a:t>
                      </a:r>
                      <a:r>
                        <a:rPr lang="en-US" sz="1200" b="1"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0.0021</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0.590</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919322"/>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TWL</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1.15×10</a:t>
                      </a:r>
                      <a:r>
                        <a:rPr lang="en-US" sz="1200" b="1"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0.0002</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0.035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20.275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419775"/>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GSC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6.01×10</a:t>
                      </a:r>
                      <a:r>
                        <a:rPr lang="en-US" sz="1200" b="1"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0.0367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0.021</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0.647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074185"/>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en-US" sz="12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QTL_Q13</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300"/>
                        </a:lnSpc>
                        <a:spcAft>
                          <a:spcPts val="0"/>
                        </a:spcAft>
                      </a:pPr>
                      <a:r>
                        <a:rPr lang="en-US" sz="1200" b="0" i="1"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ipbb_hv_119</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GPC</a:t>
                      </a:r>
                      <a:endParaRPr lang="en-US" sz="1400" b="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11_10935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3H</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678,512,385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1.25×10</a:t>
                      </a:r>
                      <a:r>
                        <a:rPr lang="en-US" sz="12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0.0482</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0.017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0.391</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945040"/>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8</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TWL</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2.75×10</a:t>
                      </a:r>
                      <a:r>
                        <a:rPr lang="en-US" sz="1200"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0.0003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0.033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16.244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35231"/>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QTL_Q20</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pPr>
                      <a:r>
                        <a:rPr lang="en-US" sz="1200" b="1" i="1"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TWL</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11_20886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6H</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53,62,408</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4.96×10</a:t>
                      </a:r>
                      <a:r>
                        <a:rPr lang="en-US" sz="12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0.0190</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0.020</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8.744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554345"/>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10</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300"/>
                        </a:lnSpc>
                        <a:spcAft>
                          <a:spcPts val="0"/>
                        </a:spcAft>
                      </a:pPr>
                      <a:r>
                        <a:rPr lang="en-US" sz="12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QTL_Q24</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1300"/>
                        </a:lnSpc>
                        <a:spcAft>
                          <a:spcPts val="0"/>
                        </a:spcAft>
                      </a:pPr>
                      <a:r>
                        <a:rPr lang="en-US" sz="1200" b="0" i="1"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ipbb_hv_7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EX</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12_31509</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6H</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203,509,034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7.21×10</a:t>
                      </a:r>
                      <a:r>
                        <a:rPr lang="en-US" sz="1200"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0.0138</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0.656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651193"/>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GPC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9.10×10</a:t>
                      </a:r>
                      <a:r>
                        <a:rPr lang="en-US" sz="1200"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-8</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0.0002</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0.033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0.664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563409"/>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TWL</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3.53×10</a:t>
                      </a:r>
                      <a:r>
                        <a:rPr lang="en-US" sz="1200"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0.0017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17.627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55733"/>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GSC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2.40×10</a:t>
                      </a:r>
                      <a:r>
                        <a:rPr lang="en-US" sz="1200"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0.0046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0.029</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0.759</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711633"/>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300"/>
                        </a:lnSpc>
                        <a:spcAft>
                          <a:spcPts val="0"/>
                        </a:spcAft>
                      </a:pPr>
                      <a:r>
                        <a:rPr lang="en-US" sz="1200" b="1"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QTL_Q29</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pPr>
                      <a:r>
                        <a:rPr lang="en-US" sz="1200" b="1" i="1" kern="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ipbb_hv_128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GPC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11_21103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7H</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582,767,743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8.17×10</a:t>
                      </a:r>
                      <a:r>
                        <a:rPr lang="en-US" sz="1200" b="1"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0.0039</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0.023</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0.494</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358626"/>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TWL</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1.85×10</a:t>
                      </a:r>
                      <a:r>
                        <a:rPr lang="en-US" sz="1200" b="1"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0.0012</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0.028</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16.331</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47763"/>
                  </a:ext>
                </a:extLst>
              </a:tr>
              <a:tr h="200823">
                <a:tc>
                  <a:txBody>
                    <a:bodyPr/>
                    <a:lstStyle/>
                    <a:p>
                      <a:pPr algn="ctr">
                        <a:lnSpc>
                          <a:spcPts val="1300"/>
                        </a:lnSpc>
                        <a:spcAft>
                          <a:spcPts val="0"/>
                        </a:spcAft>
                      </a:pPr>
                      <a:r>
                        <a:rPr lang="en-US"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16</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GSC</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5.26×10</a:t>
                      </a:r>
                      <a:r>
                        <a:rPr lang="en-US" sz="1200" b="1" baseline="30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0.0367</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0.021</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a:t>
                      </a:r>
                      <a:endParaRPr lang="en-US" sz="14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0.591</a:t>
                      </a: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87045"/>
                  </a:ext>
                </a:extLst>
              </a:tr>
            </a:tbl>
          </a:graphicData>
        </a:graphic>
      </p:graphicFrame>
      <p:sp>
        <p:nvSpPr>
          <p:cNvPr id="5" name="Прямоугольник 4"/>
          <p:cNvSpPr/>
          <p:nvPr/>
        </p:nvSpPr>
        <p:spPr>
          <a:xfrm>
            <a:off x="314129" y="6120709"/>
            <a:ext cx="11713030"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Chr., chromosome; Pos., physical position on the chromosome; FDR, false discovery rate; R2, phenotypic variation explained by the MTA; GPC, grain protein content (%); GSC, grain starch content (%); EX, </a:t>
            </a:r>
            <a:r>
              <a:rPr lang="en-US" sz="1400" dirty="0" err="1">
                <a:latin typeface="Times New Roman" panose="02020603050405020304" pitchFamily="18" charset="0"/>
                <a:cs typeface="Times New Roman" panose="02020603050405020304" pitchFamily="18" charset="0"/>
              </a:rPr>
              <a:t>extractivity</a:t>
            </a:r>
            <a:r>
              <a:rPr lang="en-US" sz="1400" dirty="0">
                <a:latin typeface="Times New Roman" panose="02020603050405020304" pitchFamily="18" charset="0"/>
                <a:cs typeface="Times New Roman" panose="02020603050405020304" pitchFamily="18" charset="0"/>
              </a:rPr>
              <a:t> (%); TWL, grain test weight per liter (%). </a:t>
            </a:r>
          </a:p>
        </p:txBody>
      </p:sp>
      <p:sp>
        <p:nvSpPr>
          <p:cNvPr id="6" name="Прямоугольник 5"/>
          <p:cNvSpPr/>
          <p:nvPr/>
        </p:nvSpPr>
        <p:spPr>
          <a:xfrm>
            <a:off x="248814" y="1904677"/>
            <a:ext cx="11778345" cy="33855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Table 1. List of the most significant marker–trait associations (</a:t>
            </a:r>
            <a:r>
              <a:rPr lang="en-US" sz="1400" i="1" dirty="0">
                <a:latin typeface="Times New Roman" panose="02020603050405020304" pitchFamily="18" charset="0"/>
                <a:cs typeface="Times New Roman" panose="02020603050405020304" pitchFamily="18" charset="0"/>
              </a:rPr>
              <a:t>p</a:t>
            </a:r>
            <a:r>
              <a:rPr lang="en-US" sz="1400" dirty="0">
                <a:latin typeface="Times New Roman" panose="02020603050405020304" pitchFamily="18" charset="0"/>
                <a:cs typeface="Times New Roman" panose="02020603050405020304" pitchFamily="18" charset="0"/>
              </a:rPr>
              <a:t> &lt; 2.6×</a:t>
            </a: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10</a:t>
            </a:r>
            <a:r>
              <a:rPr lang="en-US" sz="1400" baseline="30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-5</a:t>
            </a:r>
            <a:r>
              <a:rPr lang="en-US"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FDR-adjusted </a:t>
            </a:r>
            <a:r>
              <a:rPr lang="en-US" sz="1400" i="1" dirty="0">
                <a:latin typeface="Times New Roman" panose="02020603050405020304" pitchFamily="18" charset="0"/>
                <a:cs typeface="Times New Roman" panose="02020603050405020304" pitchFamily="18" charset="0"/>
              </a:rPr>
              <a:t>p</a:t>
            </a:r>
            <a:r>
              <a:rPr lang="en-US" sz="1400" dirty="0">
                <a:latin typeface="Times New Roman" panose="02020603050405020304" pitchFamily="18" charset="0"/>
                <a:cs typeface="Times New Roman" panose="02020603050405020304" pitchFamily="18" charset="0"/>
              </a:rPr>
              <a:t> &lt; 0.05) for grain quality traits. Novel QTLs are indicated in bold.</a:t>
            </a:r>
          </a:p>
        </p:txBody>
      </p:sp>
      <p:sp>
        <p:nvSpPr>
          <p:cNvPr id="7" name="Прямоугольник 6"/>
          <p:cNvSpPr/>
          <p:nvPr/>
        </p:nvSpPr>
        <p:spPr>
          <a:xfrm>
            <a:off x="121298" y="-155693"/>
            <a:ext cx="11792338" cy="125572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800" b="1" dirty="0">
                <a:solidFill>
                  <a:schemeClr val="dk1"/>
                </a:solidFill>
                <a:latin typeface="Times New Roman" panose="02020603050405020304" pitchFamily="18" charset="0"/>
                <a:cs typeface="Times New Roman" panose="02020603050405020304" pitchFamily="18" charset="0"/>
              </a:rPr>
              <a:t>Step 3. Selection of markers significantly associated with the traits of interest</a:t>
            </a:r>
          </a:p>
        </p:txBody>
      </p:sp>
      <p:sp>
        <p:nvSpPr>
          <p:cNvPr id="8" name="Прямоугольник 7"/>
          <p:cNvSpPr/>
          <p:nvPr/>
        </p:nvSpPr>
        <p:spPr>
          <a:xfrm>
            <a:off x="248814" y="1043288"/>
            <a:ext cx="11563741" cy="584775"/>
          </a:xfrm>
          <a:prstGeom prst="rect">
            <a:avLst/>
          </a:prstGeom>
        </p:spPr>
        <p:txBody>
          <a:bodyPr wrap="square">
            <a:spAutoFit/>
          </a:bodyPr>
          <a:lstStyle/>
          <a:p>
            <a:pPr marL="285750" indent="-285750">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For 25 out of 30 QTLs, possible candidate genes and/or QTLs from literature were found. SNP markers with high significance were chosen for further validation (Table 1).</a:t>
            </a:r>
          </a:p>
        </p:txBody>
      </p:sp>
    </p:spTree>
    <p:extLst>
      <p:ext uri="{BB962C8B-B14F-4D97-AF65-F5344CB8AC3E}">
        <p14:creationId xmlns:p14="http://schemas.microsoft.com/office/powerpoint/2010/main" val="8479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F35503B-EB95-43E3-97F8-DB955B7C9FEB}" type="slidenum">
              <a:rPr lang="en-US" smtClean="0"/>
              <a:t>8</a:t>
            </a:fld>
            <a:endParaRPr lang="en-US"/>
          </a:p>
        </p:txBody>
      </p:sp>
      <p:sp>
        <p:nvSpPr>
          <p:cNvPr id="3" name="Прямоугольник 2"/>
          <p:cNvSpPr/>
          <p:nvPr/>
        </p:nvSpPr>
        <p:spPr>
          <a:xfrm>
            <a:off x="741362" y="127855"/>
            <a:ext cx="10487473" cy="48013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800" b="1" dirty="0">
                <a:solidFill>
                  <a:schemeClr val="dk1"/>
                </a:solidFill>
                <a:latin typeface="Times New Roman" panose="02020603050405020304" pitchFamily="18" charset="0"/>
                <a:cs typeface="Times New Roman" panose="02020603050405020304" pitchFamily="18" charset="0"/>
              </a:rPr>
              <a:t>Step 4. Transformation of SNP markers into KASP assays </a:t>
            </a:r>
          </a:p>
        </p:txBody>
      </p:sp>
      <p:pic>
        <p:nvPicPr>
          <p:cNvPr id="4" name="Рисунок 3"/>
          <p:cNvPicPr>
            <a:picLocks noChangeAspect="1"/>
          </p:cNvPicPr>
          <p:nvPr/>
        </p:nvPicPr>
        <p:blipFill>
          <a:blip r:embed="rId2"/>
          <a:stretch>
            <a:fillRect/>
          </a:stretch>
        </p:blipFill>
        <p:spPr>
          <a:xfrm>
            <a:off x="9331" y="866446"/>
            <a:ext cx="3066232" cy="3229690"/>
          </a:xfrm>
          <a:prstGeom prst="rect">
            <a:avLst/>
          </a:prstGeom>
        </p:spPr>
      </p:pic>
      <p:pic>
        <p:nvPicPr>
          <p:cNvPr id="5" name="Рисунок 4"/>
          <p:cNvPicPr>
            <a:picLocks noChangeAspect="1"/>
          </p:cNvPicPr>
          <p:nvPr/>
        </p:nvPicPr>
        <p:blipFill rotWithShape="1">
          <a:blip r:embed="rId3"/>
          <a:srcRect l="1618" t="24131" r="20005" b="15542"/>
          <a:stretch/>
        </p:blipFill>
        <p:spPr>
          <a:xfrm>
            <a:off x="3010800" y="1203531"/>
            <a:ext cx="6333406" cy="2742117"/>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b="39899"/>
          <a:stretch/>
        </p:blipFill>
        <p:spPr>
          <a:xfrm>
            <a:off x="9307435" y="1119966"/>
            <a:ext cx="2727454" cy="282568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2836001567"/>
              </p:ext>
            </p:extLst>
          </p:nvPr>
        </p:nvGraphicFramePr>
        <p:xfrm>
          <a:off x="184798" y="5099175"/>
          <a:ext cx="11739726" cy="1366308"/>
        </p:xfrm>
        <a:graphic>
          <a:graphicData uri="http://schemas.openxmlformats.org/drawingml/2006/table">
            <a:tbl>
              <a:tblPr>
                <a:tableStyleId>{5940675A-B579-460E-94D1-54222C63F5DA}</a:tableStyleId>
              </a:tblPr>
              <a:tblGrid>
                <a:gridCol w="863391">
                  <a:extLst>
                    <a:ext uri="{9D8B030D-6E8A-4147-A177-3AD203B41FA5}">
                      <a16:colId xmlns:a16="http://schemas.microsoft.com/office/drawing/2014/main" val="2491907582"/>
                    </a:ext>
                  </a:extLst>
                </a:gridCol>
                <a:gridCol w="1023279">
                  <a:extLst>
                    <a:ext uri="{9D8B030D-6E8A-4147-A177-3AD203B41FA5}">
                      <a16:colId xmlns:a16="http://schemas.microsoft.com/office/drawing/2014/main" val="365437275"/>
                    </a:ext>
                  </a:extLst>
                </a:gridCol>
                <a:gridCol w="767459">
                  <a:extLst>
                    <a:ext uri="{9D8B030D-6E8A-4147-A177-3AD203B41FA5}">
                      <a16:colId xmlns:a16="http://schemas.microsoft.com/office/drawing/2014/main" val="3418169032"/>
                    </a:ext>
                  </a:extLst>
                </a:gridCol>
                <a:gridCol w="767459">
                  <a:extLst>
                    <a:ext uri="{9D8B030D-6E8A-4147-A177-3AD203B41FA5}">
                      <a16:colId xmlns:a16="http://schemas.microsoft.com/office/drawing/2014/main" val="2628278060"/>
                    </a:ext>
                  </a:extLst>
                </a:gridCol>
                <a:gridCol w="767459">
                  <a:extLst>
                    <a:ext uri="{9D8B030D-6E8A-4147-A177-3AD203B41FA5}">
                      <a16:colId xmlns:a16="http://schemas.microsoft.com/office/drawing/2014/main" val="2528880763"/>
                    </a:ext>
                  </a:extLst>
                </a:gridCol>
                <a:gridCol w="2510231">
                  <a:extLst>
                    <a:ext uri="{9D8B030D-6E8A-4147-A177-3AD203B41FA5}">
                      <a16:colId xmlns:a16="http://schemas.microsoft.com/office/drawing/2014/main" val="593873330"/>
                    </a:ext>
                  </a:extLst>
                </a:gridCol>
                <a:gridCol w="2510231">
                  <a:extLst>
                    <a:ext uri="{9D8B030D-6E8A-4147-A177-3AD203B41FA5}">
                      <a16:colId xmlns:a16="http://schemas.microsoft.com/office/drawing/2014/main" val="2587305090"/>
                    </a:ext>
                  </a:extLst>
                </a:gridCol>
                <a:gridCol w="2530217">
                  <a:extLst>
                    <a:ext uri="{9D8B030D-6E8A-4147-A177-3AD203B41FA5}">
                      <a16:colId xmlns:a16="http://schemas.microsoft.com/office/drawing/2014/main" val="2384562399"/>
                    </a:ext>
                  </a:extLst>
                </a:gridCol>
              </a:tblGrid>
              <a:tr h="227718">
                <a:tc>
                  <a:txBody>
                    <a:bodyPr/>
                    <a:lstStyle/>
                    <a:p>
                      <a:pPr marL="0" algn="ctr" defTabSz="914400" rtl="0" eaLnBrk="1" fontAlgn="b" latinLnBrk="0" hangingPunct="1">
                        <a:lnSpc>
                          <a:spcPts val="1300"/>
                        </a:lnSpc>
                        <a:spcAft>
                          <a:spcPts val="0"/>
                        </a:spcAft>
                      </a:pPr>
                      <a:r>
                        <a:rPr lang="en-US" sz="11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SNP </a:t>
                      </a:r>
                    </a:p>
                  </a:txBody>
                  <a:tcPr marL="9525" marR="9525" marT="9525" marB="0" anchor="b"/>
                </a:tc>
                <a:tc>
                  <a:txBody>
                    <a:bodyPr/>
                    <a:lstStyle/>
                    <a:p>
                      <a:pPr marL="0" algn="ctr" defTabSz="914400" rtl="0" eaLnBrk="1" fontAlgn="b" latinLnBrk="0" hangingPunct="1">
                        <a:lnSpc>
                          <a:spcPts val="1300"/>
                        </a:lnSpc>
                        <a:spcAft>
                          <a:spcPts val="0"/>
                        </a:spcAft>
                      </a:pPr>
                      <a:r>
                        <a:rPr lang="en-US" sz="11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KASP</a:t>
                      </a:r>
                    </a:p>
                  </a:txBody>
                  <a:tcPr marL="9525" marR="9525" marT="9525" marB="0" anchor="b"/>
                </a:tc>
                <a:tc>
                  <a:txBody>
                    <a:bodyPr/>
                    <a:lstStyle/>
                    <a:p>
                      <a:pPr marL="0" algn="ctr" defTabSz="914400" rtl="0" eaLnBrk="1" fontAlgn="b" latinLnBrk="0" hangingPunct="1">
                        <a:lnSpc>
                          <a:spcPts val="1300"/>
                        </a:lnSpc>
                        <a:spcAft>
                          <a:spcPts val="0"/>
                        </a:spcAft>
                      </a:pPr>
                      <a:r>
                        <a:rPr lang="en-US" sz="11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Chr.</a:t>
                      </a:r>
                    </a:p>
                  </a:txBody>
                  <a:tcPr marL="9525" marR="9525" marT="9525" marB="0" anchor="b"/>
                </a:tc>
                <a:tc>
                  <a:txBody>
                    <a:bodyPr/>
                    <a:lstStyle/>
                    <a:p>
                      <a:pPr marL="0" algn="ctr" defTabSz="914400" rtl="0" eaLnBrk="1" fontAlgn="b" latinLnBrk="0" hangingPunct="1">
                        <a:lnSpc>
                          <a:spcPts val="1300"/>
                        </a:lnSpc>
                        <a:spcAft>
                          <a:spcPts val="0"/>
                        </a:spcAft>
                      </a:pPr>
                      <a:r>
                        <a:rPr lang="en-US" sz="11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Allele 1</a:t>
                      </a:r>
                    </a:p>
                  </a:txBody>
                  <a:tcPr marL="9525" marR="9525" marT="9525" marB="0" anchor="b"/>
                </a:tc>
                <a:tc>
                  <a:txBody>
                    <a:bodyPr/>
                    <a:lstStyle/>
                    <a:p>
                      <a:pPr marL="0" algn="ctr" defTabSz="914400" rtl="0" eaLnBrk="1" fontAlgn="b" latinLnBrk="0" hangingPunct="1">
                        <a:lnSpc>
                          <a:spcPts val="1300"/>
                        </a:lnSpc>
                        <a:spcAft>
                          <a:spcPts val="0"/>
                        </a:spcAft>
                      </a:pPr>
                      <a:r>
                        <a:rPr lang="en-US" sz="11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Allele 2</a:t>
                      </a:r>
                    </a:p>
                  </a:txBody>
                  <a:tcPr marL="9525" marR="9525" marT="9525" marB="0" anchor="b"/>
                </a:tc>
                <a:tc>
                  <a:txBody>
                    <a:bodyPr/>
                    <a:lstStyle/>
                    <a:p>
                      <a:pPr marL="0" algn="ctr" defTabSz="914400" rtl="0" eaLnBrk="1" fontAlgn="b" latinLnBrk="0" hangingPunct="1">
                        <a:lnSpc>
                          <a:spcPts val="1300"/>
                        </a:lnSpc>
                        <a:spcAft>
                          <a:spcPts val="0"/>
                        </a:spcAft>
                      </a:pPr>
                      <a:r>
                        <a:rPr lang="en-US" sz="11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Allele 1 primer (forward) </a:t>
                      </a:r>
                    </a:p>
                  </a:txBody>
                  <a:tcPr marL="9525" marR="9525" marT="9525" marB="0" anchor="b"/>
                </a:tc>
                <a:tc>
                  <a:txBody>
                    <a:bodyPr/>
                    <a:lstStyle/>
                    <a:p>
                      <a:pPr marL="0" algn="ctr" defTabSz="914400" rtl="0" eaLnBrk="1" fontAlgn="b" latinLnBrk="0" hangingPunct="1">
                        <a:lnSpc>
                          <a:spcPts val="1300"/>
                        </a:lnSpc>
                        <a:spcAft>
                          <a:spcPts val="0"/>
                        </a:spcAft>
                      </a:pPr>
                      <a:r>
                        <a:rPr lang="en-US" sz="11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Allele 2 primer (forward)</a:t>
                      </a:r>
                    </a:p>
                  </a:txBody>
                  <a:tcPr marL="9525" marR="9525" marT="9525" marB="0" anchor="b"/>
                </a:tc>
                <a:tc>
                  <a:txBody>
                    <a:bodyPr/>
                    <a:lstStyle/>
                    <a:p>
                      <a:pPr marL="0" algn="ctr" defTabSz="914400" rtl="0" eaLnBrk="1" fontAlgn="b" latinLnBrk="0" hangingPunct="1">
                        <a:lnSpc>
                          <a:spcPts val="1300"/>
                        </a:lnSpc>
                        <a:spcAft>
                          <a:spcPts val="0"/>
                        </a:spcAft>
                      </a:pPr>
                      <a:r>
                        <a:rPr lang="en-US" sz="11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Common primer (reverse)</a:t>
                      </a:r>
                    </a:p>
                  </a:txBody>
                  <a:tcPr marL="9525" marR="9525" marT="9525" marB="0" anchor="b"/>
                </a:tc>
                <a:extLst>
                  <a:ext uri="{0D108BD9-81ED-4DB2-BD59-A6C34878D82A}">
                    <a16:rowId xmlns:a16="http://schemas.microsoft.com/office/drawing/2014/main" val="1760365889"/>
                  </a:ext>
                </a:extLst>
              </a:tr>
              <a:tr h="227718">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11_21505</a:t>
                      </a:r>
                    </a:p>
                  </a:txBody>
                  <a:tcPr marL="9525" marR="9525" marT="9525" marB="0" anchor="b"/>
                </a:tc>
                <a:tc>
                  <a:txBody>
                    <a:bodyPr/>
                    <a:lstStyle/>
                    <a:p>
                      <a:pPr marL="0" algn="ctr" defTabSz="914400" rtl="0" eaLnBrk="1" fontAlgn="b" latinLnBrk="0" hangingPunct="1">
                        <a:lnSpc>
                          <a:spcPts val="1300"/>
                        </a:lnSpc>
                        <a:spcAft>
                          <a:spcPts val="0"/>
                        </a:spcAft>
                      </a:pPr>
                      <a:r>
                        <a:rPr lang="en-US" sz="1100" i="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ipbb_hv_6</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3H</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GAAGGTTGGACTGGCCCTGCGG</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GAAGGTTGGACTGGCCCTGCGG</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G</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TCAGGCCATCCTTATCGGCCCATT</a:t>
                      </a:r>
                    </a:p>
                  </a:txBody>
                  <a:tcPr marL="9525" marR="9525" marT="9525" marB="0" anchor="b"/>
                </a:tc>
                <a:extLst>
                  <a:ext uri="{0D108BD9-81ED-4DB2-BD59-A6C34878D82A}">
                    <a16:rowId xmlns:a16="http://schemas.microsoft.com/office/drawing/2014/main" val="3242433968"/>
                  </a:ext>
                </a:extLst>
              </a:tr>
              <a:tr h="227718">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12_31509</a:t>
                      </a:r>
                    </a:p>
                  </a:txBody>
                  <a:tcPr marL="9525" marR="9525" marT="9525" marB="0" anchor="b"/>
                </a:tc>
                <a:tc>
                  <a:txBody>
                    <a:bodyPr/>
                    <a:lstStyle/>
                    <a:p>
                      <a:pPr marL="0" algn="ctr" defTabSz="914400" rtl="0" eaLnBrk="1" fontAlgn="b" latinLnBrk="0" hangingPunct="1">
                        <a:lnSpc>
                          <a:spcPts val="1300"/>
                        </a:lnSpc>
                        <a:spcAft>
                          <a:spcPts val="0"/>
                        </a:spcAft>
                      </a:pPr>
                      <a:r>
                        <a:rPr lang="en-US" sz="1100" i="1"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ipbb_hv_7</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6H</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TTTGGTTGGGAGTTTTGCTT</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TTTGGTTGGGAGTTTTGCTT</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T</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CAGCACCCTTTAGTACTCTCCCTCC</a:t>
                      </a:r>
                    </a:p>
                  </a:txBody>
                  <a:tcPr marL="9525" marR="9525" marT="9525" marB="0" anchor="b"/>
                </a:tc>
                <a:extLst>
                  <a:ext uri="{0D108BD9-81ED-4DB2-BD59-A6C34878D82A}">
                    <a16:rowId xmlns:a16="http://schemas.microsoft.com/office/drawing/2014/main" val="1276015413"/>
                  </a:ext>
                </a:extLst>
              </a:tr>
              <a:tr h="227718">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11_11336</a:t>
                      </a:r>
                    </a:p>
                  </a:txBody>
                  <a:tcPr marL="9525" marR="9525" marT="9525" marB="0" anchor="b"/>
                </a:tc>
                <a:tc>
                  <a:txBody>
                    <a:bodyPr/>
                    <a:lstStyle/>
                    <a:p>
                      <a:pPr marL="0" algn="ctr" defTabSz="914400" rtl="0" eaLnBrk="1" fontAlgn="b" latinLnBrk="0" hangingPunct="1">
                        <a:lnSpc>
                          <a:spcPts val="1300"/>
                        </a:lnSpc>
                        <a:spcAft>
                          <a:spcPts val="0"/>
                        </a:spcAft>
                      </a:pPr>
                      <a:r>
                        <a:rPr lang="en-US" sz="1100" i="1"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ipbb_hv_116</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1H</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TCAGCTACGTAGTGTTACAATAC</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TCAGCTACGTAGTGTTACAATAC</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G</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GGGAAATGCAAGAGAACAGTGT</a:t>
                      </a:r>
                    </a:p>
                  </a:txBody>
                  <a:tcPr marL="9525" marR="9525" marT="9525" marB="0" anchor="b"/>
                </a:tc>
                <a:extLst>
                  <a:ext uri="{0D108BD9-81ED-4DB2-BD59-A6C34878D82A}">
                    <a16:rowId xmlns:a16="http://schemas.microsoft.com/office/drawing/2014/main" val="3920245510"/>
                  </a:ext>
                </a:extLst>
              </a:tr>
              <a:tr h="227718">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11_10935</a:t>
                      </a:r>
                    </a:p>
                  </a:txBody>
                  <a:tcPr marL="9525" marR="9525" marT="9525" marB="0" anchor="b"/>
                </a:tc>
                <a:tc>
                  <a:txBody>
                    <a:bodyPr/>
                    <a:lstStyle/>
                    <a:p>
                      <a:pPr marL="0" algn="ctr" defTabSz="914400" rtl="0" eaLnBrk="1" fontAlgn="b" latinLnBrk="0" hangingPunct="1">
                        <a:lnSpc>
                          <a:spcPts val="1300"/>
                        </a:lnSpc>
                        <a:spcAft>
                          <a:spcPts val="0"/>
                        </a:spcAft>
                      </a:pPr>
                      <a:r>
                        <a:rPr lang="en-US" sz="1100" i="1"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ipbb_hv_119</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3H</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TCCCAGATGGCCTGCAC</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TCCCAGATGGCCTGCAC</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ACGATGACGCCTCTCTTCAC</a:t>
                      </a:r>
                    </a:p>
                  </a:txBody>
                  <a:tcPr marL="9525" marR="9525" marT="9525" marB="0" anchor="b"/>
                </a:tc>
                <a:extLst>
                  <a:ext uri="{0D108BD9-81ED-4DB2-BD59-A6C34878D82A}">
                    <a16:rowId xmlns:a16="http://schemas.microsoft.com/office/drawing/2014/main" val="2068907057"/>
                  </a:ext>
                </a:extLst>
              </a:tr>
              <a:tr h="227718">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11_21103</a:t>
                      </a:r>
                    </a:p>
                  </a:txBody>
                  <a:tcPr marL="9525" marR="9525" marT="9525" marB="0" anchor="b"/>
                </a:tc>
                <a:tc>
                  <a:txBody>
                    <a:bodyPr/>
                    <a:lstStyle/>
                    <a:p>
                      <a:pPr marL="0" algn="ctr" defTabSz="914400" rtl="0" eaLnBrk="1" fontAlgn="b" latinLnBrk="0" hangingPunct="1">
                        <a:lnSpc>
                          <a:spcPts val="1300"/>
                        </a:lnSpc>
                        <a:spcAft>
                          <a:spcPts val="0"/>
                        </a:spcAft>
                      </a:pPr>
                      <a:r>
                        <a:rPr lang="en-US" sz="1100" i="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ipbb_hv_128</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7H</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GTGGTTGCTGGTGGTGG</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T</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GTGGTTGCTGGTGGTGG</a:t>
                      </a:r>
                      <a:r>
                        <a:rPr lang="en-US" sz="1100" kern="12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p>
                  </a:txBody>
                  <a:tcPr marL="9525" marR="9525" marT="9525" marB="0" anchor="b"/>
                </a:tc>
                <a:tc>
                  <a:txBody>
                    <a:bodyPr/>
                    <a:lstStyle/>
                    <a:p>
                      <a:pPr marL="0" algn="ctr" defTabSz="914400" rtl="0" eaLnBrk="1" fontAlgn="b" latinLnBrk="0" hangingPunct="1">
                        <a:lnSpc>
                          <a:spcPts val="1300"/>
                        </a:lnSpc>
                        <a:spcAft>
                          <a:spcPts val="0"/>
                        </a:spcAft>
                      </a:pPr>
                      <a:r>
                        <a:rPr lang="en-US" sz="11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ACTCCGTCAAGAAGAGGCTC</a:t>
                      </a:r>
                    </a:p>
                  </a:txBody>
                  <a:tcPr marL="9525" marR="9525" marT="9525" marB="0" anchor="b"/>
                </a:tc>
                <a:extLst>
                  <a:ext uri="{0D108BD9-81ED-4DB2-BD59-A6C34878D82A}">
                    <a16:rowId xmlns:a16="http://schemas.microsoft.com/office/drawing/2014/main" val="3041893152"/>
                  </a:ext>
                </a:extLst>
              </a:tr>
            </a:tbl>
          </a:graphicData>
        </a:graphic>
      </p:graphicFrame>
      <p:sp>
        <p:nvSpPr>
          <p:cNvPr id="9" name="Прямоугольник 8"/>
          <p:cNvSpPr/>
          <p:nvPr/>
        </p:nvSpPr>
        <p:spPr>
          <a:xfrm>
            <a:off x="150051" y="4791398"/>
            <a:ext cx="11843021"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Table 2. The list of KASP assays for SNP markers associated grain quality traits.</a:t>
            </a:r>
          </a:p>
        </p:txBody>
      </p:sp>
      <p:cxnSp>
        <p:nvCxnSpPr>
          <p:cNvPr id="13" name="Соединительная линия уступом 12"/>
          <p:cNvCxnSpPr/>
          <p:nvPr/>
        </p:nvCxnSpPr>
        <p:spPr>
          <a:xfrm>
            <a:off x="2855167" y="1800808"/>
            <a:ext cx="2985796" cy="289249"/>
          </a:xfrm>
          <a:prstGeom prst="bentConnector3">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5" name="Соединительная линия уступом 14"/>
          <p:cNvCxnSpPr/>
          <p:nvPr/>
        </p:nvCxnSpPr>
        <p:spPr>
          <a:xfrm flipV="1">
            <a:off x="6177503" y="1343608"/>
            <a:ext cx="3019147" cy="746449"/>
          </a:xfrm>
          <a:prstGeom prst="bentConnector3">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7" name="Соединительная линия уступом 16"/>
          <p:cNvCxnSpPr/>
          <p:nvPr/>
        </p:nvCxnSpPr>
        <p:spPr>
          <a:xfrm>
            <a:off x="6177503" y="2090058"/>
            <a:ext cx="4366089" cy="1557610"/>
          </a:xfrm>
          <a:prstGeom prst="bentConnector3">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9" name="Овал 18"/>
          <p:cNvSpPr/>
          <p:nvPr/>
        </p:nvSpPr>
        <p:spPr>
          <a:xfrm>
            <a:off x="2547257" y="1645037"/>
            <a:ext cx="307910" cy="30039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Овал 19"/>
          <p:cNvSpPr/>
          <p:nvPr/>
        </p:nvSpPr>
        <p:spPr>
          <a:xfrm>
            <a:off x="5831144" y="1945433"/>
            <a:ext cx="307910" cy="30039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Прямоугольник 20"/>
          <p:cNvSpPr/>
          <p:nvPr/>
        </p:nvSpPr>
        <p:spPr>
          <a:xfrm>
            <a:off x="1543596" y="1547555"/>
            <a:ext cx="1005403" cy="338554"/>
          </a:xfrm>
          <a:prstGeom prst="rect">
            <a:avLst/>
          </a:prstGeom>
        </p:spPr>
        <p:txBody>
          <a:bodyPr wrap="none">
            <a:spAutoFit/>
          </a:bodyPr>
          <a:lstStyle/>
          <a:p>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11_21505</a:t>
            </a:r>
            <a:endParaRPr lang="en-US" sz="1600" dirty="0"/>
          </a:p>
        </p:txBody>
      </p:sp>
      <p:sp>
        <p:nvSpPr>
          <p:cNvPr id="22" name="Прямоугольник 21"/>
          <p:cNvSpPr/>
          <p:nvPr/>
        </p:nvSpPr>
        <p:spPr>
          <a:xfrm>
            <a:off x="5435252" y="1654168"/>
            <a:ext cx="1005403" cy="338554"/>
          </a:xfrm>
          <a:prstGeom prst="rect">
            <a:avLst/>
          </a:prstGeom>
        </p:spPr>
        <p:txBody>
          <a:bodyPr wrap="none">
            <a:spAutoFit/>
          </a:bodyPr>
          <a:lstStyle/>
          <a:p>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11_21505</a:t>
            </a:r>
            <a:endParaRPr lang="en-US" sz="1600" dirty="0"/>
          </a:p>
        </p:txBody>
      </p:sp>
      <p:sp>
        <p:nvSpPr>
          <p:cNvPr id="23" name="Прямоугольник 22"/>
          <p:cNvSpPr/>
          <p:nvPr/>
        </p:nvSpPr>
        <p:spPr>
          <a:xfrm>
            <a:off x="9680746" y="1244569"/>
            <a:ext cx="1438792" cy="338554"/>
          </a:xfrm>
          <a:prstGeom prst="rect">
            <a:avLst/>
          </a:prstGeom>
        </p:spPr>
        <p:txBody>
          <a:bodyPr wrap="none">
            <a:spAutoFit/>
          </a:bodyPr>
          <a:lstStyle/>
          <a:p>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Genotype AA</a:t>
            </a:r>
            <a:endParaRPr lang="en-US" sz="1600" dirty="0"/>
          </a:p>
        </p:txBody>
      </p:sp>
      <p:sp>
        <p:nvSpPr>
          <p:cNvPr id="24" name="Прямоугольник 23"/>
          <p:cNvSpPr/>
          <p:nvPr/>
        </p:nvSpPr>
        <p:spPr>
          <a:xfrm>
            <a:off x="10633891" y="2699586"/>
            <a:ext cx="1439818" cy="338554"/>
          </a:xfrm>
          <a:prstGeom prst="rect">
            <a:avLst/>
          </a:prstGeom>
        </p:spPr>
        <p:txBody>
          <a:bodyPr wrap="none">
            <a:spAutoFit/>
          </a:bodyPr>
          <a:lstStyle/>
          <a:p>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Genotype GG</a:t>
            </a:r>
            <a:endParaRPr lang="en-US" sz="1600" dirty="0"/>
          </a:p>
        </p:txBody>
      </p:sp>
      <p:sp>
        <p:nvSpPr>
          <p:cNvPr id="25" name="Прямоугольник 24"/>
          <p:cNvSpPr/>
          <p:nvPr/>
        </p:nvSpPr>
        <p:spPr>
          <a:xfrm>
            <a:off x="311018" y="4149691"/>
            <a:ext cx="11613505" cy="523220"/>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4. Flowchart of the development of KASP assay. (A) Quantile-quantile (QQ) plot of significantly associated SNPs from GWAS. (B) Manhattan plot of significantly associated SNPs. (C) KASP plot with the results of new material genotyping. </a:t>
            </a:r>
          </a:p>
        </p:txBody>
      </p:sp>
      <p:sp>
        <p:nvSpPr>
          <p:cNvPr id="26" name="TextBox 25"/>
          <p:cNvSpPr txBox="1"/>
          <p:nvPr/>
        </p:nvSpPr>
        <p:spPr>
          <a:xfrm>
            <a:off x="651111" y="915763"/>
            <a:ext cx="1214794" cy="461665"/>
          </a:xfrm>
          <a:prstGeom prst="rect">
            <a:avLst/>
          </a:prstGeom>
          <a:noFill/>
        </p:spPr>
        <p:txBody>
          <a:bodyPr wrap="square" rtlCol="0">
            <a:spAutoFit/>
          </a:bodyPr>
          <a:lstStyle/>
          <a:p>
            <a:r>
              <a:rPr lang="en-US" sz="2400" b="1" dirty="0"/>
              <a:t>A</a:t>
            </a:r>
          </a:p>
        </p:txBody>
      </p:sp>
      <p:sp>
        <p:nvSpPr>
          <p:cNvPr id="27" name="TextBox 26"/>
          <p:cNvSpPr txBox="1"/>
          <p:nvPr/>
        </p:nvSpPr>
        <p:spPr>
          <a:xfrm>
            <a:off x="3461975" y="881943"/>
            <a:ext cx="1214794" cy="461665"/>
          </a:xfrm>
          <a:prstGeom prst="rect">
            <a:avLst/>
          </a:prstGeom>
          <a:noFill/>
        </p:spPr>
        <p:txBody>
          <a:bodyPr wrap="square" rtlCol="0">
            <a:spAutoFit/>
          </a:bodyPr>
          <a:lstStyle/>
          <a:p>
            <a:r>
              <a:rPr lang="en-US" sz="2400" b="1" dirty="0"/>
              <a:t>B</a:t>
            </a:r>
          </a:p>
        </p:txBody>
      </p:sp>
      <p:sp>
        <p:nvSpPr>
          <p:cNvPr id="28" name="TextBox 27"/>
          <p:cNvSpPr txBox="1"/>
          <p:nvPr/>
        </p:nvSpPr>
        <p:spPr>
          <a:xfrm>
            <a:off x="8906597" y="829240"/>
            <a:ext cx="1214794" cy="461665"/>
          </a:xfrm>
          <a:prstGeom prst="rect">
            <a:avLst/>
          </a:prstGeom>
          <a:noFill/>
        </p:spPr>
        <p:txBody>
          <a:bodyPr wrap="square" rtlCol="0">
            <a:spAutoFit/>
          </a:bodyPr>
          <a:lstStyle/>
          <a:p>
            <a:r>
              <a:rPr lang="en-US" sz="2400" b="1" dirty="0"/>
              <a:t>C</a:t>
            </a:r>
          </a:p>
        </p:txBody>
      </p:sp>
    </p:spTree>
    <p:extLst>
      <p:ext uri="{BB962C8B-B14F-4D97-AF65-F5344CB8AC3E}">
        <p14:creationId xmlns:p14="http://schemas.microsoft.com/office/powerpoint/2010/main" val="2450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F35503B-EB95-43E3-97F8-DB955B7C9FEB}" type="slidenum">
              <a:rPr lang="en-US" smtClean="0"/>
              <a:t>9</a:t>
            </a:fld>
            <a:endParaRPr lang="en-US"/>
          </a:p>
        </p:txBody>
      </p:sp>
      <p:pic>
        <p:nvPicPr>
          <p:cNvPr id="3" name="Picture 2" descr="Graphical user interface, text, application&#10;&#10;Description automatically generated"/>
          <p:cNvPicPr/>
          <p:nvPr/>
        </p:nvPicPr>
        <p:blipFill rotWithShape="1">
          <a:blip r:embed="rId2" cstate="print">
            <a:extLst>
              <a:ext uri="{28A0092B-C50C-407E-A947-70E740481C1C}">
                <a14:useLocalDpi xmlns:a14="http://schemas.microsoft.com/office/drawing/2010/main" val="0"/>
              </a:ext>
            </a:extLst>
          </a:blip>
          <a:srcRect l="60200"/>
          <a:stretch/>
        </p:blipFill>
        <p:spPr bwMode="auto">
          <a:xfrm>
            <a:off x="7473820" y="3728437"/>
            <a:ext cx="3667066" cy="1888594"/>
          </a:xfrm>
          <a:prstGeom prst="rect">
            <a:avLst/>
          </a:prstGeom>
          <a:noFill/>
          <a:ln>
            <a:noFill/>
          </a:ln>
        </p:spPr>
      </p:pic>
      <p:graphicFrame>
        <p:nvGraphicFramePr>
          <p:cNvPr id="5" name="Таблица 4"/>
          <p:cNvGraphicFramePr>
            <a:graphicFrameLocks noGrp="1"/>
          </p:cNvGraphicFramePr>
          <p:nvPr>
            <p:extLst>
              <p:ext uri="{D42A27DB-BD31-4B8C-83A1-F6EECF244321}">
                <p14:modId xmlns:p14="http://schemas.microsoft.com/office/powerpoint/2010/main" val="1062493633"/>
              </p:ext>
            </p:extLst>
          </p:nvPr>
        </p:nvGraphicFramePr>
        <p:xfrm>
          <a:off x="192832" y="583406"/>
          <a:ext cx="6273282" cy="6069320"/>
        </p:xfrm>
        <a:graphic>
          <a:graphicData uri="http://schemas.openxmlformats.org/drawingml/2006/table">
            <a:tbl>
              <a:tblPr firstRow="1" firstCol="1" bandRow="1"/>
              <a:tblGrid>
                <a:gridCol w="2047002">
                  <a:extLst>
                    <a:ext uri="{9D8B030D-6E8A-4147-A177-3AD203B41FA5}">
                      <a16:colId xmlns:a16="http://schemas.microsoft.com/office/drawing/2014/main" val="3447039589"/>
                    </a:ext>
                  </a:extLst>
                </a:gridCol>
                <a:gridCol w="1448443">
                  <a:extLst>
                    <a:ext uri="{9D8B030D-6E8A-4147-A177-3AD203B41FA5}">
                      <a16:colId xmlns:a16="http://schemas.microsoft.com/office/drawing/2014/main" val="974668566"/>
                    </a:ext>
                  </a:extLst>
                </a:gridCol>
                <a:gridCol w="737175">
                  <a:extLst>
                    <a:ext uri="{9D8B030D-6E8A-4147-A177-3AD203B41FA5}">
                      <a16:colId xmlns:a16="http://schemas.microsoft.com/office/drawing/2014/main" val="1033657791"/>
                    </a:ext>
                  </a:extLst>
                </a:gridCol>
                <a:gridCol w="471688">
                  <a:extLst>
                    <a:ext uri="{9D8B030D-6E8A-4147-A177-3AD203B41FA5}">
                      <a16:colId xmlns:a16="http://schemas.microsoft.com/office/drawing/2014/main" val="1779683218"/>
                    </a:ext>
                  </a:extLst>
                </a:gridCol>
                <a:gridCol w="471688">
                  <a:extLst>
                    <a:ext uri="{9D8B030D-6E8A-4147-A177-3AD203B41FA5}">
                      <a16:colId xmlns:a16="http://schemas.microsoft.com/office/drawing/2014/main" val="2467305390"/>
                    </a:ext>
                  </a:extLst>
                </a:gridCol>
                <a:gridCol w="548643">
                  <a:extLst>
                    <a:ext uri="{9D8B030D-6E8A-4147-A177-3AD203B41FA5}">
                      <a16:colId xmlns:a16="http://schemas.microsoft.com/office/drawing/2014/main" val="3049006027"/>
                    </a:ext>
                  </a:extLst>
                </a:gridCol>
                <a:gridCol w="548643">
                  <a:extLst>
                    <a:ext uri="{9D8B030D-6E8A-4147-A177-3AD203B41FA5}">
                      <a16:colId xmlns:a16="http://schemas.microsoft.com/office/drawing/2014/main" val="843742583"/>
                    </a:ext>
                  </a:extLst>
                </a:gridCol>
              </a:tblGrid>
              <a:tr h="170580">
                <a:tc gridSpan="7">
                  <a:txBody>
                    <a:bodyPr/>
                    <a:lstStyle/>
                    <a:p>
                      <a:pPr algn="ctr">
                        <a:lnSpc>
                          <a:spcPts val="1300"/>
                        </a:lnSpc>
                        <a:spcAft>
                          <a:spcPts val="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2020</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7363657"/>
                  </a:ext>
                </a:extLst>
              </a:tr>
              <a:tr h="292732">
                <a:tc>
                  <a:txBody>
                    <a:bodyPr/>
                    <a:lstStyle/>
                    <a:p>
                      <a:pPr algn="ctr">
                        <a:lnSpc>
                          <a:spcPts val="1300"/>
                        </a:lnSpc>
                        <a:spcAft>
                          <a:spcPts val="0"/>
                        </a:spcAft>
                      </a:pPr>
                      <a:r>
                        <a:rPr lang="en-US" sz="10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ipbb_hv_6 </a:t>
                      </a: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(chromosome 3H)</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i="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r>
                        <a:rPr lang="en-US" sz="1000" b="1"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-value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Genotype</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Effect </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814192"/>
                  </a:ext>
                </a:extLst>
              </a:tr>
              <a:tr h="170580">
                <a:tc rowSpan="2">
                  <a:txBody>
                    <a:bodyPr/>
                    <a:lstStyle/>
                    <a:p>
                      <a:pPr algn="ctr">
                        <a:lnSpc>
                          <a:spcPts val="1300"/>
                        </a:lnSpc>
                        <a:spcAft>
                          <a:spcPts val="0"/>
                        </a:spcAft>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protein content (GPC,%)</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3.47×10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11.45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0.23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620369"/>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12.60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1.44</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958206"/>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starch content (GSC,%)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1.23×10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61.27</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0.45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+1.71%</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94848"/>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59.56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−1.71%</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167484"/>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Extractivity (EX,%)</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2.88×10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78.32</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0.42</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198961"/>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77.22</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0.84</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075338"/>
                  </a:ext>
                </a:extLst>
              </a:tr>
              <a:tr h="292732">
                <a:tc>
                  <a:txBody>
                    <a:bodyPr/>
                    <a:lstStyle/>
                    <a:p>
                      <a:pPr algn="ctr">
                        <a:lnSpc>
                          <a:spcPts val="1300"/>
                        </a:lnSpc>
                        <a:spcAft>
                          <a:spcPts val="0"/>
                        </a:spcAft>
                      </a:pPr>
                      <a:r>
                        <a:rPr lang="en-US" sz="10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ipbb_hv_128 </a:t>
                      </a: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(chromosome 7H)</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p</a:t>
                      </a:r>
                      <a:r>
                        <a:rPr kumimoji="0" lang="en-US" sz="1000" b="1"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-value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Genotype</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Effect </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834398"/>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protein content (GPC,%)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0.005</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T:T</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11.64</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0.25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−0.89%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65985"/>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12.53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1.45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+0.89%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85556"/>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starch content (GSC,%)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0.016</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T:T</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60.95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0.76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40234"/>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59.69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1.27</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28281"/>
                  </a:ext>
                </a:extLst>
              </a:tr>
              <a:tr h="170580">
                <a:tc gridSpan="7">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2021</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3429624"/>
                  </a:ext>
                </a:extLst>
              </a:tr>
              <a:tr h="292732">
                <a:tc>
                  <a:txBody>
                    <a:bodyPr/>
                    <a:lstStyle/>
                    <a:p>
                      <a:pPr algn="ctr">
                        <a:lnSpc>
                          <a:spcPts val="1300"/>
                        </a:lnSpc>
                        <a:spcAft>
                          <a:spcPts val="0"/>
                        </a:spcAft>
                      </a:pPr>
                      <a:r>
                        <a:rPr lang="en-US" sz="10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ipbb_hv_6</a:t>
                      </a: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(chromosome 3H)</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p</a:t>
                      </a:r>
                      <a:r>
                        <a:rPr kumimoji="0" lang="en-US" sz="1000" b="1"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-value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Genotype</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Effect </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830642"/>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protein content (GPC,%)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9.16×10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12.60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0.83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763103"/>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15.20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+2.60%</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588238"/>
                  </a:ext>
                </a:extLst>
              </a:tr>
              <a:tr h="170580">
                <a:tc rowSpan="2">
                  <a:txBody>
                    <a:bodyPr/>
                    <a:lstStyle/>
                    <a:p>
                      <a:pPr algn="ctr">
                        <a:lnSpc>
                          <a:spcPts val="1300"/>
                        </a:lnSpc>
                        <a:spcAft>
                          <a:spcPts val="0"/>
                        </a:spcAft>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starch content (GSC,%)</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5.89×10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62.13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0.53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809695"/>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60.08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0.78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062646"/>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Extractivity (EX,%)</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1.14×10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78.65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0.30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078257"/>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77.72</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0.69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726857"/>
                  </a:ext>
                </a:extLst>
              </a:tr>
              <a:tr h="170580">
                <a:tc gridSpan="7">
                  <a:txBody>
                    <a:bodyPr/>
                    <a:lstStyle/>
                    <a:p>
                      <a:pPr algn="ctr">
                        <a:lnSpc>
                          <a:spcPts val="1300"/>
                        </a:lnSpc>
                        <a:spcAft>
                          <a:spcPts val="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058891"/>
                  </a:ext>
                </a:extLst>
              </a:tr>
              <a:tr h="292732">
                <a:tc>
                  <a:txBody>
                    <a:bodyPr/>
                    <a:lstStyle/>
                    <a:p>
                      <a:pPr algn="ctr">
                        <a:lnSpc>
                          <a:spcPts val="1300"/>
                        </a:lnSpc>
                        <a:spcAft>
                          <a:spcPts val="0"/>
                        </a:spcAft>
                      </a:pPr>
                      <a:r>
                        <a:rPr lang="en-US" sz="10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ipbb_hv_6 </a:t>
                      </a: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(chromosome 3H)</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p</a:t>
                      </a:r>
                      <a:r>
                        <a:rPr kumimoji="0" lang="en-US" sz="1000" b="1"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-value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Genotype</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Effect </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526345"/>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protein content (GPC,%)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4.69×10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12.03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19.80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−1.87%</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534081"/>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13.90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31.69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+1.87%</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130362"/>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starch content (GSC,%)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5.38×10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61.70</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0.36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+1.87%</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599482"/>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59.83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0.81</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−1.87%</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597319"/>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Extractivity (EX,%)</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4.85×10</a:t>
                      </a:r>
                      <a:r>
                        <a:rPr lang="en-US"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78.48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0.33</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546959"/>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G:G</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77.49</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0.68</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373643"/>
                  </a:ext>
                </a:extLst>
              </a:tr>
              <a:tr h="292732">
                <a:tc>
                  <a:txBody>
                    <a:bodyPr/>
                    <a:lstStyle/>
                    <a:p>
                      <a:pPr algn="ctr">
                        <a:lnSpc>
                          <a:spcPts val="1300"/>
                        </a:lnSpc>
                        <a:spcAft>
                          <a:spcPts val="0"/>
                        </a:spcAft>
                      </a:pPr>
                      <a:r>
                        <a:rPr lang="en-US" sz="10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ipbb_hv_128 </a:t>
                      </a: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(chromosome 7H)</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p</a:t>
                      </a:r>
                      <a:r>
                        <a:rPr kumimoji="0" lang="en-US" sz="1000" b="1"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-value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Genotype</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Effect </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425746"/>
                  </a:ext>
                </a:extLst>
              </a:tr>
              <a:tr h="170580">
                <a:tc rowSpan="2">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starch content (GSC,%)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0.037</a:t>
                      </a:r>
                      <a:endParaRPr lang="en-US" sz="1000" dirty="0"/>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T:T</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61.24</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0.96</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+1.27%</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458884"/>
                  </a:ext>
                </a:extLst>
              </a:tr>
              <a:tr h="170580">
                <a:tc vMerge="1">
                  <a:txBody>
                    <a:bodyPr/>
                    <a:lstStyle/>
                    <a:p>
                      <a:endParaRPr lang="en-US"/>
                    </a:p>
                  </a:txBody>
                  <a:tcPr/>
                </a:tc>
                <a:tc vMerge="1">
                  <a:txBody>
                    <a:bodyPr/>
                    <a:lstStyle/>
                    <a:p>
                      <a:endParaRPr lang="en-US"/>
                    </a:p>
                  </a:txBody>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C:C</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59.97</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0.94</a:t>
                      </a:r>
                      <a:endParaRPr lang="en-US" sz="105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−1.27%</a:t>
                      </a:r>
                      <a:endParaRPr lang="en-US" sz="105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420521"/>
                  </a:ext>
                </a:extLst>
              </a:tr>
            </a:tbl>
          </a:graphicData>
        </a:graphic>
      </p:graphicFrame>
      <p:pic>
        <p:nvPicPr>
          <p:cNvPr id="6" name="Picture 2" descr="Graphical user interface, text, application&#10;&#10;Description automatically generated"/>
          <p:cNvPicPr/>
          <p:nvPr/>
        </p:nvPicPr>
        <p:blipFill rotWithShape="1">
          <a:blip r:embed="rId2" cstate="print">
            <a:extLst>
              <a:ext uri="{28A0092B-C50C-407E-A947-70E740481C1C}">
                <a14:useLocalDpi xmlns:a14="http://schemas.microsoft.com/office/drawing/2010/main" val="0"/>
              </a:ext>
            </a:extLst>
          </a:blip>
          <a:srcRect r="40049"/>
          <a:stretch/>
        </p:blipFill>
        <p:spPr bwMode="auto">
          <a:xfrm>
            <a:off x="6596743" y="1735497"/>
            <a:ext cx="5523723" cy="1992940"/>
          </a:xfrm>
          <a:prstGeom prst="rect">
            <a:avLst/>
          </a:prstGeom>
          <a:noFill/>
          <a:ln>
            <a:noFill/>
          </a:ln>
        </p:spPr>
      </p:pic>
      <p:sp>
        <p:nvSpPr>
          <p:cNvPr id="8" name="Прямоугольник 7"/>
          <p:cNvSpPr/>
          <p:nvPr/>
        </p:nvSpPr>
        <p:spPr>
          <a:xfrm>
            <a:off x="96567" y="171882"/>
            <a:ext cx="6481514"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Table 3. Effect of genotypes on grain quality traits in the 34 tested barley breeding lines</a:t>
            </a:r>
          </a:p>
        </p:txBody>
      </p:sp>
      <p:sp>
        <p:nvSpPr>
          <p:cNvPr id="9" name="Прямоугольник 8"/>
          <p:cNvSpPr/>
          <p:nvPr/>
        </p:nvSpPr>
        <p:spPr>
          <a:xfrm>
            <a:off x="6523719" y="5698619"/>
            <a:ext cx="5529944" cy="95410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5. KASP plots of five SNPs associated with grain quality traits. (A) </a:t>
            </a:r>
            <a:r>
              <a:rPr lang="en-US" sz="1400" i="1" dirty="0">
                <a:latin typeface="Times New Roman" panose="02020603050405020304" pitchFamily="18" charset="0"/>
                <a:cs typeface="Times New Roman" panose="02020603050405020304" pitchFamily="18" charset="0"/>
              </a:rPr>
              <a:t>ipbb_hv_6</a:t>
            </a:r>
            <a:r>
              <a:rPr lang="en-US" sz="1400" dirty="0">
                <a:latin typeface="Times New Roman" panose="02020603050405020304" pitchFamily="18" charset="0"/>
                <a:cs typeface="Times New Roman" panose="02020603050405020304" pitchFamily="18" charset="0"/>
              </a:rPr>
              <a:t>. (B) </a:t>
            </a:r>
            <a:r>
              <a:rPr lang="en-US" sz="1400" i="1" dirty="0">
                <a:latin typeface="Times New Roman" panose="02020603050405020304" pitchFamily="18" charset="0"/>
                <a:cs typeface="Times New Roman" panose="02020603050405020304" pitchFamily="18" charset="0"/>
              </a:rPr>
              <a:t>ipbb_hv_7</a:t>
            </a:r>
            <a:r>
              <a:rPr lang="en-US" sz="1400" dirty="0">
                <a:latin typeface="Times New Roman" panose="02020603050405020304" pitchFamily="18" charset="0"/>
                <a:cs typeface="Times New Roman" panose="02020603050405020304" pitchFamily="18" charset="0"/>
              </a:rPr>
              <a:t>. (C) </a:t>
            </a:r>
            <a:r>
              <a:rPr lang="en-US" sz="1400" i="1" dirty="0">
                <a:latin typeface="Times New Roman" panose="02020603050405020304" pitchFamily="18" charset="0"/>
                <a:cs typeface="Times New Roman" panose="02020603050405020304" pitchFamily="18" charset="0"/>
              </a:rPr>
              <a:t>ipbb_hv_116</a:t>
            </a:r>
            <a:r>
              <a:rPr lang="en-US" sz="1400" dirty="0">
                <a:latin typeface="Times New Roman" panose="02020603050405020304" pitchFamily="18" charset="0"/>
                <a:cs typeface="Times New Roman" panose="02020603050405020304" pitchFamily="18" charset="0"/>
              </a:rPr>
              <a:t>. (D) </a:t>
            </a:r>
            <a:r>
              <a:rPr lang="en-US" sz="1400" i="1" dirty="0">
                <a:latin typeface="Times New Roman" panose="02020603050405020304" pitchFamily="18" charset="0"/>
                <a:cs typeface="Times New Roman" panose="02020603050405020304" pitchFamily="18" charset="0"/>
              </a:rPr>
              <a:t>ipbb_hv_119</a:t>
            </a:r>
            <a:r>
              <a:rPr lang="en-US" sz="1400" dirty="0">
                <a:latin typeface="Times New Roman" panose="02020603050405020304" pitchFamily="18" charset="0"/>
                <a:cs typeface="Times New Roman" panose="02020603050405020304" pitchFamily="18" charset="0"/>
              </a:rPr>
              <a:t>. (E) </a:t>
            </a:r>
            <a:r>
              <a:rPr lang="en-US" sz="1400" i="1" dirty="0">
                <a:latin typeface="Times New Roman" panose="02020603050405020304" pitchFamily="18" charset="0"/>
                <a:cs typeface="Times New Roman" panose="02020603050405020304" pitchFamily="18" charset="0"/>
              </a:rPr>
              <a:t>ipbb_hv_128</a:t>
            </a:r>
            <a:r>
              <a:rPr lang="en-US" sz="1400" dirty="0">
                <a:latin typeface="Times New Roman" panose="02020603050405020304" pitchFamily="18" charset="0"/>
                <a:cs typeface="Times New Roman" panose="02020603050405020304" pitchFamily="18" charset="0"/>
              </a:rPr>
              <a:t>. Red and blue dots denote genotypes and black dots are negative control (H2O)</a:t>
            </a:r>
          </a:p>
        </p:txBody>
      </p:sp>
      <p:sp>
        <p:nvSpPr>
          <p:cNvPr id="11" name="Прямоугольник 10"/>
          <p:cNvSpPr/>
          <p:nvPr/>
        </p:nvSpPr>
        <p:spPr>
          <a:xfrm>
            <a:off x="6635711" y="560937"/>
            <a:ext cx="5445786" cy="48013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800" b="1" dirty="0">
                <a:solidFill>
                  <a:schemeClr val="dk1"/>
                </a:solidFill>
                <a:latin typeface="Times New Roman" panose="02020603050405020304" pitchFamily="18" charset="0"/>
                <a:cs typeface="Times New Roman" panose="02020603050405020304" pitchFamily="18" charset="0"/>
              </a:rPr>
              <a:t>Step 5. Validation of KASP assays </a:t>
            </a:r>
          </a:p>
        </p:txBody>
      </p:sp>
    </p:spTree>
    <p:extLst>
      <p:ext uri="{BB962C8B-B14F-4D97-AF65-F5344CB8AC3E}">
        <p14:creationId xmlns:p14="http://schemas.microsoft.com/office/powerpoint/2010/main" val="36632220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TM03090430[[fn=Окаймление]]</Template>
  <TotalTime>900</TotalTime>
  <Words>2027</Words>
  <Application>Microsoft Office PowerPoint</Application>
  <PresentationFormat>Широкоэкранный</PresentationFormat>
  <Paragraphs>517</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Palatino Linotype</vt:lpstr>
      <vt:lpstr>Times New Roman</vt:lpstr>
      <vt:lpstr>Wingdings</vt:lpstr>
      <vt:lpstr>Тема Office</vt:lpstr>
      <vt:lpstr>Identification of SNP markers for grain quality traits in a barley collection  (Hordeum vulgare L.) harvested in Kazakhstan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Lab105-computer8</dc:creator>
  <cp:lastModifiedBy>Julia Genievskaya</cp:lastModifiedBy>
  <cp:revision>76</cp:revision>
  <dcterms:created xsi:type="dcterms:W3CDTF">2022-10-27T03:58:20Z</dcterms:created>
  <dcterms:modified xsi:type="dcterms:W3CDTF">2023-01-22T08:44:59Z</dcterms:modified>
</cp:coreProperties>
</file>