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</p:sldMasterIdLst>
  <p:notesMasterIdLst>
    <p:notesMasterId r:id="rId28"/>
  </p:notesMasterIdLst>
  <p:sldIdLst>
    <p:sldId id="256" r:id="rId2"/>
    <p:sldId id="309" r:id="rId3"/>
    <p:sldId id="311" r:id="rId4"/>
    <p:sldId id="325" r:id="rId5"/>
    <p:sldId id="318" r:id="rId6"/>
    <p:sldId id="312" r:id="rId7"/>
    <p:sldId id="315" r:id="rId8"/>
    <p:sldId id="313" r:id="rId9"/>
    <p:sldId id="317" r:id="rId10"/>
    <p:sldId id="320" r:id="rId11"/>
    <p:sldId id="314" r:id="rId12"/>
    <p:sldId id="257" r:id="rId13"/>
    <p:sldId id="259" r:id="rId14"/>
    <p:sldId id="321" r:id="rId15"/>
    <p:sldId id="324" r:id="rId16"/>
    <p:sldId id="316" r:id="rId17"/>
    <p:sldId id="292" r:id="rId18"/>
    <p:sldId id="295" r:id="rId19"/>
    <p:sldId id="299" r:id="rId20"/>
    <p:sldId id="301" r:id="rId21"/>
    <p:sldId id="300" r:id="rId22"/>
    <p:sldId id="286" r:id="rId23"/>
    <p:sldId id="302" r:id="rId24"/>
    <p:sldId id="280" r:id="rId25"/>
    <p:sldId id="319" r:id="rId26"/>
    <p:sldId id="326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50" autoAdjust="0"/>
    <p:restoredTop sz="94125" autoAdjust="0"/>
  </p:normalViewPr>
  <p:slideViewPr>
    <p:cSldViewPr snapToGrid="0">
      <p:cViewPr varScale="1">
        <p:scale>
          <a:sx n="114" d="100"/>
          <a:sy n="114" d="100"/>
        </p:scale>
        <p:origin x="330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24T12:34:43.187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1 52,'35'0,"0"1,-1-2,1-1,61-11,-56 2,0 3,1 1,76-3,-31 12,103 16,-137-10,13 2,117 4,2606-18,-1442 7,-1289-2,-19 0,0-1,0-2,74-13,-70 8,-1 2,1 1,-1 3,57 5,2-1,-53-4,6 0,1 3,91 13,-92-8,1-2,0-3,59-4,-14 0,-78 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A46FE-EDE4-4EE6-B9BD-0DF9D877F5B3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B5473-3319-4F0E-8FD1-A37C8AFA4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395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4ECB8-AFDE-1B96-03E1-D14221B8B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B92E24A-434D-B0AE-EF6C-2864E28F75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6E2687-6176-C01D-BFF4-3003EB47D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CD2A4-C902-4307-B3BD-A306DB72BF87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1008BC-3424-8969-9976-C3ED8E61B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78BCEC-EDD8-1E68-A168-121BB46FE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CF108-98F1-4FFB-A2E2-E9C6B88EC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407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7516C9-51B3-7AE3-9FF5-330A1A840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C279C5B-EE5A-E773-02F9-D34C0A74FA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452D1F-046C-5C5C-D00D-69DAD78AE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CD2A4-C902-4307-B3BD-A306DB72BF87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49E651-D9AE-80E4-A31E-E3570941A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FB2972-DAF4-D7AF-4DFC-F4C23EFD7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CF108-98F1-4FFB-A2E2-E9C6B88EC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346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90B457E-DAD4-164B-CE60-D58657B4A1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D42E0A-9CE7-6DC2-7980-89D52510C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1CD6EB-471A-ED36-31F4-ED88E9025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CD2A4-C902-4307-B3BD-A306DB72BF87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B1F61A-E282-E94F-50DA-ED1EDA24E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90D0B4-6314-0BCE-4D74-171799E36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CF108-98F1-4FFB-A2E2-E9C6B88EC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967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592C76-CE6B-1460-D9AC-DCC46EE96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24A308-4154-C92E-0D69-C6A782FC17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57FDA8-8F1E-5352-B8E7-910540940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CD2A4-C902-4307-B3BD-A306DB72BF87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E64CBD-16B8-8504-ADA0-71712F19C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3A214C-7078-75D8-EAD7-F31254382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CF108-98F1-4FFB-A2E2-E9C6B88EC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599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2CE813-AA10-215B-3DF8-124046748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06BB2D-BA22-B5B0-8FBB-8B880058CD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D16076-C0F9-8D02-537D-AAEC10D69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CD2A4-C902-4307-B3BD-A306DB72BF87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7CC549-8255-912E-4B7A-BCFB9AD3B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9D411-6D1C-2ADF-1B3D-0A274C20B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CF108-98F1-4FFB-A2E2-E9C6B88EC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998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B45BE4-1FA4-A250-F65C-3195F3B10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3486A2-152A-9A62-0F14-DAAD68AC0C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BFCF2C-68A8-BAF4-5A41-F6DE604BC0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E66B25-0482-650C-AC92-952E06E0B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CD2A4-C902-4307-B3BD-A306DB72BF87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1D7F88-F962-802B-2042-9EF847540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FBBC0B-0476-B822-64D1-752B459D0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CF108-98F1-4FFB-A2E2-E9C6B88EC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463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E8E91-AC9B-6A63-B094-CF2E0E6DD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9C3AD7-AD77-A4B8-ABAE-E42903EE9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D7EC81-8D04-78A5-5A31-F65F46D392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54D6402-9A48-0513-B8AD-DA0C0CDF6B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FD37358-587D-FEDE-DC3A-DBAAA9C138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CA0B91F-91D1-628B-251E-D5189936F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CD2A4-C902-4307-B3BD-A306DB72BF87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58BB038-498D-CA4A-2723-3B27A0C56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E40F1DE-1726-AC52-659B-A023C56CF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CF108-98F1-4FFB-A2E2-E9C6B88EC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775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66C7D8-0AD8-231F-BD03-D3E2A8049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B5C5826-AA02-A2B0-51CC-F902DBB68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CD2A4-C902-4307-B3BD-A306DB72BF87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4445FA6-F7CD-51DD-8B3C-BB0F1F4F6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8504550-BC1D-AB45-8D44-DE527502F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CF108-98F1-4FFB-A2E2-E9C6B88EC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177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33D8E3-E407-60F3-D916-ECE6A8767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CD2A4-C902-4307-B3BD-A306DB72BF87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C82EA9F-7E71-67DD-38B0-59A1A787C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93DCD6F-E65E-B258-EC91-ECDF345EF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CF108-98F1-4FFB-A2E2-E9C6B88EC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718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1C1181-A64C-5137-692E-D6A7403C0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D8A63C-23BE-7CE3-6723-F7D56CA7F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A311DA-468E-C385-CFC8-1D69E26BFF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593B11-ABD9-9A04-700A-F1BF76072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CD2A4-C902-4307-B3BD-A306DB72BF87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5E7080-31EB-14B0-1416-7F0713746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EABB2E-F0D8-6841-A526-396DCFE86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CF108-98F1-4FFB-A2E2-E9C6B88EC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073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FD92C5-C9ED-0AA5-33F0-132113C30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73B554-A959-604C-DDFF-2BEC773EC0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211A7C-4150-131A-5F33-D918243198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1839D5-5FE8-9F8F-80A8-A13ACED0A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CD2A4-C902-4307-B3BD-A306DB72BF87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248249-7CC9-8456-0FC7-329B41410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938021-1488-2D3E-2D86-A378020B1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CF108-98F1-4FFB-A2E2-E9C6B88EC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378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34020C-C4AE-E06D-AE25-E039F9434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69CF4D-C717-ABDC-3AC7-0068A7364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D2A3A5-6AE2-2DA3-6157-27EF7C4E50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CD2A4-C902-4307-B3BD-A306DB72BF87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8A43F1-4E12-BE2B-5863-FED25A6E80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E06765-40A5-09CE-379F-4E2B29EA5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CF108-98F1-4FFB-A2E2-E9C6B88ECB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048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 descr="ВакЦине хранилище и производство">
            <a:extLst>
              <a:ext uri="{FF2B5EF4-FFF2-40B4-BE49-F238E27FC236}">
                <a16:creationId xmlns:a16="http://schemas.microsoft.com/office/drawing/2014/main" id="{C0CA3242-D4D9-F34A-E29F-525D6618D9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049" r="-1" b="14659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4224" y="786332"/>
            <a:ext cx="9850599" cy="3063240"/>
          </a:xfrm>
        </p:spPr>
        <p:txBody>
          <a:bodyPr>
            <a:noAutofit/>
          </a:bodyPr>
          <a:lstStyle/>
          <a:p>
            <a:pPr indent="450215">
              <a:spcAft>
                <a:spcPts val="800"/>
              </a:spcAft>
            </a:pPr>
            <a:r>
              <a:rPr lang="ru-RU" sz="4400" b="1" dirty="0">
                <a:ea typeface="Arial Unicode MS"/>
                <a:cs typeface="Tahoma" panose="020B0604030504040204" pitchFamily="34" charset="0"/>
              </a:rPr>
              <a:t>КазНУ им. Аль-Фараби</a:t>
            </a:r>
            <a:br>
              <a:rPr lang="ru-RU" sz="4400" b="1" dirty="0">
                <a:ea typeface="Arial Unicode MS"/>
                <a:cs typeface="Tahoma" panose="020B0604030504040204" pitchFamily="34" charset="0"/>
              </a:rPr>
            </a:br>
            <a:r>
              <a:rPr lang="ru-RU" sz="4400" b="1" dirty="0">
                <a:effectLst/>
                <a:ea typeface="Arial Unicode MS"/>
                <a:cs typeface="Tahoma" panose="020B0604030504040204" pitchFamily="34" charset="0"/>
              </a:rPr>
              <a:t>Факультет биологии и биотехнологии</a:t>
            </a:r>
            <a:br>
              <a:rPr lang="ru-RU" sz="4400" b="1" dirty="0">
                <a:effectLst/>
                <a:ea typeface="Arial Unicode MS"/>
                <a:cs typeface="Tahoma" panose="020B0604030504040204" pitchFamily="34" charset="0"/>
              </a:rPr>
            </a:br>
            <a:r>
              <a:rPr lang="ru-RU" sz="4400" b="1" dirty="0">
                <a:effectLst/>
                <a:ea typeface="Arial Unicode MS"/>
                <a:cs typeface="Tahoma" panose="020B0604030504040204" pitchFamily="34" charset="0"/>
              </a:rPr>
              <a:t>Кафедра биотехнологии</a:t>
            </a:r>
            <a:br>
              <a:rPr lang="ru-RU" sz="4400" b="1" dirty="0">
                <a:effectLst/>
                <a:ea typeface="Arial Unicode MS"/>
                <a:cs typeface="Tahoma" panose="020B0604030504040204" pitchFamily="34" charset="0"/>
              </a:rPr>
            </a:br>
            <a:r>
              <a:rPr lang="ru-RU" sz="4400" b="1" dirty="0">
                <a:effectLst/>
                <a:ea typeface="Arial Unicode MS"/>
                <a:cs typeface="Tahoma" panose="020B0604030504040204" pitchFamily="34" charset="0"/>
              </a:rPr>
              <a:t>Лаборатория «Экологической биотехнологии</a:t>
            </a:r>
            <a:r>
              <a:rPr lang="ru-RU" sz="4400" b="1" dirty="0">
                <a:solidFill>
                  <a:srgbClr val="FFFFFF"/>
                </a:solidFill>
                <a:effectLst/>
                <a:ea typeface="Arial Unicode MS"/>
                <a:cs typeface="Tahoma" panose="020B0604030504040204" pitchFamily="34" charset="0"/>
              </a:rPr>
              <a:t>»</a:t>
            </a:r>
            <a:endParaRPr lang="ru-RU" sz="4400" dirty="0">
              <a:solidFill>
                <a:srgbClr val="FFFFFF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4273" y="3732790"/>
            <a:ext cx="9144000" cy="903104"/>
          </a:xfrm>
        </p:spPr>
        <p:txBody>
          <a:bodyPr>
            <a:noAutofit/>
          </a:bodyPr>
          <a:lstStyle/>
          <a:p>
            <a:endParaRPr lang="ru-RU" sz="2800" b="1" dirty="0">
              <a:solidFill>
                <a:srgbClr val="FFFFFF"/>
              </a:solidFill>
              <a:effectLst/>
              <a:ea typeface="Arial Unicode MS"/>
              <a:cs typeface="Tahoma" panose="020B0604030504040204" pitchFamily="34" charset="0"/>
            </a:endParaRPr>
          </a:p>
          <a:p>
            <a:endParaRPr lang="ru-RU" sz="2800" b="1" dirty="0">
              <a:solidFill>
                <a:srgbClr val="FFFF00"/>
              </a:solidFill>
              <a:effectLst/>
              <a:ea typeface="Arial Unicode MS"/>
              <a:cs typeface="Tahoma" panose="020B0604030504040204" pitchFamily="34" charset="0"/>
            </a:endParaRPr>
          </a:p>
          <a:p>
            <a:r>
              <a:rPr lang="ru-RU" sz="2800" b="1" dirty="0">
                <a:solidFill>
                  <a:srgbClr val="FFFF00"/>
                </a:solidFill>
                <a:effectLst/>
                <a:ea typeface="Arial Unicode MS"/>
                <a:cs typeface="Tahoma" panose="020B0604030504040204" pitchFamily="34" charset="0"/>
              </a:rPr>
              <a:t>ТАУ-САГЫЗ И ВВЕДЕНИЕ ЕГО В КУЛЬТУРУ В РЕСПУБЛИКЕ КАЗАХСТАН</a:t>
            </a:r>
            <a:endParaRPr lang="ru-RU" sz="2800" b="1" dirty="0">
              <a:solidFill>
                <a:srgbClr val="FFFFFF"/>
              </a:solidFill>
              <a:effectLst/>
              <a:latin typeface="Times New Roman" panose="02020603050405020304" pitchFamily="18" charset="0"/>
              <a:ea typeface="Arial Unicode MS"/>
              <a:cs typeface="Tahoma" panose="020B0604030504040204" pitchFamily="34" charset="0"/>
            </a:endParaRPr>
          </a:p>
          <a:p>
            <a:r>
              <a:rPr lang="ru-RU" b="1" dirty="0">
                <a:solidFill>
                  <a:srgbClr val="FFFFFF"/>
                </a:solidFill>
                <a:effectLst/>
                <a:ea typeface="Arial Unicode MS"/>
                <a:cs typeface="Tahoma" panose="020B0604030504040204" pitchFamily="34" charset="0"/>
              </a:rPr>
              <a:t>Зав. Лабораторией </a:t>
            </a:r>
            <a:br>
              <a:rPr lang="ru-RU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FFFF"/>
                </a:solidFill>
                <a:effectLst/>
                <a:ea typeface="Arial Unicode MS"/>
                <a:cs typeface="Tahoma" panose="020B0604030504040204" pitchFamily="34" charset="0"/>
              </a:rPr>
              <a:t>д.б.н., ГНС, Богуспаев К.К.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69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25FAC4-520F-4DE6-ECFE-C5A41456B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Вегетативные побеги тау-сагыза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6C97B6-B00A-1BEC-C832-6C830C3CB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37" y="4170501"/>
            <a:ext cx="3657600" cy="152559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Семенное размножение встречается очень редко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3A0A61-6C2F-8E28-EE9B-0DAC70159E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490196" y="1470254"/>
            <a:ext cx="5880796" cy="39254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9051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5">
            <a:extLst>
              <a:ext uri="{FF2B5EF4-FFF2-40B4-BE49-F238E27FC236}">
                <a16:creationId xmlns:a16="http://schemas.microsoft.com/office/drawing/2014/main" id="{3F24A09B-713F-43FC-AB6E-B88083968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5B4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B91AB35-C3B4-4B70-B3DD-13D63B7DA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3975" y="2423149"/>
            <a:ext cx="0" cy="201168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4F2179-487F-7226-8E25-93ECB2F60E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63" y="639763"/>
            <a:ext cx="3695700" cy="2755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928CEE-E183-A4CB-AEC9-89AACD61355C}"/>
              </a:ext>
            </a:extLst>
          </p:cNvPr>
          <p:cNvSpPr txBox="1"/>
          <p:nvPr/>
        </p:nvSpPr>
        <p:spPr>
          <a:xfrm>
            <a:off x="6977063" y="2844800"/>
            <a:ext cx="3695700" cy="55086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1300">
                <a:solidFill>
                  <a:srgbClr val="FFFFFF"/>
                </a:solidFill>
              </a:rPr>
              <a:t>Метод с использованием гексана</a:t>
            </a:r>
          </a:p>
        </p:txBody>
      </p:sp>
      <p:pic>
        <p:nvPicPr>
          <p:cNvPr id="7" name="Объект 4" descr="Изображение выглядит как овощ&#10;&#10;Автоматически созданное описание">
            <a:extLst>
              <a:ext uri="{FF2B5EF4-FFF2-40B4-BE49-F238E27FC236}">
                <a16:creationId xmlns:a16="http://schemas.microsoft.com/office/drawing/2014/main" id="{B1884AD2-E213-A609-DFB3-6FD184F26C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46963" y="2994025"/>
            <a:ext cx="2755900" cy="369570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F67A25-6669-F357-C27F-FB435442C1C6}"/>
              </a:ext>
            </a:extLst>
          </p:cNvPr>
          <p:cNvSpPr txBox="1"/>
          <p:nvPr/>
        </p:nvSpPr>
        <p:spPr>
          <a:xfrm>
            <a:off x="6977063" y="5667375"/>
            <a:ext cx="3695700" cy="55086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1300">
                <a:solidFill>
                  <a:srgbClr val="FFFFFF"/>
                </a:solidFill>
              </a:rPr>
              <a:t>Механический метод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7E2157-670C-8804-29E7-F14B331A1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44" y="640080"/>
            <a:ext cx="4173905" cy="5577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Выделение и анализ натурального каучука</a:t>
            </a:r>
          </a:p>
        </p:txBody>
      </p:sp>
    </p:spTree>
    <p:extLst>
      <p:ext uri="{BB962C8B-B14F-4D97-AF65-F5344CB8AC3E}">
        <p14:creationId xmlns:p14="http://schemas.microsoft.com/office/powerpoint/2010/main" val="3999256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1030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5735590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360" y="640263"/>
            <a:ext cx="5239512" cy="1344975"/>
          </a:xfrm>
        </p:spPr>
        <p:txBody>
          <a:bodyPr>
            <a:normAutofit/>
          </a:bodyPr>
          <a:lstStyle/>
          <a:p>
            <a:r>
              <a:rPr lang="ru-RU" sz="4000" b="1">
                <a:solidFill>
                  <a:schemeClr val="bg1"/>
                </a:solidFill>
              </a:rPr>
              <a:t>Анализ каучука</a:t>
            </a:r>
            <a:r>
              <a:rPr lang="en-US" sz="4000" b="1">
                <a:solidFill>
                  <a:schemeClr val="bg1"/>
                </a:solidFill>
              </a:rPr>
              <a:t> (</a:t>
            </a:r>
            <a:r>
              <a:rPr lang="ru-RU" sz="4000" b="1">
                <a:solidFill>
                  <a:schemeClr val="bg1"/>
                </a:solidFill>
              </a:rPr>
              <a:t>ТГА</a:t>
            </a:r>
            <a:r>
              <a:rPr lang="en-US" sz="4000" b="1">
                <a:solidFill>
                  <a:schemeClr val="bg1"/>
                </a:solidFill>
              </a:rPr>
              <a:t>)</a:t>
            </a:r>
            <a:endParaRPr lang="ru-RU" sz="4000" b="1">
              <a:solidFill>
                <a:schemeClr val="bg1"/>
              </a:solidFill>
            </a:endParaRPr>
          </a:p>
        </p:txBody>
      </p:sp>
      <p:cxnSp>
        <p:nvCxnSpPr>
          <p:cNvPr id="1038" name="Straight Connector 1032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7023" y="2050687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3610" y="2121763"/>
            <a:ext cx="5235490" cy="377301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TGA и DTGA анализы гексанового экстракта (НК-Г) и водного экстракта (НК-В) идентичны, различия обнаружены только в последнем диапазоне, где наблюдается разложение целлюлозы. При нагревании НК-Г до 600°</a:t>
            </a:r>
            <a:r>
              <a:rPr lang="en-US" sz="2000" b="1" dirty="0">
                <a:solidFill>
                  <a:schemeClr val="bg1"/>
                </a:solidFill>
              </a:rPr>
              <a:t>C</a:t>
            </a:r>
            <a:r>
              <a:rPr lang="ru-RU" sz="2000" b="1" dirty="0">
                <a:solidFill>
                  <a:schemeClr val="bg1"/>
                </a:solidFill>
              </a:rPr>
              <a:t> образец полностью разложился. Но в случае НК-В общая потеря массы составляет 96%, что означает, что НК-В содержит на 4% больше целлюлозы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b="1" dirty="0">
                <a:solidFill>
                  <a:schemeClr val="bg1"/>
                </a:solidFill>
              </a:rPr>
              <a:t>чем НК-Г.</a:t>
            </a:r>
          </a:p>
          <a:p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0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0632" y="1382143"/>
            <a:ext cx="5126736" cy="393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461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9D0C38-4D5C-D72D-D18F-41CB17C7F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7" y="2008763"/>
            <a:ext cx="6050423" cy="26642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3028" y="562066"/>
            <a:ext cx="8596668" cy="926592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Анализ каучука (ЯМР)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855321" y="1825625"/>
            <a:ext cx="13513027" cy="586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1498177"/>
              </p:ext>
            </p:extLst>
          </p:nvPr>
        </p:nvGraphicFramePr>
        <p:xfrm>
          <a:off x="6068568" y="2078283"/>
          <a:ext cx="5862493" cy="3427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9787128" imgH="5690616" progId="ACD.ChemSketch.20">
                  <p:embed/>
                </p:oleObj>
              </mc:Choice>
              <mc:Fallback>
                <p:oleObj r:id="rId3" imgW="9787128" imgH="5690616" progId="ACD.ChemSketch.2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8568" y="2078283"/>
                        <a:ext cx="5862493" cy="34271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4337744-4E93-36CB-18C7-D5A265FE5106}"/>
              </a:ext>
            </a:extLst>
          </p:cNvPr>
          <p:cNvSpPr txBox="1"/>
          <p:nvPr/>
        </p:nvSpPr>
        <p:spPr>
          <a:xfrm>
            <a:off x="6068568" y="1720399"/>
            <a:ext cx="581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НК-В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C612F3-55D3-60D1-A877-5F8456A1F624}"/>
              </a:ext>
            </a:extLst>
          </p:cNvPr>
          <p:cNvSpPr txBox="1"/>
          <p:nvPr/>
        </p:nvSpPr>
        <p:spPr>
          <a:xfrm>
            <a:off x="260939" y="1720399"/>
            <a:ext cx="6050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НК-Г</a:t>
            </a:r>
          </a:p>
        </p:txBody>
      </p:sp>
    </p:spTree>
    <p:extLst>
      <p:ext uri="{BB962C8B-B14F-4D97-AF65-F5344CB8AC3E}">
        <p14:creationId xmlns:p14="http://schemas.microsoft.com/office/powerpoint/2010/main" val="1766148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9D820F-6093-5AA1-B71B-DD8F73949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 dirty="0"/>
              <a:t>Современный кавитационный метод</a:t>
            </a:r>
          </a:p>
        </p:txBody>
      </p:sp>
      <p:sp>
        <p:nvSpPr>
          <p:cNvPr id="12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внутренний">
            <a:extLst>
              <a:ext uri="{FF2B5EF4-FFF2-40B4-BE49-F238E27FC236}">
                <a16:creationId xmlns:a16="http://schemas.microsoft.com/office/drawing/2014/main" id="{A8884617-B2B2-4C05-F2B4-66498DCB59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6818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635934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85C373-7FE7-9EAB-37FB-24437E0CE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1737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/>
              <a:t>Выделение и молекулярно-генетический анализ образцов ДНК и РНК выделенных из сухих корней</a:t>
            </a: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0E6525A2-153A-014B-E6F5-6D48D312D4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6" r="22892" b="9566"/>
          <a:stretch/>
        </p:blipFill>
        <p:spPr>
          <a:xfrm>
            <a:off x="470850" y="2157856"/>
            <a:ext cx="2496312" cy="34047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5711C3-CC68-CD6B-F536-BB23CBD773A5}"/>
              </a:ext>
            </a:extLst>
          </p:cNvPr>
          <p:cNvSpPr txBox="1"/>
          <p:nvPr/>
        </p:nvSpPr>
        <p:spPr>
          <a:xfrm>
            <a:off x="135928" y="5446775"/>
            <a:ext cx="3166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Анализ геномной ДНК выделенной из корней Тау-сагыза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865F5E-0ECD-E3E0-A3E0-3A3905C11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91"/>
          <a:stretch/>
        </p:blipFill>
        <p:spPr>
          <a:xfrm>
            <a:off x="3063018" y="2686555"/>
            <a:ext cx="4597639" cy="17173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6FC6F7-3177-62CD-53BA-1556D3EB4464}"/>
              </a:ext>
            </a:extLst>
          </p:cNvPr>
          <p:cNvSpPr txBox="1"/>
          <p:nvPr/>
        </p:nvSpPr>
        <p:spPr>
          <a:xfrm>
            <a:off x="3163709" y="5123610"/>
            <a:ext cx="453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Результаты анализа ПЦР с праймерами для гена </a:t>
            </a:r>
            <a:r>
              <a:rPr lang="en-US" dirty="0"/>
              <a:t>AACT </a:t>
            </a:r>
            <a:r>
              <a:rPr lang="ru-RU" dirty="0"/>
              <a:t>(Ацетил КОА-трансферазы)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0CA47BA-4539-9566-9B58-8ABE1694AA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91"/>
          <a:stretch/>
        </p:blipFill>
        <p:spPr>
          <a:xfrm>
            <a:off x="7820254" y="2610865"/>
            <a:ext cx="4164629" cy="23528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4E940A-4AEF-29D5-382F-8B59541CF811}"/>
              </a:ext>
            </a:extLst>
          </p:cNvPr>
          <p:cNvSpPr txBox="1"/>
          <p:nvPr/>
        </p:nvSpPr>
        <p:spPr>
          <a:xfrm>
            <a:off x="7660657" y="5128266"/>
            <a:ext cx="453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Результаты анализа ПЦР с праймерами для гена ЦПТ (Цис-пренилтрансферазы) специфичным для кок-сагыза</a:t>
            </a:r>
          </a:p>
        </p:txBody>
      </p:sp>
    </p:spTree>
    <p:extLst>
      <p:ext uri="{BB962C8B-B14F-4D97-AF65-F5344CB8AC3E}">
        <p14:creationId xmlns:p14="http://schemas.microsoft.com/office/powerpoint/2010/main" val="2434580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4176E9-63AC-DE87-31E4-022C6CFD9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6288741" cy="1929373"/>
          </a:xfrm>
        </p:spPr>
        <p:txBody>
          <a:bodyPr>
            <a:noAutofit/>
          </a:bodyPr>
          <a:lstStyle/>
          <a:p>
            <a:pPr algn="just"/>
            <a:r>
              <a:rPr lang="en-US" sz="2000" dirty="0">
                <a:latin typeface="+mn-lt"/>
              </a:rPr>
              <a:t>RNA</a:t>
            </a:r>
            <a:r>
              <a:rPr lang="ru-RU" sz="2000" dirty="0">
                <a:latin typeface="+mn-lt"/>
              </a:rPr>
              <a:t>-seq анализ позволил идентифицировать все гены, кодирующие ферменты, ответственные, как за финальные этапы биосинтез натурального каучука, так и все ферменты из метаболических путей MVA и MEP. </a:t>
            </a:r>
            <a:br>
              <a:rPr lang="en-US" sz="2000" dirty="0">
                <a:latin typeface="+mn-lt"/>
              </a:rPr>
            </a:br>
            <a:br>
              <a:rPr lang="ru-RU" sz="2000" dirty="0">
                <a:latin typeface="+mn-lt"/>
              </a:rPr>
            </a:br>
            <a:r>
              <a:rPr lang="ru-RU" sz="2000" dirty="0">
                <a:latin typeface="+mn-lt"/>
              </a:rPr>
              <a:t>В качестве примера можно привести перечень белков малых каучуковых частиц (SRPP)</a:t>
            </a:r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4093433-E012-78FE-AA50-1322897BD7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427" y="206930"/>
            <a:ext cx="4762971" cy="644413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E7FA5E64-77F0-3816-B8CB-D3EEA9FBD9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484409"/>
              </p:ext>
            </p:extLst>
          </p:nvPr>
        </p:nvGraphicFramePr>
        <p:xfrm>
          <a:off x="838200" y="2505786"/>
          <a:ext cx="6288741" cy="40727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7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9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5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41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50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1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639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ID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Leaves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Stems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Roots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Desc-Bls2GO (NR)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Length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39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TR12242|c0_g1_i1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52.7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142.2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3111.7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small rubber particle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990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39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TR11361|c0_g1_i1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88.4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146.6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506.3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small rubber particle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349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39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TR53762|c4_g1_i1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114.0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162.8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488.2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small rubber particle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1112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639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TR53762|c3_g1_i1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5.0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18.8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258.2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small rubber particle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742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639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TR53762|c1_g1_i1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35.8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48.1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246.7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small rubber particle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449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39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TR56300|c0_g1_i1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155.8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208.2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237.7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small rubber particle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761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639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TR99898|c0_g1_i1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4.5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19.4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229.2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small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rubber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particle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422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639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TR9508|c0_g1_i1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75.5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144.0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203.5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small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rubber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particle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349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639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TR345|c0_g1_i1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6.8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15.9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114.6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small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rubber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particle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726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639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TR4730|c1_g1_i1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121.9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130.4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94.4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small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rubber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particle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250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227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TR134788|c0_g1_i1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22.3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16.7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49.5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small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rubber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particle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330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639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TR47920|c0_g1_i1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17.8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47.0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17.6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small rubber particle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788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639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TR47845|c0_g1_i1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4.6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5.0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10.4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small rubber particle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385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7311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b="1" dirty="0"/>
              <a:t>Филогенетическое дерево </a:t>
            </a:r>
            <a:r>
              <a:rPr lang="ru-RU" b="1" dirty="0"/>
              <a:t>тау-сагыза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58987"/>
          </a:xfrm>
        </p:spPr>
        <p:txBody>
          <a:bodyPr>
            <a:noAutofit/>
          </a:bodyPr>
          <a:lstStyle/>
          <a:p>
            <a:r>
              <a:rPr lang="ru-RU" sz="2000" dirty="0"/>
              <a:t>Филогенетическое дерево нуклеотидных последовательностей ITS1</a:t>
            </a:r>
          </a:p>
        </p:txBody>
      </p:sp>
      <p:pic>
        <p:nvPicPr>
          <p:cNvPr id="1536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698" y="2339789"/>
            <a:ext cx="990460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2DDDA31C-6E3C-9029-C50B-B288756F1170}"/>
                  </a:ext>
                </a:extLst>
              </p14:cNvPr>
              <p14:cNvContentPartPr/>
              <p14:nvPr/>
            </p14:nvContentPartPr>
            <p14:xfrm>
              <a:off x="5315704" y="6462635"/>
              <a:ext cx="2347920" cy="20160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2DDDA31C-6E3C-9029-C50B-B288756F11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62064" y="6354995"/>
                <a:ext cx="2455560" cy="23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3828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D72D4D1-076F-49D3-9889-EFC4F6D7C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ru-RU" altLang="en-US" sz="2400" b="1">
                <a:sym typeface="+mn-ea"/>
              </a:rPr>
              <a:t>Эффективное редактирование генома Scorzonera Tau-Saghyz с использованием технологии CRISPR/Cas9 для получения генетически улучшенных растений с повышенным содержанием натурального каучука</a:t>
            </a:r>
            <a:endParaRPr lang="ru-RU" altLang="en-GB" sz="2400" b="1"/>
          </a:p>
        </p:txBody>
      </p:sp>
      <p:cxnSp>
        <p:nvCxnSpPr>
          <p:cNvPr id="12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GB" altLang="en-US" sz="2200"/>
              <a:t>RALFL </a:t>
            </a:r>
            <a:r>
              <a:rPr lang="ru-RU" altLang="en-US" sz="2200"/>
              <a:t>имеет</a:t>
            </a:r>
            <a:r>
              <a:rPr lang="ru-RU" altLang="en-GB" sz="2200"/>
              <a:t> </a:t>
            </a:r>
            <a:r>
              <a:rPr lang="en-GB" altLang="en-US" sz="2200">
                <a:sym typeface="+mn-ea"/>
              </a:rPr>
              <a:t>супрессорн</a:t>
            </a:r>
            <a:r>
              <a:rPr lang="ru-RU" altLang="en-GB" sz="2200">
                <a:sym typeface="+mn-ea"/>
              </a:rPr>
              <a:t>ый эффект</a:t>
            </a:r>
            <a:r>
              <a:rPr lang="en-GB" altLang="en-US" sz="2200"/>
              <a:t> на образование корневой биомассы</a:t>
            </a:r>
          </a:p>
          <a:p>
            <a:r>
              <a:rPr lang="ru-RU" altLang="en-GB" sz="2200"/>
              <a:t>С</a:t>
            </a:r>
            <a:r>
              <a:rPr lang="en-GB" altLang="en-US" sz="2200"/>
              <a:t>верхэкспрессия AtRALF1 и обработка экзогенным пептидом RALF снижали степень роста корней у проростков </a:t>
            </a:r>
            <a:r>
              <a:rPr lang="en-GB" altLang="en-US" sz="2200" i="1"/>
              <a:t>A. thaliana</a:t>
            </a:r>
            <a:r>
              <a:rPr lang="en-GB" altLang="en-US" sz="2200"/>
              <a:t>, тогда как подавление AtRALF1 способствовало удлинению корня</a:t>
            </a:r>
          </a:p>
          <a:p>
            <a:r>
              <a:rPr lang="en-GB" altLang="en-US" sz="2200"/>
              <a:t>При нокауте RALFL1 у </a:t>
            </a:r>
            <a:r>
              <a:rPr lang="en-GB" altLang="en-US" sz="2200" i="1"/>
              <a:t>T. kok-saghyz</a:t>
            </a:r>
            <a:r>
              <a:rPr lang="en-GB" altLang="en-US" sz="2200"/>
              <a:t> наблюдалось 48% увеличение массы корней</a:t>
            </a:r>
          </a:p>
          <a:p>
            <a:r>
              <a:rPr lang="en-GB" altLang="en-US" sz="2200"/>
              <a:t>Учитывая свойства RALF1 в </a:t>
            </a:r>
            <a:r>
              <a:rPr lang="en-GB" altLang="en-US" sz="2200" i="1"/>
              <a:t>A. thaliana </a:t>
            </a:r>
            <a:r>
              <a:rPr lang="en-GB" altLang="en-US" sz="2200"/>
              <a:t>и </a:t>
            </a:r>
            <a:r>
              <a:rPr lang="en-GB" altLang="en-US" sz="2200" i="1"/>
              <a:t>T. kok-saghyz</a:t>
            </a:r>
            <a:r>
              <a:rPr lang="en-GB" altLang="en-US" sz="2200"/>
              <a:t>, </a:t>
            </a:r>
            <a:r>
              <a:rPr lang="ru-RU" altLang="en-GB" sz="2200"/>
              <a:t>обнаружение и последующий нокаут </a:t>
            </a:r>
            <a:r>
              <a:rPr lang="en-GB" altLang="en-US" sz="2200"/>
              <a:t>гомолог</a:t>
            </a:r>
            <a:r>
              <a:rPr lang="ru-RU" altLang="en-GB" sz="2200"/>
              <a:t>а в</a:t>
            </a:r>
            <a:r>
              <a:rPr lang="en-GB" altLang="en-US" sz="2200"/>
              <a:t> </a:t>
            </a:r>
            <a:r>
              <a:rPr lang="en-GB" altLang="en-US" sz="2200" i="1"/>
              <a:t>S. tau-saghyz </a:t>
            </a:r>
            <a:r>
              <a:rPr lang="en-GB" altLang="en-US" sz="2200"/>
              <a:t>(STSRALF1) потенциально может быть использован для улучшения </a:t>
            </a:r>
            <a:r>
              <a:rPr lang="ru-RU" altLang="en-GB" sz="2200"/>
              <a:t>сельзкохозяйственных </a:t>
            </a:r>
            <a:r>
              <a:rPr lang="en-GB" altLang="en-US" sz="2200"/>
              <a:t>качеств</a:t>
            </a:r>
          </a:p>
        </p:txBody>
      </p:sp>
    </p:spTree>
    <p:extLst>
      <p:ext uri="{BB962C8B-B14F-4D97-AF65-F5344CB8AC3E}">
        <p14:creationId xmlns:p14="http://schemas.microsoft.com/office/powerpoint/2010/main" val="953422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3772" y="1799969"/>
            <a:ext cx="3322317" cy="297587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en-GB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Бинарный вектор для трансформации морфогенных каллусных линий Тау-сагыза</a:t>
            </a:r>
          </a:p>
        </p:txBody>
      </p:sp>
      <p:pic>
        <p:nvPicPr>
          <p:cNvPr id="10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16569" t="1707" r="19339" b="12834"/>
          <a:stretch>
            <a:fillRect/>
          </a:stretch>
        </p:blipFill>
        <p:spPr>
          <a:xfrm>
            <a:off x="716280" y="1015208"/>
            <a:ext cx="6436548" cy="4827583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1786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6154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DFA6E3-48E4-D114-2E69-2EEFB25DC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954" y="184558"/>
            <a:ext cx="10515504" cy="653502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t"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en-US" sz="20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	</a:t>
            </a:r>
            <a:r>
              <a:rPr lang="ru-RU" sz="2400" b="1" dirty="0">
                <a:effectLst/>
                <a:ea typeface="Arial Unicode MS"/>
                <a:cs typeface="Times New Roman" panose="02020603050405020304" pitchFamily="18" charset="0"/>
              </a:rPr>
              <a:t>В 1929г. в Казахстане в горах Каратау, С. С. Зарецким с помощью местного населения было найдено растение исключительного интереса, корни которого пронизаны крепкими, эластичными нитями каучука. Благодаря изобилию этих нитей каучука корень при изломе с трудом поддается растяжению и разрыву. Результаты анализа корня на каучук превзошли все ожидания. Они изумительны. Растение из северных широт содержало в своих корнях до 40% (на сухой вес корня) каучука прекрасного качества, не уступающего по техническим свойствам импортным каучукам из тропической гевеи.</a:t>
            </a:r>
            <a:endParaRPr lang="ru-RU" sz="2400" b="1" dirty="0">
              <a:ea typeface="Arial Unicode MS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b="1" dirty="0">
                <a:effectLst/>
                <a:ea typeface="Arial Unicode MS"/>
                <a:cs typeface="Times New Roman" panose="02020603050405020304" pitchFamily="18" charset="0"/>
              </a:rPr>
              <a:t>	За такое особенное качество корней этого растения казахское население дало ему название «тау-сагыз» (в переводе- горная жвачка: «тау»-горная, «сагыз»-жвачка).</a:t>
            </a:r>
            <a:endParaRPr lang="ru-RU" sz="2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" indent="0" algn="just">
              <a:spcAft>
                <a:spcPts val="800"/>
              </a:spcAft>
              <a:buNone/>
            </a:pPr>
            <a:r>
              <a:rPr lang="ru-RU" sz="2400" b="1" dirty="0">
                <a:effectLst/>
                <a:ea typeface="Arial Unicode MS"/>
                <a:cs typeface="Times New Roman" panose="02020603050405020304" pitchFamily="18" charset="0"/>
              </a:rPr>
              <a:t>М.В. Культиясов. 1938г</a:t>
            </a:r>
            <a:endParaRPr lang="ru-RU" sz="2400" b="1" dirty="0"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b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b="1" dirty="0">
                <a:cs typeface="Times New Roman" panose="02020603050405020304" pitchFamily="18" charset="0"/>
              </a:rPr>
              <a:t>	</a:t>
            </a:r>
            <a:r>
              <a:rPr lang="en-US" sz="2400" b="1" dirty="0">
                <a:cs typeface="Times New Roman" panose="02020603050405020304" pitchFamily="18" charset="0"/>
              </a:rPr>
              <a:t>C</a:t>
            </a:r>
            <a:r>
              <a:rPr lang="ru-RU" sz="2400" b="1" dirty="0" err="1">
                <a:cs typeface="Times New Roman" panose="02020603050405020304" pitchFamily="18" charset="0"/>
              </a:rPr>
              <a:t>емейство</a:t>
            </a:r>
            <a:r>
              <a:rPr lang="ru-RU" sz="2400" b="1" dirty="0"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cs typeface="Times New Roman" panose="02020603050405020304" pitchFamily="18" charset="0"/>
              </a:rPr>
              <a:t>C</a:t>
            </a:r>
            <a:r>
              <a:rPr lang="ru-RU" sz="2400" b="1" dirty="0" err="1">
                <a:cs typeface="Times New Roman" panose="02020603050405020304" pitchFamily="18" charset="0"/>
              </a:rPr>
              <a:t>ложноцветные</a:t>
            </a:r>
            <a:r>
              <a:rPr lang="en-US" sz="2400" b="1" dirty="0">
                <a:cs typeface="Times New Roman" panose="02020603050405020304" pitchFamily="18" charset="0"/>
              </a:rPr>
              <a:t> (Asteraceae)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b="1" dirty="0">
                <a:cs typeface="Times New Roman" panose="02020603050405020304" pitchFamily="18" charset="0"/>
              </a:rPr>
              <a:t>	Род: Козелец (</a:t>
            </a:r>
            <a:r>
              <a:rPr lang="en-US" sz="2400" b="1" dirty="0">
                <a:cs typeface="Times New Roman" panose="02020603050405020304" pitchFamily="18" charset="0"/>
              </a:rPr>
              <a:t>Scorzonera</a:t>
            </a:r>
            <a:r>
              <a:rPr lang="ru-RU" sz="2400" b="1" dirty="0"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400" b="1" dirty="0">
                <a:cs typeface="Times New Roman" panose="02020603050405020304" pitchFamily="18" charset="0"/>
              </a:rPr>
              <a:t>	Вид: Козелец тау-сагыз</a:t>
            </a:r>
            <a:r>
              <a:rPr lang="en-US" sz="2400" b="1" dirty="0">
                <a:cs typeface="Times New Roman" panose="02020603050405020304" pitchFamily="18" charset="0"/>
              </a:rPr>
              <a:t> (</a:t>
            </a:r>
            <a:r>
              <a:rPr lang="ru-RU" sz="2400" b="1" i="1" dirty="0">
                <a:cs typeface="Times New Roman" panose="02020603050405020304" pitchFamily="18" charset="0"/>
              </a:rPr>
              <a:t>Scorzonera tau-saghyz</a:t>
            </a:r>
            <a:r>
              <a:rPr lang="ru-RU" sz="2400" b="1" dirty="0">
                <a:cs typeface="Times New Roman" panose="02020603050405020304" pitchFamily="18" charset="0"/>
              </a:rPr>
              <a:t> </a:t>
            </a:r>
            <a:r>
              <a:rPr lang="en-US" sz="2400" b="1" dirty="0">
                <a:cs typeface="Times New Roman" panose="02020603050405020304" pitchFamily="18" charset="0"/>
              </a:rPr>
              <a:t>)</a:t>
            </a:r>
            <a:endParaRPr lang="ru-RU" sz="24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250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ru-RU" alt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Регенеранты отбирали по их резистентности к антибиотикам (</a:t>
            </a:r>
            <a:r>
              <a:rPr kumimoji="0" lang="en-GB" alt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KanR</a:t>
            </a:r>
            <a:r>
              <a:rPr kumimoji="0" lang="en-GB" alt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, </a:t>
            </a:r>
            <a:r>
              <a:rPr kumimoji="0" lang="en-GB" alt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HygR</a:t>
            </a:r>
            <a:r>
              <a:rPr kumimoji="0" lang="ru-RU" alt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)</a:t>
            </a:r>
            <a:br>
              <a:rPr kumimoji="0" lang="ru-RU" alt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GB" altLang="en-US" sz="28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372995" y="3049270"/>
            <a:ext cx="8421370" cy="357378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2460543725"/>
              </p:ext>
            </p:extLst>
          </p:nvPr>
        </p:nvGraphicFramePr>
        <p:xfrm>
          <a:off x="2372995" y="2619375"/>
          <a:ext cx="8415655" cy="42379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8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3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27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34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2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27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27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40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5819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4370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34818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Rf1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 dirty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Rf2</a:t>
                      </a:r>
                      <a:endParaRPr lang="en-US" altLang="en-US" sz="20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Rf3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Rf4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Rf5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Rf6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Rf7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Rf8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NTC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3172">
                <a:tc gridSpan="10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200" b="0" dirty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40618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4">
            <a:extLst>
              <a:ext uri="{FF2B5EF4-FFF2-40B4-BE49-F238E27FC236}">
                <a16:creationId xmlns:a16="http://schemas.microsoft.com/office/drawing/2014/main" id="{98135EBA-B3A3-4F88-BCB1-D0C8E63F4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96487" y="831087"/>
            <a:ext cx="4413749" cy="1197864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ru-RU" alt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Морфогенные трансформированные </a:t>
            </a:r>
            <a:r>
              <a:rPr kumimoji="0" lang="ru-RU" altLang="en-GB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каллуссные</a:t>
            </a:r>
            <a:r>
              <a:rPr kumimoji="0" lang="ru-RU" alt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линии и регенеранты</a:t>
            </a:r>
            <a:br>
              <a:rPr kumimoji="0" lang="ru-RU" alt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ru-RU" altLang="en-US" sz="2000" dirty="0"/>
          </a:p>
        </p:txBody>
      </p:sp>
      <p:pic>
        <p:nvPicPr>
          <p:cNvPr id="7" name="Picture 6" descr="Изображение выглядит как овощ&#10;&#10;Автоматически созданное описание"/>
          <p:cNvPicPr/>
          <p:nvPr/>
        </p:nvPicPr>
        <p:blipFill rotWithShape="1">
          <a:blip r:embed="rId2"/>
          <a:srcRect l="23083" r="3" b="3"/>
          <a:stretch/>
        </p:blipFill>
        <p:spPr>
          <a:xfrm>
            <a:off x="361466" y="365124"/>
            <a:ext cx="2834938" cy="3574727"/>
          </a:xfrm>
          <a:prstGeom prst="rect">
            <a:avLst/>
          </a:prstGeom>
          <a:noFill/>
        </p:spPr>
      </p:pic>
      <p:pic>
        <p:nvPicPr>
          <p:cNvPr id="8" name="Picture 7" descr="Изображение выглядит как овощ&#10;&#10;Автоматически созданное описание"/>
          <p:cNvPicPr/>
          <p:nvPr/>
        </p:nvPicPr>
        <p:blipFill rotWithShape="1">
          <a:blip r:embed="rId3"/>
          <a:srcRect t="25094" r="1" b="2785"/>
          <a:stretch/>
        </p:blipFill>
        <p:spPr>
          <a:xfrm>
            <a:off x="3382833" y="365124"/>
            <a:ext cx="2834938" cy="2057400"/>
          </a:xfrm>
          <a:prstGeom prst="rect">
            <a:avLst/>
          </a:prstGeom>
          <a:noFill/>
        </p:spPr>
      </p:pic>
      <p:cxnSp>
        <p:nvCxnSpPr>
          <p:cNvPr id="22" name="Straight Connector 16">
            <a:extLst>
              <a:ext uri="{FF2B5EF4-FFF2-40B4-BE49-F238E27FC236}">
                <a16:creationId xmlns:a16="http://schemas.microsoft.com/office/drawing/2014/main" id="{447D1B1D-04C6-4151-9423-F5437649E4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788307" y="831087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Изображение выглядит как растение, сосуд&#10;&#10;Автоматически созданное описание"/>
          <p:cNvPicPr/>
          <p:nvPr/>
        </p:nvPicPr>
        <p:blipFill rotWithShape="1">
          <a:blip r:embed="rId4"/>
          <a:srcRect t="17659" r="-6" b="-6"/>
          <a:stretch/>
        </p:blipFill>
        <p:spPr>
          <a:xfrm>
            <a:off x="361466" y="4119239"/>
            <a:ext cx="2834938" cy="2057724"/>
          </a:xfrm>
          <a:prstGeom prst="rect">
            <a:avLst/>
          </a:prstGeom>
          <a:noFill/>
        </p:spPr>
      </p:pic>
      <p:pic>
        <p:nvPicPr>
          <p:cNvPr id="10" name="Picture 9" descr="Изображение выглядит как внутренний&#10;&#10;Автоматически созданное описание"/>
          <p:cNvPicPr/>
          <p:nvPr/>
        </p:nvPicPr>
        <p:blipFill rotWithShape="1">
          <a:blip r:embed="rId5"/>
          <a:srcRect l="22482" r="-4" b="-4"/>
          <a:stretch/>
        </p:blipFill>
        <p:spPr>
          <a:xfrm>
            <a:off x="3382834" y="2601911"/>
            <a:ext cx="2834937" cy="35750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8981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ПОЛУЧЕНИЕ ПРОРОСТКОВ ТАУ-САГЫЗА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Объект 3" descr="C:\Users\karim_b\Desktop\Отчет 2018г\Проростки Тау-сгыз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" y="2525528"/>
            <a:ext cx="11496821" cy="39664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8133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525BFF-0144-B45A-908C-5709684C6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>
            <a:normAutofit/>
          </a:bodyPr>
          <a:lstStyle/>
          <a:p>
            <a:r>
              <a:rPr lang="ru-RU" altLang="en-US" sz="3700" b="1">
                <a:solidFill>
                  <a:srgbClr val="FFFFFF"/>
                </a:solidFill>
              </a:rPr>
              <a:t>Выращивание Тау-сагыза из семян с добавлением биогумуса (20%)</a:t>
            </a:r>
            <a:endParaRPr lang="ru-RU" sz="3700" b="1">
              <a:solidFill>
                <a:srgbClr val="FFFFFF"/>
              </a:solidFill>
            </a:endParaRPr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Диаграмма 1">
            <a:extLst>
              <a:ext uri="{FF2B5EF4-FFF2-40B4-BE49-F238E27FC236}">
                <a16:creationId xmlns:a16="http://schemas.microsoft.com/office/drawing/2014/main" id="{C1026E77-E77C-8061-FD18-23764FA47C9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255" y="2660287"/>
            <a:ext cx="6552887" cy="364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Rectangle 308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843ADC-B1AF-1C35-7780-A69371DA8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2000" b="1">
                <a:solidFill>
                  <a:srgbClr val="FFFFFF"/>
                </a:solidFill>
              </a:rPr>
              <a:t>При добавлении в почву 20% биогумуса биогумус увеличивает параметры роста растений</a:t>
            </a:r>
            <a:endParaRPr lang="en-US" sz="20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418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93775" y="478232"/>
            <a:ext cx="5809306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7446" y="1053711"/>
            <a:ext cx="4933490" cy="1424446"/>
          </a:xfrm>
        </p:spPr>
        <p:txBody>
          <a:bodyPr>
            <a:normAutofit/>
          </a:bodyPr>
          <a:lstStyle/>
          <a:p>
            <a:r>
              <a:rPr lang="ru-RU" sz="4000" b="1">
                <a:solidFill>
                  <a:srgbClr val="FFFFFF"/>
                </a:solidFill>
              </a:rPr>
              <a:t>Хромосомный анализ Тау-сагыза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9782" y="2639023"/>
            <a:ext cx="4800600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7447" y="2799889"/>
            <a:ext cx="4933490" cy="2987543"/>
          </a:xfrm>
        </p:spPr>
        <p:txBody>
          <a:bodyPr anchor="t">
            <a:normAutofit/>
          </a:bodyPr>
          <a:lstStyle/>
          <a:p>
            <a:r>
              <a:rPr lang="ru-RU" sz="2200">
                <a:solidFill>
                  <a:srgbClr val="FFFFFF"/>
                </a:solidFill>
              </a:rPr>
              <a:t>В результате цитогенетического анализа диких форм растений тау-сагыза были выделены хромосомы и подсчитано их число в соматических клетках, их количество равно 2</a:t>
            </a:r>
            <a:r>
              <a:rPr lang="en-US" sz="2200">
                <a:solidFill>
                  <a:srgbClr val="FFFFFF"/>
                </a:solidFill>
              </a:rPr>
              <a:t>n</a:t>
            </a:r>
            <a:r>
              <a:rPr lang="ru-RU" sz="2200">
                <a:solidFill>
                  <a:srgbClr val="FFFFFF"/>
                </a:solidFill>
              </a:rPr>
              <a:t> =14.</a:t>
            </a:r>
          </a:p>
          <a:p>
            <a:pPr marL="0" indent="0">
              <a:buNone/>
            </a:pPr>
            <a:r>
              <a:rPr lang="ru-RU" sz="2200">
                <a:solidFill>
                  <a:srgbClr val="FFFFFF"/>
                </a:solidFill>
              </a:rPr>
              <a:t>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EA32D3-7E72-EB36-9B42-BA23D88F53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35" t="51443" r="29403" b="24385"/>
          <a:stretch/>
        </p:blipFill>
        <p:spPr>
          <a:xfrm>
            <a:off x="7374895" y="347472"/>
            <a:ext cx="3777021" cy="29718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D921A0-173B-607B-C77D-944788EE1D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051" r="60340" b="40264"/>
          <a:stretch/>
        </p:blipFill>
        <p:spPr>
          <a:xfrm>
            <a:off x="6835673" y="3608643"/>
            <a:ext cx="4855464" cy="288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912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5AD42-FF89-D91A-97A5-FF1AAAC57534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/>
              <a:t>  </a:t>
            </a:r>
            <a:r>
              <a:rPr lang="ru-RU" b="1" dirty="0"/>
              <a:t>Возможно мануфактура по заготовке корней Тау-сагыза (Великобритания 1912г.)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8E4181-3CB6-C720-6BD8-EE98C0E8D50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6D10FF-98C9-15CF-25F6-276E0D24E46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CD319F-BA15-48A2-A36C-368FF4EA3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66" y="1889171"/>
            <a:ext cx="6423212" cy="4580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Изображение выглядит как внешний, небо, скала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2AAFCB23-96B6-9EE6-5121-17C911AA4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80" y="1889171"/>
            <a:ext cx="5728446" cy="45963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12451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37CB902-A21B-39B6-D248-7B358062A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827" y="643467"/>
            <a:ext cx="3983311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48ED8E7-FFF7-C796-E605-F560DD825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606" y="643467"/>
            <a:ext cx="38858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95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59555B-E82C-E7D7-B332-826C2C64DF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6821" y="307731"/>
            <a:ext cx="2628447" cy="3997637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F93D1C-2899-BC40-366D-9874F16E2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>
                <a:solidFill>
                  <a:srgbClr val="FFFFFF"/>
                </a:solidFill>
              </a:rPr>
              <a:t>Исторические источники по тау-сагызу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347E52-B1F4-31A4-6507-CD00CB0681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"/>
          <a:stretch/>
        </p:blipFill>
        <p:spPr bwMode="auto">
          <a:xfrm>
            <a:off x="320041" y="967220"/>
            <a:ext cx="2659472" cy="2678659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DD5598-D886-FA2A-D4AB-9A45141CDE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4219" y="307731"/>
            <a:ext cx="2498524" cy="3997637"/>
          </a:xfrm>
          <a:prstGeom prst="rect">
            <a:avLst/>
          </a:prstGeom>
          <a:noFill/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806D91-2D88-9C9E-3CCE-5FF42AA22D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25269" y="388664"/>
            <a:ext cx="2648372" cy="3880398"/>
          </a:xfrm>
          <a:prstGeom prst="rect">
            <a:avLst/>
          </a:prstGeom>
          <a:noFill/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615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158550-3D3B-332F-FC31-F876F34DA2D4}"/>
              </a:ext>
            </a:extLst>
          </p:cNvPr>
          <p:cNvSpPr txBox="1"/>
          <p:nvPr/>
        </p:nvSpPr>
        <p:spPr>
          <a:xfrm>
            <a:off x="4654295" y="4522156"/>
            <a:ext cx="5609222" cy="1363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i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Как Советский Союз тянул резину из Казахстана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FA766D-3260-4E0A-9E7F-A2C93DFF1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6518"/>
            <a:ext cx="4100079" cy="6194580"/>
          </a:xfrm>
          <a:custGeom>
            <a:avLst/>
            <a:gdLst>
              <a:gd name="connsiteX0" fmla="*/ 1002789 w 4100079"/>
              <a:gd name="connsiteY0" fmla="*/ 0 h 6194580"/>
              <a:gd name="connsiteX1" fmla="*/ 4100079 w 4100079"/>
              <a:gd name="connsiteY1" fmla="*/ 3097290 h 6194580"/>
              <a:gd name="connsiteX2" fmla="*/ 1002789 w 4100079"/>
              <a:gd name="connsiteY2" fmla="*/ 6194580 h 6194580"/>
              <a:gd name="connsiteX3" fmla="*/ 81750 w 4100079"/>
              <a:gd name="connsiteY3" fmla="*/ 6055332 h 6194580"/>
              <a:gd name="connsiteX4" fmla="*/ 0 w 4100079"/>
              <a:gd name="connsiteY4" fmla="*/ 6025411 h 6194580"/>
              <a:gd name="connsiteX5" fmla="*/ 0 w 4100079"/>
              <a:gd name="connsiteY5" fmla="*/ 169169 h 6194580"/>
              <a:gd name="connsiteX6" fmla="*/ 81750 w 4100079"/>
              <a:gd name="connsiteY6" fmla="*/ 139248 h 6194580"/>
              <a:gd name="connsiteX7" fmla="*/ 1002789 w 4100079"/>
              <a:gd name="connsiteY7" fmla="*/ 0 h 619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0079" h="6194580">
                <a:moveTo>
                  <a:pt x="1002789" y="0"/>
                </a:moveTo>
                <a:cubicBezTo>
                  <a:pt x="2713375" y="0"/>
                  <a:pt x="4100079" y="1386704"/>
                  <a:pt x="4100079" y="3097290"/>
                </a:cubicBezTo>
                <a:cubicBezTo>
                  <a:pt x="4100079" y="4807876"/>
                  <a:pt x="2713375" y="6194580"/>
                  <a:pt x="1002789" y="6194580"/>
                </a:cubicBezTo>
                <a:cubicBezTo>
                  <a:pt x="682054" y="6194580"/>
                  <a:pt x="372706" y="6145829"/>
                  <a:pt x="81750" y="6055332"/>
                </a:cubicBezTo>
                <a:lnTo>
                  <a:pt x="0" y="6025411"/>
                </a:lnTo>
                <a:lnTo>
                  <a:pt x="0" y="169169"/>
                </a:lnTo>
                <a:lnTo>
                  <a:pt x="81750" y="139248"/>
                </a:lnTo>
                <a:cubicBezTo>
                  <a:pt x="372706" y="48751"/>
                  <a:pt x="682054" y="0"/>
                  <a:pt x="100278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F411B5-8C2A-5A4F-E077-2A5E52B77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00" r="-2" b="-2"/>
          <a:stretch/>
        </p:blipFill>
        <p:spPr>
          <a:xfrm>
            <a:off x="20" y="413156"/>
            <a:ext cx="3933420" cy="5861304"/>
          </a:xfrm>
          <a:custGeom>
            <a:avLst/>
            <a:gdLst/>
            <a:ahLst/>
            <a:cxnLst/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B435A06-5FFD-4CF8-BE06-3796EC420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3543" y="0"/>
            <a:ext cx="3566160" cy="3159748"/>
          </a:xfrm>
          <a:custGeom>
            <a:avLst/>
            <a:gdLst>
              <a:gd name="connsiteX0" fmla="*/ 649888 w 3566160"/>
              <a:gd name="connsiteY0" fmla="*/ 0 h 3159748"/>
              <a:gd name="connsiteX1" fmla="*/ 2916273 w 3566160"/>
              <a:gd name="connsiteY1" fmla="*/ 0 h 3159748"/>
              <a:gd name="connsiteX2" fmla="*/ 2917285 w 3566160"/>
              <a:gd name="connsiteY2" fmla="*/ 757 h 3159748"/>
              <a:gd name="connsiteX3" fmla="*/ 3566160 w 3566160"/>
              <a:gd name="connsiteY3" fmla="*/ 1376668 h 3159748"/>
              <a:gd name="connsiteX4" fmla="*/ 1783080 w 3566160"/>
              <a:gd name="connsiteY4" fmla="*/ 3159748 h 3159748"/>
              <a:gd name="connsiteX5" fmla="*/ 0 w 3566160"/>
              <a:gd name="connsiteY5" fmla="*/ 1376668 h 3159748"/>
              <a:gd name="connsiteX6" fmla="*/ 648876 w 3566160"/>
              <a:gd name="connsiteY6" fmla="*/ 757 h 315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6160" h="3159748">
                <a:moveTo>
                  <a:pt x="649888" y="0"/>
                </a:moveTo>
                <a:lnTo>
                  <a:pt x="2916273" y="0"/>
                </a:lnTo>
                <a:lnTo>
                  <a:pt x="2917285" y="757"/>
                </a:lnTo>
                <a:cubicBezTo>
                  <a:pt x="3313569" y="327800"/>
                  <a:pt x="3566160" y="822736"/>
                  <a:pt x="3566160" y="1376668"/>
                </a:cubicBezTo>
                <a:cubicBezTo>
                  <a:pt x="3566160" y="2361436"/>
                  <a:pt x="2767848" y="3159748"/>
                  <a:pt x="1783080" y="3159748"/>
                </a:cubicBezTo>
                <a:cubicBezTo>
                  <a:pt x="798312" y="3159748"/>
                  <a:pt x="0" y="2361436"/>
                  <a:pt x="0" y="1376668"/>
                </a:cubicBezTo>
                <a:cubicBezTo>
                  <a:pt x="0" y="822736"/>
                  <a:pt x="252591" y="327800"/>
                  <a:pt x="648876" y="7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CD6010-2330-F55E-C19C-37C2B1951E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3" r="11706" b="3"/>
          <a:stretch/>
        </p:blipFill>
        <p:spPr>
          <a:xfrm>
            <a:off x="4518135" y="10"/>
            <a:ext cx="3236976" cy="2995146"/>
          </a:xfrm>
          <a:custGeom>
            <a:avLst/>
            <a:gdLst/>
            <a:ahLst/>
            <a:cxnLst/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E10DA6E-C3FF-4539-BF84-4775BB7EC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4396" y="2042"/>
            <a:ext cx="3387604" cy="4183848"/>
          </a:xfrm>
          <a:custGeom>
            <a:avLst/>
            <a:gdLst>
              <a:gd name="connsiteX0" fmla="*/ 420128 w 3387604"/>
              <a:gd name="connsiteY0" fmla="*/ 0 h 4183848"/>
              <a:gd name="connsiteX1" fmla="*/ 3387604 w 3387604"/>
              <a:gd name="connsiteY1" fmla="*/ 0 h 4183848"/>
              <a:gd name="connsiteX2" fmla="*/ 3387604 w 3387604"/>
              <a:gd name="connsiteY2" fmla="*/ 4101530 h 4183848"/>
              <a:gd name="connsiteX3" fmla="*/ 3283372 w 3387604"/>
              <a:gd name="connsiteY3" fmla="*/ 4128330 h 4183848"/>
              <a:gd name="connsiteX4" fmla="*/ 2732648 w 3387604"/>
              <a:gd name="connsiteY4" fmla="*/ 4183848 h 4183848"/>
              <a:gd name="connsiteX5" fmla="*/ 0 w 3387604"/>
              <a:gd name="connsiteY5" fmla="*/ 1451200 h 4183848"/>
              <a:gd name="connsiteX6" fmla="*/ 329816 w 3387604"/>
              <a:gd name="connsiteY6" fmla="*/ 148658 h 418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7604" h="4183848">
                <a:moveTo>
                  <a:pt x="420128" y="0"/>
                </a:moveTo>
                <a:lnTo>
                  <a:pt x="3387604" y="0"/>
                </a:lnTo>
                <a:lnTo>
                  <a:pt x="3387604" y="4101530"/>
                </a:lnTo>
                <a:lnTo>
                  <a:pt x="3283372" y="4128330"/>
                </a:lnTo>
                <a:cubicBezTo>
                  <a:pt x="3105483" y="4164732"/>
                  <a:pt x="2921298" y="4183848"/>
                  <a:pt x="2732648" y="4183848"/>
                </a:cubicBezTo>
                <a:cubicBezTo>
                  <a:pt x="1223448" y="4183848"/>
                  <a:pt x="0" y="2960400"/>
                  <a:pt x="0" y="1451200"/>
                </a:cubicBezTo>
                <a:cubicBezTo>
                  <a:pt x="0" y="979575"/>
                  <a:pt x="119477" y="535856"/>
                  <a:pt x="329816" y="14865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 descr="Изображение выглядит как текст, рама картины&#10;&#10;Автоматически созданное описание">
            <a:extLst>
              <a:ext uri="{FF2B5EF4-FFF2-40B4-BE49-F238E27FC236}">
                <a16:creationId xmlns:a16="http://schemas.microsoft.com/office/drawing/2014/main" id="{15AE5D63-1E33-6B0B-347B-0DEC881BE9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7" r="3" b="3"/>
          <a:stretch/>
        </p:blipFill>
        <p:spPr>
          <a:xfrm>
            <a:off x="8967592" y="2042"/>
            <a:ext cx="3224421" cy="4020664"/>
          </a:xfrm>
          <a:custGeom>
            <a:avLst/>
            <a:gdLst/>
            <a:ahLst/>
            <a:cxnLst/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506941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C6F5C9-2A46-33E4-A5CA-303B545DA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27253"/>
            <a:ext cx="5314536" cy="1325563"/>
          </a:xfrm>
        </p:spPr>
        <p:txBody>
          <a:bodyPr>
            <a:noAutofit/>
          </a:bodyPr>
          <a:lstStyle/>
          <a:p>
            <a:r>
              <a:rPr lang="ru-RU" sz="5400" b="1" dirty="0"/>
              <a:t>Цель и задачи исследований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Растение от заземления">
            <a:extLst>
              <a:ext uri="{FF2B5EF4-FFF2-40B4-BE49-F238E27FC236}">
                <a16:creationId xmlns:a16="http://schemas.microsoft.com/office/drawing/2014/main" id="{DDDB73C9-4316-9D82-8058-54C139DBF1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39" r="11328" b="2"/>
          <a:stretch/>
        </p:blipFill>
        <p:spPr>
          <a:xfrm>
            <a:off x="2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770BC3AF-6CEF-0870-646D-5776E8B5F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9697" y="1552816"/>
            <a:ext cx="6375247" cy="337592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ru-RU" sz="1600" b="1" dirty="0"/>
              <a:t>Цель:</a:t>
            </a:r>
          </a:p>
          <a:p>
            <a:pPr>
              <a:buFont typeface="+mj-lt"/>
              <a:buAutoNum type="arabicPeriod"/>
            </a:pPr>
            <a:r>
              <a:rPr lang="ru-RU" sz="1600" b="1" dirty="0"/>
              <a:t>Изучение биологии развития тау-сагыза с целью восстановления численности исчезающего вида в природе. Улучшение прорастания семян и получение проростков для использования на плантациях для  получения коммерческого натурального каучука</a:t>
            </a:r>
          </a:p>
          <a:p>
            <a:pPr marL="0" indent="0">
              <a:buNone/>
            </a:pPr>
            <a:r>
              <a:rPr lang="ru-RU" sz="1600" b="1" dirty="0"/>
              <a:t>Задачи:</a:t>
            </a:r>
          </a:p>
          <a:p>
            <a:pPr>
              <a:buFont typeface="+mj-lt"/>
              <a:buAutoNum type="arabicPeriod"/>
            </a:pPr>
            <a:r>
              <a:rPr lang="ru-RU" sz="1600" b="1" dirty="0"/>
              <a:t>Изучение способов размножения тау-сагыза в природе</a:t>
            </a:r>
          </a:p>
          <a:p>
            <a:pPr>
              <a:buFont typeface="+mj-lt"/>
              <a:buAutoNum type="arabicPeriod"/>
            </a:pPr>
            <a:r>
              <a:rPr lang="ru-RU" sz="1600" b="1" dirty="0"/>
              <a:t>Разработка способов выделения и анализ натурального каучука с использованием современных методов</a:t>
            </a:r>
          </a:p>
          <a:p>
            <a:pPr>
              <a:buFont typeface="+mj-lt"/>
              <a:buAutoNum type="arabicPeriod"/>
            </a:pPr>
            <a:r>
              <a:rPr lang="ru-RU" sz="1600" b="1" dirty="0"/>
              <a:t>Молекулярно-генетический анализ тау-сагыза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600" b="1" dirty="0"/>
              <a:t>Выделение и характеристика РНК и ДНК из вегетативных органов тау-сагыза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600" b="1" dirty="0"/>
              <a:t>Анализ транскриптома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600" b="1" dirty="0"/>
              <a:t>Молекулярно-ф</a:t>
            </a:r>
            <a:r>
              <a:rPr lang="en-US" sz="1600" b="1" dirty="0"/>
              <a:t>илогенетическ</a:t>
            </a:r>
            <a:r>
              <a:rPr lang="ru-RU" sz="1600" b="1" dirty="0"/>
              <a:t>ий анализ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600" b="1" dirty="0"/>
              <a:t>Механизмы биосинтеза каучука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600" b="1" dirty="0"/>
              <a:t>Редактирование генома с использованием </a:t>
            </a:r>
            <a:r>
              <a:rPr lang="en-US" sz="1600" b="1" dirty="0"/>
              <a:t>CRISPR/Cas9</a:t>
            </a:r>
            <a:endParaRPr lang="ru-RU" sz="1600" b="1" dirty="0"/>
          </a:p>
          <a:p>
            <a:pPr>
              <a:buFont typeface="+mj-lt"/>
              <a:buAutoNum type="arabicPeriod"/>
            </a:pPr>
            <a:r>
              <a:rPr lang="ru-RU" sz="1600" b="1" dirty="0"/>
              <a:t>Разработка способов получения проростков и размно</a:t>
            </a:r>
            <a:r>
              <a:rPr lang="ru-RU" sz="1600" dirty="0"/>
              <a:t>жения тау сагыза в лабораторных </a:t>
            </a:r>
            <a:r>
              <a:rPr lang="ru-RU" sz="1600" b="1" dirty="0"/>
              <a:t>условиях</a:t>
            </a:r>
          </a:p>
        </p:txBody>
      </p:sp>
    </p:spTree>
    <p:extLst>
      <p:ext uri="{BB962C8B-B14F-4D97-AF65-F5344CB8AC3E}">
        <p14:creationId xmlns:p14="http://schemas.microsoft.com/office/powerpoint/2010/main" val="11594132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2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840A7A-836B-9788-3F9F-9436580296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3" b="29074"/>
          <a:stretch/>
        </p:blipFill>
        <p:spPr bwMode="auto">
          <a:xfrm>
            <a:off x="4267201" y="10"/>
            <a:ext cx="7924800" cy="3383270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4C7694-059B-99D9-84A0-6B48E05604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26" r="2" b="14594"/>
          <a:stretch/>
        </p:blipFill>
        <p:spPr bwMode="auto">
          <a:xfrm>
            <a:off x="4650916" y="3474720"/>
            <a:ext cx="7555832" cy="3383280"/>
          </a:xfrm>
          <a:prstGeom prst="rect">
            <a:avLst/>
          </a:prstGeom>
          <a:noFill/>
        </p:spPr>
      </p:pic>
      <p:sp useBgFill="1">
        <p:nvSpPr>
          <p:cNvPr id="18" name="Freeform: Shape 14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525ED4-DCD5-1AC6-45BD-711A17B43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09600"/>
            <a:ext cx="3992700" cy="387719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Места обитания тау-сагыза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D0B8B1F8-C86B-BCA7-599B-A0C9E06B8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4638783"/>
            <a:ext cx="4007449" cy="134397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Каратауский Государственный Природный Заповедник. Туркестанская обл. Южный Казахстан</a:t>
            </a:r>
          </a:p>
        </p:txBody>
      </p:sp>
    </p:spTree>
    <p:extLst>
      <p:ext uri="{BB962C8B-B14F-4D97-AF65-F5344CB8AC3E}">
        <p14:creationId xmlns:p14="http://schemas.microsoft.com/office/powerpoint/2010/main" val="3464493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81BC32-FF58-4898-A6B5-7B3D059BC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614406-135F-4875-9C87-53822CB1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213969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7020BD-3785-4628-8C5E-A4011B43E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39694"/>
            <a:ext cx="12192000" cy="14630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Рисунок 3" descr="Изображение выглядит как внешний, растение, дерево, агава&#10;&#10;Автоматически созданное описание">
            <a:extLst>
              <a:ext uri="{FF2B5EF4-FFF2-40B4-BE49-F238E27FC236}">
                <a16:creationId xmlns:a16="http://schemas.microsoft.com/office/drawing/2014/main" id="{B39CF951-F2F1-909F-98DA-4CCF8D09BB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88" y="2916238"/>
            <a:ext cx="3435350" cy="29860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33B31B-35F2-18A5-2C9F-5D9A3A01CE64}"/>
              </a:ext>
            </a:extLst>
          </p:cNvPr>
          <p:cNvSpPr txBox="1"/>
          <p:nvPr/>
        </p:nvSpPr>
        <p:spPr>
          <a:xfrm>
            <a:off x="1373188" y="5305425"/>
            <a:ext cx="3435350" cy="5969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1300">
                <a:solidFill>
                  <a:srgbClr val="FFFFFF"/>
                </a:solidFill>
              </a:rPr>
              <a:t>Бутонизация</a:t>
            </a:r>
          </a:p>
        </p:txBody>
      </p:sp>
      <p:pic>
        <p:nvPicPr>
          <p:cNvPr id="12" name="Рисунок 11" descr="Изображение выглядит как цветок, трава, внешний,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6F6D1BAF-91E6-2439-EA33-4352B2209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625" y="2916238"/>
            <a:ext cx="2584450" cy="29860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307598-2DAA-3D23-D935-CBC4574BC9D8}"/>
              </a:ext>
            </a:extLst>
          </p:cNvPr>
          <p:cNvSpPr txBox="1"/>
          <p:nvPr/>
        </p:nvSpPr>
        <p:spPr>
          <a:xfrm>
            <a:off x="4873625" y="5305425"/>
            <a:ext cx="2584450" cy="5969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1300">
                <a:solidFill>
                  <a:srgbClr val="FFFFFF"/>
                </a:solidFill>
              </a:rPr>
              <a:t>Цветение</a:t>
            </a:r>
          </a:p>
        </p:txBody>
      </p:sp>
      <p:pic>
        <p:nvPicPr>
          <p:cNvPr id="6" name="Рисунок 5" descr="Копия IMG_3443">
            <a:extLst>
              <a:ext uri="{FF2B5EF4-FFF2-40B4-BE49-F238E27FC236}">
                <a16:creationId xmlns:a16="http://schemas.microsoft.com/office/drawing/2014/main" id="{2A9B9DD2-E6CC-FECB-F7C4-B40B8EFE20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2916238"/>
            <a:ext cx="3302000" cy="29860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C0BFB6-8ADF-96CD-03A2-A0D46F9AB6FE}"/>
              </a:ext>
            </a:extLst>
          </p:cNvPr>
          <p:cNvSpPr txBox="1"/>
          <p:nvPr/>
        </p:nvSpPr>
        <p:spPr>
          <a:xfrm>
            <a:off x="7523163" y="5305425"/>
            <a:ext cx="3302000" cy="5969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ru-RU" sz="1300">
                <a:solidFill>
                  <a:srgbClr val="FFFFFF"/>
                </a:solidFill>
              </a:rPr>
              <a:t>Плодоношение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0F32C7-A34C-52BA-8F08-35201535B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434101"/>
            <a:ext cx="10279971" cy="1362042"/>
          </a:xfrm>
        </p:spPr>
        <p:txBody>
          <a:bodyPr anchor="b">
            <a:norm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</a:rPr>
              <a:t>Фазы развития тау-сагыза</a:t>
            </a:r>
          </a:p>
        </p:txBody>
      </p:sp>
    </p:spTree>
    <p:extLst>
      <p:ext uri="{BB962C8B-B14F-4D97-AF65-F5344CB8AC3E}">
        <p14:creationId xmlns:p14="http://schemas.microsoft.com/office/powerpoint/2010/main" val="377750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462044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4B29C-C5F9-2BFC-793D-8CE51DE83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4615840"/>
            <a:ext cx="3885141" cy="1526741"/>
          </a:xfrm>
        </p:spPr>
        <p:txBody>
          <a:bodyPr>
            <a:normAutofit/>
          </a:bodyPr>
          <a:lstStyle/>
          <a:p>
            <a:pPr algn="r"/>
            <a:r>
              <a:rPr lang="ru-RU" sz="3000" dirty="0">
                <a:solidFill>
                  <a:schemeClr val="bg1"/>
                </a:solidFill>
              </a:rPr>
              <a:t>Корни тау-сагыза </a:t>
            </a:r>
          </a:p>
        </p:txBody>
      </p:sp>
      <p:pic>
        <p:nvPicPr>
          <p:cNvPr id="7" name="Рисунок 6" descr="Изображение выглядит как внешний, скала,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9CF1DA65-0B81-EC33-D5A0-00565A8D32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0" r="2" b="1418"/>
          <a:stretch/>
        </p:blipFill>
        <p:spPr bwMode="auto">
          <a:xfrm>
            <a:off x="393308" y="352931"/>
            <a:ext cx="5559480" cy="3749040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76A56E0-5BBA-A74E-ACC7-01CC2A20BC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9" b="1"/>
          <a:stretch/>
        </p:blipFill>
        <p:spPr bwMode="auto">
          <a:xfrm>
            <a:off x="6251736" y="357013"/>
            <a:ext cx="5546955" cy="3749040"/>
          </a:xfrm>
          <a:prstGeom prst="rect">
            <a:avLst/>
          </a:prstGeom>
          <a:noFill/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2477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E2A779-3BE4-BF8F-3FCB-D48345460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</a:rPr>
              <a:t>Волокна натурального каучука и латекс на п</a:t>
            </a:r>
            <a:r>
              <a:rPr lang="ru-RU" sz="3000" dirty="0">
                <a:solidFill>
                  <a:srgbClr val="FFFFFF"/>
                </a:solidFill>
              </a:rPr>
              <a:t>оперечном</a:t>
            </a:r>
            <a:r>
              <a:rPr lang="en-US" sz="3000" dirty="0">
                <a:solidFill>
                  <a:srgbClr val="FFFFFF"/>
                </a:solidFill>
              </a:rPr>
              <a:t> срезе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 descr="Изображение выглядит как гриб, растение, десерт&#10;&#10;Автоматически созданное описание">
            <a:extLst>
              <a:ext uri="{FF2B5EF4-FFF2-40B4-BE49-F238E27FC236}">
                <a16:creationId xmlns:a16="http://schemas.microsoft.com/office/drawing/2014/main" id="{6C30D2B3-DF79-146E-BB09-F4B54A4375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"/>
          <a:stretch/>
        </p:blipFill>
        <p:spPr bwMode="auto">
          <a:xfrm rot="5400000">
            <a:off x="7125948" y="2739101"/>
            <a:ext cx="3997637" cy="3373071"/>
          </a:xfrm>
          <a:prstGeom prst="rect">
            <a:avLst/>
          </a:prstGeom>
          <a:noFill/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 descr="Изображение выглядит как продукт, шоколад, десерт&#10;&#10;Автоматически созданное описание">
            <a:extLst>
              <a:ext uri="{FF2B5EF4-FFF2-40B4-BE49-F238E27FC236}">
                <a16:creationId xmlns:a16="http://schemas.microsoft.com/office/drawing/2014/main" id="{01B41262-ADEB-65A1-041A-AF3DC721C0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" r="4" b="4"/>
          <a:stretch/>
        </p:blipFill>
        <p:spPr bwMode="auto">
          <a:xfrm>
            <a:off x="1787922" y="2579989"/>
            <a:ext cx="3373103" cy="3997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98910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1089</TotalTime>
  <Words>931</Words>
  <Application>Microsoft Office PowerPoint</Application>
  <PresentationFormat>Широкоэкранный</PresentationFormat>
  <Paragraphs>162</Paragraphs>
  <Slides>26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Tw Cen MT</vt:lpstr>
      <vt:lpstr>Тема Office</vt:lpstr>
      <vt:lpstr>ACD.ChemSketch.20</vt:lpstr>
      <vt:lpstr>КазНУ им. Аль-Фараби Факультет биологии и биотехнологии Кафедра биотехнологии Лаборатория «Экологической биотехнологии»</vt:lpstr>
      <vt:lpstr>Презентация PowerPoint</vt:lpstr>
      <vt:lpstr>Исторические источники по тау-сагызу</vt:lpstr>
      <vt:lpstr>Презентация PowerPoint</vt:lpstr>
      <vt:lpstr>Цель и задачи исследований </vt:lpstr>
      <vt:lpstr>Места обитания тау-сагыза</vt:lpstr>
      <vt:lpstr>Фазы развития тау-сагыза</vt:lpstr>
      <vt:lpstr>Корни тау-сагыза </vt:lpstr>
      <vt:lpstr>Волокна натурального каучука и латекс на поперечном срезе</vt:lpstr>
      <vt:lpstr>Вегетативные побеги тау-сагыза</vt:lpstr>
      <vt:lpstr>Выделение и анализ натурального каучука</vt:lpstr>
      <vt:lpstr>Анализ каучука (ТГА)</vt:lpstr>
      <vt:lpstr>Анализ каучука (ЯМР)</vt:lpstr>
      <vt:lpstr>Современный кавитационный метод</vt:lpstr>
      <vt:lpstr>Выделение и молекулярно-генетический анализ образцов ДНК и РНК выделенных из сухих корней</vt:lpstr>
      <vt:lpstr>RNA-seq анализ позволил идентифицировать все гены, кодирующие ферменты, ответственные, как за финальные этапы биосинтез натурального каучука, так и все ферменты из метаболических путей MVA и MEP.   В качестве примера можно привести перечень белков малых каучуковых частиц (SRPP)</vt:lpstr>
      <vt:lpstr>Филогенетическое дерево тау-сагыза</vt:lpstr>
      <vt:lpstr>Эффективное редактирование генома Scorzonera Tau-Saghyz с использованием технологии CRISPR/Cas9 для получения генетически улучшенных растений с повышенным содержанием натурального каучука</vt:lpstr>
      <vt:lpstr>Бинарный вектор для трансформации морфогенных каллусных линий Тау-сагыза</vt:lpstr>
      <vt:lpstr>Регенеранты отбирали по их резистентности к антибиотикам (KanR, HygR) </vt:lpstr>
      <vt:lpstr>Морфогенные трансформированные каллуссные линии и регенеранты </vt:lpstr>
      <vt:lpstr>ПОЛУЧЕНИЕ ПРОРОСТКОВ ТАУ-САГЫЗА</vt:lpstr>
      <vt:lpstr>Выращивание Тау-сагыза из семян с добавлением биогумуса (20%)</vt:lpstr>
      <vt:lpstr>Хромосомный анализ Тау-сагыза</vt:lpstr>
      <vt:lpstr>  Возможно мануфактура по заготовке корней Тау-сагыза (Великобритания 1912г.)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Богуспаев Кенже-карим</dc:creator>
  <cp:lastModifiedBy>Богуспаев Кенже-карим</cp:lastModifiedBy>
  <cp:revision>50</cp:revision>
  <dcterms:created xsi:type="dcterms:W3CDTF">2023-01-19T08:20:04Z</dcterms:created>
  <dcterms:modified xsi:type="dcterms:W3CDTF">2023-01-25T12:11:20Z</dcterms:modified>
</cp:coreProperties>
</file>