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6" r:id="rId3"/>
    <p:sldId id="269" r:id="rId4"/>
    <p:sldId id="270" r:id="rId5"/>
    <p:sldId id="271" r:id="rId6"/>
    <p:sldId id="272" r:id="rId7"/>
    <p:sldId id="273" r:id="rId8"/>
    <p:sldId id="274" r:id="rId9"/>
    <p:sldId id="275" r:id="rId10"/>
    <p:sldId id="259" r:id="rId11"/>
    <p:sldId id="261" r:id="rId12"/>
    <p:sldId id="278" r:id="rId13"/>
    <p:sldId id="263" r:id="rId14"/>
    <p:sldId id="265"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88" d="100"/>
          <a:sy n="88" d="100"/>
        </p:scale>
        <p:origin x="192" y="40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529DC-5955-416D-90AF-319DF93D38B1}"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73DC5-E931-4AD6-96DD-258AFBEE5502}" type="slidenum">
              <a:rPr lang="en-US" smtClean="0"/>
              <a:t>‹#›</a:t>
            </a:fld>
            <a:endParaRPr lang="en-US"/>
          </a:p>
        </p:txBody>
      </p:sp>
    </p:spTree>
    <p:extLst>
      <p:ext uri="{BB962C8B-B14F-4D97-AF65-F5344CB8AC3E}">
        <p14:creationId xmlns:p14="http://schemas.microsoft.com/office/powerpoint/2010/main" val="236481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452438" y="717550"/>
            <a:ext cx="6365875" cy="3581400"/>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0985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87DB07-5438-4427-AA21-6FA58C29EFA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358431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7DB07-5438-4427-AA21-6FA58C29EFA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208304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7DB07-5438-4427-AA21-6FA58C29EFA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32695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7DB07-5438-4427-AA21-6FA58C29EFA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184714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87DB07-5438-4427-AA21-6FA58C29EFA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80171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87DB07-5438-4427-AA21-6FA58C29EFA1}"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116754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87DB07-5438-4427-AA21-6FA58C29EFA1}" type="datetimeFigureOut">
              <a:rPr lang="en-US" smtClean="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236802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87DB07-5438-4427-AA21-6FA58C29EFA1}"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385340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7DB07-5438-4427-AA21-6FA58C29EFA1}"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29692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87DB07-5438-4427-AA21-6FA58C29EFA1}"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9711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87DB07-5438-4427-AA21-6FA58C29EFA1}"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1FC3-9EE9-45EF-A3DB-6171103EA27C}" type="slidenum">
              <a:rPr lang="en-US" smtClean="0"/>
              <a:t>‹#›</a:t>
            </a:fld>
            <a:endParaRPr lang="en-US"/>
          </a:p>
        </p:txBody>
      </p:sp>
    </p:spTree>
    <p:extLst>
      <p:ext uri="{BB962C8B-B14F-4D97-AF65-F5344CB8AC3E}">
        <p14:creationId xmlns:p14="http://schemas.microsoft.com/office/powerpoint/2010/main" val="292779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7DB07-5438-4427-AA21-6FA58C29EFA1}" type="datetimeFigureOut">
              <a:rPr lang="en-US" smtClean="0"/>
              <a:t>1/25/23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21FC3-9EE9-45EF-A3DB-6171103EA27C}" type="slidenum">
              <a:rPr lang="en-US" smtClean="0"/>
              <a:t>‹#›</a:t>
            </a:fld>
            <a:endParaRPr lang="en-US"/>
          </a:p>
        </p:txBody>
      </p:sp>
    </p:spTree>
    <p:extLst>
      <p:ext uri="{BB962C8B-B14F-4D97-AF65-F5344CB8AC3E}">
        <p14:creationId xmlns:p14="http://schemas.microsoft.com/office/powerpoint/2010/main" val="489815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emf"/><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eative Ideas to Celebrate Employee Appreciation Day"/>
          <p:cNvPicPr>
            <a:picLocks noChangeAspect="1" noChangeArrowheads="1"/>
          </p:cNvPicPr>
          <p:nvPr/>
        </p:nvPicPr>
        <p:blipFill rotWithShape="1">
          <a:blip r:embed="rId2">
            <a:extLst>
              <a:ext uri="{28A0092B-C50C-407E-A947-70E740481C1C}">
                <a14:useLocalDpi xmlns:a14="http://schemas.microsoft.com/office/drawing/2010/main" val="0"/>
              </a:ext>
            </a:extLst>
          </a:blip>
          <a:srcRect l="22489" r="21511" b="44388"/>
          <a:stretch/>
        </p:blipFill>
        <p:spPr bwMode="auto">
          <a:xfrm>
            <a:off x="4287817" y="3669000"/>
            <a:ext cx="4000500" cy="2076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17354" y="1733416"/>
            <a:ext cx="6141425" cy="954107"/>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It is remarkable </a:t>
            </a:r>
            <a:r>
              <a:rPr lang="en-US" sz="2000" dirty="0">
                <a:latin typeface="Times New Roman" panose="02020603050405020304" pitchFamily="18" charset="0"/>
                <a:cs typeface="Times New Roman" panose="02020603050405020304" pitchFamily="18" charset="0"/>
              </a:rPr>
              <a:t>to</a:t>
            </a:r>
            <a:r>
              <a:rPr lang="en-US" dirty="0">
                <a:latin typeface="Times New Roman" panose="02020603050405020304" pitchFamily="18" charset="0"/>
                <a:cs typeface="Times New Roman" panose="02020603050405020304" pitchFamily="18" charset="0"/>
              </a:rPr>
              <a:t> continue working later in life to stay socially </a:t>
            </a:r>
          </a:p>
          <a:p>
            <a:pPr algn="ctr"/>
            <a:r>
              <a:rPr lang="en-US" dirty="0">
                <a:latin typeface="Times New Roman" panose="02020603050405020304" pitchFamily="18" charset="0"/>
                <a:cs typeface="Times New Roman" panose="02020603050405020304" pitchFamily="18" charset="0"/>
              </a:rPr>
              <a:t>engaged, mentally sharp and pursue life passions.</a:t>
            </a:r>
          </a:p>
          <a:p>
            <a:pPr algn="ctr"/>
            <a:r>
              <a:rPr lang="en-US" dirty="0">
                <a:latin typeface="Times New Roman" panose="02020603050405020304" pitchFamily="18" charset="0"/>
                <a:cs typeface="Times New Roman" panose="02020603050405020304" pitchFamily="18" charset="0"/>
              </a:rPr>
              <a:t>May you always stay happy and healthy!</a:t>
            </a:r>
          </a:p>
        </p:txBody>
      </p:sp>
      <p:sp>
        <p:nvSpPr>
          <p:cNvPr id="3" name="TextBox 2"/>
          <p:cNvSpPr txBox="1"/>
          <p:nvPr/>
        </p:nvSpPr>
        <p:spPr>
          <a:xfrm>
            <a:off x="5157788" y="2716596"/>
            <a:ext cx="226055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Happy Birthday!</a:t>
            </a:r>
          </a:p>
        </p:txBody>
      </p:sp>
      <p:sp>
        <p:nvSpPr>
          <p:cNvPr id="4" name="TextBox 3"/>
          <p:cNvSpPr txBox="1"/>
          <p:nvPr/>
        </p:nvSpPr>
        <p:spPr>
          <a:xfrm>
            <a:off x="1143000" y="980747"/>
            <a:ext cx="5622629"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In honor of Dr. </a:t>
            </a:r>
            <a:r>
              <a:rPr lang="en-US" sz="2000" i="1" dirty="0" err="1">
                <a:latin typeface="Times New Roman" panose="02020603050405020304" pitchFamily="18" charset="0"/>
                <a:cs typeface="Times New Roman" panose="02020603050405020304" pitchFamily="18" charset="0"/>
              </a:rPr>
              <a:t>Zarema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Biyasheva</a:t>
            </a:r>
            <a:r>
              <a:rPr lang="en-US" sz="2000" i="1" dirty="0">
                <a:latin typeface="Times New Roman" panose="02020603050405020304" pitchFamily="18" charset="0"/>
                <a:cs typeface="Times New Roman" panose="02020603050405020304" pitchFamily="18" charset="0"/>
              </a:rPr>
              <a:t>, January 26, 2023</a:t>
            </a:r>
          </a:p>
        </p:txBody>
      </p:sp>
    </p:spTree>
    <p:extLst>
      <p:ext uri="{BB962C8B-B14F-4D97-AF65-F5344CB8AC3E}">
        <p14:creationId xmlns:p14="http://schemas.microsoft.com/office/powerpoint/2010/main" val="175924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462804" y="1466095"/>
            <a:ext cx="1199046" cy="830997"/>
          </a:xfrm>
          <a:prstGeom prst="rect">
            <a:avLst/>
          </a:prstGeom>
          <a:noFill/>
        </p:spPr>
        <p:txBody>
          <a:bodyPr wrap="none" rtlCol="0">
            <a:spAutoFit/>
          </a:bodyPr>
          <a:lstStyle/>
          <a:p>
            <a:pPr algn="ctr"/>
            <a:r>
              <a:rPr lang="en-US" sz="1600" b="1" dirty="0"/>
              <a:t>Mapping</a:t>
            </a:r>
          </a:p>
          <a:p>
            <a:pPr algn="ctr"/>
            <a:r>
              <a:rPr lang="en-US" sz="1600" b="1" dirty="0"/>
              <a:t>populations</a:t>
            </a:r>
          </a:p>
          <a:p>
            <a:pPr algn="ctr"/>
            <a:r>
              <a:rPr lang="en-US" sz="1600" b="1" dirty="0"/>
              <a:t>RILs, NILs</a:t>
            </a:r>
          </a:p>
        </p:txBody>
      </p:sp>
      <p:sp>
        <p:nvSpPr>
          <p:cNvPr id="11" name="TextBox 10"/>
          <p:cNvSpPr txBox="1"/>
          <p:nvPr/>
        </p:nvSpPr>
        <p:spPr>
          <a:xfrm>
            <a:off x="3752101" y="1989920"/>
            <a:ext cx="1278235" cy="830997"/>
          </a:xfrm>
          <a:prstGeom prst="rect">
            <a:avLst/>
          </a:prstGeom>
          <a:noFill/>
        </p:spPr>
        <p:txBody>
          <a:bodyPr wrap="none" rtlCol="0">
            <a:spAutoFit/>
          </a:bodyPr>
          <a:lstStyle/>
          <a:p>
            <a:pPr algn="ctr"/>
            <a:r>
              <a:rPr lang="en-US" sz="1600" b="1" dirty="0">
                <a:solidFill>
                  <a:srgbClr val="00B0F0"/>
                </a:solidFill>
              </a:rPr>
              <a:t>DNA/RNA</a:t>
            </a:r>
          </a:p>
          <a:p>
            <a:pPr algn="ctr"/>
            <a:r>
              <a:rPr lang="en-US" sz="1600" b="1" dirty="0">
                <a:solidFill>
                  <a:srgbClr val="00B0F0"/>
                </a:solidFill>
              </a:rPr>
              <a:t>sequencing</a:t>
            </a:r>
          </a:p>
          <a:p>
            <a:pPr algn="ctr"/>
            <a:r>
              <a:rPr lang="en-US" sz="1600" b="1" dirty="0">
                <a:solidFill>
                  <a:srgbClr val="00B0F0"/>
                </a:solidFill>
              </a:rPr>
              <a:t>and analyses</a:t>
            </a:r>
          </a:p>
        </p:txBody>
      </p:sp>
      <p:sp>
        <p:nvSpPr>
          <p:cNvPr id="12" name="TextBox 11"/>
          <p:cNvSpPr txBox="1"/>
          <p:nvPr/>
        </p:nvSpPr>
        <p:spPr>
          <a:xfrm>
            <a:off x="4580951" y="5425108"/>
            <a:ext cx="1797608" cy="584775"/>
          </a:xfrm>
          <a:prstGeom prst="rect">
            <a:avLst/>
          </a:prstGeom>
          <a:noFill/>
        </p:spPr>
        <p:txBody>
          <a:bodyPr wrap="none" rtlCol="0">
            <a:spAutoFit/>
          </a:bodyPr>
          <a:lstStyle/>
          <a:p>
            <a:pPr algn="ctr"/>
            <a:r>
              <a:rPr lang="en-US" sz="1600" b="1" dirty="0">
                <a:solidFill>
                  <a:srgbClr val="00B0F0"/>
                </a:solidFill>
              </a:rPr>
              <a:t>Functional analysis</a:t>
            </a:r>
          </a:p>
          <a:p>
            <a:pPr algn="ctr"/>
            <a:r>
              <a:rPr lang="en-US" sz="1600" b="1" dirty="0">
                <a:solidFill>
                  <a:srgbClr val="00B0F0"/>
                </a:solidFill>
              </a:rPr>
              <a:t>of candidate genes</a:t>
            </a:r>
          </a:p>
        </p:txBody>
      </p:sp>
      <p:sp>
        <p:nvSpPr>
          <p:cNvPr id="13" name="TextBox 12"/>
          <p:cNvSpPr txBox="1"/>
          <p:nvPr/>
        </p:nvSpPr>
        <p:spPr>
          <a:xfrm>
            <a:off x="4737829" y="4991695"/>
            <a:ext cx="666846" cy="369332"/>
          </a:xfrm>
          <a:prstGeom prst="rect">
            <a:avLst/>
          </a:prstGeom>
          <a:noFill/>
        </p:spPr>
        <p:txBody>
          <a:bodyPr wrap="square" rtlCol="0">
            <a:spAutoFit/>
          </a:bodyPr>
          <a:lstStyle/>
          <a:p>
            <a:r>
              <a:rPr lang="en-US" b="1" dirty="0" err="1">
                <a:solidFill>
                  <a:srgbClr val="00B0F0"/>
                </a:solidFill>
              </a:rPr>
              <a:t>eQTL</a:t>
            </a:r>
            <a:endParaRPr lang="en-US" b="1" dirty="0">
              <a:solidFill>
                <a:srgbClr val="00B0F0"/>
              </a:solidFill>
            </a:endParaRPr>
          </a:p>
        </p:txBody>
      </p:sp>
      <p:sp>
        <p:nvSpPr>
          <p:cNvPr id="14" name="TextBox 13"/>
          <p:cNvSpPr txBox="1"/>
          <p:nvPr/>
        </p:nvSpPr>
        <p:spPr>
          <a:xfrm>
            <a:off x="6954911" y="816833"/>
            <a:ext cx="714426" cy="338554"/>
          </a:xfrm>
          <a:prstGeom prst="rect">
            <a:avLst/>
          </a:prstGeom>
          <a:noFill/>
        </p:spPr>
        <p:txBody>
          <a:bodyPr wrap="none" rtlCol="0">
            <a:spAutoFit/>
          </a:bodyPr>
          <a:lstStyle/>
          <a:p>
            <a:pPr algn="ctr"/>
            <a:r>
              <a:rPr lang="en-US" sz="1600" b="1" dirty="0"/>
              <a:t>GWAS</a:t>
            </a:r>
          </a:p>
        </p:txBody>
      </p:sp>
      <p:sp>
        <p:nvSpPr>
          <p:cNvPr id="15" name="TextBox 14"/>
          <p:cNvSpPr txBox="1"/>
          <p:nvPr/>
        </p:nvSpPr>
        <p:spPr>
          <a:xfrm>
            <a:off x="7153588" y="5228754"/>
            <a:ext cx="1133067" cy="830997"/>
          </a:xfrm>
          <a:prstGeom prst="rect">
            <a:avLst/>
          </a:prstGeom>
          <a:noFill/>
        </p:spPr>
        <p:txBody>
          <a:bodyPr wrap="none" rtlCol="0">
            <a:spAutoFit/>
          </a:bodyPr>
          <a:lstStyle/>
          <a:p>
            <a:pPr algn="ctr"/>
            <a:r>
              <a:rPr lang="en-US" sz="1600" b="1" dirty="0" err="1"/>
              <a:t>Introgress</a:t>
            </a:r>
            <a:endParaRPr lang="en-US" sz="1600" b="1" dirty="0"/>
          </a:p>
          <a:p>
            <a:pPr algn="ctr"/>
            <a:r>
              <a:rPr lang="en-US" sz="1600" b="1" dirty="0"/>
              <a:t>into elite</a:t>
            </a:r>
          </a:p>
          <a:p>
            <a:pPr algn="ctr"/>
            <a:r>
              <a:rPr lang="en-US" sz="1600" b="1" dirty="0"/>
              <a:t>germplasm</a:t>
            </a:r>
          </a:p>
        </p:txBody>
      </p:sp>
      <p:sp>
        <p:nvSpPr>
          <p:cNvPr id="16" name="TextBox 15"/>
          <p:cNvSpPr txBox="1"/>
          <p:nvPr/>
        </p:nvSpPr>
        <p:spPr>
          <a:xfrm>
            <a:off x="4801509" y="4051873"/>
            <a:ext cx="1472170" cy="461665"/>
          </a:xfrm>
          <a:prstGeom prst="rect">
            <a:avLst/>
          </a:prstGeom>
          <a:noFill/>
        </p:spPr>
        <p:txBody>
          <a:bodyPr wrap="square" rtlCol="0">
            <a:spAutoFit/>
          </a:bodyPr>
          <a:lstStyle/>
          <a:p>
            <a:pPr algn="ctr"/>
            <a:r>
              <a:rPr lang="en-US" sz="1200" b="1" dirty="0"/>
              <a:t>Resistant gene </a:t>
            </a:r>
          </a:p>
          <a:p>
            <a:pPr algn="ctr"/>
            <a:r>
              <a:rPr lang="en-US" sz="1200" b="1" dirty="0"/>
              <a:t>network analysis</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1" y="322048"/>
            <a:ext cx="1820779" cy="1213852"/>
          </a:xfrm>
          <a:prstGeom prst="rect">
            <a:avLst/>
          </a:prstGeom>
        </p:spPr>
      </p:pic>
      <p:pic>
        <p:nvPicPr>
          <p:cNvPr id="18" name="Picture 17"/>
          <p:cNvPicPr>
            <a:picLocks noChangeAspect="1"/>
          </p:cNvPicPr>
          <p:nvPr/>
        </p:nvPicPr>
        <p:blipFill>
          <a:blip r:embed="rId3"/>
          <a:stretch>
            <a:fillRect/>
          </a:stretch>
        </p:blipFill>
        <p:spPr>
          <a:xfrm>
            <a:off x="1766508" y="1888384"/>
            <a:ext cx="960651" cy="1838283"/>
          </a:xfrm>
          <a:prstGeom prst="rect">
            <a:avLst/>
          </a:prstGeom>
        </p:spPr>
      </p:pic>
      <p:pic>
        <p:nvPicPr>
          <p:cNvPr id="19" name="Picture 18"/>
          <p:cNvPicPr>
            <a:picLocks noChangeAspect="1"/>
          </p:cNvPicPr>
          <p:nvPr/>
        </p:nvPicPr>
        <p:blipFill rotWithShape="1">
          <a:blip r:embed="rId4"/>
          <a:srcRect l="27038" t="7944" r="31560" b="12464"/>
          <a:stretch/>
        </p:blipFill>
        <p:spPr>
          <a:xfrm>
            <a:off x="2775348" y="1878135"/>
            <a:ext cx="935299" cy="1870272"/>
          </a:xfrm>
          <a:prstGeom prst="rect">
            <a:avLst/>
          </a:prstGeom>
        </p:spPr>
      </p:pic>
      <p:pic>
        <p:nvPicPr>
          <p:cNvPr id="20" name="Picture 19"/>
          <p:cNvPicPr>
            <a:picLocks noChangeAspect="1"/>
          </p:cNvPicPr>
          <p:nvPr/>
        </p:nvPicPr>
        <p:blipFill>
          <a:blip r:embed="rId5"/>
          <a:stretch>
            <a:fillRect/>
          </a:stretch>
        </p:blipFill>
        <p:spPr>
          <a:xfrm>
            <a:off x="8001073" y="533446"/>
            <a:ext cx="2458380" cy="1316990"/>
          </a:xfrm>
          <a:prstGeom prst="rect">
            <a:avLst/>
          </a:prstGeom>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570643" y="2478501"/>
            <a:ext cx="2383837" cy="152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7978903" y="2171797"/>
            <a:ext cx="995080" cy="584775"/>
          </a:xfrm>
          <a:prstGeom prst="rect">
            <a:avLst/>
          </a:prstGeom>
          <a:noFill/>
        </p:spPr>
        <p:txBody>
          <a:bodyPr wrap="none" rtlCol="0">
            <a:spAutoFit/>
          </a:bodyPr>
          <a:lstStyle/>
          <a:p>
            <a:pPr algn="ctr"/>
            <a:r>
              <a:rPr lang="en-US" sz="1600" b="1" dirty="0"/>
              <a:t>QTL </a:t>
            </a:r>
          </a:p>
          <a:p>
            <a:pPr algn="ctr"/>
            <a:r>
              <a:rPr lang="en-US" sz="1600" b="1" dirty="0"/>
              <a:t>detection</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9127" y="3986239"/>
            <a:ext cx="1248817" cy="1122687"/>
          </a:xfrm>
          <a:prstGeom prst="rect">
            <a:avLst/>
          </a:prstGeom>
        </p:spPr>
      </p:pic>
      <p:sp>
        <p:nvSpPr>
          <p:cNvPr id="42" name="TextBox 41"/>
          <p:cNvSpPr txBox="1"/>
          <p:nvPr/>
        </p:nvSpPr>
        <p:spPr>
          <a:xfrm>
            <a:off x="5168966" y="6145217"/>
            <a:ext cx="3218125" cy="307777"/>
          </a:xfrm>
          <a:prstGeom prst="rect">
            <a:avLst/>
          </a:prstGeom>
          <a:noFill/>
        </p:spPr>
        <p:txBody>
          <a:bodyPr wrap="none" rtlCol="0">
            <a:spAutoFit/>
          </a:bodyPr>
          <a:lstStyle/>
          <a:p>
            <a:r>
              <a:rPr lang="en-US" sz="1400" b="1" dirty="0"/>
              <a:t>Perfect markers-targets for CRISPR/CAS9</a:t>
            </a:r>
          </a:p>
        </p:txBody>
      </p:sp>
      <p:sp>
        <p:nvSpPr>
          <p:cNvPr id="48" name="TextBox 47"/>
          <p:cNvSpPr txBox="1"/>
          <p:nvPr/>
        </p:nvSpPr>
        <p:spPr>
          <a:xfrm rot="3993384">
            <a:off x="6509337" y="3788143"/>
            <a:ext cx="709168" cy="276999"/>
          </a:xfrm>
          <a:prstGeom prst="rect">
            <a:avLst/>
          </a:prstGeom>
          <a:noFill/>
        </p:spPr>
        <p:txBody>
          <a:bodyPr wrap="none" rtlCol="0">
            <a:spAutoFit/>
          </a:bodyPr>
          <a:lstStyle/>
          <a:p>
            <a:r>
              <a:rPr lang="en-US" sz="1200" b="1" dirty="0"/>
              <a:t>Markers</a:t>
            </a: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2997" y="3892238"/>
            <a:ext cx="1097132" cy="728983"/>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787" y="5242178"/>
            <a:ext cx="1272293" cy="952991"/>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8681" y="4670424"/>
            <a:ext cx="1101449" cy="772659"/>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2961344" y="5499847"/>
            <a:ext cx="1078869" cy="1075786"/>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82925" y="4996359"/>
            <a:ext cx="2000592" cy="1500444"/>
          </a:xfrm>
          <a:prstGeom prst="rect">
            <a:avLst/>
          </a:prstGeom>
        </p:spPr>
      </p:pic>
      <p:pic>
        <p:nvPicPr>
          <p:cNvPr id="39" name="Picture 38"/>
          <p:cNvPicPr>
            <a:picLocks noChangeAspect="1"/>
          </p:cNvPicPr>
          <p:nvPr/>
        </p:nvPicPr>
        <p:blipFill>
          <a:blip r:embed="rId13"/>
          <a:stretch>
            <a:fillRect/>
          </a:stretch>
        </p:blipFill>
        <p:spPr>
          <a:xfrm>
            <a:off x="5048021" y="3423220"/>
            <a:ext cx="951470" cy="697660"/>
          </a:xfrm>
          <a:prstGeom prst="rect">
            <a:avLst/>
          </a:prstGeom>
        </p:spPr>
      </p:pic>
      <p:sp>
        <p:nvSpPr>
          <p:cNvPr id="2" name="Rounded Rectangle 1"/>
          <p:cNvSpPr/>
          <p:nvPr/>
        </p:nvSpPr>
        <p:spPr>
          <a:xfrm>
            <a:off x="3801980" y="533447"/>
            <a:ext cx="1235242" cy="74947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913691" y="773099"/>
            <a:ext cx="772294" cy="40644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429490" y="1496725"/>
            <a:ext cx="1236381" cy="80036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770346" y="2011436"/>
            <a:ext cx="1236381" cy="80036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968520" y="2211042"/>
            <a:ext cx="990236" cy="49435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896772" y="3353052"/>
            <a:ext cx="1257511" cy="120041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37577" y="3417392"/>
            <a:ext cx="1401859" cy="584775"/>
          </a:xfrm>
          <a:prstGeom prst="rect">
            <a:avLst/>
          </a:prstGeom>
          <a:noFill/>
        </p:spPr>
        <p:txBody>
          <a:bodyPr wrap="none" rtlCol="0">
            <a:spAutoFit/>
          </a:bodyPr>
          <a:lstStyle/>
          <a:p>
            <a:pPr algn="ctr"/>
            <a:r>
              <a:rPr lang="en-US" sz="1600" b="1" dirty="0">
                <a:solidFill>
                  <a:srgbClr val="00B0F0"/>
                </a:solidFill>
              </a:rPr>
              <a:t>Genotyping</a:t>
            </a:r>
          </a:p>
          <a:p>
            <a:pPr algn="ctr"/>
            <a:r>
              <a:rPr lang="en-US" sz="1600" b="1" dirty="0">
                <a:solidFill>
                  <a:srgbClr val="00B0F0"/>
                </a:solidFill>
              </a:rPr>
              <a:t>by sequencing</a:t>
            </a:r>
          </a:p>
        </p:txBody>
      </p:sp>
      <p:sp>
        <p:nvSpPr>
          <p:cNvPr id="49" name="Rounded Rectangle 48"/>
          <p:cNvSpPr/>
          <p:nvPr/>
        </p:nvSpPr>
        <p:spPr>
          <a:xfrm>
            <a:off x="7072890" y="3448885"/>
            <a:ext cx="1333996" cy="54354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127710" y="5251556"/>
            <a:ext cx="1171105" cy="80036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619455" y="5387227"/>
            <a:ext cx="1741853" cy="68330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20577" y="5000317"/>
            <a:ext cx="664590" cy="369332"/>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rot="1512650">
            <a:off x="7029818" y="1971644"/>
            <a:ext cx="709168" cy="276999"/>
          </a:xfrm>
          <a:prstGeom prst="rect">
            <a:avLst/>
          </a:prstGeom>
          <a:noFill/>
        </p:spPr>
        <p:txBody>
          <a:bodyPr wrap="none" rtlCol="0">
            <a:spAutoFit/>
          </a:bodyPr>
          <a:lstStyle/>
          <a:p>
            <a:r>
              <a:rPr lang="en-US" sz="1200" b="1" dirty="0"/>
              <a:t>Markers</a:t>
            </a:r>
          </a:p>
        </p:txBody>
      </p:sp>
      <p:sp>
        <p:nvSpPr>
          <p:cNvPr id="72" name="TextBox 71"/>
          <p:cNvSpPr txBox="1"/>
          <p:nvPr/>
        </p:nvSpPr>
        <p:spPr>
          <a:xfrm rot="5400000">
            <a:off x="7515731" y="4415001"/>
            <a:ext cx="709168" cy="276999"/>
          </a:xfrm>
          <a:prstGeom prst="rect">
            <a:avLst/>
          </a:prstGeom>
          <a:noFill/>
        </p:spPr>
        <p:txBody>
          <a:bodyPr wrap="none" rtlCol="0">
            <a:spAutoFit/>
          </a:bodyPr>
          <a:lstStyle/>
          <a:p>
            <a:r>
              <a:rPr lang="en-US" sz="1200" b="1" dirty="0"/>
              <a:t>Markers</a:t>
            </a:r>
          </a:p>
        </p:txBody>
      </p:sp>
      <p:sp>
        <p:nvSpPr>
          <p:cNvPr id="73" name="TextBox 72"/>
          <p:cNvSpPr txBox="1"/>
          <p:nvPr/>
        </p:nvSpPr>
        <p:spPr>
          <a:xfrm rot="3201355">
            <a:off x="7411703" y="1533619"/>
            <a:ext cx="737356" cy="276999"/>
          </a:xfrm>
          <a:prstGeom prst="rect">
            <a:avLst/>
          </a:prstGeom>
          <a:noFill/>
        </p:spPr>
        <p:txBody>
          <a:bodyPr wrap="square" rtlCol="0">
            <a:spAutoFit/>
          </a:bodyPr>
          <a:lstStyle/>
          <a:p>
            <a:r>
              <a:rPr lang="en-US" sz="1200" b="1" dirty="0"/>
              <a:t>Markers</a:t>
            </a:r>
          </a:p>
        </p:txBody>
      </p:sp>
      <p:cxnSp>
        <p:nvCxnSpPr>
          <p:cNvPr id="21" name="Straight Arrow Connector 20"/>
          <p:cNvCxnSpPr/>
          <p:nvPr/>
        </p:nvCxnSpPr>
        <p:spPr>
          <a:xfrm>
            <a:off x="5154512" y="929980"/>
            <a:ext cx="1680755" cy="86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00602" y="1362580"/>
            <a:ext cx="535057" cy="4120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030769" y="2270937"/>
            <a:ext cx="381468" cy="1859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580951" y="2881410"/>
            <a:ext cx="346306" cy="438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86163" y="2376422"/>
            <a:ext cx="1190523" cy="28195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654843" y="4617605"/>
            <a:ext cx="8627" cy="7347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761999" y="4051872"/>
            <a:ext cx="2207" cy="11440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8192927" y="2794550"/>
            <a:ext cx="532921" cy="2393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024448" y="2864159"/>
            <a:ext cx="629510" cy="24882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975195" y="2799702"/>
            <a:ext cx="145090" cy="554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670477" y="2322969"/>
            <a:ext cx="1007487" cy="10559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709001" y="1896909"/>
            <a:ext cx="1205961" cy="5599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334948" y="1249161"/>
            <a:ext cx="668077" cy="914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16942676">
            <a:off x="8217540" y="3892459"/>
            <a:ext cx="709168" cy="276999"/>
          </a:xfrm>
          <a:prstGeom prst="rect">
            <a:avLst/>
          </a:prstGeom>
          <a:noFill/>
        </p:spPr>
        <p:txBody>
          <a:bodyPr wrap="none" rtlCol="0">
            <a:spAutoFit/>
          </a:bodyPr>
          <a:lstStyle/>
          <a:p>
            <a:r>
              <a:rPr lang="en-US" sz="1200" b="1" dirty="0"/>
              <a:t>Markers</a:t>
            </a:r>
          </a:p>
        </p:txBody>
      </p:sp>
      <p:sp>
        <p:nvSpPr>
          <p:cNvPr id="9" name="TextBox 8"/>
          <p:cNvSpPr txBox="1"/>
          <p:nvPr/>
        </p:nvSpPr>
        <p:spPr>
          <a:xfrm>
            <a:off x="3794081" y="555728"/>
            <a:ext cx="1255215" cy="707886"/>
          </a:xfrm>
          <a:prstGeom prst="rect">
            <a:avLst/>
          </a:prstGeom>
          <a:noFill/>
        </p:spPr>
        <p:txBody>
          <a:bodyPr wrap="none" rtlCol="0">
            <a:spAutoFit/>
          </a:bodyPr>
          <a:lstStyle/>
          <a:p>
            <a:pPr algn="ctr"/>
            <a:r>
              <a:rPr lang="en-US" sz="2000" b="1" dirty="0"/>
              <a:t>Source of</a:t>
            </a:r>
          </a:p>
          <a:p>
            <a:pPr algn="ctr"/>
            <a:r>
              <a:rPr lang="en-US" sz="2000" b="1" dirty="0"/>
              <a:t>resistance</a:t>
            </a:r>
          </a:p>
        </p:txBody>
      </p:sp>
      <p:sp>
        <p:nvSpPr>
          <p:cNvPr id="102" name="Bent Arrow 101"/>
          <p:cNvSpPr/>
          <p:nvPr/>
        </p:nvSpPr>
        <p:spPr>
          <a:xfrm flipV="1">
            <a:off x="5120008" y="6114641"/>
            <a:ext cx="3253367" cy="96378"/>
          </a:xfrm>
          <a:prstGeom prst="ben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998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2209800" y="-142875"/>
            <a:ext cx="7772400" cy="1143000"/>
          </a:xfrm>
        </p:spPr>
        <p:txBody>
          <a:bodyPr/>
          <a:lstStyle/>
          <a:p>
            <a:pPr eaLnBrk="1" hangingPunct="1"/>
            <a:r>
              <a:rPr lang="en-US" altLang="en-US" sz="3200" b="1" dirty="0"/>
              <a:t>Experimental procedure</a:t>
            </a:r>
          </a:p>
        </p:txBody>
      </p:sp>
      <p:sp>
        <p:nvSpPr>
          <p:cNvPr id="76803" name="Text Box 3"/>
          <p:cNvSpPr txBox="1">
            <a:spLocks noChangeArrowheads="1"/>
          </p:cNvSpPr>
          <p:nvPr/>
        </p:nvSpPr>
        <p:spPr bwMode="auto">
          <a:xfrm>
            <a:off x="4708524" y="2517820"/>
            <a:ext cx="2797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1" fontAlgn="base" hangingPunct="1">
              <a:spcBef>
                <a:spcPct val="50000"/>
              </a:spcBef>
              <a:spcAft>
                <a:spcPct val="0"/>
              </a:spcAft>
              <a:buNone/>
              <a:defRPr/>
            </a:pPr>
            <a:r>
              <a:rPr lang="en-US" altLang="en-US" sz="2000" b="1" dirty="0">
                <a:solidFill>
                  <a:srgbClr val="000000"/>
                </a:solidFill>
              </a:rPr>
              <a:t>Soybean populations</a:t>
            </a:r>
          </a:p>
        </p:txBody>
      </p:sp>
      <p:sp>
        <p:nvSpPr>
          <p:cNvPr id="76807" name="Text Box 7"/>
          <p:cNvSpPr txBox="1">
            <a:spLocks noChangeArrowheads="1"/>
          </p:cNvSpPr>
          <p:nvPr/>
        </p:nvSpPr>
        <p:spPr bwMode="auto">
          <a:xfrm>
            <a:off x="5268913" y="3289301"/>
            <a:ext cx="1676400" cy="707886"/>
          </a:xfrm>
          <a:prstGeom prst="rect">
            <a:avLst/>
          </a:prstGeom>
          <a:solidFill>
            <a:schemeClr val="bg1"/>
          </a:solidFill>
          <a:ln w="190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1" fontAlgn="base" hangingPunct="1">
              <a:spcBef>
                <a:spcPct val="50000"/>
              </a:spcBef>
              <a:spcAft>
                <a:spcPct val="0"/>
              </a:spcAft>
              <a:buNone/>
              <a:defRPr/>
            </a:pPr>
            <a:r>
              <a:rPr lang="en-US" altLang="en-US" sz="2000" dirty="0">
                <a:solidFill>
                  <a:srgbClr val="000000"/>
                </a:solidFill>
                <a:latin typeface="Times New Roman" panose="02020603050405020304" pitchFamily="18" charset="0"/>
              </a:rPr>
              <a:t>Field observation</a:t>
            </a:r>
          </a:p>
        </p:txBody>
      </p:sp>
      <p:sp>
        <p:nvSpPr>
          <p:cNvPr id="76810" name="Text Box 10"/>
          <p:cNvSpPr txBox="1">
            <a:spLocks noChangeArrowheads="1"/>
          </p:cNvSpPr>
          <p:nvPr/>
        </p:nvSpPr>
        <p:spPr bwMode="auto">
          <a:xfrm>
            <a:off x="4378325" y="4752998"/>
            <a:ext cx="3460750" cy="1446550"/>
          </a:xfrm>
          <a:prstGeom prst="rect">
            <a:avLst/>
          </a:prstGeom>
          <a:noFill/>
          <a:ln w="19050">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1" fontAlgn="base" hangingPunct="1">
              <a:spcBef>
                <a:spcPct val="50000"/>
              </a:spcBef>
              <a:spcAft>
                <a:spcPct val="0"/>
              </a:spcAft>
              <a:buNone/>
              <a:defRPr/>
            </a:pPr>
            <a:r>
              <a:rPr lang="en-US" altLang="en-US" sz="2200" b="1" dirty="0">
                <a:solidFill>
                  <a:srgbClr val="000000"/>
                </a:solidFill>
                <a:latin typeface="Times New Roman" panose="02020603050405020304" pitchFamily="18" charset="0"/>
              </a:rPr>
              <a:t>Combine genetic, sequence and trait data – QTL analysis and gene discovery</a:t>
            </a:r>
          </a:p>
        </p:txBody>
      </p:sp>
      <p:sp>
        <p:nvSpPr>
          <p:cNvPr id="76804" name="Text Box 4"/>
          <p:cNvSpPr txBox="1">
            <a:spLocks noChangeArrowheads="1"/>
          </p:cNvSpPr>
          <p:nvPr/>
        </p:nvSpPr>
        <p:spPr bwMode="auto">
          <a:xfrm>
            <a:off x="8753475" y="3432008"/>
            <a:ext cx="1600200" cy="400110"/>
          </a:xfrm>
          <a:prstGeom prst="rect">
            <a:avLst/>
          </a:prstGeom>
          <a:solidFill>
            <a:schemeClr val="bg1"/>
          </a:solidFill>
          <a:ln w="19050">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1" fontAlgn="base" hangingPunct="1">
              <a:spcBef>
                <a:spcPct val="50000"/>
              </a:spcBef>
              <a:spcAft>
                <a:spcPct val="0"/>
              </a:spcAft>
              <a:buNone/>
              <a:defRPr/>
            </a:pPr>
            <a:r>
              <a:rPr lang="en-US" altLang="en-US" sz="2000" dirty="0">
                <a:solidFill>
                  <a:srgbClr val="000000"/>
                </a:solidFill>
                <a:latin typeface="Times New Roman" panose="02020603050405020304" pitchFamily="18" charset="0"/>
              </a:rPr>
              <a:t>Harvest seed</a:t>
            </a:r>
          </a:p>
        </p:txBody>
      </p:sp>
      <p:sp>
        <p:nvSpPr>
          <p:cNvPr id="76805" name="Text Box 5"/>
          <p:cNvSpPr txBox="1">
            <a:spLocks noChangeArrowheads="1"/>
          </p:cNvSpPr>
          <p:nvPr/>
        </p:nvSpPr>
        <p:spPr bwMode="auto">
          <a:xfrm>
            <a:off x="8467725" y="4667273"/>
            <a:ext cx="2305050" cy="707886"/>
          </a:xfrm>
          <a:prstGeom prst="rect">
            <a:avLst/>
          </a:prstGeom>
          <a:solidFill>
            <a:schemeClr val="bg1"/>
          </a:solidFill>
          <a:ln w="19050">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1" fontAlgn="base" hangingPunct="1">
              <a:spcBef>
                <a:spcPct val="50000"/>
              </a:spcBef>
              <a:spcAft>
                <a:spcPct val="0"/>
              </a:spcAft>
              <a:buNone/>
              <a:defRPr/>
            </a:pPr>
            <a:r>
              <a:rPr lang="en-US" altLang="en-US" sz="2000" dirty="0">
                <a:solidFill>
                  <a:srgbClr val="000000"/>
                </a:solidFill>
                <a:latin typeface="Times New Roman" panose="02020603050405020304" pitchFamily="18" charset="0"/>
              </a:rPr>
              <a:t>Analyze composition traits</a:t>
            </a:r>
          </a:p>
        </p:txBody>
      </p:sp>
      <p:sp>
        <p:nvSpPr>
          <p:cNvPr id="76808" name="Text Box 8"/>
          <p:cNvSpPr txBox="1">
            <a:spLocks noChangeArrowheads="1"/>
          </p:cNvSpPr>
          <p:nvPr/>
        </p:nvSpPr>
        <p:spPr bwMode="auto">
          <a:xfrm>
            <a:off x="1895475" y="3429729"/>
            <a:ext cx="2266950" cy="400110"/>
          </a:xfrm>
          <a:prstGeom prst="rect">
            <a:avLst/>
          </a:prstGeom>
          <a:solidFill>
            <a:schemeClr val="bg1"/>
          </a:solidFill>
          <a:ln w="19050">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1" fontAlgn="base" hangingPunct="1">
              <a:spcBef>
                <a:spcPct val="50000"/>
              </a:spcBef>
              <a:spcAft>
                <a:spcPct val="0"/>
              </a:spcAft>
              <a:buNone/>
              <a:defRPr/>
            </a:pPr>
            <a:r>
              <a:rPr lang="en-US" altLang="en-US" sz="2000" dirty="0">
                <a:solidFill>
                  <a:srgbClr val="000000"/>
                </a:solidFill>
                <a:latin typeface="Times New Roman" panose="02020603050405020304" pitchFamily="18" charset="0"/>
              </a:rPr>
              <a:t>Collect marker data </a:t>
            </a:r>
          </a:p>
        </p:txBody>
      </p:sp>
      <p:sp>
        <p:nvSpPr>
          <p:cNvPr id="76809" name="Text Box 9"/>
          <p:cNvSpPr txBox="1">
            <a:spLocks noChangeArrowheads="1"/>
          </p:cNvSpPr>
          <p:nvPr/>
        </p:nvSpPr>
        <p:spPr bwMode="auto">
          <a:xfrm>
            <a:off x="1833364" y="4638676"/>
            <a:ext cx="1905000" cy="707886"/>
          </a:xfrm>
          <a:prstGeom prst="rect">
            <a:avLst/>
          </a:prstGeom>
          <a:solidFill>
            <a:schemeClr val="bg1"/>
          </a:solidFill>
          <a:ln w="190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eaLnBrk="1" fontAlgn="base" hangingPunct="1">
              <a:spcBef>
                <a:spcPct val="50000"/>
              </a:spcBef>
              <a:spcAft>
                <a:spcPct val="0"/>
              </a:spcAft>
              <a:buNone/>
              <a:defRPr/>
            </a:pPr>
            <a:r>
              <a:rPr lang="en-US" altLang="en-US" sz="2000" dirty="0">
                <a:solidFill>
                  <a:srgbClr val="000000"/>
                </a:solidFill>
                <a:latin typeface="Times New Roman" panose="02020603050405020304" pitchFamily="18" charset="0"/>
              </a:rPr>
              <a:t>Construct linkage map</a:t>
            </a:r>
          </a:p>
        </p:txBody>
      </p:sp>
      <p:sp>
        <p:nvSpPr>
          <p:cNvPr id="76821" name="Text Box 21"/>
          <p:cNvSpPr txBox="1">
            <a:spLocks noChangeArrowheads="1"/>
          </p:cNvSpPr>
          <p:nvPr/>
        </p:nvSpPr>
        <p:spPr bwMode="auto">
          <a:xfrm>
            <a:off x="9313050" y="5560007"/>
            <a:ext cx="1446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r>
              <a:rPr lang="en-US" altLang="en-US" sz="2000" b="1" dirty="0" err="1">
                <a:solidFill>
                  <a:srgbClr val="000000"/>
                </a:solidFill>
                <a:latin typeface="Times New Roman" panose="02020603050405020304" pitchFamily="18" charset="0"/>
              </a:rPr>
              <a:t>phenomics</a:t>
            </a:r>
            <a:endParaRPr lang="en-US" altLang="en-US" sz="2000" b="1" dirty="0">
              <a:solidFill>
                <a:srgbClr val="000000"/>
              </a:solidFill>
              <a:latin typeface="Times New Roman" panose="02020603050405020304" pitchFamily="18" charset="0"/>
            </a:endParaRPr>
          </a:p>
          <a:p>
            <a:pPr algn="ctr" defTabSz="914400" fontAlgn="base">
              <a:spcBef>
                <a:spcPct val="0"/>
              </a:spcBef>
              <a:spcAft>
                <a:spcPct val="0"/>
              </a:spcAft>
              <a:buNone/>
              <a:defRPr/>
            </a:pPr>
            <a:r>
              <a:rPr lang="en-US" altLang="en-US" sz="2000" b="1" dirty="0">
                <a:solidFill>
                  <a:srgbClr val="000000"/>
                </a:solidFill>
                <a:latin typeface="Times New Roman" panose="02020603050405020304" pitchFamily="18" charset="0"/>
              </a:rPr>
              <a:t>agronomics</a:t>
            </a:r>
          </a:p>
        </p:txBody>
      </p:sp>
      <p:sp>
        <p:nvSpPr>
          <p:cNvPr id="76824" name="Text Box 24"/>
          <p:cNvSpPr txBox="1">
            <a:spLocks noChangeArrowheads="1"/>
          </p:cNvSpPr>
          <p:nvPr/>
        </p:nvSpPr>
        <p:spPr bwMode="auto">
          <a:xfrm>
            <a:off x="1433711" y="5564170"/>
            <a:ext cx="17764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r>
              <a:rPr lang="en-US" altLang="en-US" sz="2000" b="1" dirty="0">
                <a:solidFill>
                  <a:srgbClr val="000000"/>
                </a:solidFill>
                <a:latin typeface="Times New Roman" panose="02020603050405020304" pitchFamily="18" charset="0"/>
              </a:rPr>
              <a:t>genomics</a:t>
            </a:r>
          </a:p>
          <a:p>
            <a:pPr algn="ctr" defTabSz="914400" fontAlgn="base">
              <a:spcBef>
                <a:spcPct val="0"/>
              </a:spcBef>
              <a:spcAft>
                <a:spcPct val="0"/>
              </a:spcAft>
              <a:buNone/>
              <a:defRPr/>
            </a:pPr>
            <a:r>
              <a:rPr lang="en-US" altLang="en-US" sz="2000" b="1" dirty="0">
                <a:solidFill>
                  <a:srgbClr val="000000"/>
                </a:solidFill>
                <a:latin typeface="Times New Roman" panose="02020603050405020304" pitchFamily="18" charset="0"/>
              </a:rPr>
              <a:t>bioinformatics</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151" y="699800"/>
            <a:ext cx="8431999" cy="1846354"/>
          </a:xfrm>
          <a:prstGeom prst="rect">
            <a:avLst/>
          </a:prstGeom>
        </p:spPr>
      </p:pic>
      <p:sp>
        <p:nvSpPr>
          <p:cNvPr id="23" name="Down Arrow 22"/>
          <p:cNvSpPr/>
          <p:nvPr/>
        </p:nvSpPr>
        <p:spPr>
          <a:xfrm>
            <a:off x="6019800" y="2936980"/>
            <a:ext cx="161925" cy="28564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9534525" y="3994255"/>
            <a:ext cx="161925" cy="5872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6019800" y="4082912"/>
            <a:ext cx="161925" cy="5872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3790950" y="4935469"/>
            <a:ext cx="530225" cy="1604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10800000">
            <a:off x="7886700" y="4944994"/>
            <a:ext cx="530225" cy="1604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9534524" y="2698699"/>
            <a:ext cx="161925" cy="5872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414661" y="5554645"/>
            <a:ext cx="1776448" cy="7985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9120386" y="5573695"/>
            <a:ext cx="1776448" cy="7985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a:off x="2695575" y="3969615"/>
            <a:ext cx="161925" cy="5872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a:off x="2695574" y="2679649"/>
            <a:ext cx="161925" cy="5872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81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4127" y="1338471"/>
            <a:ext cx="5681555" cy="461665"/>
          </a:xfrm>
          <a:prstGeom prst="rect">
            <a:avLst/>
          </a:prstGeom>
          <a:noFill/>
        </p:spPr>
        <p:txBody>
          <a:bodyPr wrap="none" rtlCol="0">
            <a:spAutoFit/>
          </a:bodyPr>
          <a:lstStyle/>
          <a:p>
            <a:r>
              <a:rPr lang="en-US" sz="2400" b="1" dirty="0"/>
              <a:t>Parent A                                               Parent B</a:t>
            </a:r>
          </a:p>
        </p:txBody>
      </p:sp>
      <p:sp>
        <p:nvSpPr>
          <p:cNvPr id="4" name="TextBox 3"/>
          <p:cNvSpPr txBox="1"/>
          <p:nvPr/>
        </p:nvSpPr>
        <p:spPr>
          <a:xfrm>
            <a:off x="1114425" y="1962150"/>
            <a:ext cx="8571577" cy="461665"/>
          </a:xfrm>
          <a:prstGeom prst="rect">
            <a:avLst/>
          </a:prstGeom>
          <a:noFill/>
        </p:spPr>
        <p:txBody>
          <a:bodyPr wrap="none" rtlCol="0">
            <a:spAutoFit/>
          </a:bodyPr>
          <a:lstStyle/>
          <a:p>
            <a:r>
              <a:rPr lang="en-US" sz="2400" b="1" dirty="0"/>
              <a:t>Genotype                                  AA                           x                            BB</a:t>
            </a:r>
          </a:p>
        </p:txBody>
      </p:sp>
      <p:sp>
        <p:nvSpPr>
          <p:cNvPr id="5" name="TextBox 4"/>
          <p:cNvSpPr txBox="1"/>
          <p:nvPr/>
        </p:nvSpPr>
        <p:spPr>
          <a:xfrm>
            <a:off x="1028700" y="2354818"/>
            <a:ext cx="8797537" cy="400110"/>
          </a:xfrm>
          <a:prstGeom prst="rect">
            <a:avLst/>
          </a:prstGeom>
          <a:noFill/>
        </p:spPr>
        <p:txBody>
          <a:bodyPr wrap="none" rtlCol="0">
            <a:spAutoFit/>
          </a:bodyPr>
          <a:lstStyle/>
          <a:p>
            <a:r>
              <a:rPr lang="en-US" sz="2000" dirty="0" err="1"/>
              <a:t>MapMaker</a:t>
            </a:r>
            <a:r>
              <a:rPr lang="en-US" sz="2000" dirty="0"/>
              <a:t> symbol                               [A]                                                                     [B]  </a:t>
            </a:r>
          </a:p>
        </p:txBody>
      </p:sp>
      <p:sp>
        <p:nvSpPr>
          <p:cNvPr id="6" name="TextBox 5"/>
          <p:cNvSpPr txBox="1"/>
          <p:nvPr/>
        </p:nvSpPr>
        <p:spPr>
          <a:xfrm>
            <a:off x="6619875" y="3029545"/>
            <a:ext cx="1107996" cy="461665"/>
          </a:xfrm>
          <a:prstGeom prst="rect">
            <a:avLst/>
          </a:prstGeom>
          <a:noFill/>
        </p:spPr>
        <p:txBody>
          <a:bodyPr wrap="none" rtlCol="0">
            <a:spAutoFit/>
          </a:bodyPr>
          <a:lstStyle/>
          <a:p>
            <a:r>
              <a:rPr lang="en-US" sz="2400" b="1" dirty="0"/>
              <a:t>F1 [AB]</a:t>
            </a:r>
          </a:p>
        </p:txBody>
      </p:sp>
      <p:sp>
        <p:nvSpPr>
          <p:cNvPr id="7" name="TextBox 6"/>
          <p:cNvSpPr txBox="1"/>
          <p:nvPr/>
        </p:nvSpPr>
        <p:spPr>
          <a:xfrm>
            <a:off x="6829425" y="3432542"/>
            <a:ext cx="4221027" cy="461665"/>
          </a:xfrm>
          <a:prstGeom prst="rect">
            <a:avLst/>
          </a:prstGeom>
          <a:noFill/>
        </p:spPr>
        <p:txBody>
          <a:bodyPr wrap="none" rtlCol="0">
            <a:spAutoFit/>
          </a:bodyPr>
          <a:lstStyle/>
          <a:p>
            <a:r>
              <a:rPr lang="en-US" sz="2400" b="1" dirty="0"/>
              <a:t>H</a:t>
            </a:r>
            <a:r>
              <a:rPr lang="en-US" sz="2400" dirty="0"/>
              <a:t>                                        Haploids</a:t>
            </a:r>
          </a:p>
        </p:txBody>
      </p:sp>
      <p:sp>
        <p:nvSpPr>
          <p:cNvPr id="8" name="TextBox 7"/>
          <p:cNvSpPr txBox="1"/>
          <p:nvPr/>
        </p:nvSpPr>
        <p:spPr>
          <a:xfrm>
            <a:off x="1476375" y="4914900"/>
            <a:ext cx="9358652" cy="461665"/>
          </a:xfrm>
          <a:prstGeom prst="rect">
            <a:avLst/>
          </a:prstGeom>
          <a:noFill/>
        </p:spPr>
        <p:txBody>
          <a:bodyPr wrap="none" rtlCol="0">
            <a:spAutoFit/>
          </a:bodyPr>
          <a:lstStyle/>
          <a:p>
            <a:r>
              <a:rPr lang="en-US" sz="2400" b="1" dirty="0"/>
              <a:t>BC1F1                                     F2                                   RILs                               DHs</a:t>
            </a:r>
          </a:p>
        </p:txBody>
      </p:sp>
      <p:sp>
        <p:nvSpPr>
          <p:cNvPr id="9" name="TextBox 8"/>
          <p:cNvSpPr txBox="1"/>
          <p:nvPr/>
        </p:nvSpPr>
        <p:spPr>
          <a:xfrm>
            <a:off x="1304925" y="5295900"/>
            <a:ext cx="9940542" cy="461665"/>
          </a:xfrm>
          <a:prstGeom prst="rect">
            <a:avLst/>
          </a:prstGeom>
          <a:noFill/>
        </p:spPr>
        <p:txBody>
          <a:bodyPr wrap="none" rtlCol="0">
            <a:spAutoFit/>
          </a:bodyPr>
          <a:lstStyle/>
          <a:p>
            <a:r>
              <a:rPr lang="en-US" sz="2400" dirty="0"/>
              <a:t>[AB] [BB]                        [AA] [AB] [BB]                    [AA] [BB]                      [AA] [BB]</a:t>
            </a:r>
          </a:p>
        </p:txBody>
      </p:sp>
      <p:sp>
        <p:nvSpPr>
          <p:cNvPr id="10" name="TextBox 9"/>
          <p:cNvSpPr txBox="1"/>
          <p:nvPr/>
        </p:nvSpPr>
        <p:spPr>
          <a:xfrm>
            <a:off x="1000125" y="533400"/>
            <a:ext cx="5367303" cy="523220"/>
          </a:xfrm>
          <a:prstGeom prst="rect">
            <a:avLst/>
          </a:prstGeom>
          <a:noFill/>
        </p:spPr>
        <p:txBody>
          <a:bodyPr wrap="none" rtlCol="0">
            <a:spAutoFit/>
          </a:bodyPr>
          <a:lstStyle/>
          <a:p>
            <a:r>
              <a:rPr lang="en-US" sz="2800" b="1" dirty="0"/>
              <a:t>Most typical mapping populations:</a:t>
            </a:r>
          </a:p>
        </p:txBody>
      </p:sp>
      <p:cxnSp>
        <p:nvCxnSpPr>
          <p:cNvPr id="12" name="Straight Arrow Connector 11"/>
          <p:cNvCxnSpPr/>
          <p:nvPr/>
        </p:nvCxnSpPr>
        <p:spPr>
          <a:xfrm flipH="1">
            <a:off x="2505075" y="3663374"/>
            <a:ext cx="4038600" cy="12515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7" idx="1"/>
          </p:cNvCxnSpPr>
          <p:nvPr/>
        </p:nvCxnSpPr>
        <p:spPr>
          <a:xfrm flipH="1">
            <a:off x="5172075" y="3663375"/>
            <a:ext cx="1657350" cy="12705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7258152" y="3653849"/>
            <a:ext cx="24278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10334625" y="3894207"/>
            <a:ext cx="9525" cy="104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7039179" y="2452390"/>
            <a:ext cx="0" cy="6057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2960076" y="3920549"/>
            <a:ext cx="1787797" cy="369332"/>
          </a:xfrm>
          <a:prstGeom prst="rect">
            <a:avLst/>
          </a:prstGeom>
          <a:noFill/>
        </p:spPr>
        <p:txBody>
          <a:bodyPr wrap="none" rtlCol="0">
            <a:spAutoFit/>
          </a:bodyPr>
          <a:lstStyle/>
          <a:p>
            <a:r>
              <a:rPr lang="en-US" dirty="0"/>
              <a:t>Cross to parent B</a:t>
            </a:r>
          </a:p>
        </p:txBody>
      </p:sp>
      <p:sp>
        <p:nvSpPr>
          <p:cNvPr id="37" name="TextBox 36"/>
          <p:cNvSpPr txBox="1"/>
          <p:nvPr/>
        </p:nvSpPr>
        <p:spPr>
          <a:xfrm>
            <a:off x="5229225" y="4256157"/>
            <a:ext cx="529312" cy="369332"/>
          </a:xfrm>
          <a:prstGeom prst="rect">
            <a:avLst/>
          </a:prstGeom>
          <a:noFill/>
        </p:spPr>
        <p:txBody>
          <a:bodyPr wrap="none" rtlCol="0">
            <a:spAutoFit/>
          </a:bodyPr>
          <a:lstStyle/>
          <a:p>
            <a:r>
              <a:rPr lang="en-US" dirty="0"/>
              <a:t>Self</a:t>
            </a:r>
          </a:p>
        </p:txBody>
      </p:sp>
      <p:sp>
        <p:nvSpPr>
          <p:cNvPr id="42" name="TextBox 41"/>
          <p:cNvSpPr txBox="1"/>
          <p:nvPr/>
        </p:nvSpPr>
        <p:spPr>
          <a:xfrm>
            <a:off x="7381207" y="4132645"/>
            <a:ext cx="987771" cy="369332"/>
          </a:xfrm>
          <a:prstGeom prst="rect">
            <a:avLst/>
          </a:prstGeom>
          <a:noFill/>
        </p:spPr>
        <p:txBody>
          <a:bodyPr wrap="none" rtlCol="0">
            <a:spAutoFit/>
          </a:bodyPr>
          <a:lstStyle/>
          <a:p>
            <a:r>
              <a:rPr lang="en-US" dirty="0"/>
              <a:t>Self ≥5X </a:t>
            </a:r>
          </a:p>
        </p:txBody>
      </p:sp>
      <p:cxnSp>
        <p:nvCxnSpPr>
          <p:cNvPr id="44" name="Straight Arrow Connector 43"/>
          <p:cNvCxnSpPr/>
          <p:nvPr/>
        </p:nvCxnSpPr>
        <p:spPr>
          <a:xfrm>
            <a:off x="7029654" y="3846582"/>
            <a:ext cx="688692" cy="11159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10296525" y="4113282"/>
            <a:ext cx="1207382" cy="523220"/>
          </a:xfrm>
          <a:prstGeom prst="rect">
            <a:avLst/>
          </a:prstGeom>
          <a:noFill/>
        </p:spPr>
        <p:txBody>
          <a:bodyPr wrap="none" rtlCol="0">
            <a:spAutoFit/>
          </a:bodyPr>
          <a:lstStyle/>
          <a:p>
            <a:r>
              <a:rPr lang="en-US" sz="1400" dirty="0"/>
              <a:t>Doubling with</a:t>
            </a:r>
          </a:p>
          <a:p>
            <a:r>
              <a:rPr lang="en-US" sz="1400" dirty="0"/>
              <a:t>colchicine</a:t>
            </a:r>
          </a:p>
        </p:txBody>
      </p:sp>
      <p:sp>
        <p:nvSpPr>
          <p:cNvPr id="46" name="TextBox 45"/>
          <p:cNvSpPr txBox="1"/>
          <p:nvPr/>
        </p:nvSpPr>
        <p:spPr>
          <a:xfrm>
            <a:off x="1514475" y="5800725"/>
            <a:ext cx="9474068" cy="400110"/>
          </a:xfrm>
          <a:prstGeom prst="rect">
            <a:avLst/>
          </a:prstGeom>
          <a:noFill/>
        </p:spPr>
        <p:txBody>
          <a:bodyPr wrap="none" rtlCol="0">
            <a:spAutoFit/>
          </a:bodyPr>
          <a:lstStyle/>
          <a:p>
            <a:r>
              <a:rPr lang="en-US" sz="2000" dirty="0"/>
              <a:t>H       B                                    A        H       B                                A       B                                 A        B</a:t>
            </a:r>
          </a:p>
        </p:txBody>
      </p:sp>
    </p:spTree>
    <p:extLst>
      <p:ext uri="{BB962C8B-B14F-4D97-AF65-F5344CB8AC3E}">
        <p14:creationId xmlns:p14="http://schemas.microsoft.com/office/powerpoint/2010/main" val="147308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933" r="44657" b="9353"/>
          <a:stretch/>
        </p:blipFill>
        <p:spPr bwMode="auto">
          <a:xfrm>
            <a:off x="4157427" y="228600"/>
            <a:ext cx="3236420" cy="6276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a:srcRect l="34537" t="-303" r="6891" b="303"/>
          <a:stretch/>
        </p:blipFill>
        <p:spPr>
          <a:xfrm rot="5400000">
            <a:off x="739620" y="1746404"/>
            <a:ext cx="4391025" cy="3146116"/>
          </a:xfrm>
          <a:prstGeom prst="rect">
            <a:avLst/>
          </a:prstGeom>
        </p:spPr>
      </p:pic>
      <p:pic>
        <p:nvPicPr>
          <p:cNvPr id="12" name="Picture 11"/>
          <p:cNvPicPr>
            <a:picLocks noChangeAspect="1"/>
          </p:cNvPicPr>
          <p:nvPr/>
        </p:nvPicPr>
        <p:blipFill rotWithShape="1">
          <a:blip r:embed="rId4"/>
          <a:srcRect l="33445" t="20380" r="7221"/>
          <a:stretch/>
        </p:blipFill>
        <p:spPr>
          <a:xfrm rot="5400000">
            <a:off x="601273" y="2120746"/>
            <a:ext cx="4391023" cy="2683184"/>
          </a:xfrm>
          <a:prstGeom prst="rect">
            <a:avLst/>
          </a:prstGeom>
        </p:spPr>
      </p:pic>
      <p:sp>
        <p:nvSpPr>
          <p:cNvPr id="13" name="TextBox 12"/>
          <p:cNvSpPr txBox="1"/>
          <p:nvPr/>
        </p:nvSpPr>
        <p:spPr>
          <a:xfrm>
            <a:off x="420442" y="209550"/>
            <a:ext cx="3871957" cy="707886"/>
          </a:xfrm>
          <a:prstGeom prst="rect">
            <a:avLst/>
          </a:prstGeom>
          <a:noFill/>
        </p:spPr>
        <p:txBody>
          <a:bodyPr wrap="none" rtlCol="0">
            <a:spAutoFit/>
          </a:bodyPr>
          <a:lstStyle/>
          <a:p>
            <a:r>
              <a:rPr lang="en-US" sz="2000" dirty="0"/>
              <a:t>Identification of QDR Loci for three </a:t>
            </a:r>
          </a:p>
          <a:p>
            <a:r>
              <a:rPr lang="en-US" sz="2000" i="1" dirty="0"/>
              <a:t>Pythium</a:t>
            </a:r>
            <a:r>
              <a:rPr lang="en-US" sz="2000" dirty="0"/>
              <a:t> Species in Soybean</a:t>
            </a:r>
          </a:p>
        </p:txBody>
      </p:sp>
      <p:graphicFrame>
        <p:nvGraphicFramePr>
          <p:cNvPr id="6" name="Table 5"/>
          <p:cNvGraphicFramePr>
            <a:graphicFrameLocks noGrp="1"/>
          </p:cNvGraphicFramePr>
          <p:nvPr/>
        </p:nvGraphicFramePr>
        <p:xfrm>
          <a:off x="6003925" y="2563019"/>
          <a:ext cx="6146800" cy="952500"/>
        </p:xfrm>
        <a:graphic>
          <a:graphicData uri="http://schemas.openxmlformats.org/drawingml/2006/table">
            <a:tbl>
              <a:tblPr/>
              <a:tblGrid>
                <a:gridCol w="609600">
                  <a:extLst>
                    <a:ext uri="{9D8B030D-6E8A-4147-A177-3AD203B41FA5}">
                      <a16:colId xmlns:a16="http://schemas.microsoft.com/office/drawing/2014/main" val="1908325114"/>
                    </a:ext>
                  </a:extLst>
                </a:gridCol>
                <a:gridCol w="609600">
                  <a:extLst>
                    <a:ext uri="{9D8B030D-6E8A-4147-A177-3AD203B41FA5}">
                      <a16:colId xmlns:a16="http://schemas.microsoft.com/office/drawing/2014/main" val="426768479"/>
                    </a:ext>
                  </a:extLst>
                </a:gridCol>
                <a:gridCol w="1117600">
                  <a:extLst>
                    <a:ext uri="{9D8B030D-6E8A-4147-A177-3AD203B41FA5}">
                      <a16:colId xmlns:a16="http://schemas.microsoft.com/office/drawing/2014/main" val="3628847393"/>
                    </a:ext>
                  </a:extLst>
                </a:gridCol>
                <a:gridCol w="3810000">
                  <a:extLst>
                    <a:ext uri="{9D8B030D-6E8A-4147-A177-3AD203B41FA5}">
                      <a16:colId xmlns:a16="http://schemas.microsoft.com/office/drawing/2014/main" val="1422796242"/>
                    </a:ext>
                  </a:extLst>
                </a:gridCol>
              </a:tblGrid>
              <a:tr h="190500">
                <a:tc>
                  <a:txBody>
                    <a:bodyPr/>
                    <a:lstStyle/>
                    <a:p>
                      <a:pPr algn="ctr" fontAlgn="b"/>
                      <a:r>
                        <a:rPr lang="en-US" sz="1100" b="0" i="0" u="none" strike="noStrike">
                          <a:solidFill>
                            <a:srgbClr val="000000"/>
                          </a:solidFill>
                          <a:effectLst/>
                          <a:latin typeface="Calibri" panose="020F0502020204030204" pitchFamily="34" charset="0"/>
                        </a:rPr>
                        <a:t>8284689</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8288765</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Glyma.08g107700</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LEUCINE-RICH REPEAT RECEPTOR-LIKE PROTEIN KINASE</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7623775"/>
                  </a:ext>
                </a:extLst>
              </a:tr>
              <a:tr h="190500">
                <a:tc>
                  <a:txBody>
                    <a:bodyPr/>
                    <a:lstStyle/>
                    <a:p>
                      <a:pPr algn="ctr" fontAlgn="b"/>
                      <a:r>
                        <a:rPr lang="en-US" sz="1100" b="0" i="0" u="none" strike="noStrike">
                          <a:solidFill>
                            <a:srgbClr val="000000"/>
                          </a:solidFill>
                          <a:effectLst/>
                          <a:latin typeface="Calibri" panose="020F0502020204030204" pitchFamily="34" charset="0"/>
                        </a:rPr>
                        <a:t>8968563</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8975029</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Glyma.08g116600</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LEUCINE-RICH REPEAT RECEPTOR-LIKE PROTEIN KINASE</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22710051"/>
                  </a:ext>
                </a:extLst>
              </a:tr>
              <a:tr h="190500">
                <a:tc>
                  <a:txBody>
                    <a:bodyPr/>
                    <a:lstStyle/>
                    <a:p>
                      <a:pPr algn="ctr" fontAlgn="b"/>
                      <a:r>
                        <a:rPr lang="en-US" sz="1100" b="0" i="0" u="none" strike="noStrike">
                          <a:solidFill>
                            <a:srgbClr val="000000"/>
                          </a:solidFill>
                          <a:effectLst/>
                          <a:latin typeface="Calibri" panose="020F0502020204030204" pitchFamily="34" charset="0"/>
                        </a:rPr>
                        <a:t>9019800</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9023179</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Glyma.08g117000</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dirty="0">
                          <a:solidFill>
                            <a:srgbClr val="000000"/>
                          </a:solidFill>
                          <a:effectLst/>
                          <a:latin typeface="Calibri" panose="020F0502020204030204" pitchFamily="34" charset="0"/>
                        </a:rPr>
                        <a:t>LEUCINE-RICH REPEAT RECEPTOR-LIKE PROTEIN KINASE</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03623697"/>
                  </a:ext>
                </a:extLst>
              </a:tr>
              <a:tr h="190500">
                <a:tc>
                  <a:txBody>
                    <a:bodyPr/>
                    <a:lstStyle/>
                    <a:p>
                      <a:pPr algn="ctr" fontAlgn="b"/>
                      <a:r>
                        <a:rPr lang="en-US" sz="1100" b="0" i="0" u="none" strike="noStrike">
                          <a:solidFill>
                            <a:srgbClr val="000000"/>
                          </a:solidFill>
                          <a:effectLst/>
                          <a:latin typeface="Calibri" panose="020F0502020204030204" pitchFamily="34" charset="0"/>
                        </a:rPr>
                        <a:t>9192002</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9196512</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Glyma.08g119200</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LRR and NB-ARC domains-containing disease resistance protein</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37574541"/>
                  </a:ext>
                </a:extLst>
              </a:tr>
              <a:tr h="190500">
                <a:tc>
                  <a:txBody>
                    <a:bodyPr/>
                    <a:lstStyle/>
                    <a:p>
                      <a:pPr algn="ctr" fontAlgn="b"/>
                      <a:r>
                        <a:rPr lang="en-US" sz="1100" b="0" i="0" u="none" strike="noStrike">
                          <a:solidFill>
                            <a:srgbClr val="000000"/>
                          </a:solidFill>
                          <a:effectLst/>
                          <a:latin typeface="Calibri" panose="020F0502020204030204" pitchFamily="34" charset="0"/>
                        </a:rPr>
                        <a:t>9269694</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9276831</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a:solidFill>
                            <a:srgbClr val="000000"/>
                          </a:solidFill>
                          <a:effectLst/>
                          <a:latin typeface="Calibri" panose="020F0502020204030204" pitchFamily="34" charset="0"/>
                        </a:rPr>
                        <a:t>Glyma.08g120300</a:t>
                      </a:r>
                    </a:p>
                  </a:txBody>
                  <a:tcPr marL="9525" marR="9525" marT="9525" marB="0" anchor="b">
                    <a:lnL>
                      <a:noFill/>
                    </a:lnL>
                    <a:lnR>
                      <a:noFill/>
                    </a:lnR>
                    <a:lnT>
                      <a:noFill/>
                    </a:lnT>
                    <a:lnB>
                      <a:noFill/>
                    </a:lnB>
                    <a:solidFill>
                      <a:srgbClr val="FFFF00"/>
                    </a:solidFill>
                  </a:tcPr>
                </a:tc>
                <a:tc>
                  <a:txBody>
                    <a:bodyPr/>
                    <a:lstStyle/>
                    <a:p>
                      <a:pPr algn="l" fontAlgn="b"/>
                      <a:r>
                        <a:rPr lang="en-US" sz="1100" b="0" i="0" u="none" strike="noStrike" dirty="0">
                          <a:solidFill>
                            <a:srgbClr val="000000"/>
                          </a:solidFill>
                          <a:effectLst/>
                          <a:latin typeface="Calibri" panose="020F0502020204030204" pitchFamily="34" charset="0"/>
                        </a:rPr>
                        <a:t>LEUCINE-RICH REPEAT RECEPTOR-LIKE PROTEIN KINASE</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34457734"/>
                  </a:ext>
                </a:extLst>
              </a:tr>
            </a:tbl>
          </a:graphicData>
        </a:graphic>
      </p:graphicFrame>
    </p:spTree>
    <p:extLst>
      <p:ext uri="{BB962C8B-B14F-4D97-AF65-F5344CB8AC3E}">
        <p14:creationId xmlns:p14="http://schemas.microsoft.com/office/powerpoint/2010/main" val="64279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Brace 5"/>
          <p:cNvSpPr/>
          <p:nvPr/>
        </p:nvSpPr>
        <p:spPr>
          <a:xfrm>
            <a:off x="3857625" y="2790825"/>
            <a:ext cx="45719" cy="132397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Right Brace 6"/>
          <p:cNvSpPr/>
          <p:nvPr/>
        </p:nvSpPr>
        <p:spPr>
          <a:xfrm>
            <a:off x="9247188" y="1990724"/>
            <a:ext cx="47306" cy="248285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TextBox 7"/>
          <p:cNvSpPr txBox="1"/>
          <p:nvPr/>
        </p:nvSpPr>
        <p:spPr>
          <a:xfrm>
            <a:off x="1047750" y="361950"/>
            <a:ext cx="1567545" cy="461665"/>
          </a:xfrm>
          <a:prstGeom prst="rect">
            <a:avLst/>
          </a:prstGeom>
          <a:noFill/>
        </p:spPr>
        <p:txBody>
          <a:bodyPr wrap="none" rtlCol="0">
            <a:spAutoFit/>
          </a:bodyPr>
          <a:lstStyle/>
          <a:p>
            <a:r>
              <a:rPr lang="en-US" sz="1200" dirty="0"/>
              <a:t>Protein-Oil QTL</a:t>
            </a:r>
          </a:p>
          <a:p>
            <a:r>
              <a:rPr lang="en-US" sz="1200" dirty="0"/>
              <a:t>Regional map of </a:t>
            </a:r>
            <a:r>
              <a:rPr lang="en-US" sz="1200" dirty="0" err="1"/>
              <a:t>chr.</a:t>
            </a:r>
            <a:r>
              <a:rPr lang="en-US" sz="1200" dirty="0"/>
              <a:t> 2</a:t>
            </a:r>
          </a:p>
        </p:txBody>
      </p:sp>
      <p:sp>
        <p:nvSpPr>
          <p:cNvPr id="9" name="TextBox 8"/>
          <p:cNvSpPr txBox="1"/>
          <p:nvPr/>
        </p:nvSpPr>
        <p:spPr>
          <a:xfrm>
            <a:off x="6924675" y="361950"/>
            <a:ext cx="1646092" cy="461665"/>
          </a:xfrm>
          <a:prstGeom prst="rect">
            <a:avLst/>
          </a:prstGeom>
          <a:noFill/>
        </p:spPr>
        <p:txBody>
          <a:bodyPr wrap="none" rtlCol="0">
            <a:spAutoFit/>
          </a:bodyPr>
          <a:lstStyle/>
          <a:p>
            <a:r>
              <a:rPr lang="en-US" sz="1200" dirty="0"/>
              <a:t>Protein-Oil QTL</a:t>
            </a:r>
          </a:p>
          <a:p>
            <a:r>
              <a:rPr lang="en-US" sz="1200" dirty="0"/>
              <a:t>Regional map of </a:t>
            </a:r>
            <a:r>
              <a:rPr lang="en-US" sz="1200" dirty="0" err="1"/>
              <a:t>chr.</a:t>
            </a:r>
            <a:r>
              <a:rPr lang="en-US" sz="1200" dirty="0"/>
              <a:t> 15</a:t>
            </a:r>
          </a:p>
        </p:txBody>
      </p:sp>
      <p:sp>
        <p:nvSpPr>
          <p:cNvPr id="10" name="TextBox 9"/>
          <p:cNvSpPr txBox="1"/>
          <p:nvPr/>
        </p:nvSpPr>
        <p:spPr>
          <a:xfrm>
            <a:off x="3990975" y="3143250"/>
            <a:ext cx="1426031" cy="646331"/>
          </a:xfrm>
          <a:prstGeom prst="rect">
            <a:avLst/>
          </a:prstGeom>
          <a:noFill/>
        </p:spPr>
        <p:txBody>
          <a:bodyPr wrap="none" rtlCol="0">
            <a:spAutoFit/>
          </a:bodyPr>
          <a:lstStyle/>
          <a:p>
            <a:r>
              <a:rPr lang="en-US" sz="1200" dirty="0"/>
              <a:t>Max LOD region for</a:t>
            </a:r>
          </a:p>
          <a:p>
            <a:r>
              <a:rPr lang="en-US" sz="1200" dirty="0"/>
              <a:t>seed protein and oil</a:t>
            </a:r>
          </a:p>
          <a:p>
            <a:r>
              <a:rPr lang="en-US" sz="1200" dirty="0"/>
              <a:t>content on </a:t>
            </a:r>
            <a:r>
              <a:rPr lang="en-US" sz="1200" dirty="0" err="1"/>
              <a:t>chr.</a:t>
            </a:r>
            <a:r>
              <a:rPr lang="en-US" sz="1200" dirty="0"/>
              <a:t> 2</a:t>
            </a:r>
          </a:p>
        </p:txBody>
      </p:sp>
      <p:sp>
        <p:nvSpPr>
          <p:cNvPr id="11" name="TextBox 10"/>
          <p:cNvSpPr txBox="1"/>
          <p:nvPr/>
        </p:nvSpPr>
        <p:spPr>
          <a:xfrm>
            <a:off x="9338715" y="2927132"/>
            <a:ext cx="1426031" cy="646331"/>
          </a:xfrm>
          <a:prstGeom prst="rect">
            <a:avLst/>
          </a:prstGeom>
          <a:noFill/>
        </p:spPr>
        <p:txBody>
          <a:bodyPr wrap="none" rtlCol="0">
            <a:spAutoFit/>
          </a:bodyPr>
          <a:lstStyle/>
          <a:p>
            <a:r>
              <a:rPr lang="en-US" sz="1200" dirty="0"/>
              <a:t>Max LOD region for</a:t>
            </a:r>
          </a:p>
          <a:p>
            <a:r>
              <a:rPr lang="en-US" sz="1200" dirty="0"/>
              <a:t>seed protein and oil</a:t>
            </a:r>
          </a:p>
          <a:p>
            <a:r>
              <a:rPr lang="en-US" sz="1200" dirty="0"/>
              <a:t>content on </a:t>
            </a:r>
            <a:r>
              <a:rPr lang="en-US" sz="1200" dirty="0" err="1"/>
              <a:t>chr.</a:t>
            </a:r>
            <a:r>
              <a:rPr lang="en-US" sz="1200" dirty="0"/>
              <a:t> 15</a:t>
            </a:r>
          </a:p>
        </p:txBody>
      </p:sp>
      <p:sp>
        <p:nvSpPr>
          <p:cNvPr id="12" name="TextBox 11"/>
          <p:cNvSpPr txBox="1"/>
          <p:nvPr/>
        </p:nvSpPr>
        <p:spPr>
          <a:xfrm>
            <a:off x="1533525" y="6181725"/>
            <a:ext cx="722827" cy="276999"/>
          </a:xfrm>
          <a:prstGeom prst="rect">
            <a:avLst/>
          </a:prstGeom>
          <a:noFill/>
        </p:spPr>
        <p:txBody>
          <a:bodyPr wrap="none" rtlCol="0">
            <a:spAutoFit/>
          </a:bodyPr>
          <a:lstStyle/>
          <a:p>
            <a:r>
              <a:rPr lang="en-US" sz="1200" dirty="0"/>
              <a:t>Figure 1.</a:t>
            </a:r>
          </a:p>
        </p:txBody>
      </p:sp>
      <p:sp>
        <p:nvSpPr>
          <p:cNvPr id="13" name="TextBox 12"/>
          <p:cNvSpPr txBox="1"/>
          <p:nvPr/>
        </p:nvSpPr>
        <p:spPr>
          <a:xfrm>
            <a:off x="7329157" y="6181725"/>
            <a:ext cx="722827" cy="276999"/>
          </a:xfrm>
          <a:prstGeom prst="rect">
            <a:avLst/>
          </a:prstGeom>
          <a:noFill/>
        </p:spPr>
        <p:txBody>
          <a:bodyPr wrap="none" rtlCol="0">
            <a:spAutoFit/>
          </a:bodyPr>
          <a:lstStyle/>
          <a:p>
            <a:r>
              <a:rPr lang="en-US" sz="1200" dirty="0"/>
              <a:t>Figure 2.</a:t>
            </a:r>
          </a:p>
        </p:txBody>
      </p:sp>
      <p:sp>
        <p:nvSpPr>
          <p:cNvPr id="2" name="TextBox 1"/>
          <p:cNvSpPr txBox="1"/>
          <p:nvPr/>
        </p:nvSpPr>
        <p:spPr>
          <a:xfrm>
            <a:off x="2540001" y="5625306"/>
            <a:ext cx="686406" cy="246221"/>
          </a:xfrm>
          <a:prstGeom prst="rect">
            <a:avLst/>
          </a:prstGeom>
          <a:noFill/>
        </p:spPr>
        <p:txBody>
          <a:bodyPr wrap="none" rtlCol="0">
            <a:spAutoFit/>
          </a:bodyPr>
          <a:lstStyle/>
          <a:p>
            <a:r>
              <a:rPr lang="en-US" sz="1000" dirty="0"/>
              <a:t>(Sat_289)</a:t>
            </a:r>
          </a:p>
        </p:txBody>
      </p:sp>
      <p:sp>
        <p:nvSpPr>
          <p:cNvPr id="15" name="AutoShape 3"/>
          <p:cNvSpPr>
            <a:spLocks noChangeAspect="1" noChangeArrowheads="1" noTextEdit="1"/>
          </p:cNvSpPr>
          <p:nvPr/>
        </p:nvSpPr>
        <p:spPr bwMode="auto">
          <a:xfrm>
            <a:off x="1100138" y="723900"/>
            <a:ext cx="27527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205"/>
          <p:cNvGrpSpPr>
            <a:grpSpLocks/>
          </p:cNvGrpSpPr>
          <p:nvPr/>
        </p:nvGrpSpPr>
        <p:grpSpPr bwMode="auto">
          <a:xfrm>
            <a:off x="1100138" y="849313"/>
            <a:ext cx="2708275" cy="4856163"/>
            <a:chOff x="693" y="535"/>
            <a:chExt cx="1706" cy="3059"/>
          </a:xfrm>
        </p:grpSpPr>
        <p:sp>
          <p:nvSpPr>
            <p:cNvPr id="39" name="AutoShape 5"/>
            <p:cNvSpPr>
              <a:spLocks noChangeArrowheads="1"/>
            </p:cNvSpPr>
            <p:nvPr/>
          </p:nvSpPr>
          <p:spPr bwMode="auto">
            <a:xfrm>
              <a:off x="926" y="822"/>
              <a:ext cx="69" cy="2719"/>
            </a:xfrm>
            <a:prstGeom prst="roundRect">
              <a:avLst>
                <a:gd name="adj" fmla="val 50000"/>
              </a:avLst>
            </a:pr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6"/>
            <p:cNvSpPr>
              <a:spLocks noChangeArrowheads="1"/>
            </p:cNvSpPr>
            <p:nvPr/>
          </p:nvSpPr>
          <p:spPr bwMode="auto">
            <a:xfrm>
              <a:off x="1090" y="535"/>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GBS02_45347921K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7"/>
            <p:cNvSpPr>
              <a:spLocks noChangeArrowheads="1"/>
            </p:cNvSpPr>
            <p:nvPr/>
          </p:nvSpPr>
          <p:spPr bwMode="auto">
            <a:xfrm>
              <a:off x="1600" y="535"/>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GBS02_45366600K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8"/>
            <p:cNvSpPr>
              <a:spLocks noChangeArrowheads="1"/>
            </p:cNvSpPr>
            <p:nvPr/>
          </p:nvSpPr>
          <p:spPr bwMode="auto">
            <a:xfrm>
              <a:off x="693" y="539"/>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Freeform 9"/>
            <p:cNvSpPr>
              <a:spLocks/>
            </p:cNvSpPr>
            <p:nvPr/>
          </p:nvSpPr>
          <p:spPr bwMode="auto">
            <a:xfrm>
              <a:off x="847" y="567"/>
              <a:ext cx="79" cy="288"/>
            </a:xfrm>
            <a:custGeom>
              <a:avLst/>
              <a:gdLst>
                <a:gd name="T0" fmla="*/ 0 w 83"/>
                <a:gd name="T1" fmla="*/ 0 h 301"/>
                <a:gd name="T2" fmla="*/ 15 w 83"/>
                <a:gd name="T3" fmla="*/ 0 h 301"/>
                <a:gd name="T4" fmla="*/ 83 w 83"/>
                <a:gd name="T5" fmla="*/ 301 h 301"/>
              </a:gdLst>
              <a:ahLst/>
              <a:cxnLst>
                <a:cxn ang="0">
                  <a:pos x="T0" y="T1"/>
                </a:cxn>
                <a:cxn ang="0">
                  <a:pos x="T2" y="T3"/>
                </a:cxn>
                <a:cxn ang="0">
                  <a:pos x="T4" y="T5"/>
                </a:cxn>
              </a:cxnLst>
              <a:rect l="0" t="0" r="r" b="b"/>
              <a:pathLst>
                <a:path w="83" h="301">
                  <a:moveTo>
                    <a:pt x="0" y="0"/>
                  </a:moveTo>
                  <a:lnTo>
                    <a:pt x="15" y="0"/>
                  </a:lnTo>
                  <a:lnTo>
                    <a:pt x="83" y="30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p:cNvSpPr>
            <p:nvPr/>
          </p:nvSpPr>
          <p:spPr bwMode="auto">
            <a:xfrm>
              <a:off x="931" y="567"/>
              <a:ext cx="141" cy="288"/>
            </a:xfrm>
            <a:custGeom>
              <a:avLst/>
              <a:gdLst>
                <a:gd name="T0" fmla="*/ 0 w 147"/>
                <a:gd name="T1" fmla="*/ 301 h 301"/>
                <a:gd name="T2" fmla="*/ 66 w 147"/>
                <a:gd name="T3" fmla="*/ 301 h 301"/>
                <a:gd name="T4" fmla="*/ 134 w 147"/>
                <a:gd name="T5" fmla="*/ 0 h 301"/>
                <a:gd name="T6" fmla="*/ 147 w 147"/>
                <a:gd name="T7" fmla="*/ 0 h 301"/>
              </a:gdLst>
              <a:ahLst/>
              <a:cxnLst>
                <a:cxn ang="0">
                  <a:pos x="T0" y="T1"/>
                </a:cxn>
                <a:cxn ang="0">
                  <a:pos x="T2" y="T3"/>
                </a:cxn>
                <a:cxn ang="0">
                  <a:pos x="T4" y="T5"/>
                </a:cxn>
                <a:cxn ang="0">
                  <a:pos x="T6" y="T7"/>
                </a:cxn>
              </a:cxnLst>
              <a:rect l="0" t="0" r="r" b="b"/>
              <a:pathLst>
                <a:path w="147" h="301">
                  <a:moveTo>
                    <a:pt x="0" y="301"/>
                  </a:moveTo>
                  <a:lnTo>
                    <a:pt x="66" y="30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11"/>
            <p:cNvSpPr>
              <a:spLocks noChangeShapeType="1"/>
            </p:cNvSpPr>
            <p:nvPr/>
          </p:nvSpPr>
          <p:spPr bwMode="auto">
            <a:xfrm>
              <a:off x="1074" y="545"/>
              <a:ext cx="0" cy="4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12"/>
            <p:cNvSpPr>
              <a:spLocks noChangeArrowheads="1"/>
            </p:cNvSpPr>
            <p:nvPr/>
          </p:nvSpPr>
          <p:spPr bwMode="auto">
            <a:xfrm>
              <a:off x="1090" y="598"/>
              <a:ext cx="60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Gm02_46855228_G_A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3"/>
            <p:cNvSpPr>
              <a:spLocks noChangeArrowheads="1"/>
            </p:cNvSpPr>
            <p:nvPr/>
          </p:nvSpPr>
          <p:spPr bwMode="auto">
            <a:xfrm>
              <a:off x="693" y="60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Freeform 14"/>
            <p:cNvSpPr>
              <a:spLocks/>
            </p:cNvSpPr>
            <p:nvPr/>
          </p:nvSpPr>
          <p:spPr bwMode="auto">
            <a:xfrm>
              <a:off x="847" y="630"/>
              <a:ext cx="79" cy="252"/>
            </a:xfrm>
            <a:custGeom>
              <a:avLst/>
              <a:gdLst>
                <a:gd name="T0" fmla="*/ 0 w 83"/>
                <a:gd name="T1" fmla="*/ 0 h 263"/>
                <a:gd name="T2" fmla="*/ 15 w 83"/>
                <a:gd name="T3" fmla="*/ 0 h 263"/>
                <a:gd name="T4" fmla="*/ 83 w 83"/>
                <a:gd name="T5" fmla="*/ 263 h 263"/>
              </a:gdLst>
              <a:ahLst/>
              <a:cxnLst>
                <a:cxn ang="0">
                  <a:pos x="T0" y="T1"/>
                </a:cxn>
                <a:cxn ang="0">
                  <a:pos x="T2" y="T3"/>
                </a:cxn>
                <a:cxn ang="0">
                  <a:pos x="T4" y="T5"/>
                </a:cxn>
              </a:cxnLst>
              <a:rect l="0" t="0" r="r" b="b"/>
              <a:pathLst>
                <a:path w="83" h="263">
                  <a:moveTo>
                    <a:pt x="0" y="0"/>
                  </a:moveTo>
                  <a:lnTo>
                    <a:pt x="15" y="0"/>
                  </a:lnTo>
                  <a:lnTo>
                    <a:pt x="83" y="26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p:cNvSpPr>
            <p:nvPr/>
          </p:nvSpPr>
          <p:spPr bwMode="auto">
            <a:xfrm>
              <a:off x="931" y="630"/>
              <a:ext cx="141" cy="252"/>
            </a:xfrm>
            <a:custGeom>
              <a:avLst/>
              <a:gdLst>
                <a:gd name="T0" fmla="*/ 0 w 147"/>
                <a:gd name="T1" fmla="*/ 263 h 263"/>
                <a:gd name="T2" fmla="*/ 66 w 147"/>
                <a:gd name="T3" fmla="*/ 263 h 263"/>
                <a:gd name="T4" fmla="*/ 134 w 147"/>
                <a:gd name="T5" fmla="*/ 0 h 263"/>
                <a:gd name="T6" fmla="*/ 147 w 147"/>
                <a:gd name="T7" fmla="*/ 0 h 263"/>
              </a:gdLst>
              <a:ahLst/>
              <a:cxnLst>
                <a:cxn ang="0">
                  <a:pos x="T0" y="T1"/>
                </a:cxn>
                <a:cxn ang="0">
                  <a:pos x="T2" y="T3"/>
                </a:cxn>
                <a:cxn ang="0">
                  <a:pos x="T4" y="T5"/>
                </a:cxn>
                <a:cxn ang="0">
                  <a:pos x="T6" y="T7"/>
                </a:cxn>
              </a:cxnLst>
              <a:rect l="0" t="0" r="r" b="b"/>
              <a:pathLst>
                <a:path w="147" h="263">
                  <a:moveTo>
                    <a:pt x="0" y="263"/>
                  </a:moveTo>
                  <a:lnTo>
                    <a:pt x="66" y="263"/>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16"/>
            <p:cNvSpPr>
              <a:spLocks noChangeArrowheads="1"/>
            </p:cNvSpPr>
            <p:nvPr/>
          </p:nvSpPr>
          <p:spPr bwMode="auto">
            <a:xfrm>
              <a:off x="1090" y="662"/>
              <a:ext cx="60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Gm02_47125519_G_A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7"/>
            <p:cNvSpPr>
              <a:spLocks noChangeArrowheads="1"/>
            </p:cNvSpPr>
            <p:nvPr/>
          </p:nvSpPr>
          <p:spPr bwMode="auto">
            <a:xfrm>
              <a:off x="693" y="66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Freeform 18"/>
            <p:cNvSpPr>
              <a:spLocks/>
            </p:cNvSpPr>
            <p:nvPr/>
          </p:nvSpPr>
          <p:spPr bwMode="auto">
            <a:xfrm>
              <a:off x="847" y="693"/>
              <a:ext cx="79" cy="282"/>
            </a:xfrm>
            <a:custGeom>
              <a:avLst/>
              <a:gdLst>
                <a:gd name="T0" fmla="*/ 0 w 83"/>
                <a:gd name="T1" fmla="*/ 0 h 294"/>
                <a:gd name="T2" fmla="*/ 15 w 83"/>
                <a:gd name="T3" fmla="*/ 0 h 294"/>
                <a:gd name="T4" fmla="*/ 83 w 83"/>
                <a:gd name="T5" fmla="*/ 294 h 294"/>
              </a:gdLst>
              <a:ahLst/>
              <a:cxnLst>
                <a:cxn ang="0">
                  <a:pos x="T0" y="T1"/>
                </a:cxn>
                <a:cxn ang="0">
                  <a:pos x="T2" y="T3"/>
                </a:cxn>
                <a:cxn ang="0">
                  <a:pos x="T4" y="T5"/>
                </a:cxn>
              </a:cxnLst>
              <a:rect l="0" t="0" r="r" b="b"/>
              <a:pathLst>
                <a:path w="83" h="294">
                  <a:moveTo>
                    <a:pt x="0" y="0"/>
                  </a:moveTo>
                  <a:lnTo>
                    <a:pt x="15" y="0"/>
                  </a:lnTo>
                  <a:lnTo>
                    <a:pt x="83" y="2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p:cNvSpPr>
            <p:nvPr/>
          </p:nvSpPr>
          <p:spPr bwMode="auto">
            <a:xfrm>
              <a:off x="931" y="693"/>
              <a:ext cx="141" cy="282"/>
            </a:xfrm>
            <a:custGeom>
              <a:avLst/>
              <a:gdLst>
                <a:gd name="T0" fmla="*/ 0 w 147"/>
                <a:gd name="T1" fmla="*/ 294 h 294"/>
                <a:gd name="T2" fmla="*/ 66 w 147"/>
                <a:gd name="T3" fmla="*/ 294 h 294"/>
                <a:gd name="T4" fmla="*/ 134 w 147"/>
                <a:gd name="T5" fmla="*/ 0 h 294"/>
                <a:gd name="T6" fmla="*/ 147 w 147"/>
                <a:gd name="T7" fmla="*/ 0 h 294"/>
              </a:gdLst>
              <a:ahLst/>
              <a:cxnLst>
                <a:cxn ang="0">
                  <a:pos x="T0" y="T1"/>
                </a:cxn>
                <a:cxn ang="0">
                  <a:pos x="T2" y="T3"/>
                </a:cxn>
                <a:cxn ang="0">
                  <a:pos x="T4" y="T5"/>
                </a:cxn>
                <a:cxn ang="0">
                  <a:pos x="T6" y="T7"/>
                </a:cxn>
              </a:cxnLst>
              <a:rect l="0" t="0" r="r" b="b"/>
              <a:pathLst>
                <a:path w="147" h="294">
                  <a:moveTo>
                    <a:pt x="0" y="294"/>
                  </a:moveTo>
                  <a:lnTo>
                    <a:pt x="66" y="29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20"/>
            <p:cNvSpPr>
              <a:spLocks noChangeArrowheads="1"/>
            </p:cNvSpPr>
            <p:nvPr/>
          </p:nvSpPr>
          <p:spPr bwMode="auto">
            <a:xfrm>
              <a:off x="1090" y="725"/>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GBS02_45826999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21"/>
            <p:cNvSpPr>
              <a:spLocks noChangeArrowheads="1"/>
            </p:cNvSpPr>
            <p:nvPr/>
          </p:nvSpPr>
          <p:spPr bwMode="auto">
            <a:xfrm>
              <a:off x="693" y="729"/>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Freeform 22"/>
            <p:cNvSpPr>
              <a:spLocks/>
            </p:cNvSpPr>
            <p:nvPr/>
          </p:nvSpPr>
          <p:spPr bwMode="auto">
            <a:xfrm>
              <a:off x="847" y="757"/>
              <a:ext cx="79" cy="229"/>
            </a:xfrm>
            <a:custGeom>
              <a:avLst/>
              <a:gdLst>
                <a:gd name="T0" fmla="*/ 0 w 83"/>
                <a:gd name="T1" fmla="*/ 0 h 239"/>
                <a:gd name="T2" fmla="*/ 15 w 83"/>
                <a:gd name="T3" fmla="*/ 0 h 239"/>
                <a:gd name="T4" fmla="*/ 83 w 83"/>
                <a:gd name="T5" fmla="*/ 239 h 239"/>
              </a:gdLst>
              <a:ahLst/>
              <a:cxnLst>
                <a:cxn ang="0">
                  <a:pos x="T0" y="T1"/>
                </a:cxn>
                <a:cxn ang="0">
                  <a:pos x="T2" y="T3"/>
                </a:cxn>
                <a:cxn ang="0">
                  <a:pos x="T4" y="T5"/>
                </a:cxn>
              </a:cxnLst>
              <a:rect l="0" t="0" r="r" b="b"/>
              <a:pathLst>
                <a:path w="83" h="239">
                  <a:moveTo>
                    <a:pt x="0" y="0"/>
                  </a:moveTo>
                  <a:lnTo>
                    <a:pt x="15" y="0"/>
                  </a:lnTo>
                  <a:lnTo>
                    <a:pt x="83" y="2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p:cNvSpPr>
            <p:nvPr/>
          </p:nvSpPr>
          <p:spPr bwMode="auto">
            <a:xfrm>
              <a:off x="931" y="757"/>
              <a:ext cx="141" cy="229"/>
            </a:xfrm>
            <a:custGeom>
              <a:avLst/>
              <a:gdLst>
                <a:gd name="T0" fmla="*/ 0 w 147"/>
                <a:gd name="T1" fmla="*/ 239 h 239"/>
                <a:gd name="T2" fmla="*/ 66 w 147"/>
                <a:gd name="T3" fmla="*/ 239 h 239"/>
                <a:gd name="T4" fmla="*/ 134 w 147"/>
                <a:gd name="T5" fmla="*/ 0 h 239"/>
                <a:gd name="T6" fmla="*/ 147 w 147"/>
                <a:gd name="T7" fmla="*/ 0 h 239"/>
              </a:gdLst>
              <a:ahLst/>
              <a:cxnLst>
                <a:cxn ang="0">
                  <a:pos x="T0" y="T1"/>
                </a:cxn>
                <a:cxn ang="0">
                  <a:pos x="T2" y="T3"/>
                </a:cxn>
                <a:cxn ang="0">
                  <a:pos x="T4" y="T5"/>
                </a:cxn>
                <a:cxn ang="0">
                  <a:pos x="T6" y="T7"/>
                </a:cxn>
              </a:cxnLst>
              <a:rect l="0" t="0" r="r" b="b"/>
              <a:pathLst>
                <a:path w="147" h="239">
                  <a:moveTo>
                    <a:pt x="0" y="239"/>
                  </a:moveTo>
                  <a:lnTo>
                    <a:pt x="66" y="239"/>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24"/>
            <p:cNvSpPr>
              <a:spLocks noChangeArrowheads="1"/>
            </p:cNvSpPr>
            <p:nvPr/>
          </p:nvSpPr>
          <p:spPr bwMode="auto">
            <a:xfrm>
              <a:off x="1090" y="788"/>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GBS02_45854718K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5"/>
            <p:cNvSpPr>
              <a:spLocks noChangeArrowheads="1"/>
            </p:cNvSpPr>
            <p:nvPr/>
          </p:nvSpPr>
          <p:spPr bwMode="auto">
            <a:xfrm>
              <a:off x="693" y="79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Freeform 26"/>
            <p:cNvSpPr>
              <a:spLocks/>
            </p:cNvSpPr>
            <p:nvPr/>
          </p:nvSpPr>
          <p:spPr bwMode="auto">
            <a:xfrm>
              <a:off x="847" y="820"/>
              <a:ext cx="79" cy="182"/>
            </a:xfrm>
            <a:custGeom>
              <a:avLst/>
              <a:gdLst>
                <a:gd name="T0" fmla="*/ 0 w 83"/>
                <a:gd name="T1" fmla="*/ 0 h 190"/>
                <a:gd name="T2" fmla="*/ 15 w 83"/>
                <a:gd name="T3" fmla="*/ 0 h 190"/>
                <a:gd name="T4" fmla="*/ 83 w 83"/>
                <a:gd name="T5" fmla="*/ 190 h 190"/>
              </a:gdLst>
              <a:ahLst/>
              <a:cxnLst>
                <a:cxn ang="0">
                  <a:pos x="T0" y="T1"/>
                </a:cxn>
                <a:cxn ang="0">
                  <a:pos x="T2" y="T3"/>
                </a:cxn>
                <a:cxn ang="0">
                  <a:pos x="T4" y="T5"/>
                </a:cxn>
              </a:cxnLst>
              <a:rect l="0" t="0" r="r" b="b"/>
              <a:pathLst>
                <a:path w="83" h="190">
                  <a:moveTo>
                    <a:pt x="0" y="0"/>
                  </a:moveTo>
                  <a:lnTo>
                    <a:pt x="15" y="0"/>
                  </a:lnTo>
                  <a:lnTo>
                    <a:pt x="83" y="19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931" y="820"/>
              <a:ext cx="141" cy="182"/>
            </a:xfrm>
            <a:custGeom>
              <a:avLst/>
              <a:gdLst>
                <a:gd name="T0" fmla="*/ 0 w 147"/>
                <a:gd name="T1" fmla="*/ 190 h 190"/>
                <a:gd name="T2" fmla="*/ 66 w 147"/>
                <a:gd name="T3" fmla="*/ 190 h 190"/>
                <a:gd name="T4" fmla="*/ 134 w 147"/>
                <a:gd name="T5" fmla="*/ 0 h 190"/>
                <a:gd name="T6" fmla="*/ 147 w 147"/>
                <a:gd name="T7" fmla="*/ 0 h 190"/>
              </a:gdLst>
              <a:ahLst/>
              <a:cxnLst>
                <a:cxn ang="0">
                  <a:pos x="T0" y="T1"/>
                </a:cxn>
                <a:cxn ang="0">
                  <a:pos x="T2" y="T3"/>
                </a:cxn>
                <a:cxn ang="0">
                  <a:pos x="T4" y="T5"/>
                </a:cxn>
                <a:cxn ang="0">
                  <a:pos x="T6" y="T7"/>
                </a:cxn>
              </a:cxnLst>
              <a:rect l="0" t="0" r="r" b="b"/>
              <a:pathLst>
                <a:path w="147" h="190">
                  <a:moveTo>
                    <a:pt x="0" y="190"/>
                  </a:moveTo>
                  <a:lnTo>
                    <a:pt x="66" y="19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28"/>
            <p:cNvSpPr>
              <a:spLocks noChangeArrowheads="1"/>
            </p:cNvSpPr>
            <p:nvPr/>
          </p:nvSpPr>
          <p:spPr bwMode="auto">
            <a:xfrm>
              <a:off x="1090" y="852"/>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GBS02_45826864K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9"/>
            <p:cNvSpPr>
              <a:spLocks noChangeArrowheads="1"/>
            </p:cNvSpPr>
            <p:nvPr/>
          </p:nvSpPr>
          <p:spPr bwMode="auto">
            <a:xfrm>
              <a:off x="1600" y="852"/>
              <a:ext cx="60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Gm02_47064977_G_A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30"/>
            <p:cNvSpPr>
              <a:spLocks noChangeArrowheads="1"/>
            </p:cNvSpPr>
            <p:nvPr/>
          </p:nvSpPr>
          <p:spPr bwMode="auto">
            <a:xfrm>
              <a:off x="693" y="85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Freeform 31"/>
            <p:cNvSpPr>
              <a:spLocks/>
            </p:cNvSpPr>
            <p:nvPr/>
          </p:nvSpPr>
          <p:spPr bwMode="auto">
            <a:xfrm>
              <a:off x="847" y="883"/>
              <a:ext cx="79" cy="152"/>
            </a:xfrm>
            <a:custGeom>
              <a:avLst/>
              <a:gdLst>
                <a:gd name="T0" fmla="*/ 0 w 83"/>
                <a:gd name="T1" fmla="*/ 0 h 158"/>
                <a:gd name="T2" fmla="*/ 15 w 83"/>
                <a:gd name="T3" fmla="*/ 0 h 158"/>
                <a:gd name="T4" fmla="*/ 83 w 83"/>
                <a:gd name="T5" fmla="*/ 158 h 158"/>
              </a:gdLst>
              <a:ahLst/>
              <a:cxnLst>
                <a:cxn ang="0">
                  <a:pos x="T0" y="T1"/>
                </a:cxn>
                <a:cxn ang="0">
                  <a:pos x="T2" y="T3"/>
                </a:cxn>
                <a:cxn ang="0">
                  <a:pos x="T4" y="T5"/>
                </a:cxn>
              </a:cxnLst>
              <a:rect l="0" t="0" r="r" b="b"/>
              <a:pathLst>
                <a:path w="83" h="158">
                  <a:moveTo>
                    <a:pt x="0" y="0"/>
                  </a:moveTo>
                  <a:lnTo>
                    <a:pt x="15" y="0"/>
                  </a:lnTo>
                  <a:lnTo>
                    <a:pt x="83" y="15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931" y="883"/>
              <a:ext cx="141" cy="152"/>
            </a:xfrm>
            <a:custGeom>
              <a:avLst/>
              <a:gdLst>
                <a:gd name="T0" fmla="*/ 0 w 147"/>
                <a:gd name="T1" fmla="*/ 158 h 158"/>
                <a:gd name="T2" fmla="*/ 66 w 147"/>
                <a:gd name="T3" fmla="*/ 158 h 158"/>
                <a:gd name="T4" fmla="*/ 134 w 147"/>
                <a:gd name="T5" fmla="*/ 0 h 158"/>
                <a:gd name="T6" fmla="*/ 147 w 147"/>
                <a:gd name="T7" fmla="*/ 0 h 158"/>
              </a:gdLst>
              <a:ahLst/>
              <a:cxnLst>
                <a:cxn ang="0">
                  <a:pos x="T0" y="T1"/>
                </a:cxn>
                <a:cxn ang="0">
                  <a:pos x="T2" y="T3"/>
                </a:cxn>
                <a:cxn ang="0">
                  <a:pos x="T4" y="T5"/>
                </a:cxn>
                <a:cxn ang="0">
                  <a:pos x="T6" y="T7"/>
                </a:cxn>
              </a:cxnLst>
              <a:rect l="0" t="0" r="r" b="b"/>
              <a:pathLst>
                <a:path w="147" h="158">
                  <a:moveTo>
                    <a:pt x="0" y="158"/>
                  </a:moveTo>
                  <a:lnTo>
                    <a:pt x="66" y="158"/>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33"/>
            <p:cNvSpPr>
              <a:spLocks noChangeShapeType="1"/>
            </p:cNvSpPr>
            <p:nvPr/>
          </p:nvSpPr>
          <p:spPr bwMode="auto">
            <a:xfrm>
              <a:off x="1074" y="861"/>
              <a:ext cx="0" cy="4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34"/>
            <p:cNvSpPr>
              <a:spLocks noChangeArrowheads="1"/>
            </p:cNvSpPr>
            <p:nvPr/>
          </p:nvSpPr>
          <p:spPr bwMode="auto">
            <a:xfrm>
              <a:off x="1090" y="915"/>
              <a:ext cx="59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Gm02_47314350_T_C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35"/>
            <p:cNvSpPr>
              <a:spLocks noChangeArrowheads="1"/>
            </p:cNvSpPr>
            <p:nvPr/>
          </p:nvSpPr>
          <p:spPr bwMode="auto">
            <a:xfrm>
              <a:off x="693" y="919"/>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Freeform 36"/>
            <p:cNvSpPr>
              <a:spLocks/>
            </p:cNvSpPr>
            <p:nvPr/>
          </p:nvSpPr>
          <p:spPr bwMode="auto">
            <a:xfrm>
              <a:off x="847" y="947"/>
              <a:ext cx="79" cy="148"/>
            </a:xfrm>
            <a:custGeom>
              <a:avLst/>
              <a:gdLst>
                <a:gd name="T0" fmla="*/ 0 w 83"/>
                <a:gd name="T1" fmla="*/ 0 h 155"/>
                <a:gd name="T2" fmla="*/ 15 w 83"/>
                <a:gd name="T3" fmla="*/ 0 h 155"/>
                <a:gd name="T4" fmla="*/ 83 w 83"/>
                <a:gd name="T5" fmla="*/ 155 h 155"/>
              </a:gdLst>
              <a:ahLst/>
              <a:cxnLst>
                <a:cxn ang="0">
                  <a:pos x="T0" y="T1"/>
                </a:cxn>
                <a:cxn ang="0">
                  <a:pos x="T2" y="T3"/>
                </a:cxn>
                <a:cxn ang="0">
                  <a:pos x="T4" y="T5"/>
                </a:cxn>
              </a:cxnLst>
              <a:rect l="0" t="0" r="r" b="b"/>
              <a:pathLst>
                <a:path w="83" h="155">
                  <a:moveTo>
                    <a:pt x="0" y="0"/>
                  </a:moveTo>
                  <a:lnTo>
                    <a:pt x="15" y="0"/>
                  </a:lnTo>
                  <a:lnTo>
                    <a:pt x="83" y="1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p:cNvSpPr>
            <p:nvPr/>
          </p:nvSpPr>
          <p:spPr bwMode="auto">
            <a:xfrm>
              <a:off x="931" y="947"/>
              <a:ext cx="141" cy="148"/>
            </a:xfrm>
            <a:custGeom>
              <a:avLst/>
              <a:gdLst>
                <a:gd name="T0" fmla="*/ 0 w 147"/>
                <a:gd name="T1" fmla="*/ 155 h 155"/>
                <a:gd name="T2" fmla="*/ 66 w 147"/>
                <a:gd name="T3" fmla="*/ 155 h 155"/>
                <a:gd name="T4" fmla="*/ 134 w 147"/>
                <a:gd name="T5" fmla="*/ 0 h 155"/>
                <a:gd name="T6" fmla="*/ 147 w 147"/>
                <a:gd name="T7" fmla="*/ 0 h 155"/>
              </a:gdLst>
              <a:ahLst/>
              <a:cxnLst>
                <a:cxn ang="0">
                  <a:pos x="T0" y="T1"/>
                </a:cxn>
                <a:cxn ang="0">
                  <a:pos x="T2" y="T3"/>
                </a:cxn>
                <a:cxn ang="0">
                  <a:pos x="T4" y="T5"/>
                </a:cxn>
                <a:cxn ang="0">
                  <a:pos x="T6" y="T7"/>
                </a:cxn>
              </a:cxnLst>
              <a:rect l="0" t="0" r="r" b="b"/>
              <a:pathLst>
                <a:path w="147" h="155">
                  <a:moveTo>
                    <a:pt x="0" y="155"/>
                  </a:moveTo>
                  <a:lnTo>
                    <a:pt x="66" y="155"/>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38"/>
            <p:cNvSpPr>
              <a:spLocks noChangeArrowheads="1"/>
            </p:cNvSpPr>
            <p:nvPr/>
          </p:nvSpPr>
          <p:spPr bwMode="auto">
            <a:xfrm>
              <a:off x="1090" y="978"/>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GBS02_46068736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39"/>
            <p:cNvSpPr>
              <a:spLocks noChangeArrowheads="1"/>
            </p:cNvSpPr>
            <p:nvPr/>
          </p:nvSpPr>
          <p:spPr bwMode="auto">
            <a:xfrm>
              <a:off x="693" y="98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Freeform 40"/>
            <p:cNvSpPr>
              <a:spLocks/>
            </p:cNvSpPr>
            <p:nvPr/>
          </p:nvSpPr>
          <p:spPr bwMode="auto">
            <a:xfrm>
              <a:off x="847" y="1010"/>
              <a:ext cx="79" cy="102"/>
            </a:xfrm>
            <a:custGeom>
              <a:avLst/>
              <a:gdLst>
                <a:gd name="T0" fmla="*/ 0 w 83"/>
                <a:gd name="T1" fmla="*/ 0 h 106"/>
                <a:gd name="T2" fmla="*/ 15 w 83"/>
                <a:gd name="T3" fmla="*/ 0 h 106"/>
                <a:gd name="T4" fmla="*/ 83 w 83"/>
                <a:gd name="T5" fmla="*/ 106 h 106"/>
              </a:gdLst>
              <a:ahLst/>
              <a:cxnLst>
                <a:cxn ang="0">
                  <a:pos x="T0" y="T1"/>
                </a:cxn>
                <a:cxn ang="0">
                  <a:pos x="T2" y="T3"/>
                </a:cxn>
                <a:cxn ang="0">
                  <a:pos x="T4" y="T5"/>
                </a:cxn>
              </a:cxnLst>
              <a:rect l="0" t="0" r="r" b="b"/>
              <a:pathLst>
                <a:path w="83" h="106">
                  <a:moveTo>
                    <a:pt x="0" y="0"/>
                  </a:moveTo>
                  <a:lnTo>
                    <a:pt x="15" y="0"/>
                  </a:lnTo>
                  <a:lnTo>
                    <a:pt x="83" y="10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1"/>
            <p:cNvSpPr>
              <a:spLocks/>
            </p:cNvSpPr>
            <p:nvPr/>
          </p:nvSpPr>
          <p:spPr bwMode="auto">
            <a:xfrm>
              <a:off x="931" y="1010"/>
              <a:ext cx="141" cy="102"/>
            </a:xfrm>
            <a:custGeom>
              <a:avLst/>
              <a:gdLst>
                <a:gd name="T0" fmla="*/ 0 w 147"/>
                <a:gd name="T1" fmla="*/ 106 h 106"/>
                <a:gd name="T2" fmla="*/ 66 w 147"/>
                <a:gd name="T3" fmla="*/ 106 h 106"/>
                <a:gd name="T4" fmla="*/ 134 w 147"/>
                <a:gd name="T5" fmla="*/ 0 h 106"/>
                <a:gd name="T6" fmla="*/ 147 w 147"/>
                <a:gd name="T7" fmla="*/ 0 h 106"/>
              </a:gdLst>
              <a:ahLst/>
              <a:cxnLst>
                <a:cxn ang="0">
                  <a:pos x="T0" y="T1"/>
                </a:cxn>
                <a:cxn ang="0">
                  <a:pos x="T2" y="T3"/>
                </a:cxn>
                <a:cxn ang="0">
                  <a:pos x="T4" y="T5"/>
                </a:cxn>
                <a:cxn ang="0">
                  <a:pos x="T6" y="T7"/>
                </a:cxn>
              </a:cxnLst>
              <a:rect l="0" t="0" r="r" b="b"/>
              <a:pathLst>
                <a:path w="147" h="106">
                  <a:moveTo>
                    <a:pt x="0" y="106"/>
                  </a:moveTo>
                  <a:lnTo>
                    <a:pt x="66" y="10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42"/>
            <p:cNvSpPr>
              <a:spLocks noChangeArrowheads="1"/>
            </p:cNvSpPr>
            <p:nvPr/>
          </p:nvSpPr>
          <p:spPr bwMode="auto">
            <a:xfrm>
              <a:off x="1090" y="1042"/>
              <a:ext cx="60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Gm02_47394316_A_G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43"/>
            <p:cNvSpPr>
              <a:spLocks noChangeArrowheads="1"/>
            </p:cNvSpPr>
            <p:nvPr/>
          </p:nvSpPr>
          <p:spPr bwMode="auto">
            <a:xfrm>
              <a:off x="1677" y="1042"/>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GBS02_46134474K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44"/>
            <p:cNvSpPr>
              <a:spLocks noChangeArrowheads="1"/>
            </p:cNvSpPr>
            <p:nvPr/>
          </p:nvSpPr>
          <p:spPr bwMode="auto">
            <a:xfrm>
              <a:off x="1090" y="1105"/>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GBS02_46081454K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45"/>
            <p:cNvSpPr>
              <a:spLocks noChangeArrowheads="1"/>
            </p:cNvSpPr>
            <p:nvPr/>
          </p:nvSpPr>
          <p:spPr bwMode="auto">
            <a:xfrm>
              <a:off x="693" y="1077"/>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Freeform 46"/>
            <p:cNvSpPr>
              <a:spLocks/>
            </p:cNvSpPr>
            <p:nvPr/>
          </p:nvSpPr>
          <p:spPr bwMode="auto">
            <a:xfrm>
              <a:off x="847" y="1105"/>
              <a:ext cx="79" cy="17"/>
            </a:xfrm>
            <a:custGeom>
              <a:avLst/>
              <a:gdLst>
                <a:gd name="T0" fmla="*/ 0 w 83"/>
                <a:gd name="T1" fmla="*/ 0 h 18"/>
                <a:gd name="T2" fmla="*/ 15 w 83"/>
                <a:gd name="T3" fmla="*/ 0 h 18"/>
                <a:gd name="T4" fmla="*/ 83 w 83"/>
                <a:gd name="T5" fmla="*/ 18 h 18"/>
              </a:gdLst>
              <a:ahLst/>
              <a:cxnLst>
                <a:cxn ang="0">
                  <a:pos x="T0" y="T1"/>
                </a:cxn>
                <a:cxn ang="0">
                  <a:pos x="T2" y="T3"/>
                </a:cxn>
                <a:cxn ang="0">
                  <a:pos x="T4" y="T5"/>
                </a:cxn>
              </a:cxnLst>
              <a:rect l="0" t="0" r="r" b="b"/>
              <a:pathLst>
                <a:path w="83" h="18">
                  <a:moveTo>
                    <a:pt x="0" y="0"/>
                  </a:moveTo>
                  <a:lnTo>
                    <a:pt x="15" y="0"/>
                  </a:lnTo>
                  <a:lnTo>
                    <a:pt x="83"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47"/>
            <p:cNvSpPr>
              <a:spLocks/>
            </p:cNvSpPr>
            <p:nvPr/>
          </p:nvSpPr>
          <p:spPr bwMode="auto">
            <a:xfrm>
              <a:off x="931" y="1105"/>
              <a:ext cx="141" cy="17"/>
            </a:xfrm>
            <a:custGeom>
              <a:avLst/>
              <a:gdLst>
                <a:gd name="T0" fmla="*/ 0 w 147"/>
                <a:gd name="T1" fmla="*/ 18 h 18"/>
                <a:gd name="T2" fmla="*/ 66 w 147"/>
                <a:gd name="T3" fmla="*/ 18 h 18"/>
                <a:gd name="T4" fmla="*/ 134 w 147"/>
                <a:gd name="T5" fmla="*/ 0 h 18"/>
                <a:gd name="T6" fmla="*/ 147 w 147"/>
                <a:gd name="T7" fmla="*/ 0 h 18"/>
              </a:gdLst>
              <a:ahLst/>
              <a:cxnLst>
                <a:cxn ang="0">
                  <a:pos x="T0" y="T1"/>
                </a:cxn>
                <a:cxn ang="0">
                  <a:pos x="T2" y="T3"/>
                </a:cxn>
                <a:cxn ang="0">
                  <a:pos x="T4" y="T5"/>
                </a:cxn>
                <a:cxn ang="0">
                  <a:pos x="T6" y="T7"/>
                </a:cxn>
              </a:cxnLst>
              <a:rect l="0" t="0" r="r" b="b"/>
              <a:pathLst>
                <a:path w="147" h="18">
                  <a:moveTo>
                    <a:pt x="0" y="18"/>
                  </a:moveTo>
                  <a:lnTo>
                    <a:pt x="66" y="18"/>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48"/>
            <p:cNvSpPr>
              <a:spLocks noChangeShapeType="1"/>
            </p:cNvSpPr>
            <p:nvPr/>
          </p:nvSpPr>
          <p:spPr bwMode="auto">
            <a:xfrm>
              <a:off x="1074" y="1051"/>
              <a:ext cx="0" cy="10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49"/>
            <p:cNvSpPr>
              <a:spLocks noChangeArrowheads="1"/>
            </p:cNvSpPr>
            <p:nvPr/>
          </p:nvSpPr>
          <p:spPr bwMode="auto">
            <a:xfrm>
              <a:off x="1090" y="1168"/>
              <a:ext cx="23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Sat_183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50"/>
            <p:cNvSpPr>
              <a:spLocks noChangeArrowheads="1"/>
            </p:cNvSpPr>
            <p:nvPr/>
          </p:nvSpPr>
          <p:spPr bwMode="auto">
            <a:xfrm>
              <a:off x="693" y="117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Freeform 51"/>
            <p:cNvSpPr>
              <a:spLocks/>
            </p:cNvSpPr>
            <p:nvPr/>
          </p:nvSpPr>
          <p:spPr bwMode="auto">
            <a:xfrm>
              <a:off x="847" y="1193"/>
              <a:ext cx="79" cy="7"/>
            </a:xfrm>
            <a:custGeom>
              <a:avLst/>
              <a:gdLst>
                <a:gd name="T0" fmla="*/ 0 w 83"/>
                <a:gd name="T1" fmla="*/ 7 h 7"/>
                <a:gd name="T2" fmla="*/ 15 w 83"/>
                <a:gd name="T3" fmla="*/ 7 h 7"/>
                <a:gd name="T4" fmla="*/ 83 w 83"/>
                <a:gd name="T5" fmla="*/ 0 h 7"/>
              </a:gdLst>
              <a:ahLst/>
              <a:cxnLst>
                <a:cxn ang="0">
                  <a:pos x="T0" y="T1"/>
                </a:cxn>
                <a:cxn ang="0">
                  <a:pos x="T2" y="T3"/>
                </a:cxn>
                <a:cxn ang="0">
                  <a:pos x="T4" y="T5"/>
                </a:cxn>
              </a:cxnLst>
              <a:rect l="0" t="0" r="r" b="b"/>
              <a:pathLst>
                <a:path w="83" h="7">
                  <a:moveTo>
                    <a:pt x="0" y="7"/>
                  </a:moveTo>
                  <a:lnTo>
                    <a:pt x="15" y="7"/>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52"/>
            <p:cNvSpPr>
              <a:spLocks/>
            </p:cNvSpPr>
            <p:nvPr/>
          </p:nvSpPr>
          <p:spPr bwMode="auto">
            <a:xfrm>
              <a:off x="931" y="1193"/>
              <a:ext cx="141" cy="7"/>
            </a:xfrm>
            <a:custGeom>
              <a:avLst/>
              <a:gdLst>
                <a:gd name="T0" fmla="*/ 0 w 147"/>
                <a:gd name="T1" fmla="*/ 0 h 7"/>
                <a:gd name="T2" fmla="*/ 66 w 147"/>
                <a:gd name="T3" fmla="*/ 0 h 7"/>
                <a:gd name="T4" fmla="*/ 134 w 147"/>
                <a:gd name="T5" fmla="*/ 7 h 7"/>
                <a:gd name="T6" fmla="*/ 147 w 147"/>
                <a:gd name="T7" fmla="*/ 7 h 7"/>
              </a:gdLst>
              <a:ahLst/>
              <a:cxnLst>
                <a:cxn ang="0">
                  <a:pos x="T0" y="T1"/>
                </a:cxn>
                <a:cxn ang="0">
                  <a:pos x="T2" y="T3"/>
                </a:cxn>
                <a:cxn ang="0">
                  <a:pos x="T4" y="T5"/>
                </a:cxn>
                <a:cxn ang="0">
                  <a:pos x="T6" y="T7"/>
                </a:cxn>
              </a:cxnLst>
              <a:rect l="0" t="0" r="r" b="b"/>
              <a:pathLst>
                <a:path w="147" h="7">
                  <a:moveTo>
                    <a:pt x="0" y="0"/>
                  </a:moveTo>
                  <a:lnTo>
                    <a:pt x="66" y="0"/>
                  </a:lnTo>
                  <a:lnTo>
                    <a:pt x="134" y="7"/>
                  </a:lnTo>
                  <a:lnTo>
                    <a:pt x="147" y="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53"/>
            <p:cNvSpPr>
              <a:spLocks noChangeArrowheads="1"/>
            </p:cNvSpPr>
            <p:nvPr/>
          </p:nvSpPr>
          <p:spPr bwMode="auto">
            <a:xfrm>
              <a:off x="1090" y="1231"/>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GBS02_46121284K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54"/>
            <p:cNvSpPr>
              <a:spLocks noChangeArrowheads="1"/>
            </p:cNvSpPr>
            <p:nvPr/>
          </p:nvSpPr>
          <p:spPr bwMode="auto">
            <a:xfrm>
              <a:off x="693" y="123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Freeform 55"/>
            <p:cNvSpPr>
              <a:spLocks/>
            </p:cNvSpPr>
            <p:nvPr/>
          </p:nvSpPr>
          <p:spPr bwMode="auto">
            <a:xfrm>
              <a:off x="847" y="1248"/>
              <a:ext cx="79" cy="15"/>
            </a:xfrm>
            <a:custGeom>
              <a:avLst/>
              <a:gdLst>
                <a:gd name="T0" fmla="*/ 0 w 83"/>
                <a:gd name="T1" fmla="*/ 16 h 16"/>
                <a:gd name="T2" fmla="*/ 15 w 83"/>
                <a:gd name="T3" fmla="*/ 16 h 16"/>
                <a:gd name="T4" fmla="*/ 83 w 83"/>
                <a:gd name="T5" fmla="*/ 0 h 16"/>
              </a:gdLst>
              <a:ahLst/>
              <a:cxnLst>
                <a:cxn ang="0">
                  <a:pos x="T0" y="T1"/>
                </a:cxn>
                <a:cxn ang="0">
                  <a:pos x="T2" y="T3"/>
                </a:cxn>
                <a:cxn ang="0">
                  <a:pos x="T4" y="T5"/>
                </a:cxn>
              </a:cxnLst>
              <a:rect l="0" t="0" r="r" b="b"/>
              <a:pathLst>
                <a:path w="83" h="16">
                  <a:moveTo>
                    <a:pt x="0" y="16"/>
                  </a:moveTo>
                  <a:lnTo>
                    <a:pt x="15" y="16"/>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56"/>
            <p:cNvSpPr>
              <a:spLocks/>
            </p:cNvSpPr>
            <p:nvPr/>
          </p:nvSpPr>
          <p:spPr bwMode="auto">
            <a:xfrm>
              <a:off x="931" y="1248"/>
              <a:ext cx="141" cy="15"/>
            </a:xfrm>
            <a:custGeom>
              <a:avLst/>
              <a:gdLst>
                <a:gd name="T0" fmla="*/ 0 w 147"/>
                <a:gd name="T1" fmla="*/ 0 h 16"/>
                <a:gd name="T2" fmla="*/ 66 w 147"/>
                <a:gd name="T3" fmla="*/ 0 h 16"/>
                <a:gd name="T4" fmla="*/ 134 w 147"/>
                <a:gd name="T5" fmla="*/ 16 h 16"/>
                <a:gd name="T6" fmla="*/ 147 w 147"/>
                <a:gd name="T7" fmla="*/ 16 h 16"/>
              </a:gdLst>
              <a:ahLst/>
              <a:cxnLst>
                <a:cxn ang="0">
                  <a:pos x="T0" y="T1"/>
                </a:cxn>
                <a:cxn ang="0">
                  <a:pos x="T2" y="T3"/>
                </a:cxn>
                <a:cxn ang="0">
                  <a:pos x="T4" y="T5"/>
                </a:cxn>
                <a:cxn ang="0">
                  <a:pos x="T6" y="T7"/>
                </a:cxn>
              </a:cxnLst>
              <a:rect l="0" t="0" r="r" b="b"/>
              <a:pathLst>
                <a:path w="147" h="16">
                  <a:moveTo>
                    <a:pt x="0" y="0"/>
                  </a:moveTo>
                  <a:lnTo>
                    <a:pt x="66" y="0"/>
                  </a:lnTo>
                  <a:lnTo>
                    <a:pt x="134" y="16"/>
                  </a:lnTo>
                  <a:lnTo>
                    <a:pt x="147"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57"/>
            <p:cNvSpPr>
              <a:spLocks noChangeArrowheads="1"/>
            </p:cNvSpPr>
            <p:nvPr/>
          </p:nvSpPr>
          <p:spPr bwMode="auto">
            <a:xfrm>
              <a:off x="1090" y="1295"/>
              <a:ext cx="60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Gm02_47515175_G_A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58"/>
            <p:cNvSpPr>
              <a:spLocks noChangeArrowheads="1"/>
            </p:cNvSpPr>
            <p:nvPr/>
          </p:nvSpPr>
          <p:spPr bwMode="auto">
            <a:xfrm>
              <a:off x="693" y="1299"/>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Freeform 59"/>
            <p:cNvSpPr>
              <a:spLocks/>
            </p:cNvSpPr>
            <p:nvPr/>
          </p:nvSpPr>
          <p:spPr bwMode="auto">
            <a:xfrm>
              <a:off x="847" y="1275"/>
              <a:ext cx="79" cy="51"/>
            </a:xfrm>
            <a:custGeom>
              <a:avLst/>
              <a:gdLst>
                <a:gd name="T0" fmla="*/ 0 w 83"/>
                <a:gd name="T1" fmla="*/ 54 h 54"/>
                <a:gd name="T2" fmla="*/ 15 w 83"/>
                <a:gd name="T3" fmla="*/ 54 h 54"/>
                <a:gd name="T4" fmla="*/ 83 w 83"/>
                <a:gd name="T5" fmla="*/ 0 h 54"/>
              </a:gdLst>
              <a:ahLst/>
              <a:cxnLst>
                <a:cxn ang="0">
                  <a:pos x="T0" y="T1"/>
                </a:cxn>
                <a:cxn ang="0">
                  <a:pos x="T2" y="T3"/>
                </a:cxn>
                <a:cxn ang="0">
                  <a:pos x="T4" y="T5"/>
                </a:cxn>
              </a:cxnLst>
              <a:rect l="0" t="0" r="r" b="b"/>
              <a:pathLst>
                <a:path w="83" h="54">
                  <a:moveTo>
                    <a:pt x="0" y="54"/>
                  </a:moveTo>
                  <a:lnTo>
                    <a:pt x="15" y="54"/>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60"/>
            <p:cNvSpPr>
              <a:spLocks/>
            </p:cNvSpPr>
            <p:nvPr/>
          </p:nvSpPr>
          <p:spPr bwMode="auto">
            <a:xfrm>
              <a:off x="931" y="1275"/>
              <a:ext cx="141" cy="51"/>
            </a:xfrm>
            <a:custGeom>
              <a:avLst/>
              <a:gdLst>
                <a:gd name="T0" fmla="*/ 0 w 147"/>
                <a:gd name="T1" fmla="*/ 0 h 54"/>
                <a:gd name="T2" fmla="*/ 66 w 147"/>
                <a:gd name="T3" fmla="*/ 0 h 54"/>
                <a:gd name="T4" fmla="*/ 134 w 147"/>
                <a:gd name="T5" fmla="*/ 54 h 54"/>
                <a:gd name="T6" fmla="*/ 147 w 147"/>
                <a:gd name="T7" fmla="*/ 54 h 54"/>
              </a:gdLst>
              <a:ahLst/>
              <a:cxnLst>
                <a:cxn ang="0">
                  <a:pos x="T0" y="T1"/>
                </a:cxn>
                <a:cxn ang="0">
                  <a:pos x="T2" y="T3"/>
                </a:cxn>
                <a:cxn ang="0">
                  <a:pos x="T4" y="T5"/>
                </a:cxn>
                <a:cxn ang="0">
                  <a:pos x="T6" y="T7"/>
                </a:cxn>
              </a:cxnLst>
              <a:rect l="0" t="0" r="r" b="b"/>
              <a:pathLst>
                <a:path w="147" h="54">
                  <a:moveTo>
                    <a:pt x="0" y="0"/>
                  </a:moveTo>
                  <a:lnTo>
                    <a:pt x="66" y="0"/>
                  </a:lnTo>
                  <a:lnTo>
                    <a:pt x="134" y="54"/>
                  </a:lnTo>
                  <a:lnTo>
                    <a:pt x="147" y="5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61"/>
            <p:cNvSpPr>
              <a:spLocks noChangeArrowheads="1"/>
            </p:cNvSpPr>
            <p:nvPr/>
          </p:nvSpPr>
          <p:spPr bwMode="auto">
            <a:xfrm>
              <a:off x="1090" y="1358"/>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GBS02_46303869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62"/>
            <p:cNvSpPr>
              <a:spLocks noChangeArrowheads="1"/>
            </p:cNvSpPr>
            <p:nvPr/>
          </p:nvSpPr>
          <p:spPr bwMode="auto">
            <a:xfrm>
              <a:off x="1562" y="1358"/>
              <a:ext cx="81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BARCBARCSOYSSR_02_1623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63"/>
            <p:cNvSpPr>
              <a:spLocks noChangeArrowheads="1"/>
            </p:cNvSpPr>
            <p:nvPr/>
          </p:nvSpPr>
          <p:spPr bwMode="auto">
            <a:xfrm>
              <a:off x="693" y="136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259.7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Freeform 64"/>
            <p:cNvSpPr>
              <a:spLocks/>
            </p:cNvSpPr>
            <p:nvPr/>
          </p:nvSpPr>
          <p:spPr bwMode="auto">
            <a:xfrm>
              <a:off x="847" y="1302"/>
              <a:ext cx="79" cy="88"/>
            </a:xfrm>
            <a:custGeom>
              <a:avLst/>
              <a:gdLst>
                <a:gd name="T0" fmla="*/ 0 w 83"/>
                <a:gd name="T1" fmla="*/ 92 h 92"/>
                <a:gd name="T2" fmla="*/ 15 w 83"/>
                <a:gd name="T3" fmla="*/ 92 h 92"/>
                <a:gd name="T4" fmla="*/ 83 w 83"/>
                <a:gd name="T5" fmla="*/ 0 h 92"/>
              </a:gdLst>
              <a:ahLst/>
              <a:cxnLst>
                <a:cxn ang="0">
                  <a:pos x="T0" y="T1"/>
                </a:cxn>
                <a:cxn ang="0">
                  <a:pos x="T2" y="T3"/>
                </a:cxn>
                <a:cxn ang="0">
                  <a:pos x="T4" y="T5"/>
                </a:cxn>
              </a:cxnLst>
              <a:rect l="0" t="0" r="r" b="b"/>
              <a:pathLst>
                <a:path w="83" h="92">
                  <a:moveTo>
                    <a:pt x="0" y="92"/>
                  </a:moveTo>
                  <a:lnTo>
                    <a:pt x="15" y="92"/>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65"/>
            <p:cNvSpPr>
              <a:spLocks/>
            </p:cNvSpPr>
            <p:nvPr/>
          </p:nvSpPr>
          <p:spPr bwMode="auto">
            <a:xfrm>
              <a:off x="931" y="1302"/>
              <a:ext cx="141" cy="88"/>
            </a:xfrm>
            <a:custGeom>
              <a:avLst/>
              <a:gdLst>
                <a:gd name="T0" fmla="*/ 0 w 147"/>
                <a:gd name="T1" fmla="*/ 0 h 92"/>
                <a:gd name="T2" fmla="*/ 66 w 147"/>
                <a:gd name="T3" fmla="*/ 0 h 92"/>
                <a:gd name="T4" fmla="*/ 134 w 147"/>
                <a:gd name="T5" fmla="*/ 92 h 92"/>
                <a:gd name="T6" fmla="*/ 147 w 147"/>
                <a:gd name="T7" fmla="*/ 92 h 92"/>
              </a:gdLst>
              <a:ahLst/>
              <a:cxnLst>
                <a:cxn ang="0">
                  <a:pos x="T0" y="T1"/>
                </a:cxn>
                <a:cxn ang="0">
                  <a:pos x="T2" y="T3"/>
                </a:cxn>
                <a:cxn ang="0">
                  <a:pos x="T4" y="T5"/>
                </a:cxn>
                <a:cxn ang="0">
                  <a:pos x="T6" y="T7"/>
                </a:cxn>
              </a:cxnLst>
              <a:rect l="0" t="0" r="r" b="b"/>
              <a:pathLst>
                <a:path w="147" h="92">
                  <a:moveTo>
                    <a:pt x="0" y="0"/>
                  </a:moveTo>
                  <a:lnTo>
                    <a:pt x="66" y="0"/>
                  </a:lnTo>
                  <a:lnTo>
                    <a:pt x="134" y="92"/>
                  </a:lnTo>
                  <a:lnTo>
                    <a:pt x="147" y="9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66"/>
            <p:cNvSpPr>
              <a:spLocks noChangeShapeType="1"/>
            </p:cNvSpPr>
            <p:nvPr/>
          </p:nvSpPr>
          <p:spPr bwMode="auto">
            <a:xfrm>
              <a:off x="1074" y="1368"/>
              <a:ext cx="0" cy="4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67"/>
            <p:cNvSpPr>
              <a:spLocks noChangeArrowheads="1"/>
            </p:cNvSpPr>
            <p:nvPr/>
          </p:nvSpPr>
          <p:spPr bwMode="auto">
            <a:xfrm>
              <a:off x="1090" y="1421"/>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GBS02_46356322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68"/>
            <p:cNvSpPr>
              <a:spLocks noChangeArrowheads="1"/>
            </p:cNvSpPr>
            <p:nvPr/>
          </p:nvSpPr>
          <p:spPr bwMode="auto">
            <a:xfrm>
              <a:off x="693" y="142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Freeform 69"/>
            <p:cNvSpPr>
              <a:spLocks/>
            </p:cNvSpPr>
            <p:nvPr/>
          </p:nvSpPr>
          <p:spPr bwMode="auto">
            <a:xfrm>
              <a:off x="847" y="1324"/>
              <a:ext cx="79" cy="129"/>
            </a:xfrm>
            <a:custGeom>
              <a:avLst/>
              <a:gdLst>
                <a:gd name="T0" fmla="*/ 0 w 83"/>
                <a:gd name="T1" fmla="*/ 135 h 135"/>
                <a:gd name="T2" fmla="*/ 15 w 83"/>
                <a:gd name="T3" fmla="*/ 135 h 135"/>
                <a:gd name="T4" fmla="*/ 83 w 83"/>
                <a:gd name="T5" fmla="*/ 0 h 135"/>
              </a:gdLst>
              <a:ahLst/>
              <a:cxnLst>
                <a:cxn ang="0">
                  <a:pos x="T0" y="T1"/>
                </a:cxn>
                <a:cxn ang="0">
                  <a:pos x="T2" y="T3"/>
                </a:cxn>
                <a:cxn ang="0">
                  <a:pos x="T4" y="T5"/>
                </a:cxn>
              </a:cxnLst>
              <a:rect l="0" t="0" r="r" b="b"/>
              <a:pathLst>
                <a:path w="83" h="135">
                  <a:moveTo>
                    <a:pt x="0" y="135"/>
                  </a:moveTo>
                  <a:lnTo>
                    <a:pt x="15" y="135"/>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70"/>
            <p:cNvSpPr>
              <a:spLocks/>
            </p:cNvSpPr>
            <p:nvPr/>
          </p:nvSpPr>
          <p:spPr bwMode="auto">
            <a:xfrm>
              <a:off x="931" y="1324"/>
              <a:ext cx="141" cy="129"/>
            </a:xfrm>
            <a:custGeom>
              <a:avLst/>
              <a:gdLst>
                <a:gd name="T0" fmla="*/ 0 w 147"/>
                <a:gd name="T1" fmla="*/ 0 h 135"/>
                <a:gd name="T2" fmla="*/ 66 w 147"/>
                <a:gd name="T3" fmla="*/ 0 h 135"/>
                <a:gd name="T4" fmla="*/ 134 w 147"/>
                <a:gd name="T5" fmla="*/ 135 h 135"/>
                <a:gd name="T6" fmla="*/ 147 w 147"/>
                <a:gd name="T7" fmla="*/ 135 h 135"/>
              </a:gdLst>
              <a:ahLst/>
              <a:cxnLst>
                <a:cxn ang="0">
                  <a:pos x="T0" y="T1"/>
                </a:cxn>
                <a:cxn ang="0">
                  <a:pos x="T2" y="T3"/>
                </a:cxn>
                <a:cxn ang="0">
                  <a:pos x="T4" y="T5"/>
                </a:cxn>
                <a:cxn ang="0">
                  <a:pos x="T6" y="T7"/>
                </a:cxn>
              </a:cxnLst>
              <a:rect l="0" t="0" r="r" b="b"/>
              <a:pathLst>
                <a:path w="147" h="135">
                  <a:moveTo>
                    <a:pt x="0" y="0"/>
                  </a:moveTo>
                  <a:lnTo>
                    <a:pt x="66" y="0"/>
                  </a:lnTo>
                  <a:lnTo>
                    <a:pt x="134" y="135"/>
                  </a:lnTo>
                  <a:lnTo>
                    <a:pt x="147" y="13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1"/>
            <p:cNvSpPr>
              <a:spLocks noChangeArrowheads="1"/>
            </p:cNvSpPr>
            <p:nvPr/>
          </p:nvSpPr>
          <p:spPr bwMode="auto">
            <a:xfrm>
              <a:off x="1090" y="1485"/>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GBS02_46303834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72"/>
            <p:cNvSpPr>
              <a:spLocks noChangeArrowheads="1"/>
            </p:cNvSpPr>
            <p:nvPr/>
          </p:nvSpPr>
          <p:spPr bwMode="auto">
            <a:xfrm>
              <a:off x="693" y="1489"/>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Freeform 73"/>
            <p:cNvSpPr>
              <a:spLocks/>
            </p:cNvSpPr>
            <p:nvPr/>
          </p:nvSpPr>
          <p:spPr bwMode="auto">
            <a:xfrm>
              <a:off x="847" y="1356"/>
              <a:ext cx="79" cy="160"/>
            </a:xfrm>
            <a:custGeom>
              <a:avLst/>
              <a:gdLst>
                <a:gd name="T0" fmla="*/ 0 w 83"/>
                <a:gd name="T1" fmla="*/ 167 h 167"/>
                <a:gd name="T2" fmla="*/ 15 w 83"/>
                <a:gd name="T3" fmla="*/ 167 h 167"/>
                <a:gd name="T4" fmla="*/ 83 w 83"/>
                <a:gd name="T5" fmla="*/ 0 h 167"/>
              </a:gdLst>
              <a:ahLst/>
              <a:cxnLst>
                <a:cxn ang="0">
                  <a:pos x="T0" y="T1"/>
                </a:cxn>
                <a:cxn ang="0">
                  <a:pos x="T2" y="T3"/>
                </a:cxn>
                <a:cxn ang="0">
                  <a:pos x="T4" y="T5"/>
                </a:cxn>
              </a:cxnLst>
              <a:rect l="0" t="0" r="r" b="b"/>
              <a:pathLst>
                <a:path w="83" h="167">
                  <a:moveTo>
                    <a:pt x="0" y="167"/>
                  </a:moveTo>
                  <a:lnTo>
                    <a:pt x="15" y="167"/>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74"/>
            <p:cNvSpPr>
              <a:spLocks/>
            </p:cNvSpPr>
            <p:nvPr/>
          </p:nvSpPr>
          <p:spPr bwMode="auto">
            <a:xfrm>
              <a:off x="931" y="1356"/>
              <a:ext cx="141" cy="160"/>
            </a:xfrm>
            <a:custGeom>
              <a:avLst/>
              <a:gdLst>
                <a:gd name="T0" fmla="*/ 0 w 147"/>
                <a:gd name="T1" fmla="*/ 0 h 167"/>
                <a:gd name="T2" fmla="*/ 66 w 147"/>
                <a:gd name="T3" fmla="*/ 0 h 167"/>
                <a:gd name="T4" fmla="*/ 134 w 147"/>
                <a:gd name="T5" fmla="*/ 167 h 167"/>
                <a:gd name="T6" fmla="*/ 147 w 147"/>
                <a:gd name="T7" fmla="*/ 167 h 167"/>
              </a:gdLst>
              <a:ahLst/>
              <a:cxnLst>
                <a:cxn ang="0">
                  <a:pos x="T0" y="T1"/>
                </a:cxn>
                <a:cxn ang="0">
                  <a:pos x="T2" y="T3"/>
                </a:cxn>
                <a:cxn ang="0">
                  <a:pos x="T4" y="T5"/>
                </a:cxn>
                <a:cxn ang="0">
                  <a:pos x="T6" y="T7"/>
                </a:cxn>
              </a:cxnLst>
              <a:rect l="0" t="0" r="r" b="b"/>
              <a:pathLst>
                <a:path w="147" h="167">
                  <a:moveTo>
                    <a:pt x="0" y="0"/>
                  </a:moveTo>
                  <a:lnTo>
                    <a:pt x="66" y="0"/>
                  </a:lnTo>
                  <a:lnTo>
                    <a:pt x="134" y="167"/>
                  </a:lnTo>
                  <a:lnTo>
                    <a:pt x="147" y="1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75"/>
            <p:cNvSpPr>
              <a:spLocks noChangeArrowheads="1"/>
            </p:cNvSpPr>
            <p:nvPr/>
          </p:nvSpPr>
          <p:spPr bwMode="auto">
            <a:xfrm>
              <a:off x="1090" y="1548"/>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GBS02_46380557K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76"/>
            <p:cNvSpPr>
              <a:spLocks noChangeArrowheads="1"/>
            </p:cNvSpPr>
            <p:nvPr/>
          </p:nvSpPr>
          <p:spPr bwMode="auto">
            <a:xfrm>
              <a:off x="693" y="155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Freeform 77"/>
            <p:cNvSpPr>
              <a:spLocks/>
            </p:cNvSpPr>
            <p:nvPr/>
          </p:nvSpPr>
          <p:spPr bwMode="auto">
            <a:xfrm>
              <a:off x="847" y="1378"/>
              <a:ext cx="79" cy="202"/>
            </a:xfrm>
            <a:custGeom>
              <a:avLst/>
              <a:gdLst>
                <a:gd name="T0" fmla="*/ 0 w 83"/>
                <a:gd name="T1" fmla="*/ 210 h 210"/>
                <a:gd name="T2" fmla="*/ 15 w 83"/>
                <a:gd name="T3" fmla="*/ 210 h 210"/>
                <a:gd name="T4" fmla="*/ 83 w 83"/>
                <a:gd name="T5" fmla="*/ 0 h 210"/>
              </a:gdLst>
              <a:ahLst/>
              <a:cxnLst>
                <a:cxn ang="0">
                  <a:pos x="T0" y="T1"/>
                </a:cxn>
                <a:cxn ang="0">
                  <a:pos x="T2" y="T3"/>
                </a:cxn>
                <a:cxn ang="0">
                  <a:pos x="T4" y="T5"/>
                </a:cxn>
              </a:cxnLst>
              <a:rect l="0" t="0" r="r" b="b"/>
              <a:pathLst>
                <a:path w="83" h="210">
                  <a:moveTo>
                    <a:pt x="0" y="210"/>
                  </a:moveTo>
                  <a:lnTo>
                    <a:pt x="15" y="210"/>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78"/>
            <p:cNvSpPr>
              <a:spLocks/>
            </p:cNvSpPr>
            <p:nvPr/>
          </p:nvSpPr>
          <p:spPr bwMode="auto">
            <a:xfrm>
              <a:off x="931" y="1378"/>
              <a:ext cx="141" cy="202"/>
            </a:xfrm>
            <a:custGeom>
              <a:avLst/>
              <a:gdLst>
                <a:gd name="T0" fmla="*/ 0 w 147"/>
                <a:gd name="T1" fmla="*/ 0 h 210"/>
                <a:gd name="T2" fmla="*/ 66 w 147"/>
                <a:gd name="T3" fmla="*/ 0 h 210"/>
                <a:gd name="T4" fmla="*/ 134 w 147"/>
                <a:gd name="T5" fmla="*/ 210 h 210"/>
                <a:gd name="T6" fmla="*/ 147 w 147"/>
                <a:gd name="T7" fmla="*/ 210 h 210"/>
              </a:gdLst>
              <a:ahLst/>
              <a:cxnLst>
                <a:cxn ang="0">
                  <a:pos x="T0" y="T1"/>
                </a:cxn>
                <a:cxn ang="0">
                  <a:pos x="T2" y="T3"/>
                </a:cxn>
                <a:cxn ang="0">
                  <a:pos x="T4" y="T5"/>
                </a:cxn>
                <a:cxn ang="0">
                  <a:pos x="T6" y="T7"/>
                </a:cxn>
              </a:cxnLst>
              <a:rect l="0" t="0" r="r" b="b"/>
              <a:pathLst>
                <a:path w="147" h="210">
                  <a:moveTo>
                    <a:pt x="0" y="0"/>
                  </a:moveTo>
                  <a:lnTo>
                    <a:pt x="66" y="0"/>
                  </a:lnTo>
                  <a:lnTo>
                    <a:pt x="134" y="210"/>
                  </a:lnTo>
                  <a:lnTo>
                    <a:pt x="147" y="2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79"/>
            <p:cNvSpPr>
              <a:spLocks noChangeArrowheads="1"/>
            </p:cNvSpPr>
            <p:nvPr/>
          </p:nvSpPr>
          <p:spPr bwMode="auto">
            <a:xfrm>
              <a:off x="1090" y="1611"/>
              <a:ext cx="59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Gm02_47790307_C_T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80"/>
            <p:cNvSpPr>
              <a:spLocks noChangeArrowheads="1"/>
            </p:cNvSpPr>
            <p:nvPr/>
          </p:nvSpPr>
          <p:spPr bwMode="auto">
            <a:xfrm>
              <a:off x="693" y="161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Freeform 81"/>
            <p:cNvSpPr>
              <a:spLocks/>
            </p:cNvSpPr>
            <p:nvPr/>
          </p:nvSpPr>
          <p:spPr bwMode="auto">
            <a:xfrm>
              <a:off x="847" y="1417"/>
              <a:ext cx="79" cy="226"/>
            </a:xfrm>
            <a:custGeom>
              <a:avLst/>
              <a:gdLst>
                <a:gd name="T0" fmla="*/ 0 w 83"/>
                <a:gd name="T1" fmla="*/ 236 h 236"/>
                <a:gd name="T2" fmla="*/ 15 w 83"/>
                <a:gd name="T3" fmla="*/ 236 h 236"/>
                <a:gd name="T4" fmla="*/ 83 w 83"/>
                <a:gd name="T5" fmla="*/ 0 h 236"/>
              </a:gdLst>
              <a:ahLst/>
              <a:cxnLst>
                <a:cxn ang="0">
                  <a:pos x="T0" y="T1"/>
                </a:cxn>
                <a:cxn ang="0">
                  <a:pos x="T2" y="T3"/>
                </a:cxn>
                <a:cxn ang="0">
                  <a:pos x="T4" y="T5"/>
                </a:cxn>
              </a:cxnLst>
              <a:rect l="0" t="0" r="r" b="b"/>
              <a:pathLst>
                <a:path w="83" h="236">
                  <a:moveTo>
                    <a:pt x="0" y="236"/>
                  </a:moveTo>
                  <a:lnTo>
                    <a:pt x="15" y="236"/>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82"/>
            <p:cNvSpPr>
              <a:spLocks/>
            </p:cNvSpPr>
            <p:nvPr/>
          </p:nvSpPr>
          <p:spPr bwMode="auto">
            <a:xfrm>
              <a:off x="931" y="1417"/>
              <a:ext cx="141" cy="226"/>
            </a:xfrm>
            <a:custGeom>
              <a:avLst/>
              <a:gdLst>
                <a:gd name="T0" fmla="*/ 0 w 147"/>
                <a:gd name="T1" fmla="*/ 0 h 236"/>
                <a:gd name="T2" fmla="*/ 66 w 147"/>
                <a:gd name="T3" fmla="*/ 0 h 236"/>
                <a:gd name="T4" fmla="*/ 134 w 147"/>
                <a:gd name="T5" fmla="*/ 236 h 236"/>
                <a:gd name="T6" fmla="*/ 147 w 147"/>
                <a:gd name="T7" fmla="*/ 236 h 236"/>
              </a:gdLst>
              <a:ahLst/>
              <a:cxnLst>
                <a:cxn ang="0">
                  <a:pos x="T0" y="T1"/>
                </a:cxn>
                <a:cxn ang="0">
                  <a:pos x="T2" y="T3"/>
                </a:cxn>
                <a:cxn ang="0">
                  <a:pos x="T4" y="T5"/>
                </a:cxn>
                <a:cxn ang="0">
                  <a:pos x="T6" y="T7"/>
                </a:cxn>
              </a:cxnLst>
              <a:rect l="0" t="0" r="r" b="b"/>
              <a:pathLst>
                <a:path w="147" h="236">
                  <a:moveTo>
                    <a:pt x="0" y="0"/>
                  </a:moveTo>
                  <a:lnTo>
                    <a:pt x="66" y="0"/>
                  </a:lnTo>
                  <a:lnTo>
                    <a:pt x="134" y="236"/>
                  </a:lnTo>
                  <a:lnTo>
                    <a:pt x="147" y="23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83"/>
            <p:cNvSpPr>
              <a:spLocks noChangeArrowheads="1"/>
            </p:cNvSpPr>
            <p:nvPr/>
          </p:nvSpPr>
          <p:spPr bwMode="auto">
            <a:xfrm>
              <a:off x="1090" y="1675"/>
              <a:ext cx="65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BARCSOYSSR_02_1627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84"/>
            <p:cNvSpPr>
              <a:spLocks noChangeArrowheads="1"/>
            </p:cNvSpPr>
            <p:nvPr/>
          </p:nvSpPr>
          <p:spPr bwMode="auto">
            <a:xfrm>
              <a:off x="693" y="1679"/>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Freeform 85"/>
            <p:cNvSpPr>
              <a:spLocks/>
            </p:cNvSpPr>
            <p:nvPr/>
          </p:nvSpPr>
          <p:spPr bwMode="auto">
            <a:xfrm>
              <a:off x="847" y="1476"/>
              <a:ext cx="79" cy="230"/>
            </a:xfrm>
            <a:custGeom>
              <a:avLst/>
              <a:gdLst>
                <a:gd name="T0" fmla="*/ 0 w 83"/>
                <a:gd name="T1" fmla="*/ 240 h 240"/>
                <a:gd name="T2" fmla="*/ 15 w 83"/>
                <a:gd name="T3" fmla="*/ 240 h 240"/>
                <a:gd name="T4" fmla="*/ 83 w 83"/>
                <a:gd name="T5" fmla="*/ 0 h 240"/>
              </a:gdLst>
              <a:ahLst/>
              <a:cxnLst>
                <a:cxn ang="0">
                  <a:pos x="T0" y="T1"/>
                </a:cxn>
                <a:cxn ang="0">
                  <a:pos x="T2" y="T3"/>
                </a:cxn>
                <a:cxn ang="0">
                  <a:pos x="T4" y="T5"/>
                </a:cxn>
              </a:cxnLst>
              <a:rect l="0" t="0" r="r" b="b"/>
              <a:pathLst>
                <a:path w="83" h="240">
                  <a:moveTo>
                    <a:pt x="0" y="240"/>
                  </a:moveTo>
                  <a:lnTo>
                    <a:pt x="15" y="240"/>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86"/>
            <p:cNvSpPr>
              <a:spLocks/>
            </p:cNvSpPr>
            <p:nvPr/>
          </p:nvSpPr>
          <p:spPr bwMode="auto">
            <a:xfrm>
              <a:off x="931" y="1476"/>
              <a:ext cx="141" cy="230"/>
            </a:xfrm>
            <a:custGeom>
              <a:avLst/>
              <a:gdLst>
                <a:gd name="T0" fmla="*/ 0 w 147"/>
                <a:gd name="T1" fmla="*/ 0 h 240"/>
                <a:gd name="T2" fmla="*/ 66 w 147"/>
                <a:gd name="T3" fmla="*/ 0 h 240"/>
                <a:gd name="T4" fmla="*/ 134 w 147"/>
                <a:gd name="T5" fmla="*/ 240 h 240"/>
                <a:gd name="T6" fmla="*/ 147 w 147"/>
                <a:gd name="T7" fmla="*/ 240 h 240"/>
              </a:gdLst>
              <a:ahLst/>
              <a:cxnLst>
                <a:cxn ang="0">
                  <a:pos x="T0" y="T1"/>
                </a:cxn>
                <a:cxn ang="0">
                  <a:pos x="T2" y="T3"/>
                </a:cxn>
                <a:cxn ang="0">
                  <a:pos x="T4" y="T5"/>
                </a:cxn>
                <a:cxn ang="0">
                  <a:pos x="T6" y="T7"/>
                </a:cxn>
              </a:cxnLst>
              <a:rect l="0" t="0" r="r" b="b"/>
              <a:pathLst>
                <a:path w="147" h="240">
                  <a:moveTo>
                    <a:pt x="0" y="0"/>
                  </a:moveTo>
                  <a:lnTo>
                    <a:pt x="66" y="0"/>
                  </a:lnTo>
                  <a:lnTo>
                    <a:pt x="134" y="240"/>
                  </a:lnTo>
                  <a:lnTo>
                    <a:pt x="147" y="24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87"/>
            <p:cNvSpPr>
              <a:spLocks noChangeArrowheads="1"/>
            </p:cNvSpPr>
            <p:nvPr/>
          </p:nvSpPr>
          <p:spPr bwMode="auto">
            <a:xfrm>
              <a:off x="1090" y="1738"/>
              <a:ext cx="64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Arial" panose="020B0604020202020204" pitchFamily="34" charset="0"/>
                </a:rPr>
                <a:t>BARCSOYSSR_02_1645</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22" name="Rectangle 88"/>
            <p:cNvSpPr>
              <a:spLocks noChangeArrowheads="1"/>
            </p:cNvSpPr>
            <p:nvPr/>
          </p:nvSpPr>
          <p:spPr bwMode="auto">
            <a:xfrm>
              <a:off x="693" y="174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Freeform 89"/>
            <p:cNvSpPr>
              <a:spLocks/>
            </p:cNvSpPr>
            <p:nvPr/>
          </p:nvSpPr>
          <p:spPr bwMode="auto">
            <a:xfrm>
              <a:off x="847" y="1612"/>
              <a:ext cx="79" cy="158"/>
            </a:xfrm>
            <a:custGeom>
              <a:avLst/>
              <a:gdLst>
                <a:gd name="T0" fmla="*/ 0 w 83"/>
                <a:gd name="T1" fmla="*/ 164 h 164"/>
                <a:gd name="T2" fmla="*/ 15 w 83"/>
                <a:gd name="T3" fmla="*/ 164 h 164"/>
                <a:gd name="T4" fmla="*/ 83 w 83"/>
                <a:gd name="T5" fmla="*/ 0 h 164"/>
              </a:gdLst>
              <a:ahLst/>
              <a:cxnLst>
                <a:cxn ang="0">
                  <a:pos x="T0" y="T1"/>
                </a:cxn>
                <a:cxn ang="0">
                  <a:pos x="T2" y="T3"/>
                </a:cxn>
                <a:cxn ang="0">
                  <a:pos x="T4" y="T5"/>
                </a:cxn>
              </a:cxnLst>
              <a:rect l="0" t="0" r="r" b="b"/>
              <a:pathLst>
                <a:path w="83" h="164">
                  <a:moveTo>
                    <a:pt x="0" y="164"/>
                  </a:moveTo>
                  <a:lnTo>
                    <a:pt x="15" y="164"/>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90"/>
            <p:cNvSpPr>
              <a:spLocks/>
            </p:cNvSpPr>
            <p:nvPr/>
          </p:nvSpPr>
          <p:spPr bwMode="auto">
            <a:xfrm>
              <a:off x="931" y="1612"/>
              <a:ext cx="141" cy="158"/>
            </a:xfrm>
            <a:custGeom>
              <a:avLst/>
              <a:gdLst>
                <a:gd name="T0" fmla="*/ 0 w 147"/>
                <a:gd name="T1" fmla="*/ 0 h 164"/>
                <a:gd name="T2" fmla="*/ 66 w 147"/>
                <a:gd name="T3" fmla="*/ 0 h 164"/>
                <a:gd name="T4" fmla="*/ 134 w 147"/>
                <a:gd name="T5" fmla="*/ 164 h 164"/>
                <a:gd name="T6" fmla="*/ 147 w 147"/>
                <a:gd name="T7" fmla="*/ 164 h 164"/>
              </a:gdLst>
              <a:ahLst/>
              <a:cxnLst>
                <a:cxn ang="0">
                  <a:pos x="T0" y="T1"/>
                </a:cxn>
                <a:cxn ang="0">
                  <a:pos x="T2" y="T3"/>
                </a:cxn>
                <a:cxn ang="0">
                  <a:pos x="T4" y="T5"/>
                </a:cxn>
                <a:cxn ang="0">
                  <a:pos x="T6" y="T7"/>
                </a:cxn>
              </a:cxnLst>
              <a:rect l="0" t="0" r="r" b="b"/>
              <a:pathLst>
                <a:path w="147" h="164">
                  <a:moveTo>
                    <a:pt x="0" y="0"/>
                  </a:moveTo>
                  <a:lnTo>
                    <a:pt x="66" y="0"/>
                  </a:lnTo>
                  <a:lnTo>
                    <a:pt x="134" y="164"/>
                  </a:lnTo>
                  <a:lnTo>
                    <a:pt x="147" y="1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91"/>
            <p:cNvSpPr>
              <a:spLocks noChangeArrowheads="1"/>
            </p:cNvSpPr>
            <p:nvPr/>
          </p:nvSpPr>
          <p:spPr bwMode="auto">
            <a:xfrm>
              <a:off x="1090" y="1801"/>
              <a:ext cx="59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Gm02_48248895_A_C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92"/>
            <p:cNvSpPr>
              <a:spLocks noChangeArrowheads="1"/>
            </p:cNvSpPr>
            <p:nvPr/>
          </p:nvSpPr>
          <p:spPr bwMode="auto">
            <a:xfrm>
              <a:off x="1674" y="1801"/>
              <a:ext cx="60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Gm02_48185680_G_A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93"/>
            <p:cNvSpPr>
              <a:spLocks noChangeArrowheads="1"/>
            </p:cNvSpPr>
            <p:nvPr/>
          </p:nvSpPr>
          <p:spPr bwMode="auto">
            <a:xfrm>
              <a:off x="1090" y="1865"/>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GBS02_46929767K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Rectangle 94"/>
            <p:cNvSpPr>
              <a:spLocks noChangeArrowheads="1"/>
            </p:cNvSpPr>
            <p:nvPr/>
          </p:nvSpPr>
          <p:spPr bwMode="auto">
            <a:xfrm>
              <a:off x="693" y="1837"/>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Freeform 95"/>
            <p:cNvSpPr>
              <a:spLocks/>
            </p:cNvSpPr>
            <p:nvPr/>
          </p:nvSpPr>
          <p:spPr bwMode="auto">
            <a:xfrm>
              <a:off x="847" y="1824"/>
              <a:ext cx="79" cy="41"/>
            </a:xfrm>
            <a:custGeom>
              <a:avLst/>
              <a:gdLst>
                <a:gd name="T0" fmla="*/ 0 w 83"/>
                <a:gd name="T1" fmla="*/ 42 h 42"/>
                <a:gd name="T2" fmla="*/ 15 w 83"/>
                <a:gd name="T3" fmla="*/ 42 h 42"/>
                <a:gd name="T4" fmla="*/ 83 w 83"/>
                <a:gd name="T5" fmla="*/ 0 h 42"/>
              </a:gdLst>
              <a:ahLst/>
              <a:cxnLst>
                <a:cxn ang="0">
                  <a:pos x="T0" y="T1"/>
                </a:cxn>
                <a:cxn ang="0">
                  <a:pos x="T2" y="T3"/>
                </a:cxn>
                <a:cxn ang="0">
                  <a:pos x="T4" y="T5"/>
                </a:cxn>
              </a:cxnLst>
              <a:rect l="0" t="0" r="r" b="b"/>
              <a:pathLst>
                <a:path w="83" h="42">
                  <a:moveTo>
                    <a:pt x="0" y="42"/>
                  </a:moveTo>
                  <a:lnTo>
                    <a:pt x="15" y="42"/>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96"/>
            <p:cNvSpPr>
              <a:spLocks/>
            </p:cNvSpPr>
            <p:nvPr/>
          </p:nvSpPr>
          <p:spPr bwMode="auto">
            <a:xfrm>
              <a:off x="931" y="1824"/>
              <a:ext cx="141" cy="41"/>
            </a:xfrm>
            <a:custGeom>
              <a:avLst/>
              <a:gdLst>
                <a:gd name="T0" fmla="*/ 0 w 147"/>
                <a:gd name="T1" fmla="*/ 0 h 42"/>
                <a:gd name="T2" fmla="*/ 66 w 147"/>
                <a:gd name="T3" fmla="*/ 0 h 42"/>
                <a:gd name="T4" fmla="*/ 134 w 147"/>
                <a:gd name="T5" fmla="*/ 42 h 42"/>
                <a:gd name="T6" fmla="*/ 147 w 147"/>
                <a:gd name="T7" fmla="*/ 42 h 42"/>
              </a:gdLst>
              <a:ahLst/>
              <a:cxnLst>
                <a:cxn ang="0">
                  <a:pos x="T0" y="T1"/>
                </a:cxn>
                <a:cxn ang="0">
                  <a:pos x="T2" y="T3"/>
                </a:cxn>
                <a:cxn ang="0">
                  <a:pos x="T4" y="T5"/>
                </a:cxn>
                <a:cxn ang="0">
                  <a:pos x="T6" y="T7"/>
                </a:cxn>
              </a:cxnLst>
              <a:rect l="0" t="0" r="r" b="b"/>
              <a:pathLst>
                <a:path w="147" h="42">
                  <a:moveTo>
                    <a:pt x="0" y="0"/>
                  </a:moveTo>
                  <a:lnTo>
                    <a:pt x="66" y="0"/>
                  </a:lnTo>
                  <a:lnTo>
                    <a:pt x="134" y="42"/>
                  </a:lnTo>
                  <a:lnTo>
                    <a:pt x="147" y="4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97"/>
            <p:cNvSpPr>
              <a:spLocks noChangeShapeType="1"/>
            </p:cNvSpPr>
            <p:nvPr/>
          </p:nvSpPr>
          <p:spPr bwMode="auto">
            <a:xfrm>
              <a:off x="1074" y="1811"/>
              <a:ext cx="0" cy="10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98"/>
            <p:cNvSpPr>
              <a:spLocks noChangeArrowheads="1"/>
            </p:cNvSpPr>
            <p:nvPr/>
          </p:nvSpPr>
          <p:spPr bwMode="auto">
            <a:xfrm>
              <a:off x="1090" y="1928"/>
              <a:ext cx="21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Satt274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99"/>
            <p:cNvSpPr>
              <a:spLocks noChangeArrowheads="1"/>
            </p:cNvSpPr>
            <p:nvPr/>
          </p:nvSpPr>
          <p:spPr bwMode="auto">
            <a:xfrm>
              <a:off x="693" y="193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270.2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Freeform 100"/>
            <p:cNvSpPr>
              <a:spLocks/>
            </p:cNvSpPr>
            <p:nvPr/>
          </p:nvSpPr>
          <p:spPr bwMode="auto">
            <a:xfrm>
              <a:off x="847" y="1873"/>
              <a:ext cx="79" cy="87"/>
            </a:xfrm>
            <a:custGeom>
              <a:avLst/>
              <a:gdLst>
                <a:gd name="T0" fmla="*/ 0 w 83"/>
                <a:gd name="T1" fmla="*/ 90 h 90"/>
                <a:gd name="T2" fmla="*/ 15 w 83"/>
                <a:gd name="T3" fmla="*/ 90 h 90"/>
                <a:gd name="T4" fmla="*/ 83 w 83"/>
                <a:gd name="T5" fmla="*/ 0 h 90"/>
              </a:gdLst>
              <a:ahLst/>
              <a:cxnLst>
                <a:cxn ang="0">
                  <a:pos x="T0" y="T1"/>
                </a:cxn>
                <a:cxn ang="0">
                  <a:pos x="T2" y="T3"/>
                </a:cxn>
                <a:cxn ang="0">
                  <a:pos x="T4" y="T5"/>
                </a:cxn>
              </a:cxnLst>
              <a:rect l="0" t="0" r="r" b="b"/>
              <a:pathLst>
                <a:path w="83" h="90">
                  <a:moveTo>
                    <a:pt x="0" y="90"/>
                  </a:moveTo>
                  <a:lnTo>
                    <a:pt x="15" y="90"/>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01"/>
            <p:cNvSpPr>
              <a:spLocks/>
            </p:cNvSpPr>
            <p:nvPr/>
          </p:nvSpPr>
          <p:spPr bwMode="auto">
            <a:xfrm>
              <a:off x="931" y="1873"/>
              <a:ext cx="141" cy="87"/>
            </a:xfrm>
            <a:custGeom>
              <a:avLst/>
              <a:gdLst>
                <a:gd name="T0" fmla="*/ 0 w 147"/>
                <a:gd name="T1" fmla="*/ 0 h 90"/>
                <a:gd name="T2" fmla="*/ 66 w 147"/>
                <a:gd name="T3" fmla="*/ 0 h 90"/>
                <a:gd name="T4" fmla="*/ 134 w 147"/>
                <a:gd name="T5" fmla="*/ 90 h 90"/>
                <a:gd name="T6" fmla="*/ 147 w 147"/>
                <a:gd name="T7" fmla="*/ 90 h 90"/>
              </a:gdLst>
              <a:ahLst/>
              <a:cxnLst>
                <a:cxn ang="0">
                  <a:pos x="T0" y="T1"/>
                </a:cxn>
                <a:cxn ang="0">
                  <a:pos x="T2" y="T3"/>
                </a:cxn>
                <a:cxn ang="0">
                  <a:pos x="T4" y="T5"/>
                </a:cxn>
                <a:cxn ang="0">
                  <a:pos x="T6" y="T7"/>
                </a:cxn>
              </a:cxnLst>
              <a:rect l="0" t="0" r="r" b="b"/>
              <a:pathLst>
                <a:path w="147" h="90">
                  <a:moveTo>
                    <a:pt x="0" y="0"/>
                  </a:moveTo>
                  <a:lnTo>
                    <a:pt x="66" y="0"/>
                  </a:lnTo>
                  <a:lnTo>
                    <a:pt x="134" y="90"/>
                  </a:lnTo>
                  <a:lnTo>
                    <a:pt x="147" y="9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02"/>
            <p:cNvSpPr>
              <a:spLocks noChangeArrowheads="1"/>
            </p:cNvSpPr>
            <p:nvPr/>
          </p:nvSpPr>
          <p:spPr bwMode="auto">
            <a:xfrm>
              <a:off x="1090" y="1991"/>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GBS02_47122206K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03"/>
            <p:cNvSpPr>
              <a:spLocks noChangeArrowheads="1"/>
            </p:cNvSpPr>
            <p:nvPr/>
          </p:nvSpPr>
          <p:spPr bwMode="auto">
            <a:xfrm>
              <a:off x="1600" y="1991"/>
              <a:ext cx="60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Gm02_48382122_G_A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104"/>
            <p:cNvSpPr>
              <a:spLocks noChangeArrowheads="1"/>
            </p:cNvSpPr>
            <p:nvPr/>
          </p:nvSpPr>
          <p:spPr bwMode="auto">
            <a:xfrm>
              <a:off x="1090" y="2055"/>
              <a:ext cx="21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Satt459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05"/>
            <p:cNvSpPr>
              <a:spLocks noChangeArrowheads="1"/>
            </p:cNvSpPr>
            <p:nvPr/>
          </p:nvSpPr>
          <p:spPr bwMode="auto">
            <a:xfrm>
              <a:off x="693" y="2027"/>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272.1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Freeform 106"/>
            <p:cNvSpPr>
              <a:spLocks/>
            </p:cNvSpPr>
            <p:nvPr/>
          </p:nvSpPr>
          <p:spPr bwMode="auto">
            <a:xfrm>
              <a:off x="847" y="1977"/>
              <a:ext cx="79" cy="78"/>
            </a:xfrm>
            <a:custGeom>
              <a:avLst/>
              <a:gdLst>
                <a:gd name="T0" fmla="*/ 0 w 83"/>
                <a:gd name="T1" fmla="*/ 81 h 81"/>
                <a:gd name="T2" fmla="*/ 15 w 83"/>
                <a:gd name="T3" fmla="*/ 81 h 81"/>
                <a:gd name="T4" fmla="*/ 83 w 83"/>
                <a:gd name="T5" fmla="*/ 0 h 81"/>
              </a:gdLst>
              <a:ahLst/>
              <a:cxnLst>
                <a:cxn ang="0">
                  <a:pos x="T0" y="T1"/>
                </a:cxn>
                <a:cxn ang="0">
                  <a:pos x="T2" y="T3"/>
                </a:cxn>
                <a:cxn ang="0">
                  <a:pos x="T4" y="T5"/>
                </a:cxn>
              </a:cxnLst>
              <a:rect l="0" t="0" r="r" b="b"/>
              <a:pathLst>
                <a:path w="83" h="81">
                  <a:moveTo>
                    <a:pt x="0" y="81"/>
                  </a:moveTo>
                  <a:lnTo>
                    <a:pt x="15" y="81"/>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7"/>
            <p:cNvSpPr>
              <a:spLocks/>
            </p:cNvSpPr>
            <p:nvPr/>
          </p:nvSpPr>
          <p:spPr bwMode="auto">
            <a:xfrm>
              <a:off x="931" y="1977"/>
              <a:ext cx="141" cy="78"/>
            </a:xfrm>
            <a:custGeom>
              <a:avLst/>
              <a:gdLst>
                <a:gd name="T0" fmla="*/ 0 w 147"/>
                <a:gd name="T1" fmla="*/ 0 h 81"/>
                <a:gd name="T2" fmla="*/ 66 w 147"/>
                <a:gd name="T3" fmla="*/ 0 h 81"/>
                <a:gd name="T4" fmla="*/ 134 w 147"/>
                <a:gd name="T5" fmla="*/ 81 h 81"/>
                <a:gd name="T6" fmla="*/ 147 w 147"/>
                <a:gd name="T7" fmla="*/ 81 h 81"/>
              </a:gdLst>
              <a:ahLst/>
              <a:cxnLst>
                <a:cxn ang="0">
                  <a:pos x="T0" y="T1"/>
                </a:cxn>
                <a:cxn ang="0">
                  <a:pos x="T2" y="T3"/>
                </a:cxn>
                <a:cxn ang="0">
                  <a:pos x="T4" y="T5"/>
                </a:cxn>
                <a:cxn ang="0">
                  <a:pos x="T6" y="T7"/>
                </a:cxn>
              </a:cxnLst>
              <a:rect l="0" t="0" r="r" b="b"/>
              <a:pathLst>
                <a:path w="147" h="81">
                  <a:moveTo>
                    <a:pt x="0" y="0"/>
                  </a:moveTo>
                  <a:lnTo>
                    <a:pt x="66" y="0"/>
                  </a:lnTo>
                  <a:lnTo>
                    <a:pt x="134" y="81"/>
                  </a:lnTo>
                  <a:lnTo>
                    <a:pt x="147" y="8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08"/>
            <p:cNvSpPr>
              <a:spLocks noChangeShapeType="1"/>
            </p:cNvSpPr>
            <p:nvPr/>
          </p:nvSpPr>
          <p:spPr bwMode="auto">
            <a:xfrm>
              <a:off x="1074" y="2001"/>
              <a:ext cx="0" cy="10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09"/>
            <p:cNvSpPr>
              <a:spLocks noChangeArrowheads="1"/>
            </p:cNvSpPr>
            <p:nvPr/>
          </p:nvSpPr>
          <p:spPr bwMode="auto">
            <a:xfrm>
              <a:off x="1090" y="2118"/>
              <a:ext cx="65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BARCSOYSSR_02_1672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110"/>
            <p:cNvSpPr>
              <a:spLocks noChangeArrowheads="1"/>
            </p:cNvSpPr>
            <p:nvPr/>
          </p:nvSpPr>
          <p:spPr bwMode="auto">
            <a:xfrm>
              <a:off x="1740" y="2118"/>
              <a:ext cx="65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BARCSOYSSR_02_1674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111"/>
            <p:cNvSpPr>
              <a:spLocks noChangeArrowheads="1"/>
            </p:cNvSpPr>
            <p:nvPr/>
          </p:nvSpPr>
          <p:spPr bwMode="auto">
            <a:xfrm>
              <a:off x="693" y="212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275.6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Freeform 112"/>
            <p:cNvSpPr>
              <a:spLocks/>
            </p:cNvSpPr>
            <p:nvPr/>
          </p:nvSpPr>
          <p:spPr bwMode="auto">
            <a:xfrm>
              <a:off x="847" y="2150"/>
              <a:ext cx="79" cy="18"/>
            </a:xfrm>
            <a:custGeom>
              <a:avLst/>
              <a:gdLst>
                <a:gd name="T0" fmla="*/ 0 w 83"/>
                <a:gd name="T1" fmla="*/ 0 h 19"/>
                <a:gd name="T2" fmla="*/ 15 w 83"/>
                <a:gd name="T3" fmla="*/ 0 h 19"/>
                <a:gd name="T4" fmla="*/ 83 w 83"/>
                <a:gd name="T5" fmla="*/ 19 h 19"/>
              </a:gdLst>
              <a:ahLst/>
              <a:cxnLst>
                <a:cxn ang="0">
                  <a:pos x="T0" y="T1"/>
                </a:cxn>
                <a:cxn ang="0">
                  <a:pos x="T2" y="T3"/>
                </a:cxn>
                <a:cxn ang="0">
                  <a:pos x="T4" y="T5"/>
                </a:cxn>
              </a:cxnLst>
              <a:rect l="0" t="0" r="r" b="b"/>
              <a:pathLst>
                <a:path w="83" h="19">
                  <a:moveTo>
                    <a:pt x="0" y="0"/>
                  </a:moveTo>
                  <a:lnTo>
                    <a:pt x="15" y="0"/>
                  </a:lnTo>
                  <a:lnTo>
                    <a:pt x="83" y="1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3"/>
            <p:cNvSpPr>
              <a:spLocks/>
            </p:cNvSpPr>
            <p:nvPr/>
          </p:nvSpPr>
          <p:spPr bwMode="auto">
            <a:xfrm>
              <a:off x="931" y="2150"/>
              <a:ext cx="141" cy="18"/>
            </a:xfrm>
            <a:custGeom>
              <a:avLst/>
              <a:gdLst>
                <a:gd name="T0" fmla="*/ 0 w 147"/>
                <a:gd name="T1" fmla="*/ 19 h 19"/>
                <a:gd name="T2" fmla="*/ 66 w 147"/>
                <a:gd name="T3" fmla="*/ 19 h 19"/>
                <a:gd name="T4" fmla="*/ 134 w 147"/>
                <a:gd name="T5" fmla="*/ 0 h 19"/>
                <a:gd name="T6" fmla="*/ 147 w 147"/>
                <a:gd name="T7" fmla="*/ 0 h 19"/>
              </a:gdLst>
              <a:ahLst/>
              <a:cxnLst>
                <a:cxn ang="0">
                  <a:pos x="T0" y="T1"/>
                </a:cxn>
                <a:cxn ang="0">
                  <a:pos x="T2" y="T3"/>
                </a:cxn>
                <a:cxn ang="0">
                  <a:pos x="T4" y="T5"/>
                </a:cxn>
                <a:cxn ang="0">
                  <a:pos x="T6" y="T7"/>
                </a:cxn>
              </a:cxnLst>
              <a:rect l="0" t="0" r="r" b="b"/>
              <a:pathLst>
                <a:path w="147" h="19">
                  <a:moveTo>
                    <a:pt x="0" y="19"/>
                  </a:moveTo>
                  <a:lnTo>
                    <a:pt x="66" y="19"/>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14"/>
            <p:cNvSpPr>
              <a:spLocks noChangeShapeType="1"/>
            </p:cNvSpPr>
            <p:nvPr/>
          </p:nvSpPr>
          <p:spPr bwMode="auto">
            <a:xfrm>
              <a:off x="1074" y="2128"/>
              <a:ext cx="0" cy="4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15"/>
            <p:cNvSpPr>
              <a:spLocks noChangeArrowheads="1"/>
            </p:cNvSpPr>
            <p:nvPr/>
          </p:nvSpPr>
          <p:spPr bwMode="auto">
            <a:xfrm>
              <a:off x="1090" y="2181"/>
              <a:ext cx="59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Gm02_48583877_A_C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116"/>
            <p:cNvSpPr>
              <a:spLocks noChangeArrowheads="1"/>
            </p:cNvSpPr>
            <p:nvPr/>
          </p:nvSpPr>
          <p:spPr bwMode="auto">
            <a:xfrm>
              <a:off x="693" y="218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278.2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Freeform 117"/>
            <p:cNvSpPr>
              <a:spLocks/>
            </p:cNvSpPr>
            <p:nvPr/>
          </p:nvSpPr>
          <p:spPr bwMode="auto">
            <a:xfrm>
              <a:off x="847" y="2213"/>
              <a:ext cx="79" cy="96"/>
            </a:xfrm>
            <a:custGeom>
              <a:avLst/>
              <a:gdLst>
                <a:gd name="T0" fmla="*/ 0 w 83"/>
                <a:gd name="T1" fmla="*/ 0 h 100"/>
                <a:gd name="T2" fmla="*/ 15 w 83"/>
                <a:gd name="T3" fmla="*/ 0 h 100"/>
                <a:gd name="T4" fmla="*/ 83 w 83"/>
                <a:gd name="T5" fmla="*/ 100 h 100"/>
              </a:gdLst>
              <a:ahLst/>
              <a:cxnLst>
                <a:cxn ang="0">
                  <a:pos x="T0" y="T1"/>
                </a:cxn>
                <a:cxn ang="0">
                  <a:pos x="T2" y="T3"/>
                </a:cxn>
                <a:cxn ang="0">
                  <a:pos x="T4" y="T5"/>
                </a:cxn>
              </a:cxnLst>
              <a:rect l="0" t="0" r="r" b="b"/>
              <a:pathLst>
                <a:path w="83" h="100">
                  <a:moveTo>
                    <a:pt x="0" y="0"/>
                  </a:moveTo>
                  <a:lnTo>
                    <a:pt x="15" y="0"/>
                  </a:lnTo>
                  <a:lnTo>
                    <a:pt x="83" y="10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8"/>
            <p:cNvSpPr>
              <a:spLocks/>
            </p:cNvSpPr>
            <p:nvPr/>
          </p:nvSpPr>
          <p:spPr bwMode="auto">
            <a:xfrm>
              <a:off x="931" y="2213"/>
              <a:ext cx="141" cy="96"/>
            </a:xfrm>
            <a:custGeom>
              <a:avLst/>
              <a:gdLst>
                <a:gd name="T0" fmla="*/ 0 w 147"/>
                <a:gd name="T1" fmla="*/ 100 h 100"/>
                <a:gd name="T2" fmla="*/ 66 w 147"/>
                <a:gd name="T3" fmla="*/ 100 h 100"/>
                <a:gd name="T4" fmla="*/ 134 w 147"/>
                <a:gd name="T5" fmla="*/ 0 h 100"/>
                <a:gd name="T6" fmla="*/ 147 w 147"/>
                <a:gd name="T7" fmla="*/ 0 h 100"/>
              </a:gdLst>
              <a:ahLst/>
              <a:cxnLst>
                <a:cxn ang="0">
                  <a:pos x="T0" y="T1"/>
                </a:cxn>
                <a:cxn ang="0">
                  <a:pos x="T2" y="T3"/>
                </a:cxn>
                <a:cxn ang="0">
                  <a:pos x="T4" y="T5"/>
                </a:cxn>
                <a:cxn ang="0">
                  <a:pos x="T6" y="T7"/>
                </a:cxn>
              </a:cxnLst>
              <a:rect l="0" t="0" r="r" b="b"/>
              <a:pathLst>
                <a:path w="147" h="100">
                  <a:moveTo>
                    <a:pt x="0" y="100"/>
                  </a:moveTo>
                  <a:lnTo>
                    <a:pt x="66" y="10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19"/>
            <p:cNvSpPr>
              <a:spLocks noChangeArrowheads="1"/>
            </p:cNvSpPr>
            <p:nvPr/>
          </p:nvSpPr>
          <p:spPr bwMode="auto">
            <a:xfrm>
              <a:off x="1090" y="2245"/>
              <a:ext cx="65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BARCSOYSSR_02_1680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120"/>
            <p:cNvSpPr>
              <a:spLocks noChangeArrowheads="1"/>
            </p:cNvSpPr>
            <p:nvPr/>
          </p:nvSpPr>
          <p:spPr bwMode="auto">
            <a:xfrm>
              <a:off x="693" y="2248"/>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278.4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Freeform 121"/>
            <p:cNvSpPr>
              <a:spLocks/>
            </p:cNvSpPr>
            <p:nvPr/>
          </p:nvSpPr>
          <p:spPr bwMode="auto">
            <a:xfrm>
              <a:off x="847" y="2276"/>
              <a:ext cx="79" cy="44"/>
            </a:xfrm>
            <a:custGeom>
              <a:avLst/>
              <a:gdLst>
                <a:gd name="T0" fmla="*/ 0 w 83"/>
                <a:gd name="T1" fmla="*/ 0 h 46"/>
                <a:gd name="T2" fmla="*/ 15 w 83"/>
                <a:gd name="T3" fmla="*/ 0 h 46"/>
                <a:gd name="T4" fmla="*/ 83 w 83"/>
                <a:gd name="T5" fmla="*/ 46 h 46"/>
              </a:gdLst>
              <a:ahLst/>
              <a:cxnLst>
                <a:cxn ang="0">
                  <a:pos x="T0" y="T1"/>
                </a:cxn>
                <a:cxn ang="0">
                  <a:pos x="T2" y="T3"/>
                </a:cxn>
                <a:cxn ang="0">
                  <a:pos x="T4" y="T5"/>
                </a:cxn>
              </a:cxnLst>
              <a:rect l="0" t="0" r="r" b="b"/>
              <a:pathLst>
                <a:path w="83" h="46">
                  <a:moveTo>
                    <a:pt x="0" y="0"/>
                  </a:moveTo>
                  <a:lnTo>
                    <a:pt x="15" y="0"/>
                  </a:lnTo>
                  <a:lnTo>
                    <a:pt x="83"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2"/>
            <p:cNvSpPr>
              <a:spLocks/>
            </p:cNvSpPr>
            <p:nvPr/>
          </p:nvSpPr>
          <p:spPr bwMode="auto">
            <a:xfrm>
              <a:off x="931" y="2276"/>
              <a:ext cx="141" cy="44"/>
            </a:xfrm>
            <a:custGeom>
              <a:avLst/>
              <a:gdLst>
                <a:gd name="T0" fmla="*/ 0 w 147"/>
                <a:gd name="T1" fmla="*/ 46 h 46"/>
                <a:gd name="T2" fmla="*/ 66 w 147"/>
                <a:gd name="T3" fmla="*/ 46 h 46"/>
                <a:gd name="T4" fmla="*/ 134 w 147"/>
                <a:gd name="T5" fmla="*/ 0 h 46"/>
                <a:gd name="T6" fmla="*/ 147 w 147"/>
                <a:gd name="T7" fmla="*/ 0 h 46"/>
              </a:gdLst>
              <a:ahLst/>
              <a:cxnLst>
                <a:cxn ang="0">
                  <a:pos x="T0" y="T1"/>
                </a:cxn>
                <a:cxn ang="0">
                  <a:pos x="T2" y="T3"/>
                </a:cxn>
                <a:cxn ang="0">
                  <a:pos x="T4" y="T5"/>
                </a:cxn>
                <a:cxn ang="0">
                  <a:pos x="T6" y="T7"/>
                </a:cxn>
              </a:cxnLst>
              <a:rect l="0" t="0" r="r" b="b"/>
              <a:pathLst>
                <a:path w="147" h="46">
                  <a:moveTo>
                    <a:pt x="0" y="46"/>
                  </a:moveTo>
                  <a:lnTo>
                    <a:pt x="66" y="4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23"/>
            <p:cNvSpPr>
              <a:spLocks noChangeArrowheads="1"/>
            </p:cNvSpPr>
            <p:nvPr/>
          </p:nvSpPr>
          <p:spPr bwMode="auto">
            <a:xfrm>
              <a:off x="1090" y="2308"/>
              <a:ext cx="59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Gm02_48702118_T_G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24"/>
            <p:cNvSpPr>
              <a:spLocks noChangeArrowheads="1"/>
            </p:cNvSpPr>
            <p:nvPr/>
          </p:nvSpPr>
          <p:spPr bwMode="auto">
            <a:xfrm>
              <a:off x="693" y="231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Freeform 125"/>
            <p:cNvSpPr>
              <a:spLocks/>
            </p:cNvSpPr>
            <p:nvPr/>
          </p:nvSpPr>
          <p:spPr bwMode="auto">
            <a:xfrm>
              <a:off x="847" y="2340"/>
              <a:ext cx="79" cy="62"/>
            </a:xfrm>
            <a:custGeom>
              <a:avLst/>
              <a:gdLst>
                <a:gd name="T0" fmla="*/ 0 w 83"/>
                <a:gd name="T1" fmla="*/ 0 h 65"/>
                <a:gd name="T2" fmla="*/ 15 w 83"/>
                <a:gd name="T3" fmla="*/ 0 h 65"/>
                <a:gd name="T4" fmla="*/ 83 w 83"/>
                <a:gd name="T5" fmla="*/ 65 h 65"/>
              </a:gdLst>
              <a:ahLst/>
              <a:cxnLst>
                <a:cxn ang="0">
                  <a:pos x="T0" y="T1"/>
                </a:cxn>
                <a:cxn ang="0">
                  <a:pos x="T2" y="T3"/>
                </a:cxn>
                <a:cxn ang="0">
                  <a:pos x="T4" y="T5"/>
                </a:cxn>
              </a:cxnLst>
              <a:rect l="0" t="0" r="r" b="b"/>
              <a:pathLst>
                <a:path w="83" h="65">
                  <a:moveTo>
                    <a:pt x="0" y="0"/>
                  </a:moveTo>
                  <a:lnTo>
                    <a:pt x="15" y="0"/>
                  </a:lnTo>
                  <a:lnTo>
                    <a:pt x="83" y="6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6"/>
            <p:cNvSpPr>
              <a:spLocks/>
            </p:cNvSpPr>
            <p:nvPr/>
          </p:nvSpPr>
          <p:spPr bwMode="auto">
            <a:xfrm>
              <a:off x="931" y="2340"/>
              <a:ext cx="141" cy="62"/>
            </a:xfrm>
            <a:custGeom>
              <a:avLst/>
              <a:gdLst>
                <a:gd name="T0" fmla="*/ 0 w 147"/>
                <a:gd name="T1" fmla="*/ 65 h 65"/>
                <a:gd name="T2" fmla="*/ 66 w 147"/>
                <a:gd name="T3" fmla="*/ 65 h 65"/>
                <a:gd name="T4" fmla="*/ 134 w 147"/>
                <a:gd name="T5" fmla="*/ 0 h 65"/>
                <a:gd name="T6" fmla="*/ 147 w 147"/>
                <a:gd name="T7" fmla="*/ 0 h 65"/>
              </a:gdLst>
              <a:ahLst/>
              <a:cxnLst>
                <a:cxn ang="0">
                  <a:pos x="T0" y="T1"/>
                </a:cxn>
                <a:cxn ang="0">
                  <a:pos x="T2" y="T3"/>
                </a:cxn>
                <a:cxn ang="0">
                  <a:pos x="T4" y="T5"/>
                </a:cxn>
                <a:cxn ang="0">
                  <a:pos x="T6" y="T7"/>
                </a:cxn>
              </a:cxnLst>
              <a:rect l="0" t="0" r="r" b="b"/>
              <a:pathLst>
                <a:path w="147" h="65">
                  <a:moveTo>
                    <a:pt x="0" y="65"/>
                  </a:moveTo>
                  <a:lnTo>
                    <a:pt x="66" y="65"/>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27"/>
            <p:cNvSpPr>
              <a:spLocks noChangeArrowheads="1"/>
            </p:cNvSpPr>
            <p:nvPr/>
          </p:nvSpPr>
          <p:spPr bwMode="auto">
            <a:xfrm>
              <a:off x="1090" y="2371"/>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GBS02_47440443K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128"/>
            <p:cNvSpPr>
              <a:spLocks noChangeArrowheads="1"/>
            </p:cNvSpPr>
            <p:nvPr/>
          </p:nvSpPr>
          <p:spPr bwMode="auto">
            <a:xfrm>
              <a:off x="693" y="237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280.1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Freeform 129"/>
            <p:cNvSpPr>
              <a:spLocks/>
            </p:cNvSpPr>
            <p:nvPr/>
          </p:nvSpPr>
          <p:spPr bwMode="auto">
            <a:xfrm>
              <a:off x="847" y="2403"/>
              <a:ext cx="79" cy="9"/>
            </a:xfrm>
            <a:custGeom>
              <a:avLst/>
              <a:gdLst>
                <a:gd name="T0" fmla="*/ 0 w 83"/>
                <a:gd name="T1" fmla="*/ 0 h 10"/>
                <a:gd name="T2" fmla="*/ 15 w 83"/>
                <a:gd name="T3" fmla="*/ 0 h 10"/>
                <a:gd name="T4" fmla="*/ 83 w 83"/>
                <a:gd name="T5" fmla="*/ 10 h 10"/>
              </a:gdLst>
              <a:ahLst/>
              <a:cxnLst>
                <a:cxn ang="0">
                  <a:pos x="T0" y="T1"/>
                </a:cxn>
                <a:cxn ang="0">
                  <a:pos x="T2" y="T3"/>
                </a:cxn>
                <a:cxn ang="0">
                  <a:pos x="T4" y="T5"/>
                </a:cxn>
              </a:cxnLst>
              <a:rect l="0" t="0" r="r" b="b"/>
              <a:pathLst>
                <a:path w="83" h="10">
                  <a:moveTo>
                    <a:pt x="0" y="0"/>
                  </a:moveTo>
                  <a:lnTo>
                    <a:pt x="15" y="0"/>
                  </a:lnTo>
                  <a:lnTo>
                    <a:pt x="83"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30"/>
            <p:cNvSpPr>
              <a:spLocks/>
            </p:cNvSpPr>
            <p:nvPr/>
          </p:nvSpPr>
          <p:spPr bwMode="auto">
            <a:xfrm>
              <a:off x="931" y="2403"/>
              <a:ext cx="141" cy="9"/>
            </a:xfrm>
            <a:custGeom>
              <a:avLst/>
              <a:gdLst>
                <a:gd name="T0" fmla="*/ 0 w 147"/>
                <a:gd name="T1" fmla="*/ 10 h 10"/>
                <a:gd name="T2" fmla="*/ 66 w 147"/>
                <a:gd name="T3" fmla="*/ 10 h 10"/>
                <a:gd name="T4" fmla="*/ 134 w 147"/>
                <a:gd name="T5" fmla="*/ 0 h 10"/>
                <a:gd name="T6" fmla="*/ 147 w 147"/>
                <a:gd name="T7" fmla="*/ 0 h 10"/>
              </a:gdLst>
              <a:ahLst/>
              <a:cxnLst>
                <a:cxn ang="0">
                  <a:pos x="T0" y="T1"/>
                </a:cxn>
                <a:cxn ang="0">
                  <a:pos x="T2" y="T3"/>
                </a:cxn>
                <a:cxn ang="0">
                  <a:pos x="T4" y="T5"/>
                </a:cxn>
                <a:cxn ang="0">
                  <a:pos x="T6" y="T7"/>
                </a:cxn>
              </a:cxnLst>
              <a:rect l="0" t="0" r="r" b="b"/>
              <a:pathLst>
                <a:path w="147" h="10">
                  <a:moveTo>
                    <a:pt x="0" y="10"/>
                  </a:moveTo>
                  <a:lnTo>
                    <a:pt x="66" y="1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31"/>
            <p:cNvSpPr>
              <a:spLocks noChangeArrowheads="1"/>
            </p:cNvSpPr>
            <p:nvPr/>
          </p:nvSpPr>
          <p:spPr bwMode="auto">
            <a:xfrm>
              <a:off x="1090" y="2435"/>
              <a:ext cx="65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BARCSOYSSR_02_1684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132"/>
            <p:cNvSpPr>
              <a:spLocks noChangeArrowheads="1"/>
            </p:cNvSpPr>
            <p:nvPr/>
          </p:nvSpPr>
          <p:spPr bwMode="auto">
            <a:xfrm>
              <a:off x="693" y="2438"/>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280.6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Freeform 133"/>
            <p:cNvSpPr>
              <a:spLocks/>
            </p:cNvSpPr>
            <p:nvPr/>
          </p:nvSpPr>
          <p:spPr bwMode="auto">
            <a:xfrm>
              <a:off x="847" y="2439"/>
              <a:ext cx="79" cy="27"/>
            </a:xfrm>
            <a:custGeom>
              <a:avLst/>
              <a:gdLst>
                <a:gd name="T0" fmla="*/ 0 w 83"/>
                <a:gd name="T1" fmla="*/ 28 h 28"/>
                <a:gd name="T2" fmla="*/ 15 w 83"/>
                <a:gd name="T3" fmla="*/ 28 h 28"/>
                <a:gd name="T4" fmla="*/ 83 w 83"/>
                <a:gd name="T5" fmla="*/ 0 h 28"/>
              </a:gdLst>
              <a:ahLst/>
              <a:cxnLst>
                <a:cxn ang="0">
                  <a:pos x="T0" y="T1"/>
                </a:cxn>
                <a:cxn ang="0">
                  <a:pos x="T2" y="T3"/>
                </a:cxn>
                <a:cxn ang="0">
                  <a:pos x="T4" y="T5"/>
                </a:cxn>
              </a:cxnLst>
              <a:rect l="0" t="0" r="r" b="b"/>
              <a:pathLst>
                <a:path w="83" h="28">
                  <a:moveTo>
                    <a:pt x="0" y="28"/>
                  </a:moveTo>
                  <a:lnTo>
                    <a:pt x="15" y="28"/>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4"/>
            <p:cNvSpPr>
              <a:spLocks/>
            </p:cNvSpPr>
            <p:nvPr/>
          </p:nvSpPr>
          <p:spPr bwMode="auto">
            <a:xfrm>
              <a:off x="931" y="2439"/>
              <a:ext cx="141" cy="27"/>
            </a:xfrm>
            <a:custGeom>
              <a:avLst/>
              <a:gdLst>
                <a:gd name="T0" fmla="*/ 0 w 147"/>
                <a:gd name="T1" fmla="*/ 0 h 28"/>
                <a:gd name="T2" fmla="*/ 66 w 147"/>
                <a:gd name="T3" fmla="*/ 0 h 28"/>
                <a:gd name="T4" fmla="*/ 134 w 147"/>
                <a:gd name="T5" fmla="*/ 28 h 28"/>
                <a:gd name="T6" fmla="*/ 147 w 147"/>
                <a:gd name="T7" fmla="*/ 28 h 28"/>
              </a:gdLst>
              <a:ahLst/>
              <a:cxnLst>
                <a:cxn ang="0">
                  <a:pos x="T0" y="T1"/>
                </a:cxn>
                <a:cxn ang="0">
                  <a:pos x="T2" y="T3"/>
                </a:cxn>
                <a:cxn ang="0">
                  <a:pos x="T4" y="T5"/>
                </a:cxn>
                <a:cxn ang="0">
                  <a:pos x="T6" y="T7"/>
                </a:cxn>
              </a:cxnLst>
              <a:rect l="0" t="0" r="r" b="b"/>
              <a:pathLst>
                <a:path w="147" h="28">
                  <a:moveTo>
                    <a:pt x="0" y="0"/>
                  </a:moveTo>
                  <a:lnTo>
                    <a:pt x="66" y="0"/>
                  </a:lnTo>
                  <a:lnTo>
                    <a:pt x="134" y="28"/>
                  </a:lnTo>
                  <a:lnTo>
                    <a:pt x="147"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35"/>
            <p:cNvSpPr>
              <a:spLocks noChangeArrowheads="1"/>
            </p:cNvSpPr>
            <p:nvPr/>
          </p:nvSpPr>
          <p:spPr bwMode="auto">
            <a:xfrm>
              <a:off x="1090" y="2498"/>
              <a:ext cx="5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GBS02_47432297K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136"/>
            <p:cNvSpPr>
              <a:spLocks noChangeArrowheads="1"/>
            </p:cNvSpPr>
            <p:nvPr/>
          </p:nvSpPr>
          <p:spPr bwMode="auto">
            <a:xfrm>
              <a:off x="693" y="250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281.1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Freeform 137"/>
            <p:cNvSpPr>
              <a:spLocks/>
            </p:cNvSpPr>
            <p:nvPr/>
          </p:nvSpPr>
          <p:spPr bwMode="auto">
            <a:xfrm>
              <a:off x="847" y="2467"/>
              <a:ext cx="79" cy="63"/>
            </a:xfrm>
            <a:custGeom>
              <a:avLst/>
              <a:gdLst>
                <a:gd name="T0" fmla="*/ 0 w 83"/>
                <a:gd name="T1" fmla="*/ 65 h 65"/>
                <a:gd name="T2" fmla="*/ 15 w 83"/>
                <a:gd name="T3" fmla="*/ 65 h 65"/>
                <a:gd name="T4" fmla="*/ 83 w 83"/>
                <a:gd name="T5" fmla="*/ 0 h 65"/>
              </a:gdLst>
              <a:ahLst/>
              <a:cxnLst>
                <a:cxn ang="0">
                  <a:pos x="T0" y="T1"/>
                </a:cxn>
                <a:cxn ang="0">
                  <a:pos x="T2" y="T3"/>
                </a:cxn>
                <a:cxn ang="0">
                  <a:pos x="T4" y="T5"/>
                </a:cxn>
              </a:cxnLst>
              <a:rect l="0" t="0" r="r" b="b"/>
              <a:pathLst>
                <a:path w="83" h="65">
                  <a:moveTo>
                    <a:pt x="0" y="65"/>
                  </a:moveTo>
                  <a:lnTo>
                    <a:pt x="15" y="65"/>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8"/>
            <p:cNvSpPr>
              <a:spLocks/>
            </p:cNvSpPr>
            <p:nvPr/>
          </p:nvSpPr>
          <p:spPr bwMode="auto">
            <a:xfrm>
              <a:off x="931" y="2467"/>
              <a:ext cx="141" cy="63"/>
            </a:xfrm>
            <a:custGeom>
              <a:avLst/>
              <a:gdLst>
                <a:gd name="T0" fmla="*/ 0 w 147"/>
                <a:gd name="T1" fmla="*/ 0 h 65"/>
                <a:gd name="T2" fmla="*/ 66 w 147"/>
                <a:gd name="T3" fmla="*/ 0 h 65"/>
                <a:gd name="T4" fmla="*/ 134 w 147"/>
                <a:gd name="T5" fmla="*/ 65 h 65"/>
                <a:gd name="T6" fmla="*/ 147 w 147"/>
                <a:gd name="T7" fmla="*/ 65 h 65"/>
              </a:gdLst>
              <a:ahLst/>
              <a:cxnLst>
                <a:cxn ang="0">
                  <a:pos x="T0" y="T1"/>
                </a:cxn>
                <a:cxn ang="0">
                  <a:pos x="T2" y="T3"/>
                </a:cxn>
                <a:cxn ang="0">
                  <a:pos x="T4" y="T5"/>
                </a:cxn>
                <a:cxn ang="0">
                  <a:pos x="T6" y="T7"/>
                </a:cxn>
              </a:cxnLst>
              <a:rect l="0" t="0" r="r" b="b"/>
              <a:pathLst>
                <a:path w="147" h="65">
                  <a:moveTo>
                    <a:pt x="0" y="0"/>
                  </a:moveTo>
                  <a:lnTo>
                    <a:pt x="66" y="0"/>
                  </a:lnTo>
                  <a:lnTo>
                    <a:pt x="134" y="65"/>
                  </a:lnTo>
                  <a:lnTo>
                    <a:pt x="147" y="6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39"/>
            <p:cNvSpPr>
              <a:spLocks noChangeArrowheads="1"/>
            </p:cNvSpPr>
            <p:nvPr/>
          </p:nvSpPr>
          <p:spPr bwMode="auto">
            <a:xfrm>
              <a:off x="1090" y="2561"/>
              <a:ext cx="64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Arial" panose="020B0604020202020204" pitchFamily="34" charset="0"/>
                </a:rPr>
                <a:t>BARCSOYSSR_02_1685</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74" name="Rectangle 140"/>
            <p:cNvSpPr>
              <a:spLocks noChangeArrowheads="1"/>
            </p:cNvSpPr>
            <p:nvPr/>
          </p:nvSpPr>
          <p:spPr bwMode="auto">
            <a:xfrm>
              <a:off x="693" y="256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283.1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Freeform 141"/>
            <p:cNvSpPr>
              <a:spLocks/>
            </p:cNvSpPr>
            <p:nvPr/>
          </p:nvSpPr>
          <p:spPr bwMode="auto">
            <a:xfrm>
              <a:off x="847" y="2576"/>
              <a:ext cx="79" cy="17"/>
            </a:xfrm>
            <a:custGeom>
              <a:avLst/>
              <a:gdLst>
                <a:gd name="T0" fmla="*/ 0 w 83"/>
                <a:gd name="T1" fmla="*/ 18 h 18"/>
                <a:gd name="T2" fmla="*/ 15 w 83"/>
                <a:gd name="T3" fmla="*/ 18 h 18"/>
                <a:gd name="T4" fmla="*/ 83 w 83"/>
                <a:gd name="T5" fmla="*/ 0 h 18"/>
              </a:gdLst>
              <a:ahLst/>
              <a:cxnLst>
                <a:cxn ang="0">
                  <a:pos x="T0" y="T1"/>
                </a:cxn>
                <a:cxn ang="0">
                  <a:pos x="T2" y="T3"/>
                </a:cxn>
                <a:cxn ang="0">
                  <a:pos x="T4" y="T5"/>
                </a:cxn>
              </a:cxnLst>
              <a:rect l="0" t="0" r="r" b="b"/>
              <a:pathLst>
                <a:path w="83" h="18">
                  <a:moveTo>
                    <a:pt x="0" y="18"/>
                  </a:moveTo>
                  <a:lnTo>
                    <a:pt x="15" y="18"/>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2"/>
            <p:cNvSpPr>
              <a:spLocks/>
            </p:cNvSpPr>
            <p:nvPr/>
          </p:nvSpPr>
          <p:spPr bwMode="auto">
            <a:xfrm>
              <a:off x="931" y="2576"/>
              <a:ext cx="141" cy="17"/>
            </a:xfrm>
            <a:custGeom>
              <a:avLst/>
              <a:gdLst>
                <a:gd name="T0" fmla="*/ 0 w 147"/>
                <a:gd name="T1" fmla="*/ 0 h 18"/>
                <a:gd name="T2" fmla="*/ 66 w 147"/>
                <a:gd name="T3" fmla="*/ 0 h 18"/>
                <a:gd name="T4" fmla="*/ 134 w 147"/>
                <a:gd name="T5" fmla="*/ 18 h 18"/>
                <a:gd name="T6" fmla="*/ 147 w 147"/>
                <a:gd name="T7" fmla="*/ 18 h 18"/>
              </a:gdLst>
              <a:ahLst/>
              <a:cxnLst>
                <a:cxn ang="0">
                  <a:pos x="T0" y="T1"/>
                </a:cxn>
                <a:cxn ang="0">
                  <a:pos x="T2" y="T3"/>
                </a:cxn>
                <a:cxn ang="0">
                  <a:pos x="T4" y="T5"/>
                </a:cxn>
                <a:cxn ang="0">
                  <a:pos x="T6" y="T7"/>
                </a:cxn>
              </a:cxnLst>
              <a:rect l="0" t="0" r="r" b="b"/>
              <a:pathLst>
                <a:path w="147" h="18">
                  <a:moveTo>
                    <a:pt x="0" y="0"/>
                  </a:moveTo>
                  <a:lnTo>
                    <a:pt x="66" y="0"/>
                  </a:lnTo>
                  <a:lnTo>
                    <a:pt x="134" y="18"/>
                  </a:lnTo>
                  <a:lnTo>
                    <a:pt x="1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3"/>
            <p:cNvSpPr>
              <a:spLocks noChangeArrowheads="1"/>
            </p:cNvSpPr>
            <p:nvPr/>
          </p:nvSpPr>
          <p:spPr bwMode="auto">
            <a:xfrm>
              <a:off x="1090" y="2625"/>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GBS02_48182062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Rectangle 144"/>
            <p:cNvSpPr>
              <a:spLocks noChangeArrowheads="1"/>
            </p:cNvSpPr>
            <p:nvPr/>
          </p:nvSpPr>
          <p:spPr bwMode="auto">
            <a:xfrm>
              <a:off x="693" y="2628"/>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Freeform 145"/>
            <p:cNvSpPr>
              <a:spLocks/>
            </p:cNvSpPr>
            <p:nvPr/>
          </p:nvSpPr>
          <p:spPr bwMode="auto">
            <a:xfrm>
              <a:off x="847" y="2656"/>
              <a:ext cx="79" cy="459"/>
            </a:xfrm>
            <a:custGeom>
              <a:avLst/>
              <a:gdLst>
                <a:gd name="T0" fmla="*/ 0 w 83"/>
                <a:gd name="T1" fmla="*/ 0 h 478"/>
                <a:gd name="T2" fmla="*/ 15 w 83"/>
                <a:gd name="T3" fmla="*/ 0 h 478"/>
                <a:gd name="T4" fmla="*/ 83 w 83"/>
                <a:gd name="T5" fmla="*/ 478 h 478"/>
              </a:gdLst>
              <a:ahLst/>
              <a:cxnLst>
                <a:cxn ang="0">
                  <a:pos x="T0" y="T1"/>
                </a:cxn>
                <a:cxn ang="0">
                  <a:pos x="T2" y="T3"/>
                </a:cxn>
                <a:cxn ang="0">
                  <a:pos x="T4" y="T5"/>
                </a:cxn>
              </a:cxnLst>
              <a:rect l="0" t="0" r="r" b="b"/>
              <a:pathLst>
                <a:path w="83" h="478">
                  <a:moveTo>
                    <a:pt x="0" y="0"/>
                  </a:moveTo>
                  <a:lnTo>
                    <a:pt x="15" y="0"/>
                  </a:lnTo>
                  <a:lnTo>
                    <a:pt x="83" y="4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6"/>
            <p:cNvSpPr>
              <a:spLocks/>
            </p:cNvSpPr>
            <p:nvPr/>
          </p:nvSpPr>
          <p:spPr bwMode="auto">
            <a:xfrm>
              <a:off x="931" y="2656"/>
              <a:ext cx="141" cy="459"/>
            </a:xfrm>
            <a:custGeom>
              <a:avLst/>
              <a:gdLst>
                <a:gd name="T0" fmla="*/ 0 w 147"/>
                <a:gd name="T1" fmla="*/ 478 h 478"/>
                <a:gd name="T2" fmla="*/ 66 w 147"/>
                <a:gd name="T3" fmla="*/ 478 h 478"/>
                <a:gd name="T4" fmla="*/ 134 w 147"/>
                <a:gd name="T5" fmla="*/ 0 h 478"/>
                <a:gd name="T6" fmla="*/ 147 w 147"/>
                <a:gd name="T7" fmla="*/ 0 h 478"/>
              </a:gdLst>
              <a:ahLst/>
              <a:cxnLst>
                <a:cxn ang="0">
                  <a:pos x="T0" y="T1"/>
                </a:cxn>
                <a:cxn ang="0">
                  <a:pos x="T2" y="T3"/>
                </a:cxn>
                <a:cxn ang="0">
                  <a:pos x="T4" y="T5"/>
                </a:cxn>
                <a:cxn ang="0">
                  <a:pos x="T6" y="T7"/>
                </a:cxn>
              </a:cxnLst>
              <a:rect l="0" t="0" r="r" b="b"/>
              <a:pathLst>
                <a:path w="147" h="478">
                  <a:moveTo>
                    <a:pt x="0" y="478"/>
                  </a:moveTo>
                  <a:lnTo>
                    <a:pt x="66" y="478"/>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47"/>
            <p:cNvSpPr>
              <a:spLocks noChangeArrowheads="1"/>
            </p:cNvSpPr>
            <p:nvPr/>
          </p:nvSpPr>
          <p:spPr bwMode="auto">
            <a:xfrm>
              <a:off x="1090" y="2688"/>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GBS02_48472387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148"/>
            <p:cNvSpPr>
              <a:spLocks noChangeArrowheads="1"/>
            </p:cNvSpPr>
            <p:nvPr/>
          </p:nvSpPr>
          <p:spPr bwMode="auto">
            <a:xfrm>
              <a:off x="693" y="269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Freeform 149"/>
            <p:cNvSpPr>
              <a:spLocks/>
            </p:cNvSpPr>
            <p:nvPr/>
          </p:nvSpPr>
          <p:spPr bwMode="auto">
            <a:xfrm>
              <a:off x="847" y="2719"/>
              <a:ext cx="79" cy="402"/>
            </a:xfrm>
            <a:custGeom>
              <a:avLst/>
              <a:gdLst>
                <a:gd name="T0" fmla="*/ 0 w 83"/>
                <a:gd name="T1" fmla="*/ 0 h 418"/>
                <a:gd name="T2" fmla="*/ 15 w 83"/>
                <a:gd name="T3" fmla="*/ 0 h 418"/>
                <a:gd name="T4" fmla="*/ 83 w 83"/>
                <a:gd name="T5" fmla="*/ 418 h 418"/>
              </a:gdLst>
              <a:ahLst/>
              <a:cxnLst>
                <a:cxn ang="0">
                  <a:pos x="T0" y="T1"/>
                </a:cxn>
                <a:cxn ang="0">
                  <a:pos x="T2" y="T3"/>
                </a:cxn>
                <a:cxn ang="0">
                  <a:pos x="T4" y="T5"/>
                </a:cxn>
              </a:cxnLst>
              <a:rect l="0" t="0" r="r" b="b"/>
              <a:pathLst>
                <a:path w="83" h="418">
                  <a:moveTo>
                    <a:pt x="0" y="0"/>
                  </a:moveTo>
                  <a:lnTo>
                    <a:pt x="15" y="0"/>
                  </a:lnTo>
                  <a:lnTo>
                    <a:pt x="83" y="4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150"/>
            <p:cNvSpPr>
              <a:spLocks/>
            </p:cNvSpPr>
            <p:nvPr/>
          </p:nvSpPr>
          <p:spPr bwMode="auto">
            <a:xfrm>
              <a:off x="931" y="2719"/>
              <a:ext cx="141" cy="402"/>
            </a:xfrm>
            <a:custGeom>
              <a:avLst/>
              <a:gdLst>
                <a:gd name="T0" fmla="*/ 0 w 147"/>
                <a:gd name="T1" fmla="*/ 418 h 418"/>
                <a:gd name="T2" fmla="*/ 66 w 147"/>
                <a:gd name="T3" fmla="*/ 418 h 418"/>
                <a:gd name="T4" fmla="*/ 134 w 147"/>
                <a:gd name="T5" fmla="*/ 0 h 418"/>
                <a:gd name="T6" fmla="*/ 147 w 147"/>
                <a:gd name="T7" fmla="*/ 0 h 418"/>
              </a:gdLst>
              <a:ahLst/>
              <a:cxnLst>
                <a:cxn ang="0">
                  <a:pos x="T0" y="T1"/>
                </a:cxn>
                <a:cxn ang="0">
                  <a:pos x="T2" y="T3"/>
                </a:cxn>
                <a:cxn ang="0">
                  <a:pos x="T4" y="T5"/>
                </a:cxn>
                <a:cxn ang="0">
                  <a:pos x="T6" y="T7"/>
                </a:cxn>
              </a:cxnLst>
              <a:rect l="0" t="0" r="r" b="b"/>
              <a:pathLst>
                <a:path w="147" h="418">
                  <a:moveTo>
                    <a:pt x="0" y="418"/>
                  </a:moveTo>
                  <a:lnTo>
                    <a:pt x="66" y="418"/>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51"/>
            <p:cNvSpPr>
              <a:spLocks noChangeArrowheads="1"/>
            </p:cNvSpPr>
            <p:nvPr/>
          </p:nvSpPr>
          <p:spPr bwMode="auto">
            <a:xfrm>
              <a:off x="1090" y="2751"/>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GBS02_48129094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Rectangle 152"/>
            <p:cNvSpPr>
              <a:spLocks noChangeArrowheads="1"/>
            </p:cNvSpPr>
            <p:nvPr/>
          </p:nvSpPr>
          <p:spPr bwMode="auto">
            <a:xfrm>
              <a:off x="693" y="275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Freeform 153"/>
            <p:cNvSpPr>
              <a:spLocks/>
            </p:cNvSpPr>
            <p:nvPr/>
          </p:nvSpPr>
          <p:spPr bwMode="auto">
            <a:xfrm>
              <a:off x="847" y="2783"/>
              <a:ext cx="79" cy="360"/>
            </a:xfrm>
            <a:custGeom>
              <a:avLst/>
              <a:gdLst>
                <a:gd name="T0" fmla="*/ 0 w 83"/>
                <a:gd name="T1" fmla="*/ 0 h 375"/>
                <a:gd name="T2" fmla="*/ 15 w 83"/>
                <a:gd name="T3" fmla="*/ 0 h 375"/>
                <a:gd name="T4" fmla="*/ 83 w 83"/>
                <a:gd name="T5" fmla="*/ 375 h 375"/>
              </a:gdLst>
              <a:ahLst/>
              <a:cxnLst>
                <a:cxn ang="0">
                  <a:pos x="T0" y="T1"/>
                </a:cxn>
                <a:cxn ang="0">
                  <a:pos x="T2" y="T3"/>
                </a:cxn>
                <a:cxn ang="0">
                  <a:pos x="T4" y="T5"/>
                </a:cxn>
              </a:cxnLst>
              <a:rect l="0" t="0" r="r" b="b"/>
              <a:pathLst>
                <a:path w="83" h="375">
                  <a:moveTo>
                    <a:pt x="0" y="0"/>
                  </a:moveTo>
                  <a:lnTo>
                    <a:pt x="15" y="0"/>
                  </a:lnTo>
                  <a:lnTo>
                    <a:pt x="83" y="37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4"/>
            <p:cNvSpPr>
              <a:spLocks/>
            </p:cNvSpPr>
            <p:nvPr/>
          </p:nvSpPr>
          <p:spPr bwMode="auto">
            <a:xfrm>
              <a:off x="931" y="2783"/>
              <a:ext cx="141" cy="360"/>
            </a:xfrm>
            <a:custGeom>
              <a:avLst/>
              <a:gdLst>
                <a:gd name="T0" fmla="*/ 0 w 147"/>
                <a:gd name="T1" fmla="*/ 375 h 375"/>
                <a:gd name="T2" fmla="*/ 66 w 147"/>
                <a:gd name="T3" fmla="*/ 375 h 375"/>
                <a:gd name="T4" fmla="*/ 134 w 147"/>
                <a:gd name="T5" fmla="*/ 0 h 375"/>
                <a:gd name="T6" fmla="*/ 147 w 147"/>
                <a:gd name="T7" fmla="*/ 0 h 375"/>
              </a:gdLst>
              <a:ahLst/>
              <a:cxnLst>
                <a:cxn ang="0">
                  <a:pos x="T0" y="T1"/>
                </a:cxn>
                <a:cxn ang="0">
                  <a:pos x="T2" y="T3"/>
                </a:cxn>
                <a:cxn ang="0">
                  <a:pos x="T4" y="T5"/>
                </a:cxn>
                <a:cxn ang="0">
                  <a:pos x="T6" y="T7"/>
                </a:cxn>
              </a:cxnLst>
              <a:rect l="0" t="0" r="r" b="b"/>
              <a:pathLst>
                <a:path w="147" h="375">
                  <a:moveTo>
                    <a:pt x="0" y="375"/>
                  </a:moveTo>
                  <a:lnTo>
                    <a:pt x="66" y="375"/>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55"/>
            <p:cNvSpPr>
              <a:spLocks noChangeArrowheads="1"/>
            </p:cNvSpPr>
            <p:nvPr/>
          </p:nvSpPr>
          <p:spPr bwMode="auto">
            <a:xfrm>
              <a:off x="1090" y="2814"/>
              <a:ext cx="59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Gm02_49388210_T_G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Rectangle 156"/>
            <p:cNvSpPr>
              <a:spLocks noChangeArrowheads="1"/>
            </p:cNvSpPr>
            <p:nvPr/>
          </p:nvSpPr>
          <p:spPr bwMode="auto">
            <a:xfrm>
              <a:off x="693" y="2818"/>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Freeform 157"/>
            <p:cNvSpPr>
              <a:spLocks/>
            </p:cNvSpPr>
            <p:nvPr/>
          </p:nvSpPr>
          <p:spPr bwMode="auto">
            <a:xfrm>
              <a:off x="847" y="2846"/>
              <a:ext cx="79" cy="318"/>
            </a:xfrm>
            <a:custGeom>
              <a:avLst/>
              <a:gdLst>
                <a:gd name="T0" fmla="*/ 0 w 83"/>
                <a:gd name="T1" fmla="*/ 0 h 331"/>
                <a:gd name="T2" fmla="*/ 15 w 83"/>
                <a:gd name="T3" fmla="*/ 0 h 331"/>
                <a:gd name="T4" fmla="*/ 83 w 83"/>
                <a:gd name="T5" fmla="*/ 331 h 331"/>
              </a:gdLst>
              <a:ahLst/>
              <a:cxnLst>
                <a:cxn ang="0">
                  <a:pos x="T0" y="T1"/>
                </a:cxn>
                <a:cxn ang="0">
                  <a:pos x="T2" y="T3"/>
                </a:cxn>
                <a:cxn ang="0">
                  <a:pos x="T4" y="T5"/>
                </a:cxn>
              </a:cxnLst>
              <a:rect l="0" t="0" r="r" b="b"/>
              <a:pathLst>
                <a:path w="83" h="331">
                  <a:moveTo>
                    <a:pt x="0" y="0"/>
                  </a:moveTo>
                  <a:lnTo>
                    <a:pt x="15" y="0"/>
                  </a:lnTo>
                  <a:lnTo>
                    <a:pt x="83" y="33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8"/>
            <p:cNvSpPr>
              <a:spLocks/>
            </p:cNvSpPr>
            <p:nvPr/>
          </p:nvSpPr>
          <p:spPr bwMode="auto">
            <a:xfrm>
              <a:off x="931" y="2846"/>
              <a:ext cx="141" cy="318"/>
            </a:xfrm>
            <a:custGeom>
              <a:avLst/>
              <a:gdLst>
                <a:gd name="T0" fmla="*/ 0 w 147"/>
                <a:gd name="T1" fmla="*/ 331 h 331"/>
                <a:gd name="T2" fmla="*/ 66 w 147"/>
                <a:gd name="T3" fmla="*/ 331 h 331"/>
                <a:gd name="T4" fmla="*/ 134 w 147"/>
                <a:gd name="T5" fmla="*/ 0 h 331"/>
                <a:gd name="T6" fmla="*/ 147 w 147"/>
                <a:gd name="T7" fmla="*/ 0 h 331"/>
              </a:gdLst>
              <a:ahLst/>
              <a:cxnLst>
                <a:cxn ang="0">
                  <a:pos x="T0" y="T1"/>
                </a:cxn>
                <a:cxn ang="0">
                  <a:pos x="T2" y="T3"/>
                </a:cxn>
                <a:cxn ang="0">
                  <a:pos x="T4" y="T5"/>
                </a:cxn>
                <a:cxn ang="0">
                  <a:pos x="T6" y="T7"/>
                </a:cxn>
              </a:cxnLst>
              <a:rect l="0" t="0" r="r" b="b"/>
              <a:pathLst>
                <a:path w="147" h="331">
                  <a:moveTo>
                    <a:pt x="0" y="331"/>
                  </a:moveTo>
                  <a:lnTo>
                    <a:pt x="66" y="33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59"/>
            <p:cNvSpPr>
              <a:spLocks noChangeArrowheads="1"/>
            </p:cNvSpPr>
            <p:nvPr/>
          </p:nvSpPr>
          <p:spPr bwMode="auto">
            <a:xfrm>
              <a:off x="1090" y="2878"/>
              <a:ext cx="26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Staga002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Rectangle 160"/>
            <p:cNvSpPr>
              <a:spLocks noChangeArrowheads="1"/>
            </p:cNvSpPr>
            <p:nvPr/>
          </p:nvSpPr>
          <p:spPr bwMode="auto">
            <a:xfrm>
              <a:off x="693" y="288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Freeform 161"/>
            <p:cNvSpPr>
              <a:spLocks/>
            </p:cNvSpPr>
            <p:nvPr/>
          </p:nvSpPr>
          <p:spPr bwMode="auto">
            <a:xfrm>
              <a:off x="847" y="2909"/>
              <a:ext cx="79" cy="326"/>
            </a:xfrm>
            <a:custGeom>
              <a:avLst/>
              <a:gdLst>
                <a:gd name="T0" fmla="*/ 0 w 83"/>
                <a:gd name="T1" fmla="*/ 0 h 339"/>
                <a:gd name="T2" fmla="*/ 15 w 83"/>
                <a:gd name="T3" fmla="*/ 0 h 339"/>
                <a:gd name="T4" fmla="*/ 83 w 83"/>
                <a:gd name="T5" fmla="*/ 339 h 339"/>
              </a:gdLst>
              <a:ahLst/>
              <a:cxnLst>
                <a:cxn ang="0">
                  <a:pos x="T0" y="T1"/>
                </a:cxn>
                <a:cxn ang="0">
                  <a:pos x="T2" y="T3"/>
                </a:cxn>
                <a:cxn ang="0">
                  <a:pos x="T4" y="T5"/>
                </a:cxn>
              </a:cxnLst>
              <a:rect l="0" t="0" r="r" b="b"/>
              <a:pathLst>
                <a:path w="83" h="339">
                  <a:moveTo>
                    <a:pt x="0" y="0"/>
                  </a:moveTo>
                  <a:lnTo>
                    <a:pt x="15" y="0"/>
                  </a:lnTo>
                  <a:lnTo>
                    <a:pt x="83" y="3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2"/>
            <p:cNvSpPr>
              <a:spLocks/>
            </p:cNvSpPr>
            <p:nvPr/>
          </p:nvSpPr>
          <p:spPr bwMode="auto">
            <a:xfrm>
              <a:off x="931" y="2909"/>
              <a:ext cx="141" cy="326"/>
            </a:xfrm>
            <a:custGeom>
              <a:avLst/>
              <a:gdLst>
                <a:gd name="T0" fmla="*/ 0 w 147"/>
                <a:gd name="T1" fmla="*/ 339 h 339"/>
                <a:gd name="T2" fmla="*/ 66 w 147"/>
                <a:gd name="T3" fmla="*/ 339 h 339"/>
                <a:gd name="T4" fmla="*/ 134 w 147"/>
                <a:gd name="T5" fmla="*/ 0 h 339"/>
                <a:gd name="T6" fmla="*/ 147 w 147"/>
                <a:gd name="T7" fmla="*/ 0 h 339"/>
              </a:gdLst>
              <a:ahLst/>
              <a:cxnLst>
                <a:cxn ang="0">
                  <a:pos x="T0" y="T1"/>
                </a:cxn>
                <a:cxn ang="0">
                  <a:pos x="T2" y="T3"/>
                </a:cxn>
                <a:cxn ang="0">
                  <a:pos x="T4" y="T5"/>
                </a:cxn>
                <a:cxn ang="0">
                  <a:pos x="T6" y="T7"/>
                </a:cxn>
              </a:cxnLst>
              <a:rect l="0" t="0" r="r" b="b"/>
              <a:pathLst>
                <a:path w="147" h="339">
                  <a:moveTo>
                    <a:pt x="0" y="339"/>
                  </a:moveTo>
                  <a:lnTo>
                    <a:pt x="66" y="339"/>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63"/>
            <p:cNvSpPr>
              <a:spLocks noChangeArrowheads="1"/>
            </p:cNvSpPr>
            <p:nvPr/>
          </p:nvSpPr>
          <p:spPr bwMode="auto">
            <a:xfrm>
              <a:off x="1090" y="2941"/>
              <a:ext cx="59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Gm02_49727178_A_C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164"/>
            <p:cNvSpPr>
              <a:spLocks noChangeArrowheads="1"/>
            </p:cNvSpPr>
            <p:nvPr/>
          </p:nvSpPr>
          <p:spPr bwMode="auto">
            <a:xfrm>
              <a:off x="693" y="294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Freeform 165"/>
            <p:cNvSpPr>
              <a:spLocks/>
            </p:cNvSpPr>
            <p:nvPr/>
          </p:nvSpPr>
          <p:spPr bwMode="auto">
            <a:xfrm>
              <a:off x="847" y="2973"/>
              <a:ext cx="79" cy="408"/>
            </a:xfrm>
            <a:custGeom>
              <a:avLst/>
              <a:gdLst>
                <a:gd name="T0" fmla="*/ 0 w 83"/>
                <a:gd name="T1" fmla="*/ 0 h 426"/>
                <a:gd name="T2" fmla="*/ 15 w 83"/>
                <a:gd name="T3" fmla="*/ 0 h 426"/>
                <a:gd name="T4" fmla="*/ 83 w 83"/>
                <a:gd name="T5" fmla="*/ 426 h 426"/>
              </a:gdLst>
              <a:ahLst/>
              <a:cxnLst>
                <a:cxn ang="0">
                  <a:pos x="T0" y="T1"/>
                </a:cxn>
                <a:cxn ang="0">
                  <a:pos x="T2" y="T3"/>
                </a:cxn>
                <a:cxn ang="0">
                  <a:pos x="T4" y="T5"/>
                </a:cxn>
              </a:cxnLst>
              <a:rect l="0" t="0" r="r" b="b"/>
              <a:pathLst>
                <a:path w="83" h="426">
                  <a:moveTo>
                    <a:pt x="0" y="0"/>
                  </a:moveTo>
                  <a:lnTo>
                    <a:pt x="15" y="0"/>
                  </a:lnTo>
                  <a:lnTo>
                    <a:pt x="83" y="42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6"/>
            <p:cNvSpPr>
              <a:spLocks/>
            </p:cNvSpPr>
            <p:nvPr/>
          </p:nvSpPr>
          <p:spPr bwMode="auto">
            <a:xfrm>
              <a:off x="931" y="2973"/>
              <a:ext cx="141" cy="408"/>
            </a:xfrm>
            <a:custGeom>
              <a:avLst/>
              <a:gdLst>
                <a:gd name="T0" fmla="*/ 0 w 147"/>
                <a:gd name="T1" fmla="*/ 426 h 426"/>
                <a:gd name="T2" fmla="*/ 66 w 147"/>
                <a:gd name="T3" fmla="*/ 426 h 426"/>
                <a:gd name="T4" fmla="*/ 134 w 147"/>
                <a:gd name="T5" fmla="*/ 0 h 426"/>
                <a:gd name="T6" fmla="*/ 147 w 147"/>
                <a:gd name="T7" fmla="*/ 0 h 426"/>
              </a:gdLst>
              <a:ahLst/>
              <a:cxnLst>
                <a:cxn ang="0">
                  <a:pos x="T0" y="T1"/>
                </a:cxn>
                <a:cxn ang="0">
                  <a:pos x="T2" y="T3"/>
                </a:cxn>
                <a:cxn ang="0">
                  <a:pos x="T4" y="T5"/>
                </a:cxn>
                <a:cxn ang="0">
                  <a:pos x="T6" y="T7"/>
                </a:cxn>
              </a:cxnLst>
              <a:rect l="0" t="0" r="r" b="b"/>
              <a:pathLst>
                <a:path w="147" h="426">
                  <a:moveTo>
                    <a:pt x="0" y="426"/>
                  </a:moveTo>
                  <a:lnTo>
                    <a:pt x="66" y="42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67"/>
            <p:cNvSpPr>
              <a:spLocks noChangeArrowheads="1"/>
            </p:cNvSpPr>
            <p:nvPr/>
          </p:nvSpPr>
          <p:spPr bwMode="auto">
            <a:xfrm>
              <a:off x="1090" y="3004"/>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GBS02_48418381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Rectangle 168"/>
            <p:cNvSpPr>
              <a:spLocks noChangeArrowheads="1"/>
            </p:cNvSpPr>
            <p:nvPr/>
          </p:nvSpPr>
          <p:spPr bwMode="auto">
            <a:xfrm>
              <a:off x="693" y="3008"/>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Freeform 169"/>
            <p:cNvSpPr>
              <a:spLocks/>
            </p:cNvSpPr>
            <p:nvPr/>
          </p:nvSpPr>
          <p:spPr bwMode="auto">
            <a:xfrm>
              <a:off x="847" y="3036"/>
              <a:ext cx="79" cy="378"/>
            </a:xfrm>
            <a:custGeom>
              <a:avLst/>
              <a:gdLst>
                <a:gd name="T0" fmla="*/ 0 w 83"/>
                <a:gd name="T1" fmla="*/ 0 h 394"/>
                <a:gd name="T2" fmla="*/ 15 w 83"/>
                <a:gd name="T3" fmla="*/ 0 h 394"/>
                <a:gd name="T4" fmla="*/ 83 w 83"/>
                <a:gd name="T5" fmla="*/ 394 h 394"/>
              </a:gdLst>
              <a:ahLst/>
              <a:cxnLst>
                <a:cxn ang="0">
                  <a:pos x="T0" y="T1"/>
                </a:cxn>
                <a:cxn ang="0">
                  <a:pos x="T2" y="T3"/>
                </a:cxn>
                <a:cxn ang="0">
                  <a:pos x="T4" y="T5"/>
                </a:cxn>
              </a:cxnLst>
              <a:rect l="0" t="0" r="r" b="b"/>
              <a:pathLst>
                <a:path w="83" h="394">
                  <a:moveTo>
                    <a:pt x="0" y="0"/>
                  </a:moveTo>
                  <a:lnTo>
                    <a:pt x="15" y="0"/>
                  </a:lnTo>
                  <a:lnTo>
                    <a:pt x="83" y="3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170"/>
            <p:cNvSpPr>
              <a:spLocks/>
            </p:cNvSpPr>
            <p:nvPr/>
          </p:nvSpPr>
          <p:spPr bwMode="auto">
            <a:xfrm>
              <a:off x="931" y="3036"/>
              <a:ext cx="141" cy="378"/>
            </a:xfrm>
            <a:custGeom>
              <a:avLst/>
              <a:gdLst>
                <a:gd name="T0" fmla="*/ 0 w 147"/>
                <a:gd name="T1" fmla="*/ 394 h 394"/>
                <a:gd name="T2" fmla="*/ 66 w 147"/>
                <a:gd name="T3" fmla="*/ 394 h 394"/>
                <a:gd name="T4" fmla="*/ 134 w 147"/>
                <a:gd name="T5" fmla="*/ 0 h 394"/>
                <a:gd name="T6" fmla="*/ 147 w 147"/>
                <a:gd name="T7" fmla="*/ 0 h 394"/>
              </a:gdLst>
              <a:ahLst/>
              <a:cxnLst>
                <a:cxn ang="0">
                  <a:pos x="T0" y="T1"/>
                </a:cxn>
                <a:cxn ang="0">
                  <a:pos x="T2" y="T3"/>
                </a:cxn>
                <a:cxn ang="0">
                  <a:pos x="T4" y="T5"/>
                </a:cxn>
                <a:cxn ang="0">
                  <a:pos x="T6" y="T7"/>
                </a:cxn>
              </a:cxnLst>
              <a:rect l="0" t="0" r="r" b="b"/>
              <a:pathLst>
                <a:path w="147" h="394">
                  <a:moveTo>
                    <a:pt x="0" y="394"/>
                  </a:moveTo>
                  <a:lnTo>
                    <a:pt x="66" y="39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71"/>
            <p:cNvSpPr>
              <a:spLocks noChangeArrowheads="1"/>
            </p:cNvSpPr>
            <p:nvPr/>
          </p:nvSpPr>
          <p:spPr bwMode="auto">
            <a:xfrm>
              <a:off x="1090" y="3068"/>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GBS02_48252114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172"/>
            <p:cNvSpPr>
              <a:spLocks noChangeArrowheads="1"/>
            </p:cNvSpPr>
            <p:nvPr/>
          </p:nvSpPr>
          <p:spPr bwMode="auto">
            <a:xfrm>
              <a:off x="1562" y="3068"/>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GBS02_48282552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173"/>
            <p:cNvSpPr>
              <a:spLocks noChangeArrowheads="1"/>
            </p:cNvSpPr>
            <p:nvPr/>
          </p:nvSpPr>
          <p:spPr bwMode="auto">
            <a:xfrm>
              <a:off x="693" y="307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Freeform 174"/>
            <p:cNvSpPr>
              <a:spLocks/>
            </p:cNvSpPr>
            <p:nvPr/>
          </p:nvSpPr>
          <p:spPr bwMode="auto">
            <a:xfrm>
              <a:off x="847" y="3099"/>
              <a:ext cx="79" cy="321"/>
            </a:xfrm>
            <a:custGeom>
              <a:avLst/>
              <a:gdLst>
                <a:gd name="T0" fmla="*/ 0 w 83"/>
                <a:gd name="T1" fmla="*/ 0 h 334"/>
                <a:gd name="T2" fmla="*/ 15 w 83"/>
                <a:gd name="T3" fmla="*/ 0 h 334"/>
                <a:gd name="T4" fmla="*/ 83 w 83"/>
                <a:gd name="T5" fmla="*/ 334 h 334"/>
              </a:gdLst>
              <a:ahLst/>
              <a:cxnLst>
                <a:cxn ang="0">
                  <a:pos x="T0" y="T1"/>
                </a:cxn>
                <a:cxn ang="0">
                  <a:pos x="T2" y="T3"/>
                </a:cxn>
                <a:cxn ang="0">
                  <a:pos x="T4" y="T5"/>
                </a:cxn>
              </a:cxnLst>
              <a:rect l="0" t="0" r="r" b="b"/>
              <a:pathLst>
                <a:path w="83" h="334">
                  <a:moveTo>
                    <a:pt x="0" y="0"/>
                  </a:moveTo>
                  <a:lnTo>
                    <a:pt x="15" y="0"/>
                  </a:lnTo>
                  <a:lnTo>
                    <a:pt x="83" y="33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5"/>
            <p:cNvSpPr>
              <a:spLocks/>
            </p:cNvSpPr>
            <p:nvPr/>
          </p:nvSpPr>
          <p:spPr bwMode="auto">
            <a:xfrm>
              <a:off x="931" y="3099"/>
              <a:ext cx="141" cy="321"/>
            </a:xfrm>
            <a:custGeom>
              <a:avLst/>
              <a:gdLst>
                <a:gd name="T0" fmla="*/ 0 w 147"/>
                <a:gd name="T1" fmla="*/ 334 h 334"/>
                <a:gd name="T2" fmla="*/ 66 w 147"/>
                <a:gd name="T3" fmla="*/ 334 h 334"/>
                <a:gd name="T4" fmla="*/ 134 w 147"/>
                <a:gd name="T5" fmla="*/ 0 h 334"/>
                <a:gd name="T6" fmla="*/ 147 w 147"/>
                <a:gd name="T7" fmla="*/ 0 h 334"/>
              </a:gdLst>
              <a:ahLst/>
              <a:cxnLst>
                <a:cxn ang="0">
                  <a:pos x="T0" y="T1"/>
                </a:cxn>
                <a:cxn ang="0">
                  <a:pos x="T2" y="T3"/>
                </a:cxn>
                <a:cxn ang="0">
                  <a:pos x="T4" y="T5"/>
                </a:cxn>
                <a:cxn ang="0">
                  <a:pos x="T6" y="T7"/>
                </a:cxn>
              </a:cxnLst>
              <a:rect l="0" t="0" r="r" b="b"/>
              <a:pathLst>
                <a:path w="147" h="334">
                  <a:moveTo>
                    <a:pt x="0" y="334"/>
                  </a:moveTo>
                  <a:lnTo>
                    <a:pt x="66" y="33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176"/>
            <p:cNvSpPr>
              <a:spLocks noChangeShapeType="1"/>
            </p:cNvSpPr>
            <p:nvPr/>
          </p:nvSpPr>
          <p:spPr bwMode="auto">
            <a:xfrm>
              <a:off x="1074" y="3077"/>
              <a:ext cx="0" cy="4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77"/>
            <p:cNvSpPr>
              <a:spLocks noChangeArrowheads="1"/>
            </p:cNvSpPr>
            <p:nvPr/>
          </p:nvSpPr>
          <p:spPr bwMode="auto">
            <a:xfrm>
              <a:off x="1090" y="3131"/>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GBS02_48282500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178"/>
            <p:cNvSpPr>
              <a:spLocks noChangeArrowheads="1"/>
            </p:cNvSpPr>
            <p:nvPr/>
          </p:nvSpPr>
          <p:spPr bwMode="auto">
            <a:xfrm>
              <a:off x="693" y="313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Freeform 179"/>
            <p:cNvSpPr>
              <a:spLocks/>
            </p:cNvSpPr>
            <p:nvPr/>
          </p:nvSpPr>
          <p:spPr bwMode="auto">
            <a:xfrm>
              <a:off x="847" y="3163"/>
              <a:ext cx="79" cy="263"/>
            </a:xfrm>
            <a:custGeom>
              <a:avLst/>
              <a:gdLst>
                <a:gd name="T0" fmla="*/ 0 w 83"/>
                <a:gd name="T1" fmla="*/ 0 h 274"/>
                <a:gd name="T2" fmla="*/ 15 w 83"/>
                <a:gd name="T3" fmla="*/ 0 h 274"/>
                <a:gd name="T4" fmla="*/ 83 w 83"/>
                <a:gd name="T5" fmla="*/ 274 h 274"/>
              </a:gdLst>
              <a:ahLst/>
              <a:cxnLst>
                <a:cxn ang="0">
                  <a:pos x="T0" y="T1"/>
                </a:cxn>
                <a:cxn ang="0">
                  <a:pos x="T2" y="T3"/>
                </a:cxn>
                <a:cxn ang="0">
                  <a:pos x="T4" y="T5"/>
                </a:cxn>
              </a:cxnLst>
              <a:rect l="0" t="0" r="r" b="b"/>
              <a:pathLst>
                <a:path w="83" h="274">
                  <a:moveTo>
                    <a:pt x="0" y="0"/>
                  </a:moveTo>
                  <a:lnTo>
                    <a:pt x="15" y="0"/>
                  </a:lnTo>
                  <a:lnTo>
                    <a:pt x="83" y="27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180"/>
            <p:cNvSpPr>
              <a:spLocks/>
            </p:cNvSpPr>
            <p:nvPr/>
          </p:nvSpPr>
          <p:spPr bwMode="auto">
            <a:xfrm>
              <a:off x="931" y="3163"/>
              <a:ext cx="141" cy="263"/>
            </a:xfrm>
            <a:custGeom>
              <a:avLst/>
              <a:gdLst>
                <a:gd name="T0" fmla="*/ 0 w 147"/>
                <a:gd name="T1" fmla="*/ 274 h 274"/>
                <a:gd name="T2" fmla="*/ 66 w 147"/>
                <a:gd name="T3" fmla="*/ 274 h 274"/>
                <a:gd name="T4" fmla="*/ 134 w 147"/>
                <a:gd name="T5" fmla="*/ 0 h 274"/>
                <a:gd name="T6" fmla="*/ 147 w 147"/>
                <a:gd name="T7" fmla="*/ 0 h 274"/>
              </a:gdLst>
              <a:ahLst/>
              <a:cxnLst>
                <a:cxn ang="0">
                  <a:pos x="T0" y="T1"/>
                </a:cxn>
                <a:cxn ang="0">
                  <a:pos x="T2" y="T3"/>
                </a:cxn>
                <a:cxn ang="0">
                  <a:pos x="T4" y="T5"/>
                </a:cxn>
                <a:cxn ang="0">
                  <a:pos x="T6" y="T7"/>
                </a:cxn>
              </a:cxnLst>
              <a:rect l="0" t="0" r="r" b="b"/>
              <a:pathLst>
                <a:path w="147" h="274">
                  <a:moveTo>
                    <a:pt x="0" y="274"/>
                  </a:moveTo>
                  <a:lnTo>
                    <a:pt x="66" y="27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81"/>
            <p:cNvSpPr>
              <a:spLocks noChangeArrowheads="1"/>
            </p:cNvSpPr>
            <p:nvPr/>
          </p:nvSpPr>
          <p:spPr bwMode="auto">
            <a:xfrm>
              <a:off x="1090" y="3194"/>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GBS02_48167149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182"/>
            <p:cNvSpPr>
              <a:spLocks noChangeArrowheads="1"/>
            </p:cNvSpPr>
            <p:nvPr/>
          </p:nvSpPr>
          <p:spPr bwMode="auto">
            <a:xfrm>
              <a:off x="693" y="3198"/>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Freeform 183"/>
            <p:cNvSpPr>
              <a:spLocks/>
            </p:cNvSpPr>
            <p:nvPr/>
          </p:nvSpPr>
          <p:spPr bwMode="auto">
            <a:xfrm>
              <a:off x="847" y="3226"/>
              <a:ext cx="79" cy="204"/>
            </a:xfrm>
            <a:custGeom>
              <a:avLst/>
              <a:gdLst>
                <a:gd name="T0" fmla="*/ 0 w 83"/>
                <a:gd name="T1" fmla="*/ 0 h 213"/>
                <a:gd name="T2" fmla="*/ 15 w 83"/>
                <a:gd name="T3" fmla="*/ 0 h 213"/>
                <a:gd name="T4" fmla="*/ 83 w 83"/>
                <a:gd name="T5" fmla="*/ 213 h 213"/>
              </a:gdLst>
              <a:ahLst/>
              <a:cxnLst>
                <a:cxn ang="0">
                  <a:pos x="T0" y="T1"/>
                </a:cxn>
                <a:cxn ang="0">
                  <a:pos x="T2" y="T3"/>
                </a:cxn>
                <a:cxn ang="0">
                  <a:pos x="T4" y="T5"/>
                </a:cxn>
              </a:cxnLst>
              <a:rect l="0" t="0" r="r" b="b"/>
              <a:pathLst>
                <a:path w="83" h="213">
                  <a:moveTo>
                    <a:pt x="0" y="0"/>
                  </a:moveTo>
                  <a:lnTo>
                    <a:pt x="15" y="0"/>
                  </a:lnTo>
                  <a:lnTo>
                    <a:pt x="83" y="21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4"/>
            <p:cNvSpPr>
              <a:spLocks/>
            </p:cNvSpPr>
            <p:nvPr/>
          </p:nvSpPr>
          <p:spPr bwMode="auto">
            <a:xfrm>
              <a:off x="931" y="3226"/>
              <a:ext cx="141" cy="204"/>
            </a:xfrm>
            <a:custGeom>
              <a:avLst/>
              <a:gdLst>
                <a:gd name="T0" fmla="*/ 0 w 147"/>
                <a:gd name="T1" fmla="*/ 213 h 213"/>
                <a:gd name="T2" fmla="*/ 66 w 147"/>
                <a:gd name="T3" fmla="*/ 213 h 213"/>
                <a:gd name="T4" fmla="*/ 134 w 147"/>
                <a:gd name="T5" fmla="*/ 0 h 213"/>
                <a:gd name="T6" fmla="*/ 147 w 147"/>
                <a:gd name="T7" fmla="*/ 0 h 213"/>
              </a:gdLst>
              <a:ahLst/>
              <a:cxnLst>
                <a:cxn ang="0">
                  <a:pos x="T0" y="T1"/>
                </a:cxn>
                <a:cxn ang="0">
                  <a:pos x="T2" y="T3"/>
                </a:cxn>
                <a:cxn ang="0">
                  <a:pos x="T4" y="T5"/>
                </a:cxn>
                <a:cxn ang="0">
                  <a:pos x="T6" y="T7"/>
                </a:cxn>
              </a:cxnLst>
              <a:rect l="0" t="0" r="r" b="b"/>
              <a:pathLst>
                <a:path w="147" h="213">
                  <a:moveTo>
                    <a:pt x="0" y="213"/>
                  </a:moveTo>
                  <a:lnTo>
                    <a:pt x="66" y="213"/>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85"/>
            <p:cNvSpPr>
              <a:spLocks noChangeArrowheads="1"/>
            </p:cNvSpPr>
            <p:nvPr/>
          </p:nvSpPr>
          <p:spPr bwMode="auto">
            <a:xfrm>
              <a:off x="1090" y="3258"/>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GBS02_48251972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186"/>
            <p:cNvSpPr>
              <a:spLocks noChangeArrowheads="1"/>
            </p:cNvSpPr>
            <p:nvPr/>
          </p:nvSpPr>
          <p:spPr bwMode="auto">
            <a:xfrm>
              <a:off x="693" y="3262"/>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Freeform 187"/>
            <p:cNvSpPr>
              <a:spLocks/>
            </p:cNvSpPr>
            <p:nvPr/>
          </p:nvSpPr>
          <p:spPr bwMode="auto">
            <a:xfrm>
              <a:off x="847" y="3289"/>
              <a:ext cx="79" cy="153"/>
            </a:xfrm>
            <a:custGeom>
              <a:avLst/>
              <a:gdLst>
                <a:gd name="T0" fmla="*/ 0 w 83"/>
                <a:gd name="T1" fmla="*/ 0 h 159"/>
                <a:gd name="T2" fmla="*/ 15 w 83"/>
                <a:gd name="T3" fmla="*/ 0 h 159"/>
                <a:gd name="T4" fmla="*/ 83 w 83"/>
                <a:gd name="T5" fmla="*/ 159 h 159"/>
              </a:gdLst>
              <a:ahLst/>
              <a:cxnLst>
                <a:cxn ang="0">
                  <a:pos x="T0" y="T1"/>
                </a:cxn>
                <a:cxn ang="0">
                  <a:pos x="T2" y="T3"/>
                </a:cxn>
                <a:cxn ang="0">
                  <a:pos x="T4" y="T5"/>
                </a:cxn>
              </a:cxnLst>
              <a:rect l="0" t="0" r="r" b="b"/>
              <a:pathLst>
                <a:path w="83" h="159">
                  <a:moveTo>
                    <a:pt x="0" y="0"/>
                  </a:moveTo>
                  <a:lnTo>
                    <a:pt x="15" y="0"/>
                  </a:lnTo>
                  <a:lnTo>
                    <a:pt x="83" y="1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8"/>
            <p:cNvSpPr>
              <a:spLocks/>
            </p:cNvSpPr>
            <p:nvPr/>
          </p:nvSpPr>
          <p:spPr bwMode="auto">
            <a:xfrm>
              <a:off x="931" y="3289"/>
              <a:ext cx="141" cy="153"/>
            </a:xfrm>
            <a:custGeom>
              <a:avLst/>
              <a:gdLst>
                <a:gd name="T0" fmla="*/ 0 w 147"/>
                <a:gd name="T1" fmla="*/ 159 h 159"/>
                <a:gd name="T2" fmla="*/ 66 w 147"/>
                <a:gd name="T3" fmla="*/ 159 h 159"/>
                <a:gd name="T4" fmla="*/ 134 w 147"/>
                <a:gd name="T5" fmla="*/ 0 h 159"/>
                <a:gd name="T6" fmla="*/ 147 w 147"/>
                <a:gd name="T7" fmla="*/ 0 h 159"/>
              </a:gdLst>
              <a:ahLst/>
              <a:cxnLst>
                <a:cxn ang="0">
                  <a:pos x="T0" y="T1"/>
                </a:cxn>
                <a:cxn ang="0">
                  <a:pos x="T2" y="T3"/>
                </a:cxn>
                <a:cxn ang="0">
                  <a:pos x="T4" y="T5"/>
                </a:cxn>
                <a:cxn ang="0">
                  <a:pos x="T6" y="T7"/>
                </a:cxn>
              </a:cxnLst>
              <a:rect l="0" t="0" r="r" b="b"/>
              <a:pathLst>
                <a:path w="147" h="159">
                  <a:moveTo>
                    <a:pt x="0" y="159"/>
                  </a:moveTo>
                  <a:lnTo>
                    <a:pt x="66" y="159"/>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89"/>
            <p:cNvSpPr>
              <a:spLocks noChangeArrowheads="1"/>
            </p:cNvSpPr>
            <p:nvPr/>
          </p:nvSpPr>
          <p:spPr bwMode="auto">
            <a:xfrm>
              <a:off x="1090" y="3321"/>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GBS02_48252607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Rectangle 190"/>
            <p:cNvSpPr>
              <a:spLocks noChangeArrowheads="1"/>
            </p:cNvSpPr>
            <p:nvPr/>
          </p:nvSpPr>
          <p:spPr bwMode="auto">
            <a:xfrm>
              <a:off x="693" y="332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Freeform 191"/>
            <p:cNvSpPr>
              <a:spLocks/>
            </p:cNvSpPr>
            <p:nvPr/>
          </p:nvSpPr>
          <p:spPr bwMode="auto">
            <a:xfrm>
              <a:off x="847" y="3353"/>
              <a:ext cx="79" cy="99"/>
            </a:xfrm>
            <a:custGeom>
              <a:avLst/>
              <a:gdLst>
                <a:gd name="T0" fmla="*/ 0 w 83"/>
                <a:gd name="T1" fmla="*/ 0 h 104"/>
                <a:gd name="T2" fmla="*/ 15 w 83"/>
                <a:gd name="T3" fmla="*/ 0 h 104"/>
                <a:gd name="T4" fmla="*/ 83 w 83"/>
                <a:gd name="T5" fmla="*/ 104 h 104"/>
              </a:gdLst>
              <a:ahLst/>
              <a:cxnLst>
                <a:cxn ang="0">
                  <a:pos x="T0" y="T1"/>
                </a:cxn>
                <a:cxn ang="0">
                  <a:pos x="T2" y="T3"/>
                </a:cxn>
                <a:cxn ang="0">
                  <a:pos x="T4" y="T5"/>
                </a:cxn>
              </a:cxnLst>
              <a:rect l="0" t="0" r="r" b="b"/>
              <a:pathLst>
                <a:path w="83" h="104">
                  <a:moveTo>
                    <a:pt x="0" y="0"/>
                  </a:moveTo>
                  <a:lnTo>
                    <a:pt x="15" y="0"/>
                  </a:lnTo>
                  <a:lnTo>
                    <a:pt x="83" y="10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2"/>
            <p:cNvSpPr>
              <a:spLocks/>
            </p:cNvSpPr>
            <p:nvPr/>
          </p:nvSpPr>
          <p:spPr bwMode="auto">
            <a:xfrm>
              <a:off x="931" y="3353"/>
              <a:ext cx="141" cy="99"/>
            </a:xfrm>
            <a:custGeom>
              <a:avLst/>
              <a:gdLst>
                <a:gd name="T0" fmla="*/ 0 w 147"/>
                <a:gd name="T1" fmla="*/ 104 h 104"/>
                <a:gd name="T2" fmla="*/ 66 w 147"/>
                <a:gd name="T3" fmla="*/ 104 h 104"/>
                <a:gd name="T4" fmla="*/ 134 w 147"/>
                <a:gd name="T5" fmla="*/ 0 h 104"/>
                <a:gd name="T6" fmla="*/ 147 w 147"/>
                <a:gd name="T7" fmla="*/ 0 h 104"/>
              </a:gdLst>
              <a:ahLst/>
              <a:cxnLst>
                <a:cxn ang="0">
                  <a:pos x="T0" y="T1"/>
                </a:cxn>
                <a:cxn ang="0">
                  <a:pos x="T2" y="T3"/>
                </a:cxn>
                <a:cxn ang="0">
                  <a:pos x="T4" y="T5"/>
                </a:cxn>
                <a:cxn ang="0">
                  <a:pos x="T6" y="T7"/>
                </a:cxn>
              </a:cxnLst>
              <a:rect l="0" t="0" r="r" b="b"/>
              <a:pathLst>
                <a:path w="147" h="104">
                  <a:moveTo>
                    <a:pt x="0" y="104"/>
                  </a:moveTo>
                  <a:lnTo>
                    <a:pt x="66" y="10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Rectangle 193"/>
            <p:cNvSpPr>
              <a:spLocks noChangeArrowheads="1"/>
            </p:cNvSpPr>
            <p:nvPr/>
          </p:nvSpPr>
          <p:spPr bwMode="auto">
            <a:xfrm>
              <a:off x="1090" y="3384"/>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GBS02_48347005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Rectangle 194"/>
            <p:cNvSpPr>
              <a:spLocks noChangeArrowheads="1"/>
            </p:cNvSpPr>
            <p:nvPr/>
          </p:nvSpPr>
          <p:spPr bwMode="auto">
            <a:xfrm>
              <a:off x="693" y="3388"/>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Freeform 195"/>
            <p:cNvSpPr>
              <a:spLocks/>
            </p:cNvSpPr>
            <p:nvPr/>
          </p:nvSpPr>
          <p:spPr bwMode="auto">
            <a:xfrm>
              <a:off x="847" y="3416"/>
              <a:ext cx="79" cy="42"/>
            </a:xfrm>
            <a:custGeom>
              <a:avLst/>
              <a:gdLst>
                <a:gd name="T0" fmla="*/ 0 w 83"/>
                <a:gd name="T1" fmla="*/ 0 h 44"/>
                <a:gd name="T2" fmla="*/ 15 w 83"/>
                <a:gd name="T3" fmla="*/ 0 h 44"/>
                <a:gd name="T4" fmla="*/ 83 w 83"/>
                <a:gd name="T5" fmla="*/ 44 h 44"/>
              </a:gdLst>
              <a:ahLst/>
              <a:cxnLst>
                <a:cxn ang="0">
                  <a:pos x="T0" y="T1"/>
                </a:cxn>
                <a:cxn ang="0">
                  <a:pos x="T2" y="T3"/>
                </a:cxn>
                <a:cxn ang="0">
                  <a:pos x="T4" y="T5"/>
                </a:cxn>
              </a:cxnLst>
              <a:rect l="0" t="0" r="r" b="b"/>
              <a:pathLst>
                <a:path w="83" h="44">
                  <a:moveTo>
                    <a:pt x="0" y="0"/>
                  </a:moveTo>
                  <a:lnTo>
                    <a:pt x="15" y="0"/>
                  </a:lnTo>
                  <a:lnTo>
                    <a:pt x="83"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6"/>
            <p:cNvSpPr>
              <a:spLocks/>
            </p:cNvSpPr>
            <p:nvPr/>
          </p:nvSpPr>
          <p:spPr bwMode="auto">
            <a:xfrm>
              <a:off x="931" y="3416"/>
              <a:ext cx="141" cy="42"/>
            </a:xfrm>
            <a:custGeom>
              <a:avLst/>
              <a:gdLst>
                <a:gd name="T0" fmla="*/ 0 w 147"/>
                <a:gd name="T1" fmla="*/ 44 h 44"/>
                <a:gd name="T2" fmla="*/ 66 w 147"/>
                <a:gd name="T3" fmla="*/ 44 h 44"/>
                <a:gd name="T4" fmla="*/ 134 w 147"/>
                <a:gd name="T5" fmla="*/ 0 h 44"/>
                <a:gd name="T6" fmla="*/ 147 w 147"/>
                <a:gd name="T7" fmla="*/ 0 h 44"/>
              </a:gdLst>
              <a:ahLst/>
              <a:cxnLst>
                <a:cxn ang="0">
                  <a:pos x="T0" y="T1"/>
                </a:cxn>
                <a:cxn ang="0">
                  <a:pos x="T2" y="T3"/>
                </a:cxn>
                <a:cxn ang="0">
                  <a:pos x="T4" y="T5"/>
                </a:cxn>
                <a:cxn ang="0">
                  <a:pos x="T6" y="T7"/>
                </a:cxn>
              </a:cxnLst>
              <a:rect l="0" t="0" r="r" b="b"/>
              <a:pathLst>
                <a:path w="147" h="44">
                  <a:moveTo>
                    <a:pt x="0" y="44"/>
                  </a:moveTo>
                  <a:lnTo>
                    <a:pt x="66" y="4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97"/>
            <p:cNvSpPr>
              <a:spLocks noChangeArrowheads="1"/>
            </p:cNvSpPr>
            <p:nvPr/>
          </p:nvSpPr>
          <p:spPr bwMode="auto">
            <a:xfrm>
              <a:off x="1090" y="3448"/>
              <a:ext cx="48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GBS02_48321862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Rectangle 198"/>
            <p:cNvSpPr>
              <a:spLocks noChangeArrowheads="1"/>
            </p:cNvSpPr>
            <p:nvPr/>
          </p:nvSpPr>
          <p:spPr bwMode="auto">
            <a:xfrm>
              <a:off x="693" y="3451"/>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 name="Freeform 199"/>
            <p:cNvSpPr>
              <a:spLocks/>
            </p:cNvSpPr>
            <p:nvPr/>
          </p:nvSpPr>
          <p:spPr bwMode="auto">
            <a:xfrm>
              <a:off x="847" y="3463"/>
              <a:ext cx="79" cy="16"/>
            </a:xfrm>
            <a:custGeom>
              <a:avLst/>
              <a:gdLst>
                <a:gd name="T0" fmla="*/ 0 w 83"/>
                <a:gd name="T1" fmla="*/ 17 h 17"/>
                <a:gd name="T2" fmla="*/ 15 w 83"/>
                <a:gd name="T3" fmla="*/ 17 h 17"/>
                <a:gd name="T4" fmla="*/ 83 w 83"/>
                <a:gd name="T5" fmla="*/ 0 h 17"/>
              </a:gdLst>
              <a:ahLst/>
              <a:cxnLst>
                <a:cxn ang="0">
                  <a:pos x="T0" y="T1"/>
                </a:cxn>
                <a:cxn ang="0">
                  <a:pos x="T2" y="T3"/>
                </a:cxn>
                <a:cxn ang="0">
                  <a:pos x="T4" y="T5"/>
                </a:cxn>
              </a:cxnLst>
              <a:rect l="0" t="0" r="r" b="b"/>
              <a:pathLst>
                <a:path w="83" h="17">
                  <a:moveTo>
                    <a:pt x="0" y="17"/>
                  </a:moveTo>
                  <a:lnTo>
                    <a:pt x="15" y="17"/>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200"/>
            <p:cNvSpPr>
              <a:spLocks/>
            </p:cNvSpPr>
            <p:nvPr/>
          </p:nvSpPr>
          <p:spPr bwMode="auto">
            <a:xfrm>
              <a:off x="931" y="3463"/>
              <a:ext cx="141" cy="16"/>
            </a:xfrm>
            <a:custGeom>
              <a:avLst/>
              <a:gdLst>
                <a:gd name="T0" fmla="*/ 0 w 147"/>
                <a:gd name="T1" fmla="*/ 0 h 17"/>
                <a:gd name="T2" fmla="*/ 66 w 147"/>
                <a:gd name="T3" fmla="*/ 0 h 17"/>
                <a:gd name="T4" fmla="*/ 134 w 147"/>
                <a:gd name="T5" fmla="*/ 17 h 17"/>
                <a:gd name="T6" fmla="*/ 147 w 147"/>
                <a:gd name="T7" fmla="*/ 17 h 17"/>
              </a:gdLst>
              <a:ahLst/>
              <a:cxnLst>
                <a:cxn ang="0">
                  <a:pos x="T0" y="T1"/>
                </a:cxn>
                <a:cxn ang="0">
                  <a:pos x="T2" y="T3"/>
                </a:cxn>
                <a:cxn ang="0">
                  <a:pos x="T4" y="T5"/>
                </a:cxn>
                <a:cxn ang="0">
                  <a:pos x="T6" y="T7"/>
                </a:cxn>
              </a:cxnLst>
              <a:rect l="0" t="0" r="r" b="b"/>
              <a:pathLst>
                <a:path w="147" h="17">
                  <a:moveTo>
                    <a:pt x="0" y="0"/>
                  </a:moveTo>
                  <a:lnTo>
                    <a:pt x="66" y="0"/>
                  </a:lnTo>
                  <a:lnTo>
                    <a:pt x="134" y="17"/>
                  </a:lnTo>
                  <a:lnTo>
                    <a:pt x="1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Rectangle 201"/>
            <p:cNvSpPr>
              <a:spLocks noChangeArrowheads="1"/>
            </p:cNvSpPr>
            <p:nvPr/>
          </p:nvSpPr>
          <p:spPr bwMode="auto">
            <a:xfrm>
              <a:off x="1090" y="3511"/>
              <a:ext cx="59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Gm02_49540930_T_C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Rectangle 202"/>
            <p:cNvSpPr>
              <a:spLocks noChangeArrowheads="1"/>
            </p:cNvSpPr>
            <p:nvPr/>
          </p:nvSpPr>
          <p:spPr bwMode="auto">
            <a:xfrm>
              <a:off x="693" y="3515"/>
              <a:ext cx="16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Freeform 203"/>
            <p:cNvSpPr>
              <a:spLocks/>
            </p:cNvSpPr>
            <p:nvPr/>
          </p:nvSpPr>
          <p:spPr bwMode="auto">
            <a:xfrm>
              <a:off x="847" y="3469"/>
              <a:ext cx="79" cy="74"/>
            </a:xfrm>
            <a:custGeom>
              <a:avLst/>
              <a:gdLst>
                <a:gd name="T0" fmla="*/ 0 w 83"/>
                <a:gd name="T1" fmla="*/ 77 h 77"/>
                <a:gd name="T2" fmla="*/ 15 w 83"/>
                <a:gd name="T3" fmla="*/ 77 h 77"/>
                <a:gd name="T4" fmla="*/ 83 w 83"/>
                <a:gd name="T5" fmla="*/ 0 h 77"/>
              </a:gdLst>
              <a:ahLst/>
              <a:cxnLst>
                <a:cxn ang="0">
                  <a:pos x="T0" y="T1"/>
                </a:cxn>
                <a:cxn ang="0">
                  <a:pos x="T2" y="T3"/>
                </a:cxn>
                <a:cxn ang="0">
                  <a:pos x="T4" y="T5"/>
                </a:cxn>
              </a:cxnLst>
              <a:rect l="0" t="0" r="r" b="b"/>
              <a:pathLst>
                <a:path w="83" h="77">
                  <a:moveTo>
                    <a:pt x="0" y="77"/>
                  </a:moveTo>
                  <a:lnTo>
                    <a:pt x="15" y="77"/>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4"/>
            <p:cNvSpPr>
              <a:spLocks/>
            </p:cNvSpPr>
            <p:nvPr/>
          </p:nvSpPr>
          <p:spPr bwMode="auto">
            <a:xfrm>
              <a:off x="931" y="3469"/>
              <a:ext cx="141" cy="74"/>
            </a:xfrm>
            <a:custGeom>
              <a:avLst/>
              <a:gdLst>
                <a:gd name="T0" fmla="*/ 0 w 147"/>
                <a:gd name="T1" fmla="*/ 0 h 77"/>
                <a:gd name="T2" fmla="*/ 66 w 147"/>
                <a:gd name="T3" fmla="*/ 0 h 77"/>
                <a:gd name="T4" fmla="*/ 134 w 147"/>
                <a:gd name="T5" fmla="*/ 77 h 77"/>
                <a:gd name="T6" fmla="*/ 147 w 147"/>
                <a:gd name="T7" fmla="*/ 77 h 77"/>
              </a:gdLst>
              <a:ahLst/>
              <a:cxnLst>
                <a:cxn ang="0">
                  <a:pos x="T0" y="T1"/>
                </a:cxn>
                <a:cxn ang="0">
                  <a:pos x="T2" y="T3"/>
                </a:cxn>
                <a:cxn ang="0">
                  <a:pos x="T4" y="T5"/>
                </a:cxn>
                <a:cxn ang="0">
                  <a:pos x="T6" y="T7"/>
                </a:cxn>
              </a:cxnLst>
              <a:rect l="0" t="0" r="r" b="b"/>
              <a:pathLst>
                <a:path w="147" h="77">
                  <a:moveTo>
                    <a:pt x="0" y="0"/>
                  </a:moveTo>
                  <a:lnTo>
                    <a:pt x="66" y="0"/>
                  </a:lnTo>
                  <a:lnTo>
                    <a:pt x="134" y="77"/>
                  </a:lnTo>
                  <a:lnTo>
                    <a:pt x="147" y="7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206"/>
          <p:cNvSpPr>
            <a:spLocks noChangeArrowheads="1"/>
          </p:cNvSpPr>
          <p:nvPr/>
        </p:nvSpPr>
        <p:spPr bwMode="auto">
          <a:xfrm>
            <a:off x="1730376" y="5673725"/>
            <a:ext cx="768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GBS02_48230552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07"/>
          <p:cNvSpPr>
            <a:spLocks noChangeArrowheads="1"/>
          </p:cNvSpPr>
          <p:nvPr/>
        </p:nvSpPr>
        <p:spPr bwMode="auto">
          <a:xfrm>
            <a:off x="1100138" y="5680075"/>
            <a:ext cx="2619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Freeform 208"/>
          <p:cNvSpPr>
            <a:spLocks/>
          </p:cNvSpPr>
          <p:nvPr/>
        </p:nvSpPr>
        <p:spPr bwMode="auto">
          <a:xfrm>
            <a:off x="1344613" y="5522913"/>
            <a:ext cx="125413" cy="201613"/>
          </a:xfrm>
          <a:custGeom>
            <a:avLst/>
            <a:gdLst>
              <a:gd name="T0" fmla="*/ 0 w 83"/>
              <a:gd name="T1" fmla="*/ 132 h 132"/>
              <a:gd name="T2" fmla="*/ 15 w 83"/>
              <a:gd name="T3" fmla="*/ 132 h 132"/>
              <a:gd name="T4" fmla="*/ 83 w 83"/>
              <a:gd name="T5" fmla="*/ 0 h 132"/>
            </a:gdLst>
            <a:ahLst/>
            <a:cxnLst>
              <a:cxn ang="0">
                <a:pos x="T0" y="T1"/>
              </a:cxn>
              <a:cxn ang="0">
                <a:pos x="T2" y="T3"/>
              </a:cxn>
              <a:cxn ang="0">
                <a:pos x="T4" y="T5"/>
              </a:cxn>
            </a:cxnLst>
            <a:rect l="0" t="0" r="r" b="b"/>
            <a:pathLst>
              <a:path w="83" h="132">
                <a:moveTo>
                  <a:pt x="0" y="132"/>
                </a:moveTo>
                <a:lnTo>
                  <a:pt x="15" y="132"/>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09"/>
          <p:cNvSpPr>
            <a:spLocks/>
          </p:cNvSpPr>
          <p:nvPr/>
        </p:nvSpPr>
        <p:spPr bwMode="auto">
          <a:xfrm>
            <a:off x="1477963" y="5522913"/>
            <a:ext cx="223838" cy="201613"/>
          </a:xfrm>
          <a:custGeom>
            <a:avLst/>
            <a:gdLst>
              <a:gd name="T0" fmla="*/ 0 w 147"/>
              <a:gd name="T1" fmla="*/ 0 h 132"/>
              <a:gd name="T2" fmla="*/ 66 w 147"/>
              <a:gd name="T3" fmla="*/ 0 h 132"/>
              <a:gd name="T4" fmla="*/ 134 w 147"/>
              <a:gd name="T5" fmla="*/ 132 h 132"/>
              <a:gd name="T6" fmla="*/ 147 w 147"/>
              <a:gd name="T7" fmla="*/ 132 h 132"/>
            </a:gdLst>
            <a:ahLst/>
            <a:cxnLst>
              <a:cxn ang="0">
                <a:pos x="T0" y="T1"/>
              </a:cxn>
              <a:cxn ang="0">
                <a:pos x="T2" y="T3"/>
              </a:cxn>
              <a:cxn ang="0">
                <a:pos x="T4" y="T5"/>
              </a:cxn>
              <a:cxn ang="0">
                <a:pos x="T6" y="T7"/>
              </a:cxn>
            </a:cxnLst>
            <a:rect l="0" t="0" r="r" b="b"/>
            <a:pathLst>
              <a:path w="147" h="132">
                <a:moveTo>
                  <a:pt x="0" y="0"/>
                </a:moveTo>
                <a:lnTo>
                  <a:pt x="66" y="0"/>
                </a:lnTo>
                <a:lnTo>
                  <a:pt x="134" y="132"/>
                </a:lnTo>
                <a:lnTo>
                  <a:pt x="147" y="13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0"/>
          <p:cNvSpPr>
            <a:spLocks noChangeArrowheads="1"/>
          </p:cNvSpPr>
          <p:nvPr/>
        </p:nvSpPr>
        <p:spPr bwMode="auto">
          <a:xfrm>
            <a:off x="1730376" y="5775325"/>
            <a:ext cx="768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GBS02_48406180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1"/>
          <p:cNvSpPr>
            <a:spLocks noChangeArrowheads="1"/>
          </p:cNvSpPr>
          <p:nvPr/>
        </p:nvSpPr>
        <p:spPr bwMode="auto">
          <a:xfrm>
            <a:off x="1100138" y="5780088"/>
            <a:ext cx="2619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Freeform 212"/>
          <p:cNvSpPr>
            <a:spLocks/>
          </p:cNvSpPr>
          <p:nvPr/>
        </p:nvSpPr>
        <p:spPr bwMode="auto">
          <a:xfrm>
            <a:off x="1344613" y="5532438"/>
            <a:ext cx="125413" cy="292100"/>
          </a:xfrm>
          <a:custGeom>
            <a:avLst/>
            <a:gdLst>
              <a:gd name="T0" fmla="*/ 0 w 83"/>
              <a:gd name="T1" fmla="*/ 192 h 192"/>
              <a:gd name="T2" fmla="*/ 15 w 83"/>
              <a:gd name="T3" fmla="*/ 192 h 192"/>
              <a:gd name="T4" fmla="*/ 83 w 83"/>
              <a:gd name="T5" fmla="*/ 0 h 192"/>
            </a:gdLst>
            <a:ahLst/>
            <a:cxnLst>
              <a:cxn ang="0">
                <a:pos x="T0" y="T1"/>
              </a:cxn>
              <a:cxn ang="0">
                <a:pos x="T2" y="T3"/>
              </a:cxn>
              <a:cxn ang="0">
                <a:pos x="T4" y="T5"/>
              </a:cxn>
            </a:cxnLst>
            <a:rect l="0" t="0" r="r" b="b"/>
            <a:pathLst>
              <a:path w="83" h="192">
                <a:moveTo>
                  <a:pt x="0" y="192"/>
                </a:moveTo>
                <a:lnTo>
                  <a:pt x="15" y="192"/>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3"/>
          <p:cNvSpPr>
            <a:spLocks/>
          </p:cNvSpPr>
          <p:nvPr/>
        </p:nvSpPr>
        <p:spPr bwMode="auto">
          <a:xfrm>
            <a:off x="1477963" y="5532438"/>
            <a:ext cx="223838" cy="292100"/>
          </a:xfrm>
          <a:custGeom>
            <a:avLst/>
            <a:gdLst>
              <a:gd name="T0" fmla="*/ 0 w 147"/>
              <a:gd name="T1" fmla="*/ 0 h 192"/>
              <a:gd name="T2" fmla="*/ 66 w 147"/>
              <a:gd name="T3" fmla="*/ 0 h 192"/>
              <a:gd name="T4" fmla="*/ 134 w 147"/>
              <a:gd name="T5" fmla="*/ 192 h 192"/>
              <a:gd name="T6" fmla="*/ 147 w 147"/>
              <a:gd name="T7" fmla="*/ 192 h 192"/>
            </a:gdLst>
            <a:ahLst/>
            <a:cxnLst>
              <a:cxn ang="0">
                <a:pos x="T0" y="T1"/>
              </a:cxn>
              <a:cxn ang="0">
                <a:pos x="T2" y="T3"/>
              </a:cxn>
              <a:cxn ang="0">
                <a:pos x="T4" y="T5"/>
              </a:cxn>
              <a:cxn ang="0">
                <a:pos x="T6" y="T7"/>
              </a:cxn>
            </a:cxnLst>
            <a:rect l="0" t="0" r="r" b="b"/>
            <a:pathLst>
              <a:path w="147" h="192">
                <a:moveTo>
                  <a:pt x="0" y="0"/>
                </a:moveTo>
                <a:lnTo>
                  <a:pt x="66" y="0"/>
                </a:lnTo>
                <a:lnTo>
                  <a:pt x="134" y="192"/>
                </a:lnTo>
                <a:lnTo>
                  <a:pt x="147" y="19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14"/>
          <p:cNvSpPr>
            <a:spLocks noChangeArrowheads="1"/>
          </p:cNvSpPr>
          <p:nvPr/>
        </p:nvSpPr>
        <p:spPr bwMode="auto">
          <a:xfrm>
            <a:off x="1730376" y="5875338"/>
            <a:ext cx="768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GBS02_48105672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15"/>
          <p:cNvSpPr>
            <a:spLocks noChangeArrowheads="1"/>
          </p:cNvSpPr>
          <p:nvPr/>
        </p:nvSpPr>
        <p:spPr bwMode="auto">
          <a:xfrm>
            <a:off x="1100138" y="5881688"/>
            <a:ext cx="2619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Freeform 216"/>
          <p:cNvSpPr>
            <a:spLocks/>
          </p:cNvSpPr>
          <p:nvPr/>
        </p:nvSpPr>
        <p:spPr bwMode="auto">
          <a:xfrm>
            <a:off x="1344613" y="5557838"/>
            <a:ext cx="125413" cy="368300"/>
          </a:xfrm>
          <a:custGeom>
            <a:avLst/>
            <a:gdLst>
              <a:gd name="T0" fmla="*/ 0 w 83"/>
              <a:gd name="T1" fmla="*/ 241 h 241"/>
              <a:gd name="T2" fmla="*/ 15 w 83"/>
              <a:gd name="T3" fmla="*/ 241 h 241"/>
              <a:gd name="T4" fmla="*/ 83 w 83"/>
              <a:gd name="T5" fmla="*/ 0 h 241"/>
            </a:gdLst>
            <a:ahLst/>
            <a:cxnLst>
              <a:cxn ang="0">
                <a:pos x="T0" y="T1"/>
              </a:cxn>
              <a:cxn ang="0">
                <a:pos x="T2" y="T3"/>
              </a:cxn>
              <a:cxn ang="0">
                <a:pos x="T4" y="T5"/>
              </a:cxn>
            </a:cxnLst>
            <a:rect l="0" t="0" r="r" b="b"/>
            <a:pathLst>
              <a:path w="83" h="241">
                <a:moveTo>
                  <a:pt x="0" y="241"/>
                </a:moveTo>
                <a:lnTo>
                  <a:pt x="15" y="241"/>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7"/>
          <p:cNvSpPr>
            <a:spLocks/>
          </p:cNvSpPr>
          <p:nvPr/>
        </p:nvSpPr>
        <p:spPr bwMode="auto">
          <a:xfrm>
            <a:off x="1477963" y="5557838"/>
            <a:ext cx="223838" cy="368300"/>
          </a:xfrm>
          <a:custGeom>
            <a:avLst/>
            <a:gdLst>
              <a:gd name="T0" fmla="*/ 0 w 147"/>
              <a:gd name="T1" fmla="*/ 0 h 241"/>
              <a:gd name="T2" fmla="*/ 66 w 147"/>
              <a:gd name="T3" fmla="*/ 0 h 241"/>
              <a:gd name="T4" fmla="*/ 134 w 147"/>
              <a:gd name="T5" fmla="*/ 241 h 241"/>
              <a:gd name="T6" fmla="*/ 147 w 147"/>
              <a:gd name="T7" fmla="*/ 241 h 241"/>
            </a:gdLst>
            <a:ahLst/>
            <a:cxnLst>
              <a:cxn ang="0">
                <a:pos x="T0" y="T1"/>
              </a:cxn>
              <a:cxn ang="0">
                <a:pos x="T2" y="T3"/>
              </a:cxn>
              <a:cxn ang="0">
                <a:pos x="T4" y="T5"/>
              </a:cxn>
              <a:cxn ang="0">
                <a:pos x="T6" y="T7"/>
              </a:cxn>
            </a:cxnLst>
            <a:rect l="0" t="0" r="r" b="b"/>
            <a:pathLst>
              <a:path w="147" h="241">
                <a:moveTo>
                  <a:pt x="0" y="0"/>
                </a:moveTo>
                <a:lnTo>
                  <a:pt x="66" y="0"/>
                </a:lnTo>
                <a:lnTo>
                  <a:pt x="134" y="241"/>
                </a:lnTo>
                <a:lnTo>
                  <a:pt x="147" y="24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18"/>
          <p:cNvSpPr>
            <a:spLocks noChangeArrowheads="1"/>
          </p:cNvSpPr>
          <p:nvPr/>
        </p:nvSpPr>
        <p:spPr bwMode="auto">
          <a:xfrm>
            <a:off x="1730376" y="5975350"/>
            <a:ext cx="768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GBS02_48114832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19"/>
          <p:cNvSpPr>
            <a:spLocks noChangeArrowheads="1"/>
          </p:cNvSpPr>
          <p:nvPr/>
        </p:nvSpPr>
        <p:spPr bwMode="auto">
          <a:xfrm>
            <a:off x="1100138" y="5981700"/>
            <a:ext cx="2619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300.2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220"/>
          <p:cNvSpPr>
            <a:spLocks/>
          </p:cNvSpPr>
          <p:nvPr/>
        </p:nvSpPr>
        <p:spPr bwMode="auto">
          <a:xfrm>
            <a:off x="1344613" y="5567363"/>
            <a:ext cx="125413" cy="458788"/>
          </a:xfrm>
          <a:custGeom>
            <a:avLst/>
            <a:gdLst>
              <a:gd name="T0" fmla="*/ 0 w 83"/>
              <a:gd name="T1" fmla="*/ 301 h 301"/>
              <a:gd name="T2" fmla="*/ 15 w 83"/>
              <a:gd name="T3" fmla="*/ 301 h 301"/>
              <a:gd name="T4" fmla="*/ 83 w 83"/>
              <a:gd name="T5" fmla="*/ 0 h 301"/>
            </a:gdLst>
            <a:ahLst/>
            <a:cxnLst>
              <a:cxn ang="0">
                <a:pos x="T0" y="T1"/>
              </a:cxn>
              <a:cxn ang="0">
                <a:pos x="T2" y="T3"/>
              </a:cxn>
              <a:cxn ang="0">
                <a:pos x="T4" y="T5"/>
              </a:cxn>
            </a:cxnLst>
            <a:rect l="0" t="0" r="r" b="b"/>
            <a:pathLst>
              <a:path w="83" h="301">
                <a:moveTo>
                  <a:pt x="0" y="301"/>
                </a:moveTo>
                <a:lnTo>
                  <a:pt x="15" y="301"/>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21"/>
          <p:cNvSpPr>
            <a:spLocks/>
          </p:cNvSpPr>
          <p:nvPr/>
        </p:nvSpPr>
        <p:spPr bwMode="auto">
          <a:xfrm>
            <a:off x="1477963" y="5567363"/>
            <a:ext cx="223838" cy="458788"/>
          </a:xfrm>
          <a:custGeom>
            <a:avLst/>
            <a:gdLst>
              <a:gd name="T0" fmla="*/ 0 w 147"/>
              <a:gd name="T1" fmla="*/ 0 h 301"/>
              <a:gd name="T2" fmla="*/ 66 w 147"/>
              <a:gd name="T3" fmla="*/ 0 h 301"/>
              <a:gd name="T4" fmla="*/ 134 w 147"/>
              <a:gd name="T5" fmla="*/ 301 h 301"/>
              <a:gd name="T6" fmla="*/ 147 w 147"/>
              <a:gd name="T7" fmla="*/ 301 h 301"/>
            </a:gdLst>
            <a:ahLst/>
            <a:cxnLst>
              <a:cxn ang="0">
                <a:pos x="T0" y="T1"/>
              </a:cxn>
              <a:cxn ang="0">
                <a:pos x="T2" y="T3"/>
              </a:cxn>
              <a:cxn ang="0">
                <a:pos x="T4" y="T5"/>
              </a:cxn>
              <a:cxn ang="0">
                <a:pos x="T6" y="T7"/>
              </a:cxn>
            </a:cxnLst>
            <a:rect l="0" t="0" r="r" b="b"/>
            <a:pathLst>
              <a:path w="147" h="301">
                <a:moveTo>
                  <a:pt x="0" y="0"/>
                </a:moveTo>
                <a:lnTo>
                  <a:pt x="66" y="0"/>
                </a:lnTo>
                <a:lnTo>
                  <a:pt x="134" y="301"/>
                </a:lnTo>
                <a:lnTo>
                  <a:pt x="147" y="30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222"/>
          <p:cNvSpPr>
            <a:spLocks noChangeArrowheads="1"/>
          </p:cNvSpPr>
          <p:nvPr/>
        </p:nvSpPr>
        <p:spPr bwMode="auto">
          <a:xfrm>
            <a:off x="1524001" y="323850"/>
            <a:ext cx="603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23"/>
          <p:cNvSpPr>
            <a:spLocks noChangeArrowheads="1"/>
          </p:cNvSpPr>
          <p:nvPr/>
        </p:nvSpPr>
        <p:spPr bwMode="auto">
          <a:xfrm>
            <a:off x="1524001" y="323850"/>
            <a:ext cx="603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24"/>
          <p:cNvSpPr>
            <a:spLocks noChangeArrowheads="1"/>
          </p:cNvSpPr>
          <p:nvPr/>
        </p:nvSpPr>
        <p:spPr bwMode="auto">
          <a:xfrm>
            <a:off x="1524001" y="323850"/>
            <a:ext cx="603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0" name="AutoShape 226"/>
          <p:cNvSpPr>
            <a:spLocks noChangeAspect="1" noChangeArrowheads="1" noTextEdit="1"/>
          </p:cNvSpPr>
          <p:nvPr/>
        </p:nvSpPr>
        <p:spPr bwMode="auto">
          <a:xfrm>
            <a:off x="7050265" y="852488"/>
            <a:ext cx="22764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AutoShape 228"/>
          <p:cNvSpPr>
            <a:spLocks noChangeArrowheads="1"/>
          </p:cNvSpPr>
          <p:nvPr/>
        </p:nvSpPr>
        <p:spPr bwMode="auto">
          <a:xfrm>
            <a:off x="7327901" y="1190625"/>
            <a:ext cx="107950" cy="4316413"/>
          </a:xfrm>
          <a:prstGeom prst="roundRect">
            <a:avLst>
              <a:gd name="adj" fmla="val 50000"/>
            </a:avLst>
          </a:pr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Rectangle 229"/>
          <p:cNvSpPr>
            <a:spLocks noChangeArrowheads="1"/>
          </p:cNvSpPr>
          <p:nvPr/>
        </p:nvSpPr>
        <p:spPr bwMode="auto">
          <a:xfrm>
            <a:off x="7586663" y="89376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GBS15_2513726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230"/>
          <p:cNvSpPr>
            <a:spLocks noChangeArrowheads="1"/>
          </p:cNvSpPr>
          <p:nvPr/>
        </p:nvSpPr>
        <p:spPr bwMode="auto">
          <a:xfrm>
            <a:off x="7005638" y="90011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Freeform 231"/>
          <p:cNvSpPr>
            <a:spLocks/>
          </p:cNvSpPr>
          <p:nvPr/>
        </p:nvSpPr>
        <p:spPr bwMode="auto">
          <a:xfrm>
            <a:off x="7200901" y="942975"/>
            <a:ext cx="127000" cy="300038"/>
          </a:xfrm>
          <a:custGeom>
            <a:avLst/>
            <a:gdLst>
              <a:gd name="T0" fmla="*/ 0 w 83"/>
              <a:gd name="T1" fmla="*/ 0 h 197"/>
              <a:gd name="T2" fmla="*/ 15 w 83"/>
              <a:gd name="T3" fmla="*/ 0 h 197"/>
              <a:gd name="T4" fmla="*/ 83 w 83"/>
              <a:gd name="T5" fmla="*/ 197 h 197"/>
            </a:gdLst>
            <a:ahLst/>
            <a:cxnLst>
              <a:cxn ang="0">
                <a:pos x="T0" y="T1"/>
              </a:cxn>
              <a:cxn ang="0">
                <a:pos x="T2" y="T3"/>
              </a:cxn>
              <a:cxn ang="0">
                <a:pos x="T4" y="T5"/>
              </a:cxn>
            </a:cxnLst>
            <a:rect l="0" t="0" r="r" b="b"/>
            <a:pathLst>
              <a:path w="83" h="197">
                <a:moveTo>
                  <a:pt x="0" y="0"/>
                </a:moveTo>
                <a:lnTo>
                  <a:pt x="15" y="0"/>
                </a:lnTo>
                <a:lnTo>
                  <a:pt x="83" y="19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232"/>
          <p:cNvSpPr>
            <a:spLocks/>
          </p:cNvSpPr>
          <p:nvPr/>
        </p:nvSpPr>
        <p:spPr bwMode="auto">
          <a:xfrm>
            <a:off x="7334251" y="942975"/>
            <a:ext cx="225425" cy="300038"/>
          </a:xfrm>
          <a:custGeom>
            <a:avLst/>
            <a:gdLst>
              <a:gd name="T0" fmla="*/ 0 w 147"/>
              <a:gd name="T1" fmla="*/ 197 h 197"/>
              <a:gd name="T2" fmla="*/ 66 w 147"/>
              <a:gd name="T3" fmla="*/ 197 h 197"/>
              <a:gd name="T4" fmla="*/ 134 w 147"/>
              <a:gd name="T5" fmla="*/ 0 h 197"/>
              <a:gd name="T6" fmla="*/ 147 w 147"/>
              <a:gd name="T7" fmla="*/ 0 h 197"/>
            </a:gdLst>
            <a:ahLst/>
            <a:cxnLst>
              <a:cxn ang="0">
                <a:pos x="T0" y="T1"/>
              </a:cxn>
              <a:cxn ang="0">
                <a:pos x="T2" y="T3"/>
              </a:cxn>
              <a:cxn ang="0">
                <a:pos x="T4" y="T5"/>
              </a:cxn>
              <a:cxn ang="0">
                <a:pos x="T6" y="T7"/>
              </a:cxn>
            </a:cxnLst>
            <a:rect l="0" t="0" r="r" b="b"/>
            <a:pathLst>
              <a:path w="147" h="197">
                <a:moveTo>
                  <a:pt x="0" y="197"/>
                </a:moveTo>
                <a:lnTo>
                  <a:pt x="66" y="19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Rectangle 233"/>
          <p:cNvSpPr>
            <a:spLocks noChangeArrowheads="1"/>
          </p:cNvSpPr>
          <p:nvPr/>
        </p:nvSpPr>
        <p:spPr bwMode="auto">
          <a:xfrm>
            <a:off x="7586663" y="993775"/>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GBS15_2737468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Rectangle 234"/>
          <p:cNvSpPr>
            <a:spLocks noChangeArrowheads="1"/>
          </p:cNvSpPr>
          <p:nvPr/>
        </p:nvSpPr>
        <p:spPr bwMode="auto">
          <a:xfrm>
            <a:off x="7005638" y="100012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8" name="Freeform 235"/>
          <p:cNvSpPr>
            <a:spLocks/>
          </p:cNvSpPr>
          <p:nvPr/>
        </p:nvSpPr>
        <p:spPr bwMode="auto">
          <a:xfrm>
            <a:off x="7200901" y="1044575"/>
            <a:ext cx="127000" cy="238125"/>
          </a:xfrm>
          <a:custGeom>
            <a:avLst/>
            <a:gdLst>
              <a:gd name="T0" fmla="*/ 0 w 83"/>
              <a:gd name="T1" fmla="*/ 0 h 157"/>
              <a:gd name="T2" fmla="*/ 15 w 83"/>
              <a:gd name="T3" fmla="*/ 0 h 157"/>
              <a:gd name="T4" fmla="*/ 83 w 83"/>
              <a:gd name="T5" fmla="*/ 157 h 157"/>
            </a:gdLst>
            <a:ahLst/>
            <a:cxnLst>
              <a:cxn ang="0">
                <a:pos x="T0" y="T1"/>
              </a:cxn>
              <a:cxn ang="0">
                <a:pos x="T2" y="T3"/>
              </a:cxn>
              <a:cxn ang="0">
                <a:pos x="T4" y="T5"/>
              </a:cxn>
            </a:cxnLst>
            <a:rect l="0" t="0" r="r" b="b"/>
            <a:pathLst>
              <a:path w="83" h="157">
                <a:moveTo>
                  <a:pt x="0" y="0"/>
                </a:moveTo>
                <a:lnTo>
                  <a:pt x="15" y="0"/>
                </a:lnTo>
                <a:lnTo>
                  <a:pt x="83" y="15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Freeform 236"/>
          <p:cNvSpPr>
            <a:spLocks/>
          </p:cNvSpPr>
          <p:nvPr/>
        </p:nvSpPr>
        <p:spPr bwMode="auto">
          <a:xfrm>
            <a:off x="7334251" y="1044575"/>
            <a:ext cx="225425" cy="238125"/>
          </a:xfrm>
          <a:custGeom>
            <a:avLst/>
            <a:gdLst>
              <a:gd name="T0" fmla="*/ 0 w 147"/>
              <a:gd name="T1" fmla="*/ 157 h 157"/>
              <a:gd name="T2" fmla="*/ 66 w 147"/>
              <a:gd name="T3" fmla="*/ 157 h 157"/>
              <a:gd name="T4" fmla="*/ 134 w 147"/>
              <a:gd name="T5" fmla="*/ 0 h 157"/>
              <a:gd name="T6" fmla="*/ 147 w 147"/>
              <a:gd name="T7" fmla="*/ 0 h 157"/>
            </a:gdLst>
            <a:ahLst/>
            <a:cxnLst>
              <a:cxn ang="0">
                <a:pos x="T0" y="T1"/>
              </a:cxn>
              <a:cxn ang="0">
                <a:pos x="T2" y="T3"/>
              </a:cxn>
              <a:cxn ang="0">
                <a:pos x="T4" y="T5"/>
              </a:cxn>
              <a:cxn ang="0">
                <a:pos x="T6" y="T7"/>
              </a:cxn>
            </a:cxnLst>
            <a:rect l="0" t="0" r="r" b="b"/>
            <a:pathLst>
              <a:path w="147" h="157">
                <a:moveTo>
                  <a:pt x="0" y="157"/>
                </a:moveTo>
                <a:lnTo>
                  <a:pt x="66" y="15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Rectangle 237"/>
          <p:cNvSpPr>
            <a:spLocks noChangeArrowheads="1"/>
          </p:cNvSpPr>
          <p:nvPr/>
        </p:nvSpPr>
        <p:spPr bwMode="auto">
          <a:xfrm>
            <a:off x="7586663" y="1093788"/>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GBS15_2772035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 name="Rectangle 238"/>
          <p:cNvSpPr>
            <a:spLocks noChangeArrowheads="1"/>
          </p:cNvSpPr>
          <p:nvPr/>
        </p:nvSpPr>
        <p:spPr bwMode="auto">
          <a:xfrm>
            <a:off x="8288338" y="1093788"/>
            <a:ext cx="8969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Gm15_2729636_A_C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2" name="Rectangle 239"/>
          <p:cNvSpPr>
            <a:spLocks noChangeArrowheads="1"/>
          </p:cNvSpPr>
          <p:nvPr/>
        </p:nvSpPr>
        <p:spPr bwMode="auto">
          <a:xfrm>
            <a:off x="7005638" y="110013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3" name="Freeform 240"/>
          <p:cNvSpPr>
            <a:spLocks/>
          </p:cNvSpPr>
          <p:nvPr/>
        </p:nvSpPr>
        <p:spPr bwMode="auto">
          <a:xfrm>
            <a:off x="7200901" y="1144588"/>
            <a:ext cx="127000" cy="177800"/>
          </a:xfrm>
          <a:custGeom>
            <a:avLst/>
            <a:gdLst>
              <a:gd name="T0" fmla="*/ 0 w 83"/>
              <a:gd name="T1" fmla="*/ 0 h 117"/>
              <a:gd name="T2" fmla="*/ 15 w 83"/>
              <a:gd name="T3" fmla="*/ 0 h 117"/>
              <a:gd name="T4" fmla="*/ 83 w 83"/>
              <a:gd name="T5" fmla="*/ 117 h 117"/>
            </a:gdLst>
            <a:ahLst/>
            <a:cxnLst>
              <a:cxn ang="0">
                <a:pos x="T0" y="T1"/>
              </a:cxn>
              <a:cxn ang="0">
                <a:pos x="T2" y="T3"/>
              </a:cxn>
              <a:cxn ang="0">
                <a:pos x="T4" y="T5"/>
              </a:cxn>
            </a:cxnLst>
            <a:rect l="0" t="0" r="r" b="b"/>
            <a:pathLst>
              <a:path w="83" h="117">
                <a:moveTo>
                  <a:pt x="0" y="0"/>
                </a:moveTo>
                <a:lnTo>
                  <a:pt x="15" y="0"/>
                </a:lnTo>
                <a:lnTo>
                  <a:pt x="83" y="1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241"/>
          <p:cNvSpPr>
            <a:spLocks/>
          </p:cNvSpPr>
          <p:nvPr/>
        </p:nvSpPr>
        <p:spPr bwMode="auto">
          <a:xfrm>
            <a:off x="7334251" y="1144588"/>
            <a:ext cx="225425" cy="177800"/>
          </a:xfrm>
          <a:custGeom>
            <a:avLst/>
            <a:gdLst>
              <a:gd name="T0" fmla="*/ 0 w 147"/>
              <a:gd name="T1" fmla="*/ 117 h 117"/>
              <a:gd name="T2" fmla="*/ 66 w 147"/>
              <a:gd name="T3" fmla="*/ 117 h 117"/>
              <a:gd name="T4" fmla="*/ 134 w 147"/>
              <a:gd name="T5" fmla="*/ 0 h 117"/>
              <a:gd name="T6" fmla="*/ 147 w 147"/>
              <a:gd name="T7" fmla="*/ 0 h 117"/>
            </a:gdLst>
            <a:ahLst/>
            <a:cxnLst>
              <a:cxn ang="0">
                <a:pos x="T0" y="T1"/>
              </a:cxn>
              <a:cxn ang="0">
                <a:pos x="T2" y="T3"/>
              </a:cxn>
              <a:cxn ang="0">
                <a:pos x="T4" y="T5"/>
              </a:cxn>
              <a:cxn ang="0">
                <a:pos x="T6" y="T7"/>
              </a:cxn>
            </a:cxnLst>
            <a:rect l="0" t="0" r="r" b="b"/>
            <a:pathLst>
              <a:path w="147" h="117">
                <a:moveTo>
                  <a:pt x="0" y="117"/>
                </a:moveTo>
                <a:lnTo>
                  <a:pt x="66" y="11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42"/>
          <p:cNvSpPr>
            <a:spLocks noChangeShapeType="1"/>
          </p:cNvSpPr>
          <p:nvPr/>
        </p:nvSpPr>
        <p:spPr bwMode="auto">
          <a:xfrm>
            <a:off x="7562851" y="1109663"/>
            <a:ext cx="0" cy="650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Rectangle 243"/>
          <p:cNvSpPr>
            <a:spLocks noChangeArrowheads="1"/>
          </p:cNvSpPr>
          <p:nvPr/>
        </p:nvSpPr>
        <p:spPr bwMode="auto">
          <a:xfrm>
            <a:off x="7586663" y="1195388"/>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GBS15_2659397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7" name="Rectangle 244"/>
          <p:cNvSpPr>
            <a:spLocks noChangeArrowheads="1"/>
          </p:cNvSpPr>
          <p:nvPr/>
        </p:nvSpPr>
        <p:spPr bwMode="auto">
          <a:xfrm>
            <a:off x="8288338" y="1195388"/>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GBS15_2776883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8" name="Rectangle 245"/>
          <p:cNvSpPr>
            <a:spLocks noChangeArrowheads="1"/>
          </p:cNvSpPr>
          <p:nvPr/>
        </p:nvSpPr>
        <p:spPr bwMode="auto">
          <a:xfrm>
            <a:off x="7005638" y="120173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Freeform 246"/>
          <p:cNvSpPr>
            <a:spLocks/>
          </p:cNvSpPr>
          <p:nvPr/>
        </p:nvSpPr>
        <p:spPr bwMode="auto">
          <a:xfrm>
            <a:off x="7200901" y="1244600"/>
            <a:ext cx="127000" cy="98425"/>
          </a:xfrm>
          <a:custGeom>
            <a:avLst/>
            <a:gdLst>
              <a:gd name="T0" fmla="*/ 0 w 83"/>
              <a:gd name="T1" fmla="*/ 0 h 64"/>
              <a:gd name="T2" fmla="*/ 15 w 83"/>
              <a:gd name="T3" fmla="*/ 0 h 64"/>
              <a:gd name="T4" fmla="*/ 83 w 83"/>
              <a:gd name="T5" fmla="*/ 64 h 64"/>
            </a:gdLst>
            <a:ahLst/>
            <a:cxnLst>
              <a:cxn ang="0">
                <a:pos x="T0" y="T1"/>
              </a:cxn>
              <a:cxn ang="0">
                <a:pos x="T2" y="T3"/>
              </a:cxn>
              <a:cxn ang="0">
                <a:pos x="T4" y="T5"/>
              </a:cxn>
            </a:cxnLst>
            <a:rect l="0" t="0" r="r" b="b"/>
            <a:pathLst>
              <a:path w="83" h="64">
                <a:moveTo>
                  <a:pt x="0" y="0"/>
                </a:moveTo>
                <a:lnTo>
                  <a:pt x="15" y="0"/>
                </a:lnTo>
                <a:lnTo>
                  <a:pt x="83" y="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Freeform 247"/>
          <p:cNvSpPr>
            <a:spLocks/>
          </p:cNvSpPr>
          <p:nvPr/>
        </p:nvSpPr>
        <p:spPr bwMode="auto">
          <a:xfrm>
            <a:off x="7334251" y="1244600"/>
            <a:ext cx="225425" cy="98425"/>
          </a:xfrm>
          <a:custGeom>
            <a:avLst/>
            <a:gdLst>
              <a:gd name="T0" fmla="*/ 0 w 147"/>
              <a:gd name="T1" fmla="*/ 64 h 64"/>
              <a:gd name="T2" fmla="*/ 66 w 147"/>
              <a:gd name="T3" fmla="*/ 64 h 64"/>
              <a:gd name="T4" fmla="*/ 134 w 147"/>
              <a:gd name="T5" fmla="*/ 0 h 64"/>
              <a:gd name="T6" fmla="*/ 147 w 147"/>
              <a:gd name="T7" fmla="*/ 0 h 64"/>
            </a:gdLst>
            <a:ahLst/>
            <a:cxnLst>
              <a:cxn ang="0">
                <a:pos x="T0" y="T1"/>
              </a:cxn>
              <a:cxn ang="0">
                <a:pos x="T2" y="T3"/>
              </a:cxn>
              <a:cxn ang="0">
                <a:pos x="T4" y="T5"/>
              </a:cxn>
              <a:cxn ang="0">
                <a:pos x="T6" y="T7"/>
              </a:cxn>
            </a:cxnLst>
            <a:rect l="0" t="0" r="r" b="b"/>
            <a:pathLst>
              <a:path w="147" h="64">
                <a:moveTo>
                  <a:pt x="0" y="64"/>
                </a:moveTo>
                <a:lnTo>
                  <a:pt x="66" y="6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48"/>
          <p:cNvSpPr>
            <a:spLocks noChangeShapeType="1"/>
          </p:cNvSpPr>
          <p:nvPr/>
        </p:nvSpPr>
        <p:spPr bwMode="auto">
          <a:xfrm>
            <a:off x="7562851" y="1209675"/>
            <a:ext cx="0" cy="666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249"/>
          <p:cNvSpPr>
            <a:spLocks noChangeArrowheads="1"/>
          </p:cNvSpPr>
          <p:nvPr/>
        </p:nvSpPr>
        <p:spPr bwMode="auto">
          <a:xfrm>
            <a:off x="7586663" y="1295400"/>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GBS15_2606582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3" name="Rectangle 250"/>
          <p:cNvSpPr>
            <a:spLocks noChangeArrowheads="1"/>
          </p:cNvSpPr>
          <p:nvPr/>
        </p:nvSpPr>
        <p:spPr bwMode="auto">
          <a:xfrm>
            <a:off x="7005638" y="130175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4" name="Freeform 251"/>
          <p:cNvSpPr>
            <a:spLocks/>
          </p:cNvSpPr>
          <p:nvPr/>
        </p:nvSpPr>
        <p:spPr bwMode="auto">
          <a:xfrm>
            <a:off x="7200901" y="1346200"/>
            <a:ext cx="127000" cy="14288"/>
          </a:xfrm>
          <a:custGeom>
            <a:avLst/>
            <a:gdLst>
              <a:gd name="T0" fmla="*/ 0 w 83"/>
              <a:gd name="T1" fmla="*/ 0 h 10"/>
              <a:gd name="T2" fmla="*/ 15 w 83"/>
              <a:gd name="T3" fmla="*/ 0 h 10"/>
              <a:gd name="T4" fmla="*/ 83 w 83"/>
              <a:gd name="T5" fmla="*/ 10 h 10"/>
            </a:gdLst>
            <a:ahLst/>
            <a:cxnLst>
              <a:cxn ang="0">
                <a:pos x="T0" y="T1"/>
              </a:cxn>
              <a:cxn ang="0">
                <a:pos x="T2" y="T3"/>
              </a:cxn>
              <a:cxn ang="0">
                <a:pos x="T4" y="T5"/>
              </a:cxn>
            </a:cxnLst>
            <a:rect l="0" t="0" r="r" b="b"/>
            <a:pathLst>
              <a:path w="83" h="10">
                <a:moveTo>
                  <a:pt x="0" y="0"/>
                </a:moveTo>
                <a:lnTo>
                  <a:pt x="15" y="0"/>
                </a:lnTo>
                <a:lnTo>
                  <a:pt x="83"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252"/>
          <p:cNvSpPr>
            <a:spLocks/>
          </p:cNvSpPr>
          <p:nvPr/>
        </p:nvSpPr>
        <p:spPr bwMode="auto">
          <a:xfrm>
            <a:off x="7334251" y="1346200"/>
            <a:ext cx="225425" cy="14288"/>
          </a:xfrm>
          <a:custGeom>
            <a:avLst/>
            <a:gdLst>
              <a:gd name="T0" fmla="*/ 0 w 147"/>
              <a:gd name="T1" fmla="*/ 10 h 10"/>
              <a:gd name="T2" fmla="*/ 66 w 147"/>
              <a:gd name="T3" fmla="*/ 10 h 10"/>
              <a:gd name="T4" fmla="*/ 134 w 147"/>
              <a:gd name="T5" fmla="*/ 0 h 10"/>
              <a:gd name="T6" fmla="*/ 147 w 147"/>
              <a:gd name="T7" fmla="*/ 0 h 10"/>
            </a:gdLst>
            <a:ahLst/>
            <a:cxnLst>
              <a:cxn ang="0">
                <a:pos x="T0" y="T1"/>
              </a:cxn>
              <a:cxn ang="0">
                <a:pos x="T2" y="T3"/>
              </a:cxn>
              <a:cxn ang="0">
                <a:pos x="T4" y="T5"/>
              </a:cxn>
              <a:cxn ang="0">
                <a:pos x="T6" y="T7"/>
              </a:cxn>
            </a:cxnLst>
            <a:rect l="0" t="0" r="r" b="b"/>
            <a:pathLst>
              <a:path w="147" h="10">
                <a:moveTo>
                  <a:pt x="0" y="10"/>
                </a:moveTo>
                <a:lnTo>
                  <a:pt x="66" y="1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Rectangle 253"/>
          <p:cNvSpPr>
            <a:spLocks noChangeArrowheads="1"/>
          </p:cNvSpPr>
          <p:nvPr/>
        </p:nvSpPr>
        <p:spPr bwMode="auto">
          <a:xfrm>
            <a:off x="7586663" y="1395413"/>
            <a:ext cx="89376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Gm15_2781077_T_C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254"/>
          <p:cNvSpPr>
            <a:spLocks noChangeArrowheads="1"/>
          </p:cNvSpPr>
          <p:nvPr/>
        </p:nvSpPr>
        <p:spPr bwMode="auto">
          <a:xfrm>
            <a:off x="7005638" y="140176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Freeform 255"/>
          <p:cNvSpPr>
            <a:spLocks/>
          </p:cNvSpPr>
          <p:nvPr/>
        </p:nvSpPr>
        <p:spPr bwMode="auto">
          <a:xfrm>
            <a:off x="7200901" y="1371600"/>
            <a:ext cx="127000" cy="74613"/>
          </a:xfrm>
          <a:custGeom>
            <a:avLst/>
            <a:gdLst>
              <a:gd name="T0" fmla="*/ 0 w 83"/>
              <a:gd name="T1" fmla="*/ 49 h 49"/>
              <a:gd name="T2" fmla="*/ 15 w 83"/>
              <a:gd name="T3" fmla="*/ 49 h 49"/>
              <a:gd name="T4" fmla="*/ 83 w 83"/>
              <a:gd name="T5" fmla="*/ 0 h 49"/>
            </a:gdLst>
            <a:ahLst/>
            <a:cxnLst>
              <a:cxn ang="0">
                <a:pos x="T0" y="T1"/>
              </a:cxn>
              <a:cxn ang="0">
                <a:pos x="T2" y="T3"/>
              </a:cxn>
              <a:cxn ang="0">
                <a:pos x="T4" y="T5"/>
              </a:cxn>
            </a:cxnLst>
            <a:rect l="0" t="0" r="r" b="b"/>
            <a:pathLst>
              <a:path w="83" h="49">
                <a:moveTo>
                  <a:pt x="0" y="49"/>
                </a:moveTo>
                <a:lnTo>
                  <a:pt x="15" y="49"/>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Freeform 256"/>
          <p:cNvSpPr>
            <a:spLocks/>
          </p:cNvSpPr>
          <p:nvPr/>
        </p:nvSpPr>
        <p:spPr bwMode="auto">
          <a:xfrm>
            <a:off x="7334251" y="1371600"/>
            <a:ext cx="225425" cy="74613"/>
          </a:xfrm>
          <a:custGeom>
            <a:avLst/>
            <a:gdLst>
              <a:gd name="T0" fmla="*/ 0 w 147"/>
              <a:gd name="T1" fmla="*/ 0 h 49"/>
              <a:gd name="T2" fmla="*/ 66 w 147"/>
              <a:gd name="T3" fmla="*/ 0 h 49"/>
              <a:gd name="T4" fmla="*/ 134 w 147"/>
              <a:gd name="T5" fmla="*/ 49 h 49"/>
              <a:gd name="T6" fmla="*/ 147 w 147"/>
              <a:gd name="T7" fmla="*/ 49 h 49"/>
            </a:gdLst>
            <a:ahLst/>
            <a:cxnLst>
              <a:cxn ang="0">
                <a:pos x="T0" y="T1"/>
              </a:cxn>
              <a:cxn ang="0">
                <a:pos x="T2" y="T3"/>
              </a:cxn>
              <a:cxn ang="0">
                <a:pos x="T4" y="T5"/>
              </a:cxn>
              <a:cxn ang="0">
                <a:pos x="T6" y="T7"/>
              </a:cxn>
            </a:cxnLst>
            <a:rect l="0" t="0" r="r" b="b"/>
            <a:pathLst>
              <a:path w="147" h="49">
                <a:moveTo>
                  <a:pt x="0" y="0"/>
                </a:moveTo>
                <a:lnTo>
                  <a:pt x="66" y="0"/>
                </a:lnTo>
                <a:lnTo>
                  <a:pt x="134" y="49"/>
                </a:lnTo>
                <a:lnTo>
                  <a:pt x="147" y="4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257"/>
          <p:cNvSpPr>
            <a:spLocks noChangeArrowheads="1"/>
          </p:cNvSpPr>
          <p:nvPr/>
        </p:nvSpPr>
        <p:spPr bwMode="auto">
          <a:xfrm>
            <a:off x="7586663" y="149701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GBS15_3114687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Rectangle 258"/>
          <p:cNvSpPr>
            <a:spLocks noChangeArrowheads="1"/>
          </p:cNvSpPr>
          <p:nvPr/>
        </p:nvSpPr>
        <p:spPr bwMode="auto">
          <a:xfrm>
            <a:off x="7005638" y="150336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Freeform 259"/>
          <p:cNvSpPr>
            <a:spLocks/>
          </p:cNvSpPr>
          <p:nvPr/>
        </p:nvSpPr>
        <p:spPr bwMode="auto">
          <a:xfrm>
            <a:off x="7200901" y="1546225"/>
            <a:ext cx="127000" cy="327025"/>
          </a:xfrm>
          <a:custGeom>
            <a:avLst/>
            <a:gdLst>
              <a:gd name="T0" fmla="*/ 0 w 83"/>
              <a:gd name="T1" fmla="*/ 0 h 214"/>
              <a:gd name="T2" fmla="*/ 15 w 83"/>
              <a:gd name="T3" fmla="*/ 0 h 214"/>
              <a:gd name="T4" fmla="*/ 83 w 83"/>
              <a:gd name="T5" fmla="*/ 214 h 214"/>
            </a:gdLst>
            <a:ahLst/>
            <a:cxnLst>
              <a:cxn ang="0">
                <a:pos x="T0" y="T1"/>
              </a:cxn>
              <a:cxn ang="0">
                <a:pos x="T2" y="T3"/>
              </a:cxn>
              <a:cxn ang="0">
                <a:pos x="T4" y="T5"/>
              </a:cxn>
            </a:cxnLst>
            <a:rect l="0" t="0" r="r" b="b"/>
            <a:pathLst>
              <a:path w="83" h="214">
                <a:moveTo>
                  <a:pt x="0" y="0"/>
                </a:moveTo>
                <a:lnTo>
                  <a:pt x="15" y="0"/>
                </a:lnTo>
                <a:lnTo>
                  <a:pt x="83" y="2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Freeform 260"/>
          <p:cNvSpPr>
            <a:spLocks/>
          </p:cNvSpPr>
          <p:nvPr/>
        </p:nvSpPr>
        <p:spPr bwMode="auto">
          <a:xfrm>
            <a:off x="7334251" y="1546225"/>
            <a:ext cx="225425" cy="327025"/>
          </a:xfrm>
          <a:custGeom>
            <a:avLst/>
            <a:gdLst>
              <a:gd name="T0" fmla="*/ 0 w 147"/>
              <a:gd name="T1" fmla="*/ 214 h 214"/>
              <a:gd name="T2" fmla="*/ 66 w 147"/>
              <a:gd name="T3" fmla="*/ 214 h 214"/>
              <a:gd name="T4" fmla="*/ 134 w 147"/>
              <a:gd name="T5" fmla="*/ 0 h 214"/>
              <a:gd name="T6" fmla="*/ 147 w 147"/>
              <a:gd name="T7" fmla="*/ 0 h 214"/>
            </a:gdLst>
            <a:ahLst/>
            <a:cxnLst>
              <a:cxn ang="0">
                <a:pos x="T0" y="T1"/>
              </a:cxn>
              <a:cxn ang="0">
                <a:pos x="T2" y="T3"/>
              </a:cxn>
              <a:cxn ang="0">
                <a:pos x="T4" y="T5"/>
              </a:cxn>
              <a:cxn ang="0">
                <a:pos x="T6" y="T7"/>
              </a:cxn>
            </a:cxnLst>
            <a:rect l="0" t="0" r="r" b="b"/>
            <a:pathLst>
              <a:path w="147" h="214">
                <a:moveTo>
                  <a:pt x="0" y="214"/>
                </a:moveTo>
                <a:lnTo>
                  <a:pt x="66" y="21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61"/>
          <p:cNvSpPr>
            <a:spLocks noChangeArrowheads="1"/>
          </p:cNvSpPr>
          <p:nvPr/>
        </p:nvSpPr>
        <p:spPr bwMode="auto">
          <a:xfrm>
            <a:off x="7586663" y="1597025"/>
            <a:ext cx="90011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Gm15_3160423_T_G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5" name="Rectangle 262"/>
          <p:cNvSpPr>
            <a:spLocks noChangeArrowheads="1"/>
          </p:cNvSpPr>
          <p:nvPr/>
        </p:nvSpPr>
        <p:spPr bwMode="auto">
          <a:xfrm>
            <a:off x="8464551" y="1597025"/>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GBS15_3115107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6" name="Rectangle 263"/>
          <p:cNvSpPr>
            <a:spLocks noChangeArrowheads="1"/>
          </p:cNvSpPr>
          <p:nvPr/>
        </p:nvSpPr>
        <p:spPr bwMode="auto">
          <a:xfrm>
            <a:off x="7005638" y="160337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7" name="Freeform 264"/>
          <p:cNvSpPr>
            <a:spLocks/>
          </p:cNvSpPr>
          <p:nvPr/>
        </p:nvSpPr>
        <p:spPr bwMode="auto">
          <a:xfrm>
            <a:off x="7200901" y="1647825"/>
            <a:ext cx="127000" cy="234950"/>
          </a:xfrm>
          <a:custGeom>
            <a:avLst/>
            <a:gdLst>
              <a:gd name="T0" fmla="*/ 0 w 83"/>
              <a:gd name="T1" fmla="*/ 0 h 155"/>
              <a:gd name="T2" fmla="*/ 15 w 83"/>
              <a:gd name="T3" fmla="*/ 0 h 155"/>
              <a:gd name="T4" fmla="*/ 83 w 83"/>
              <a:gd name="T5" fmla="*/ 155 h 155"/>
            </a:gdLst>
            <a:ahLst/>
            <a:cxnLst>
              <a:cxn ang="0">
                <a:pos x="T0" y="T1"/>
              </a:cxn>
              <a:cxn ang="0">
                <a:pos x="T2" y="T3"/>
              </a:cxn>
              <a:cxn ang="0">
                <a:pos x="T4" y="T5"/>
              </a:cxn>
            </a:cxnLst>
            <a:rect l="0" t="0" r="r" b="b"/>
            <a:pathLst>
              <a:path w="83" h="155">
                <a:moveTo>
                  <a:pt x="0" y="0"/>
                </a:moveTo>
                <a:lnTo>
                  <a:pt x="15" y="0"/>
                </a:lnTo>
                <a:lnTo>
                  <a:pt x="83" y="1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Freeform 265"/>
          <p:cNvSpPr>
            <a:spLocks/>
          </p:cNvSpPr>
          <p:nvPr/>
        </p:nvSpPr>
        <p:spPr bwMode="auto">
          <a:xfrm>
            <a:off x="7334251" y="1647825"/>
            <a:ext cx="225425" cy="234950"/>
          </a:xfrm>
          <a:custGeom>
            <a:avLst/>
            <a:gdLst>
              <a:gd name="T0" fmla="*/ 0 w 147"/>
              <a:gd name="T1" fmla="*/ 155 h 155"/>
              <a:gd name="T2" fmla="*/ 66 w 147"/>
              <a:gd name="T3" fmla="*/ 155 h 155"/>
              <a:gd name="T4" fmla="*/ 134 w 147"/>
              <a:gd name="T5" fmla="*/ 0 h 155"/>
              <a:gd name="T6" fmla="*/ 147 w 147"/>
              <a:gd name="T7" fmla="*/ 0 h 155"/>
            </a:gdLst>
            <a:ahLst/>
            <a:cxnLst>
              <a:cxn ang="0">
                <a:pos x="T0" y="T1"/>
              </a:cxn>
              <a:cxn ang="0">
                <a:pos x="T2" y="T3"/>
              </a:cxn>
              <a:cxn ang="0">
                <a:pos x="T4" y="T5"/>
              </a:cxn>
              <a:cxn ang="0">
                <a:pos x="T6" y="T7"/>
              </a:cxn>
            </a:cxnLst>
            <a:rect l="0" t="0" r="r" b="b"/>
            <a:pathLst>
              <a:path w="147" h="155">
                <a:moveTo>
                  <a:pt x="0" y="155"/>
                </a:moveTo>
                <a:lnTo>
                  <a:pt x="66" y="155"/>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266"/>
          <p:cNvSpPr>
            <a:spLocks noChangeShapeType="1"/>
          </p:cNvSpPr>
          <p:nvPr/>
        </p:nvSpPr>
        <p:spPr bwMode="auto">
          <a:xfrm>
            <a:off x="7562851" y="1612900"/>
            <a:ext cx="0" cy="650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67"/>
          <p:cNvSpPr>
            <a:spLocks noChangeArrowheads="1"/>
          </p:cNvSpPr>
          <p:nvPr/>
        </p:nvSpPr>
        <p:spPr bwMode="auto">
          <a:xfrm>
            <a:off x="7586663" y="1697038"/>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GBS15_3115087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Rectangle 268"/>
          <p:cNvSpPr>
            <a:spLocks noChangeArrowheads="1"/>
          </p:cNvSpPr>
          <p:nvPr/>
        </p:nvSpPr>
        <p:spPr bwMode="auto">
          <a:xfrm>
            <a:off x="7005638" y="170338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2" name="Freeform 269"/>
          <p:cNvSpPr>
            <a:spLocks/>
          </p:cNvSpPr>
          <p:nvPr/>
        </p:nvSpPr>
        <p:spPr bwMode="auto">
          <a:xfrm>
            <a:off x="7200901" y="1747838"/>
            <a:ext cx="127000" cy="144463"/>
          </a:xfrm>
          <a:custGeom>
            <a:avLst/>
            <a:gdLst>
              <a:gd name="T0" fmla="*/ 0 w 83"/>
              <a:gd name="T1" fmla="*/ 0 h 95"/>
              <a:gd name="T2" fmla="*/ 15 w 83"/>
              <a:gd name="T3" fmla="*/ 0 h 95"/>
              <a:gd name="T4" fmla="*/ 83 w 83"/>
              <a:gd name="T5" fmla="*/ 95 h 95"/>
            </a:gdLst>
            <a:ahLst/>
            <a:cxnLst>
              <a:cxn ang="0">
                <a:pos x="T0" y="T1"/>
              </a:cxn>
              <a:cxn ang="0">
                <a:pos x="T2" y="T3"/>
              </a:cxn>
              <a:cxn ang="0">
                <a:pos x="T4" y="T5"/>
              </a:cxn>
            </a:cxnLst>
            <a:rect l="0" t="0" r="r" b="b"/>
            <a:pathLst>
              <a:path w="83" h="95">
                <a:moveTo>
                  <a:pt x="0" y="0"/>
                </a:moveTo>
                <a:lnTo>
                  <a:pt x="15" y="0"/>
                </a:lnTo>
                <a:lnTo>
                  <a:pt x="83" y="9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Freeform 270"/>
          <p:cNvSpPr>
            <a:spLocks/>
          </p:cNvSpPr>
          <p:nvPr/>
        </p:nvSpPr>
        <p:spPr bwMode="auto">
          <a:xfrm>
            <a:off x="7334251" y="1747838"/>
            <a:ext cx="225425" cy="144463"/>
          </a:xfrm>
          <a:custGeom>
            <a:avLst/>
            <a:gdLst>
              <a:gd name="T0" fmla="*/ 0 w 147"/>
              <a:gd name="T1" fmla="*/ 95 h 95"/>
              <a:gd name="T2" fmla="*/ 66 w 147"/>
              <a:gd name="T3" fmla="*/ 95 h 95"/>
              <a:gd name="T4" fmla="*/ 134 w 147"/>
              <a:gd name="T5" fmla="*/ 0 h 95"/>
              <a:gd name="T6" fmla="*/ 147 w 147"/>
              <a:gd name="T7" fmla="*/ 0 h 95"/>
            </a:gdLst>
            <a:ahLst/>
            <a:cxnLst>
              <a:cxn ang="0">
                <a:pos x="T0" y="T1"/>
              </a:cxn>
              <a:cxn ang="0">
                <a:pos x="T2" y="T3"/>
              </a:cxn>
              <a:cxn ang="0">
                <a:pos x="T4" y="T5"/>
              </a:cxn>
              <a:cxn ang="0">
                <a:pos x="T6" y="T7"/>
              </a:cxn>
            </a:cxnLst>
            <a:rect l="0" t="0" r="r" b="b"/>
            <a:pathLst>
              <a:path w="147" h="95">
                <a:moveTo>
                  <a:pt x="0" y="95"/>
                </a:moveTo>
                <a:lnTo>
                  <a:pt x="66" y="95"/>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71"/>
          <p:cNvSpPr>
            <a:spLocks noChangeArrowheads="1"/>
          </p:cNvSpPr>
          <p:nvPr/>
        </p:nvSpPr>
        <p:spPr bwMode="auto">
          <a:xfrm>
            <a:off x="7586663" y="1798638"/>
            <a:ext cx="90011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Gm15_3334810_G_T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Rectangle 272"/>
          <p:cNvSpPr>
            <a:spLocks noChangeArrowheads="1"/>
          </p:cNvSpPr>
          <p:nvPr/>
        </p:nvSpPr>
        <p:spPr bwMode="auto">
          <a:xfrm>
            <a:off x="7005638" y="180340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29.0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6" name="Freeform 273"/>
          <p:cNvSpPr>
            <a:spLocks/>
          </p:cNvSpPr>
          <p:nvPr/>
        </p:nvSpPr>
        <p:spPr bwMode="auto">
          <a:xfrm>
            <a:off x="7200901" y="1847850"/>
            <a:ext cx="127000" cy="271463"/>
          </a:xfrm>
          <a:custGeom>
            <a:avLst/>
            <a:gdLst>
              <a:gd name="T0" fmla="*/ 0 w 83"/>
              <a:gd name="T1" fmla="*/ 0 h 178"/>
              <a:gd name="T2" fmla="*/ 15 w 83"/>
              <a:gd name="T3" fmla="*/ 0 h 178"/>
              <a:gd name="T4" fmla="*/ 83 w 83"/>
              <a:gd name="T5" fmla="*/ 178 h 178"/>
            </a:gdLst>
            <a:ahLst/>
            <a:cxnLst>
              <a:cxn ang="0">
                <a:pos x="T0" y="T1"/>
              </a:cxn>
              <a:cxn ang="0">
                <a:pos x="T2" y="T3"/>
              </a:cxn>
              <a:cxn ang="0">
                <a:pos x="T4" y="T5"/>
              </a:cxn>
            </a:cxnLst>
            <a:rect l="0" t="0" r="r" b="b"/>
            <a:pathLst>
              <a:path w="83" h="178">
                <a:moveTo>
                  <a:pt x="0" y="0"/>
                </a:moveTo>
                <a:lnTo>
                  <a:pt x="15" y="0"/>
                </a:lnTo>
                <a:lnTo>
                  <a:pt x="83" y="1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Freeform 274"/>
          <p:cNvSpPr>
            <a:spLocks/>
          </p:cNvSpPr>
          <p:nvPr/>
        </p:nvSpPr>
        <p:spPr bwMode="auto">
          <a:xfrm>
            <a:off x="7334251" y="1847850"/>
            <a:ext cx="225425" cy="271463"/>
          </a:xfrm>
          <a:custGeom>
            <a:avLst/>
            <a:gdLst>
              <a:gd name="T0" fmla="*/ 0 w 147"/>
              <a:gd name="T1" fmla="*/ 178 h 178"/>
              <a:gd name="T2" fmla="*/ 66 w 147"/>
              <a:gd name="T3" fmla="*/ 178 h 178"/>
              <a:gd name="T4" fmla="*/ 134 w 147"/>
              <a:gd name="T5" fmla="*/ 0 h 178"/>
              <a:gd name="T6" fmla="*/ 147 w 147"/>
              <a:gd name="T7" fmla="*/ 0 h 178"/>
            </a:gdLst>
            <a:ahLst/>
            <a:cxnLst>
              <a:cxn ang="0">
                <a:pos x="T0" y="T1"/>
              </a:cxn>
              <a:cxn ang="0">
                <a:pos x="T2" y="T3"/>
              </a:cxn>
              <a:cxn ang="0">
                <a:pos x="T4" y="T5"/>
              </a:cxn>
              <a:cxn ang="0">
                <a:pos x="T6" y="T7"/>
              </a:cxn>
            </a:cxnLst>
            <a:rect l="0" t="0" r="r" b="b"/>
            <a:pathLst>
              <a:path w="147" h="178">
                <a:moveTo>
                  <a:pt x="0" y="178"/>
                </a:moveTo>
                <a:lnTo>
                  <a:pt x="66" y="178"/>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275"/>
          <p:cNvSpPr>
            <a:spLocks noChangeArrowheads="1"/>
          </p:cNvSpPr>
          <p:nvPr/>
        </p:nvSpPr>
        <p:spPr bwMode="auto">
          <a:xfrm>
            <a:off x="7586663" y="1898650"/>
            <a:ext cx="8715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Arial" panose="020B0604020202020204" pitchFamily="34" charset="0"/>
              </a:rPr>
              <a:t>Gm15_3468596_G_T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289" name="Rectangle 276"/>
          <p:cNvSpPr>
            <a:spLocks noChangeArrowheads="1"/>
          </p:cNvSpPr>
          <p:nvPr/>
        </p:nvSpPr>
        <p:spPr bwMode="auto">
          <a:xfrm>
            <a:off x="7005638" y="190500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0" name="Freeform 277"/>
          <p:cNvSpPr>
            <a:spLocks/>
          </p:cNvSpPr>
          <p:nvPr/>
        </p:nvSpPr>
        <p:spPr bwMode="auto">
          <a:xfrm>
            <a:off x="7200901" y="1949450"/>
            <a:ext cx="127000" cy="503238"/>
          </a:xfrm>
          <a:custGeom>
            <a:avLst/>
            <a:gdLst>
              <a:gd name="T0" fmla="*/ 0 w 83"/>
              <a:gd name="T1" fmla="*/ 0 h 331"/>
              <a:gd name="T2" fmla="*/ 15 w 83"/>
              <a:gd name="T3" fmla="*/ 0 h 331"/>
              <a:gd name="T4" fmla="*/ 83 w 83"/>
              <a:gd name="T5" fmla="*/ 331 h 331"/>
            </a:gdLst>
            <a:ahLst/>
            <a:cxnLst>
              <a:cxn ang="0">
                <a:pos x="T0" y="T1"/>
              </a:cxn>
              <a:cxn ang="0">
                <a:pos x="T2" y="T3"/>
              </a:cxn>
              <a:cxn ang="0">
                <a:pos x="T4" y="T5"/>
              </a:cxn>
            </a:cxnLst>
            <a:rect l="0" t="0" r="r" b="b"/>
            <a:pathLst>
              <a:path w="83" h="331">
                <a:moveTo>
                  <a:pt x="0" y="0"/>
                </a:moveTo>
                <a:lnTo>
                  <a:pt x="15" y="0"/>
                </a:lnTo>
                <a:lnTo>
                  <a:pt x="83" y="33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Freeform 278"/>
          <p:cNvSpPr>
            <a:spLocks/>
          </p:cNvSpPr>
          <p:nvPr/>
        </p:nvSpPr>
        <p:spPr bwMode="auto">
          <a:xfrm>
            <a:off x="7334251" y="1949450"/>
            <a:ext cx="225425" cy="503238"/>
          </a:xfrm>
          <a:custGeom>
            <a:avLst/>
            <a:gdLst>
              <a:gd name="T0" fmla="*/ 0 w 147"/>
              <a:gd name="T1" fmla="*/ 331 h 331"/>
              <a:gd name="T2" fmla="*/ 66 w 147"/>
              <a:gd name="T3" fmla="*/ 331 h 331"/>
              <a:gd name="T4" fmla="*/ 134 w 147"/>
              <a:gd name="T5" fmla="*/ 0 h 331"/>
              <a:gd name="T6" fmla="*/ 147 w 147"/>
              <a:gd name="T7" fmla="*/ 0 h 331"/>
            </a:gdLst>
            <a:ahLst/>
            <a:cxnLst>
              <a:cxn ang="0">
                <a:pos x="T0" y="T1"/>
              </a:cxn>
              <a:cxn ang="0">
                <a:pos x="T2" y="T3"/>
              </a:cxn>
              <a:cxn ang="0">
                <a:pos x="T4" y="T5"/>
              </a:cxn>
              <a:cxn ang="0">
                <a:pos x="T6" y="T7"/>
              </a:cxn>
            </a:cxnLst>
            <a:rect l="0" t="0" r="r" b="b"/>
            <a:pathLst>
              <a:path w="147" h="331">
                <a:moveTo>
                  <a:pt x="0" y="331"/>
                </a:moveTo>
                <a:lnTo>
                  <a:pt x="66" y="331"/>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Rectangle 279"/>
          <p:cNvSpPr>
            <a:spLocks noChangeArrowheads="1"/>
          </p:cNvSpPr>
          <p:nvPr/>
        </p:nvSpPr>
        <p:spPr bwMode="auto">
          <a:xfrm>
            <a:off x="7586663" y="199866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GBS15_3658418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3" name="Rectangle 280"/>
          <p:cNvSpPr>
            <a:spLocks noChangeArrowheads="1"/>
          </p:cNvSpPr>
          <p:nvPr/>
        </p:nvSpPr>
        <p:spPr bwMode="auto">
          <a:xfrm>
            <a:off x="7005638" y="200501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4" name="Freeform 281"/>
          <p:cNvSpPr>
            <a:spLocks/>
          </p:cNvSpPr>
          <p:nvPr/>
        </p:nvSpPr>
        <p:spPr bwMode="auto">
          <a:xfrm>
            <a:off x="7200901" y="2049463"/>
            <a:ext cx="127000" cy="630238"/>
          </a:xfrm>
          <a:custGeom>
            <a:avLst/>
            <a:gdLst>
              <a:gd name="T0" fmla="*/ 0 w 83"/>
              <a:gd name="T1" fmla="*/ 0 h 414"/>
              <a:gd name="T2" fmla="*/ 15 w 83"/>
              <a:gd name="T3" fmla="*/ 0 h 414"/>
              <a:gd name="T4" fmla="*/ 83 w 83"/>
              <a:gd name="T5" fmla="*/ 414 h 414"/>
            </a:gdLst>
            <a:ahLst/>
            <a:cxnLst>
              <a:cxn ang="0">
                <a:pos x="T0" y="T1"/>
              </a:cxn>
              <a:cxn ang="0">
                <a:pos x="T2" y="T3"/>
              </a:cxn>
              <a:cxn ang="0">
                <a:pos x="T4" y="T5"/>
              </a:cxn>
            </a:cxnLst>
            <a:rect l="0" t="0" r="r" b="b"/>
            <a:pathLst>
              <a:path w="83" h="414">
                <a:moveTo>
                  <a:pt x="0" y="0"/>
                </a:moveTo>
                <a:lnTo>
                  <a:pt x="15" y="0"/>
                </a:lnTo>
                <a:lnTo>
                  <a:pt x="83" y="4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Freeform 282"/>
          <p:cNvSpPr>
            <a:spLocks/>
          </p:cNvSpPr>
          <p:nvPr/>
        </p:nvSpPr>
        <p:spPr bwMode="auto">
          <a:xfrm>
            <a:off x="7334251" y="2049463"/>
            <a:ext cx="225425" cy="630238"/>
          </a:xfrm>
          <a:custGeom>
            <a:avLst/>
            <a:gdLst>
              <a:gd name="T0" fmla="*/ 0 w 147"/>
              <a:gd name="T1" fmla="*/ 414 h 414"/>
              <a:gd name="T2" fmla="*/ 66 w 147"/>
              <a:gd name="T3" fmla="*/ 414 h 414"/>
              <a:gd name="T4" fmla="*/ 134 w 147"/>
              <a:gd name="T5" fmla="*/ 0 h 414"/>
              <a:gd name="T6" fmla="*/ 147 w 147"/>
              <a:gd name="T7" fmla="*/ 0 h 414"/>
            </a:gdLst>
            <a:ahLst/>
            <a:cxnLst>
              <a:cxn ang="0">
                <a:pos x="T0" y="T1"/>
              </a:cxn>
              <a:cxn ang="0">
                <a:pos x="T2" y="T3"/>
              </a:cxn>
              <a:cxn ang="0">
                <a:pos x="T4" y="T5"/>
              </a:cxn>
              <a:cxn ang="0">
                <a:pos x="T6" y="T7"/>
              </a:cxn>
            </a:cxnLst>
            <a:rect l="0" t="0" r="r" b="b"/>
            <a:pathLst>
              <a:path w="147" h="414">
                <a:moveTo>
                  <a:pt x="0" y="414"/>
                </a:moveTo>
                <a:lnTo>
                  <a:pt x="66" y="41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283"/>
          <p:cNvSpPr>
            <a:spLocks noChangeArrowheads="1"/>
          </p:cNvSpPr>
          <p:nvPr/>
        </p:nvSpPr>
        <p:spPr bwMode="auto">
          <a:xfrm>
            <a:off x="7586663" y="210026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GBS15_3606728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Rectangle 284"/>
          <p:cNvSpPr>
            <a:spLocks noChangeArrowheads="1"/>
          </p:cNvSpPr>
          <p:nvPr/>
        </p:nvSpPr>
        <p:spPr bwMode="auto">
          <a:xfrm>
            <a:off x="8288338" y="210026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GBS15_3657980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8" name="Rectangle 285"/>
          <p:cNvSpPr>
            <a:spLocks noChangeArrowheads="1"/>
          </p:cNvSpPr>
          <p:nvPr/>
        </p:nvSpPr>
        <p:spPr bwMode="auto">
          <a:xfrm>
            <a:off x="7005638" y="210502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Freeform 286"/>
          <p:cNvSpPr>
            <a:spLocks/>
          </p:cNvSpPr>
          <p:nvPr/>
        </p:nvSpPr>
        <p:spPr bwMode="auto">
          <a:xfrm>
            <a:off x="7200901" y="2149475"/>
            <a:ext cx="127000" cy="598488"/>
          </a:xfrm>
          <a:custGeom>
            <a:avLst/>
            <a:gdLst>
              <a:gd name="T0" fmla="*/ 0 w 83"/>
              <a:gd name="T1" fmla="*/ 0 h 393"/>
              <a:gd name="T2" fmla="*/ 15 w 83"/>
              <a:gd name="T3" fmla="*/ 0 h 393"/>
              <a:gd name="T4" fmla="*/ 83 w 83"/>
              <a:gd name="T5" fmla="*/ 393 h 393"/>
            </a:gdLst>
            <a:ahLst/>
            <a:cxnLst>
              <a:cxn ang="0">
                <a:pos x="T0" y="T1"/>
              </a:cxn>
              <a:cxn ang="0">
                <a:pos x="T2" y="T3"/>
              </a:cxn>
              <a:cxn ang="0">
                <a:pos x="T4" y="T5"/>
              </a:cxn>
            </a:cxnLst>
            <a:rect l="0" t="0" r="r" b="b"/>
            <a:pathLst>
              <a:path w="83" h="393">
                <a:moveTo>
                  <a:pt x="0" y="0"/>
                </a:moveTo>
                <a:lnTo>
                  <a:pt x="15" y="0"/>
                </a:lnTo>
                <a:lnTo>
                  <a:pt x="83" y="3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Freeform 287"/>
          <p:cNvSpPr>
            <a:spLocks/>
          </p:cNvSpPr>
          <p:nvPr/>
        </p:nvSpPr>
        <p:spPr bwMode="auto">
          <a:xfrm>
            <a:off x="7334251" y="2149475"/>
            <a:ext cx="225425" cy="598488"/>
          </a:xfrm>
          <a:custGeom>
            <a:avLst/>
            <a:gdLst>
              <a:gd name="T0" fmla="*/ 0 w 147"/>
              <a:gd name="T1" fmla="*/ 393 h 393"/>
              <a:gd name="T2" fmla="*/ 66 w 147"/>
              <a:gd name="T3" fmla="*/ 393 h 393"/>
              <a:gd name="T4" fmla="*/ 134 w 147"/>
              <a:gd name="T5" fmla="*/ 0 h 393"/>
              <a:gd name="T6" fmla="*/ 147 w 147"/>
              <a:gd name="T7" fmla="*/ 0 h 393"/>
            </a:gdLst>
            <a:ahLst/>
            <a:cxnLst>
              <a:cxn ang="0">
                <a:pos x="T0" y="T1"/>
              </a:cxn>
              <a:cxn ang="0">
                <a:pos x="T2" y="T3"/>
              </a:cxn>
              <a:cxn ang="0">
                <a:pos x="T4" y="T5"/>
              </a:cxn>
              <a:cxn ang="0">
                <a:pos x="T6" y="T7"/>
              </a:cxn>
            </a:cxnLst>
            <a:rect l="0" t="0" r="r" b="b"/>
            <a:pathLst>
              <a:path w="147" h="393">
                <a:moveTo>
                  <a:pt x="0" y="393"/>
                </a:moveTo>
                <a:lnTo>
                  <a:pt x="66" y="393"/>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288"/>
          <p:cNvSpPr>
            <a:spLocks noChangeShapeType="1"/>
          </p:cNvSpPr>
          <p:nvPr/>
        </p:nvSpPr>
        <p:spPr bwMode="auto">
          <a:xfrm>
            <a:off x="7562851" y="2114550"/>
            <a:ext cx="0" cy="650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Rectangle 289"/>
          <p:cNvSpPr>
            <a:spLocks noChangeArrowheads="1"/>
          </p:cNvSpPr>
          <p:nvPr/>
        </p:nvSpPr>
        <p:spPr bwMode="auto">
          <a:xfrm>
            <a:off x="7586663" y="2200275"/>
            <a:ext cx="9032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Gm15_3573558_A_G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3" name="Rectangle 290"/>
          <p:cNvSpPr>
            <a:spLocks noChangeArrowheads="1"/>
          </p:cNvSpPr>
          <p:nvPr/>
        </p:nvSpPr>
        <p:spPr bwMode="auto">
          <a:xfrm>
            <a:off x="7005638" y="220662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4" name="Freeform 291"/>
          <p:cNvSpPr>
            <a:spLocks/>
          </p:cNvSpPr>
          <p:nvPr/>
        </p:nvSpPr>
        <p:spPr bwMode="auto">
          <a:xfrm>
            <a:off x="7200901" y="2251075"/>
            <a:ext cx="127000" cy="557213"/>
          </a:xfrm>
          <a:custGeom>
            <a:avLst/>
            <a:gdLst>
              <a:gd name="T0" fmla="*/ 0 w 83"/>
              <a:gd name="T1" fmla="*/ 0 h 366"/>
              <a:gd name="T2" fmla="*/ 15 w 83"/>
              <a:gd name="T3" fmla="*/ 0 h 366"/>
              <a:gd name="T4" fmla="*/ 83 w 83"/>
              <a:gd name="T5" fmla="*/ 366 h 366"/>
            </a:gdLst>
            <a:ahLst/>
            <a:cxnLst>
              <a:cxn ang="0">
                <a:pos x="T0" y="T1"/>
              </a:cxn>
              <a:cxn ang="0">
                <a:pos x="T2" y="T3"/>
              </a:cxn>
              <a:cxn ang="0">
                <a:pos x="T4" y="T5"/>
              </a:cxn>
            </a:cxnLst>
            <a:rect l="0" t="0" r="r" b="b"/>
            <a:pathLst>
              <a:path w="83" h="366">
                <a:moveTo>
                  <a:pt x="0" y="0"/>
                </a:moveTo>
                <a:lnTo>
                  <a:pt x="15" y="0"/>
                </a:lnTo>
                <a:lnTo>
                  <a:pt x="83" y="36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Freeform 292"/>
          <p:cNvSpPr>
            <a:spLocks/>
          </p:cNvSpPr>
          <p:nvPr/>
        </p:nvSpPr>
        <p:spPr bwMode="auto">
          <a:xfrm>
            <a:off x="7334251" y="2251075"/>
            <a:ext cx="225425" cy="557213"/>
          </a:xfrm>
          <a:custGeom>
            <a:avLst/>
            <a:gdLst>
              <a:gd name="T0" fmla="*/ 0 w 147"/>
              <a:gd name="T1" fmla="*/ 366 h 366"/>
              <a:gd name="T2" fmla="*/ 66 w 147"/>
              <a:gd name="T3" fmla="*/ 366 h 366"/>
              <a:gd name="T4" fmla="*/ 134 w 147"/>
              <a:gd name="T5" fmla="*/ 0 h 366"/>
              <a:gd name="T6" fmla="*/ 147 w 147"/>
              <a:gd name="T7" fmla="*/ 0 h 366"/>
            </a:gdLst>
            <a:ahLst/>
            <a:cxnLst>
              <a:cxn ang="0">
                <a:pos x="T0" y="T1"/>
              </a:cxn>
              <a:cxn ang="0">
                <a:pos x="T2" y="T3"/>
              </a:cxn>
              <a:cxn ang="0">
                <a:pos x="T4" y="T5"/>
              </a:cxn>
              <a:cxn ang="0">
                <a:pos x="T6" y="T7"/>
              </a:cxn>
            </a:cxnLst>
            <a:rect l="0" t="0" r="r" b="b"/>
            <a:pathLst>
              <a:path w="147" h="366">
                <a:moveTo>
                  <a:pt x="0" y="366"/>
                </a:moveTo>
                <a:lnTo>
                  <a:pt x="66" y="36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Rectangle 293"/>
          <p:cNvSpPr>
            <a:spLocks noChangeArrowheads="1"/>
          </p:cNvSpPr>
          <p:nvPr/>
        </p:nvSpPr>
        <p:spPr bwMode="auto">
          <a:xfrm>
            <a:off x="7586663" y="2300288"/>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GBS15_3736202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 name="Rectangle 294"/>
          <p:cNvSpPr>
            <a:spLocks noChangeArrowheads="1"/>
          </p:cNvSpPr>
          <p:nvPr/>
        </p:nvSpPr>
        <p:spPr bwMode="auto">
          <a:xfrm>
            <a:off x="7005638" y="230663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 name="Freeform 295"/>
          <p:cNvSpPr>
            <a:spLocks/>
          </p:cNvSpPr>
          <p:nvPr/>
        </p:nvSpPr>
        <p:spPr bwMode="auto">
          <a:xfrm>
            <a:off x="7200901" y="2351088"/>
            <a:ext cx="127000" cy="465138"/>
          </a:xfrm>
          <a:custGeom>
            <a:avLst/>
            <a:gdLst>
              <a:gd name="T0" fmla="*/ 0 w 83"/>
              <a:gd name="T1" fmla="*/ 0 h 306"/>
              <a:gd name="T2" fmla="*/ 15 w 83"/>
              <a:gd name="T3" fmla="*/ 0 h 306"/>
              <a:gd name="T4" fmla="*/ 83 w 83"/>
              <a:gd name="T5" fmla="*/ 306 h 306"/>
            </a:gdLst>
            <a:ahLst/>
            <a:cxnLst>
              <a:cxn ang="0">
                <a:pos x="T0" y="T1"/>
              </a:cxn>
              <a:cxn ang="0">
                <a:pos x="T2" y="T3"/>
              </a:cxn>
              <a:cxn ang="0">
                <a:pos x="T4" y="T5"/>
              </a:cxn>
            </a:cxnLst>
            <a:rect l="0" t="0" r="r" b="b"/>
            <a:pathLst>
              <a:path w="83" h="306">
                <a:moveTo>
                  <a:pt x="0" y="0"/>
                </a:moveTo>
                <a:lnTo>
                  <a:pt x="15" y="0"/>
                </a:lnTo>
                <a:lnTo>
                  <a:pt x="83" y="30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Freeform 296"/>
          <p:cNvSpPr>
            <a:spLocks/>
          </p:cNvSpPr>
          <p:nvPr/>
        </p:nvSpPr>
        <p:spPr bwMode="auto">
          <a:xfrm>
            <a:off x="7334251" y="2351088"/>
            <a:ext cx="225425" cy="465138"/>
          </a:xfrm>
          <a:custGeom>
            <a:avLst/>
            <a:gdLst>
              <a:gd name="T0" fmla="*/ 0 w 147"/>
              <a:gd name="T1" fmla="*/ 306 h 306"/>
              <a:gd name="T2" fmla="*/ 66 w 147"/>
              <a:gd name="T3" fmla="*/ 306 h 306"/>
              <a:gd name="T4" fmla="*/ 134 w 147"/>
              <a:gd name="T5" fmla="*/ 0 h 306"/>
              <a:gd name="T6" fmla="*/ 147 w 147"/>
              <a:gd name="T7" fmla="*/ 0 h 306"/>
            </a:gdLst>
            <a:ahLst/>
            <a:cxnLst>
              <a:cxn ang="0">
                <a:pos x="T0" y="T1"/>
              </a:cxn>
              <a:cxn ang="0">
                <a:pos x="T2" y="T3"/>
              </a:cxn>
              <a:cxn ang="0">
                <a:pos x="T4" y="T5"/>
              </a:cxn>
              <a:cxn ang="0">
                <a:pos x="T6" y="T7"/>
              </a:cxn>
            </a:cxnLst>
            <a:rect l="0" t="0" r="r" b="b"/>
            <a:pathLst>
              <a:path w="147" h="306">
                <a:moveTo>
                  <a:pt x="0" y="306"/>
                </a:moveTo>
                <a:lnTo>
                  <a:pt x="66" y="306"/>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Rectangle 297"/>
          <p:cNvSpPr>
            <a:spLocks noChangeArrowheads="1"/>
          </p:cNvSpPr>
          <p:nvPr/>
        </p:nvSpPr>
        <p:spPr bwMode="auto">
          <a:xfrm>
            <a:off x="7586663" y="2401888"/>
            <a:ext cx="89376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Gm15_3621773_C_T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 name="Rectangle 298"/>
          <p:cNvSpPr>
            <a:spLocks noChangeArrowheads="1"/>
          </p:cNvSpPr>
          <p:nvPr/>
        </p:nvSpPr>
        <p:spPr bwMode="auto">
          <a:xfrm>
            <a:off x="8459788" y="2401888"/>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GBS15_3658223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 name="Rectangle 299"/>
          <p:cNvSpPr>
            <a:spLocks noChangeArrowheads="1"/>
          </p:cNvSpPr>
          <p:nvPr/>
        </p:nvSpPr>
        <p:spPr bwMode="auto">
          <a:xfrm>
            <a:off x="7005638" y="240665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 name="Freeform 300"/>
          <p:cNvSpPr>
            <a:spLocks/>
          </p:cNvSpPr>
          <p:nvPr/>
        </p:nvSpPr>
        <p:spPr bwMode="auto">
          <a:xfrm>
            <a:off x="7200901" y="2451100"/>
            <a:ext cx="127000" cy="376238"/>
          </a:xfrm>
          <a:custGeom>
            <a:avLst/>
            <a:gdLst>
              <a:gd name="T0" fmla="*/ 0 w 83"/>
              <a:gd name="T1" fmla="*/ 0 h 247"/>
              <a:gd name="T2" fmla="*/ 15 w 83"/>
              <a:gd name="T3" fmla="*/ 0 h 247"/>
              <a:gd name="T4" fmla="*/ 83 w 83"/>
              <a:gd name="T5" fmla="*/ 247 h 247"/>
            </a:gdLst>
            <a:ahLst/>
            <a:cxnLst>
              <a:cxn ang="0">
                <a:pos x="T0" y="T1"/>
              </a:cxn>
              <a:cxn ang="0">
                <a:pos x="T2" y="T3"/>
              </a:cxn>
              <a:cxn ang="0">
                <a:pos x="T4" y="T5"/>
              </a:cxn>
            </a:cxnLst>
            <a:rect l="0" t="0" r="r" b="b"/>
            <a:pathLst>
              <a:path w="83" h="247">
                <a:moveTo>
                  <a:pt x="0" y="0"/>
                </a:moveTo>
                <a:lnTo>
                  <a:pt x="15" y="0"/>
                </a:lnTo>
                <a:lnTo>
                  <a:pt x="83" y="24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Freeform 301"/>
          <p:cNvSpPr>
            <a:spLocks/>
          </p:cNvSpPr>
          <p:nvPr/>
        </p:nvSpPr>
        <p:spPr bwMode="auto">
          <a:xfrm>
            <a:off x="7334251" y="2451100"/>
            <a:ext cx="225425" cy="376238"/>
          </a:xfrm>
          <a:custGeom>
            <a:avLst/>
            <a:gdLst>
              <a:gd name="T0" fmla="*/ 0 w 147"/>
              <a:gd name="T1" fmla="*/ 247 h 247"/>
              <a:gd name="T2" fmla="*/ 66 w 147"/>
              <a:gd name="T3" fmla="*/ 247 h 247"/>
              <a:gd name="T4" fmla="*/ 134 w 147"/>
              <a:gd name="T5" fmla="*/ 0 h 247"/>
              <a:gd name="T6" fmla="*/ 147 w 147"/>
              <a:gd name="T7" fmla="*/ 0 h 247"/>
            </a:gdLst>
            <a:ahLst/>
            <a:cxnLst>
              <a:cxn ang="0">
                <a:pos x="T0" y="T1"/>
              </a:cxn>
              <a:cxn ang="0">
                <a:pos x="T2" y="T3"/>
              </a:cxn>
              <a:cxn ang="0">
                <a:pos x="T4" y="T5"/>
              </a:cxn>
              <a:cxn ang="0">
                <a:pos x="T6" y="T7"/>
              </a:cxn>
            </a:cxnLst>
            <a:rect l="0" t="0" r="r" b="b"/>
            <a:pathLst>
              <a:path w="147" h="247">
                <a:moveTo>
                  <a:pt x="0" y="247"/>
                </a:moveTo>
                <a:lnTo>
                  <a:pt x="66" y="24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302"/>
          <p:cNvSpPr>
            <a:spLocks noChangeShapeType="1"/>
          </p:cNvSpPr>
          <p:nvPr/>
        </p:nvSpPr>
        <p:spPr bwMode="auto">
          <a:xfrm>
            <a:off x="7562851" y="2416175"/>
            <a:ext cx="0" cy="650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Rectangle 303"/>
          <p:cNvSpPr>
            <a:spLocks noChangeArrowheads="1"/>
          </p:cNvSpPr>
          <p:nvPr/>
        </p:nvSpPr>
        <p:spPr bwMode="auto">
          <a:xfrm>
            <a:off x="7586663" y="2501900"/>
            <a:ext cx="89376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Gm15_3845971_T_C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 name="Rectangle 304"/>
          <p:cNvSpPr>
            <a:spLocks noChangeArrowheads="1"/>
          </p:cNvSpPr>
          <p:nvPr/>
        </p:nvSpPr>
        <p:spPr bwMode="auto">
          <a:xfrm>
            <a:off x="7005638" y="250825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 name="Freeform 305"/>
          <p:cNvSpPr>
            <a:spLocks/>
          </p:cNvSpPr>
          <p:nvPr/>
        </p:nvSpPr>
        <p:spPr bwMode="auto">
          <a:xfrm>
            <a:off x="7200901" y="2552700"/>
            <a:ext cx="127000" cy="295275"/>
          </a:xfrm>
          <a:custGeom>
            <a:avLst/>
            <a:gdLst>
              <a:gd name="T0" fmla="*/ 0 w 83"/>
              <a:gd name="T1" fmla="*/ 0 h 194"/>
              <a:gd name="T2" fmla="*/ 15 w 83"/>
              <a:gd name="T3" fmla="*/ 0 h 194"/>
              <a:gd name="T4" fmla="*/ 83 w 83"/>
              <a:gd name="T5" fmla="*/ 194 h 194"/>
            </a:gdLst>
            <a:ahLst/>
            <a:cxnLst>
              <a:cxn ang="0">
                <a:pos x="T0" y="T1"/>
              </a:cxn>
              <a:cxn ang="0">
                <a:pos x="T2" y="T3"/>
              </a:cxn>
              <a:cxn ang="0">
                <a:pos x="T4" y="T5"/>
              </a:cxn>
            </a:cxnLst>
            <a:rect l="0" t="0" r="r" b="b"/>
            <a:pathLst>
              <a:path w="83" h="194">
                <a:moveTo>
                  <a:pt x="0" y="0"/>
                </a:moveTo>
                <a:lnTo>
                  <a:pt x="15" y="0"/>
                </a:lnTo>
                <a:lnTo>
                  <a:pt x="83"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Freeform 306"/>
          <p:cNvSpPr>
            <a:spLocks/>
          </p:cNvSpPr>
          <p:nvPr/>
        </p:nvSpPr>
        <p:spPr bwMode="auto">
          <a:xfrm>
            <a:off x="7334251" y="2552700"/>
            <a:ext cx="225425" cy="295275"/>
          </a:xfrm>
          <a:custGeom>
            <a:avLst/>
            <a:gdLst>
              <a:gd name="T0" fmla="*/ 0 w 147"/>
              <a:gd name="T1" fmla="*/ 194 h 194"/>
              <a:gd name="T2" fmla="*/ 66 w 147"/>
              <a:gd name="T3" fmla="*/ 194 h 194"/>
              <a:gd name="T4" fmla="*/ 134 w 147"/>
              <a:gd name="T5" fmla="*/ 0 h 194"/>
              <a:gd name="T6" fmla="*/ 147 w 147"/>
              <a:gd name="T7" fmla="*/ 0 h 194"/>
            </a:gdLst>
            <a:ahLst/>
            <a:cxnLst>
              <a:cxn ang="0">
                <a:pos x="T0" y="T1"/>
              </a:cxn>
              <a:cxn ang="0">
                <a:pos x="T2" y="T3"/>
              </a:cxn>
              <a:cxn ang="0">
                <a:pos x="T4" y="T5"/>
              </a:cxn>
              <a:cxn ang="0">
                <a:pos x="T6" y="T7"/>
              </a:cxn>
            </a:cxnLst>
            <a:rect l="0" t="0" r="r" b="b"/>
            <a:pathLst>
              <a:path w="147" h="194">
                <a:moveTo>
                  <a:pt x="0" y="194"/>
                </a:moveTo>
                <a:lnTo>
                  <a:pt x="66" y="19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Rectangle 307"/>
          <p:cNvSpPr>
            <a:spLocks noChangeArrowheads="1"/>
          </p:cNvSpPr>
          <p:nvPr/>
        </p:nvSpPr>
        <p:spPr bwMode="auto">
          <a:xfrm>
            <a:off x="7586663" y="260191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GBS15_3943287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1" name="Rectangle 308"/>
          <p:cNvSpPr>
            <a:spLocks noChangeArrowheads="1"/>
          </p:cNvSpPr>
          <p:nvPr/>
        </p:nvSpPr>
        <p:spPr bwMode="auto">
          <a:xfrm>
            <a:off x="8288338" y="260191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GBS15_3919636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2" name="Rectangle 309"/>
          <p:cNvSpPr>
            <a:spLocks noChangeArrowheads="1"/>
          </p:cNvSpPr>
          <p:nvPr/>
        </p:nvSpPr>
        <p:spPr bwMode="auto">
          <a:xfrm>
            <a:off x="7005638" y="260826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3" name="Freeform 310"/>
          <p:cNvSpPr>
            <a:spLocks/>
          </p:cNvSpPr>
          <p:nvPr/>
        </p:nvSpPr>
        <p:spPr bwMode="auto">
          <a:xfrm>
            <a:off x="7200901" y="2652713"/>
            <a:ext cx="127000" cy="242888"/>
          </a:xfrm>
          <a:custGeom>
            <a:avLst/>
            <a:gdLst>
              <a:gd name="T0" fmla="*/ 0 w 83"/>
              <a:gd name="T1" fmla="*/ 0 h 160"/>
              <a:gd name="T2" fmla="*/ 15 w 83"/>
              <a:gd name="T3" fmla="*/ 0 h 160"/>
              <a:gd name="T4" fmla="*/ 83 w 83"/>
              <a:gd name="T5" fmla="*/ 160 h 160"/>
            </a:gdLst>
            <a:ahLst/>
            <a:cxnLst>
              <a:cxn ang="0">
                <a:pos x="T0" y="T1"/>
              </a:cxn>
              <a:cxn ang="0">
                <a:pos x="T2" y="T3"/>
              </a:cxn>
              <a:cxn ang="0">
                <a:pos x="T4" y="T5"/>
              </a:cxn>
            </a:cxnLst>
            <a:rect l="0" t="0" r="r" b="b"/>
            <a:pathLst>
              <a:path w="83" h="160">
                <a:moveTo>
                  <a:pt x="0" y="0"/>
                </a:moveTo>
                <a:lnTo>
                  <a:pt x="15" y="0"/>
                </a:lnTo>
                <a:lnTo>
                  <a:pt x="83" y="16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311"/>
          <p:cNvSpPr>
            <a:spLocks/>
          </p:cNvSpPr>
          <p:nvPr/>
        </p:nvSpPr>
        <p:spPr bwMode="auto">
          <a:xfrm>
            <a:off x="7334251" y="2652713"/>
            <a:ext cx="225425" cy="242888"/>
          </a:xfrm>
          <a:custGeom>
            <a:avLst/>
            <a:gdLst>
              <a:gd name="T0" fmla="*/ 0 w 147"/>
              <a:gd name="T1" fmla="*/ 160 h 160"/>
              <a:gd name="T2" fmla="*/ 66 w 147"/>
              <a:gd name="T3" fmla="*/ 160 h 160"/>
              <a:gd name="T4" fmla="*/ 134 w 147"/>
              <a:gd name="T5" fmla="*/ 0 h 160"/>
              <a:gd name="T6" fmla="*/ 147 w 147"/>
              <a:gd name="T7" fmla="*/ 0 h 160"/>
            </a:gdLst>
            <a:ahLst/>
            <a:cxnLst>
              <a:cxn ang="0">
                <a:pos x="T0" y="T1"/>
              </a:cxn>
              <a:cxn ang="0">
                <a:pos x="T2" y="T3"/>
              </a:cxn>
              <a:cxn ang="0">
                <a:pos x="T4" y="T5"/>
              </a:cxn>
              <a:cxn ang="0">
                <a:pos x="T6" y="T7"/>
              </a:cxn>
            </a:cxnLst>
            <a:rect l="0" t="0" r="r" b="b"/>
            <a:pathLst>
              <a:path w="147" h="160">
                <a:moveTo>
                  <a:pt x="0" y="160"/>
                </a:moveTo>
                <a:lnTo>
                  <a:pt x="66" y="16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312"/>
          <p:cNvSpPr>
            <a:spLocks noChangeShapeType="1"/>
          </p:cNvSpPr>
          <p:nvPr/>
        </p:nvSpPr>
        <p:spPr bwMode="auto">
          <a:xfrm>
            <a:off x="7562851" y="2617788"/>
            <a:ext cx="0" cy="650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Rectangle 313"/>
          <p:cNvSpPr>
            <a:spLocks noChangeArrowheads="1"/>
          </p:cNvSpPr>
          <p:nvPr/>
        </p:nvSpPr>
        <p:spPr bwMode="auto">
          <a:xfrm>
            <a:off x="7586663" y="270351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GBS15_3886506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7" name="Rectangle 314"/>
          <p:cNvSpPr>
            <a:spLocks noChangeArrowheads="1"/>
          </p:cNvSpPr>
          <p:nvPr/>
        </p:nvSpPr>
        <p:spPr bwMode="auto">
          <a:xfrm>
            <a:off x="7005638" y="270827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Freeform 315"/>
          <p:cNvSpPr>
            <a:spLocks/>
          </p:cNvSpPr>
          <p:nvPr/>
        </p:nvSpPr>
        <p:spPr bwMode="auto">
          <a:xfrm>
            <a:off x="7200901" y="2752725"/>
            <a:ext cx="127000" cy="182563"/>
          </a:xfrm>
          <a:custGeom>
            <a:avLst/>
            <a:gdLst>
              <a:gd name="T0" fmla="*/ 0 w 83"/>
              <a:gd name="T1" fmla="*/ 0 h 120"/>
              <a:gd name="T2" fmla="*/ 15 w 83"/>
              <a:gd name="T3" fmla="*/ 0 h 120"/>
              <a:gd name="T4" fmla="*/ 83 w 83"/>
              <a:gd name="T5" fmla="*/ 120 h 120"/>
            </a:gdLst>
            <a:ahLst/>
            <a:cxnLst>
              <a:cxn ang="0">
                <a:pos x="T0" y="T1"/>
              </a:cxn>
              <a:cxn ang="0">
                <a:pos x="T2" y="T3"/>
              </a:cxn>
              <a:cxn ang="0">
                <a:pos x="T4" y="T5"/>
              </a:cxn>
            </a:cxnLst>
            <a:rect l="0" t="0" r="r" b="b"/>
            <a:pathLst>
              <a:path w="83" h="120">
                <a:moveTo>
                  <a:pt x="0" y="0"/>
                </a:moveTo>
                <a:lnTo>
                  <a:pt x="15" y="0"/>
                </a:lnTo>
                <a:lnTo>
                  <a:pt x="83" y="1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Freeform 316"/>
          <p:cNvSpPr>
            <a:spLocks/>
          </p:cNvSpPr>
          <p:nvPr/>
        </p:nvSpPr>
        <p:spPr bwMode="auto">
          <a:xfrm>
            <a:off x="7334251" y="2752725"/>
            <a:ext cx="225425" cy="182563"/>
          </a:xfrm>
          <a:custGeom>
            <a:avLst/>
            <a:gdLst>
              <a:gd name="T0" fmla="*/ 0 w 147"/>
              <a:gd name="T1" fmla="*/ 120 h 120"/>
              <a:gd name="T2" fmla="*/ 66 w 147"/>
              <a:gd name="T3" fmla="*/ 120 h 120"/>
              <a:gd name="T4" fmla="*/ 134 w 147"/>
              <a:gd name="T5" fmla="*/ 0 h 120"/>
              <a:gd name="T6" fmla="*/ 147 w 147"/>
              <a:gd name="T7" fmla="*/ 0 h 120"/>
            </a:gdLst>
            <a:ahLst/>
            <a:cxnLst>
              <a:cxn ang="0">
                <a:pos x="T0" y="T1"/>
              </a:cxn>
              <a:cxn ang="0">
                <a:pos x="T2" y="T3"/>
              </a:cxn>
              <a:cxn ang="0">
                <a:pos x="T4" y="T5"/>
              </a:cxn>
              <a:cxn ang="0">
                <a:pos x="T6" y="T7"/>
              </a:cxn>
            </a:cxnLst>
            <a:rect l="0" t="0" r="r" b="b"/>
            <a:pathLst>
              <a:path w="147" h="120">
                <a:moveTo>
                  <a:pt x="0" y="120"/>
                </a:moveTo>
                <a:lnTo>
                  <a:pt x="66" y="12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Rectangle 317"/>
          <p:cNvSpPr>
            <a:spLocks noChangeArrowheads="1"/>
          </p:cNvSpPr>
          <p:nvPr/>
        </p:nvSpPr>
        <p:spPr bwMode="auto">
          <a:xfrm>
            <a:off x="7586663" y="2803525"/>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GBS15_3889235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1" name="Rectangle 318"/>
          <p:cNvSpPr>
            <a:spLocks noChangeArrowheads="1"/>
          </p:cNvSpPr>
          <p:nvPr/>
        </p:nvSpPr>
        <p:spPr bwMode="auto">
          <a:xfrm>
            <a:off x="7005638" y="280987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2" name="Freeform 319"/>
          <p:cNvSpPr>
            <a:spLocks/>
          </p:cNvSpPr>
          <p:nvPr/>
        </p:nvSpPr>
        <p:spPr bwMode="auto">
          <a:xfrm>
            <a:off x="7200901" y="2852738"/>
            <a:ext cx="127000" cy="103188"/>
          </a:xfrm>
          <a:custGeom>
            <a:avLst/>
            <a:gdLst>
              <a:gd name="T0" fmla="*/ 0 w 83"/>
              <a:gd name="T1" fmla="*/ 0 h 67"/>
              <a:gd name="T2" fmla="*/ 15 w 83"/>
              <a:gd name="T3" fmla="*/ 0 h 67"/>
              <a:gd name="T4" fmla="*/ 83 w 83"/>
              <a:gd name="T5" fmla="*/ 67 h 67"/>
            </a:gdLst>
            <a:ahLst/>
            <a:cxnLst>
              <a:cxn ang="0">
                <a:pos x="T0" y="T1"/>
              </a:cxn>
              <a:cxn ang="0">
                <a:pos x="T2" y="T3"/>
              </a:cxn>
              <a:cxn ang="0">
                <a:pos x="T4" y="T5"/>
              </a:cxn>
            </a:cxnLst>
            <a:rect l="0" t="0" r="r" b="b"/>
            <a:pathLst>
              <a:path w="83" h="67">
                <a:moveTo>
                  <a:pt x="0" y="0"/>
                </a:moveTo>
                <a:lnTo>
                  <a:pt x="15" y="0"/>
                </a:lnTo>
                <a:lnTo>
                  <a:pt x="83" y="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Freeform 320"/>
          <p:cNvSpPr>
            <a:spLocks/>
          </p:cNvSpPr>
          <p:nvPr/>
        </p:nvSpPr>
        <p:spPr bwMode="auto">
          <a:xfrm>
            <a:off x="7334251" y="2852738"/>
            <a:ext cx="225425" cy="103188"/>
          </a:xfrm>
          <a:custGeom>
            <a:avLst/>
            <a:gdLst>
              <a:gd name="T0" fmla="*/ 0 w 147"/>
              <a:gd name="T1" fmla="*/ 67 h 67"/>
              <a:gd name="T2" fmla="*/ 66 w 147"/>
              <a:gd name="T3" fmla="*/ 67 h 67"/>
              <a:gd name="T4" fmla="*/ 134 w 147"/>
              <a:gd name="T5" fmla="*/ 0 h 67"/>
              <a:gd name="T6" fmla="*/ 147 w 147"/>
              <a:gd name="T7" fmla="*/ 0 h 67"/>
            </a:gdLst>
            <a:ahLst/>
            <a:cxnLst>
              <a:cxn ang="0">
                <a:pos x="T0" y="T1"/>
              </a:cxn>
              <a:cxn ang="0">
                <a:pos x="T2" y="T3"/>
              </a:cxn>
              <a:cxn ang="0">
                <a:pos x="T4" y="T5"/>
              </a:cxn>
              <a:cxn ang="0">
                <a:pos x="T6" y="T7"/>
              </a:cxn>
            </a:cxnLst>
            <a:rect l="0" t="0" r="r" b="b"/>
            <a:pathLst>
              <a:path w="147" h="67">
                <a:moveTo>
                  <a:pt x="0" y="67"/>
                </a:moveTo>
                <a:lnTo>
                  <a:pt x="66" y="6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Rectangle 321"/>
          <p:cNvSpPr>
            <a:spLocks noChangeArrowheads="1"/>
          </p:cNvSpPr>
          <p:nvPr/>
        </p:nvSpPr>
        <p:spPr bwMode="auto">
          <a:xfrm>
            <a:off x="7586663" y="2903538"/>
            <a:ext cx="75406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Gm15g49200_CC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5" name="Rectangle 322"/>
          <p:cNvSpPr>
            <a:spLocks noChangeArrowheads="1"/>
          </p:cNvSpPr>
          <p:nvPr/>
        </p:nvSpPr>
        <p:spPr bwMode="auto">
          <a:xfrm>
            <a:off x="7005638" y="290988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6" name="Freeform 323"/>
          <p:cNvSpPr>
            <a:spLocks/>
          </p:cNvSpPr>
          <p:nvPr/>
        </p:nvSpPr>
        <p:spPr bwMode="auto">
          <a:xfrm>
            <a:off x="7200901" y="2954338"/>
            <a:ext cx="127000" cy="30163"/>
          </a:xfrm>
          <a:custGeom>
            <a:avLst/>
            <a:gdLst>
              <a:gd name="T0" fmla="*/ 0 w 83"/>
              <a:gd name="T1" fmla="*/ 0 h 20"/>
              <a:gd name="T2" fmla="*/ 15 w 83"/>
              <a:gd name="T3" fmla="*/ 0 h 20"/>
              <a:gd name="T4" fmla="*/ 83 w 83"/>
              <a:gd name="T5" fmla="*/ 20 h 20"/>
            </a:gdLst>
            <a:ahLst/>
            <a:cxnLst>
              <a:cxn ang="0">
                <a:pos x="T0" y="T1"/>
              </a:cxn>
              <a:cxn ang="0">
                <a:pos x="T2" y="T3"/>
              </a:cxn>
              <a:cxn ang="0">
                <a:pos x="T4" y="T5"/>
              </a:cxn>
            </a:cxnLst>
            <a:rect l="0" t="0" r="r" b="b"/>
            <a:pathLst>
              <a:path w="83" h="20">
                <a:moveTo>
                  <a:pt x="0" y="0"/>
                </a:moveTo>
                <a:lnTo>
                  <a:pt x="15" y="0"/>
                </a:lnTo>
                <a:lnTo>
                  <a:pt x="83"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Freeform 324"/>
          <p:cNvSpPr>
            <a:spLocks/>
          </p:cNvSpPr>
          <p:nvPr/>
        </p:nvSpPr>
        <p:spPr bwMode="auto">
          <a:xfrm>
            <a:off x="7334251" y="2954338"/>
            <a:ext cx="225425" cy="30163"/>
          </a:xfrm>
          <a:custGeom>
            <a:avLst/>
            <a:gdLst>
              <a:gd name="T0" fmla="*/ 0 w 147"/>
              <a:gd name="T1" fmla="*/ 20 h 20"/>
              <a:gd name="T2" fmla="*/ 66 w 147"/>
              <a:gd name="T3" fmla="*/ 20 h 20"/>
              <a:gd name="T4" fmla="*/ 134 w 147"/>
              <a:gd name="T5" fmla="*/ 0 h 20"/>
              <a:gd name="T6" fmla="*/ 147 w 147"/>
              <a:gd name="T7" fmla="*/ 0 h 20"/>
            </a:gdLst>
            <a:ahLst/>
            <a:cxnLst>
              <a:cxn ang="0">
                <a:pos x="T0" y="T1"/>
              </a:cxn>
              <a:cxn ang="0">
                <a:pos x="T2" y="T3"/>
              </a:cxn>
              <a:cxn ang="0">
                <a:pos x="T4" y="T5"/>
              </a:cxn>
              <a:cxn ang="0">
                <a:pos x="T6" y="T7"/>
              </a:cxn>
            </a:cxnLst>
            <a:rect l="0" t="0" r="r" b="b"/>
            <a:pathLst>
              <a:path w="147" h="20">
                <a:moveTo>
                  <a:pt x="0" y="20"/>
                </a:moveTo>
                <a:lnTo>
                  <a:pt x="66" y="2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Rectangle 325"/>
          <p:cNvSpPr>
            <a:spLocks noChangeArrowheads="1"/>
          </p:cNvSpPr>
          <p:nvPr/>
        </p:nvSpPr>
        <p:spPr bwMode="auto">
          <a:xfrm>
            <a:off x="7586663" y="3003550"/>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GBS15_4120851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9" name="Rectangle 326"/>
          <p:cNvSpPr>
            <a:spLocks noChangeArrowheads="1"/>
          </p:cNvSpPr>
          <p:nvPr/>
        </p:nvSpPr>
        <p:spPr bwMode="auto">
          <a:xfrm>
            <a:off x="7005638" y="300990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0" name="Freeform 327"/>
          <p:cNvSpPr>
            <a:spLocks/>
          </p:cNvSpPr>
          <p:nvPr/>
        </p:nvSpPr>
        <p:spPr bwMode="auto">
          <a:xfrm>
            <a:off x="7200901" y="3054350"/>
            <a:ext cx="127000" cy="106363"/>
          </a:xfrm>
          <a:custGeom>
            <a:avLst/>
            <a:gdLst>
              <a:gd name="T0" fmla="*/ 0 w 83"/>
              <a:gd name="T1" fmla="*/ 0 h 70"/>
              <a:gd name="T2" fmla="*/ 15 w 83"/>
              <a:gd name="T3" fmla="*/ 0 h 70"/>
              <a:gd name="T4" fmla="*/ 83 w 83"/>
              <a:gd name="T5" fmla="*/ 70 h 70"/>
            </a:gdLst>
            <a:ahLst/>
            <a:cxnLst>
              <a:cxn ang="0">
                <a:pos x="T0" y="T1"/>
              </a:cxn>
              <a:cxn ang="0">
                <a:pos x="T2" y="T3"/>
              </a:cxn>
              <a:cxn ang="0">
                <a:pos x="T4" y="T5"/>
              </a:cxn>
            </a:cxnLst>
            <a:rect l="0" t="0" r="r" b="b"/>
            <a:pathLst>
              <a:path w="83" h="70">
                <a:moveTo>
                  <a:pt x="0" y="0"/>
                </a:moveTo>
                <a:lnTo>
                  <a:pt x="15" y="0"/>
                </a:lnTo>
                <a:lnTo>
                  <a:pt x="83" y="7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Freeform 328"/>
          <p:cNvSpPr>
            <a:spLocks/>
          </p:cNvSpPr>
          <p:nvPr/>
        </p:nvSpPr>
        <p:spPr bwMode="auto">
          <a:xfrm>
            <a:off x="7334251" y="3054350"/>
            <a:ext cx="225425" cy="106363"/>
          </a:xfrm>
          <a:custGeom>
            <a:avLst/>
            <a:gdLst>
              <a:gd name="T0" fmla="*/ 0 w 147"/>
              <a:gd name="T1" fmla="*/ 70 h 70"/>
              <a:gd name="T2" fmla="*/ 66 w 147"/>
              <a:gd name="T3" fmla="*/ 70 h 70"/>
              <a:gd name="T4" fmla="*/ 134 w 147"/>
              <a:gd name="T5" fmla="*/ 0 h 70"/>
              <a:gd name="T6" fmla="*/ 147 w 147"/>
              <a:gd name="T7" fmla="*/ 0 h 70"/>
            </a:gdLst>
            <a:ahLst/>
            <a:cxnLst>
              <a:cxn ang="0">
                <a:pos x="T0" y="T1"/>
              </a:cxn>
              <a:cxn ang="0">
                <a:pos x="T2" y="T3"/>
              </a:cxn>
              <a:cxn ang="0">
                <a:pos x="T4" y="T5"/>
              </a:cxn>
              <a:cxn ang="0">
                <a:pos x="T6" y="T7"/>
              </a:cxn>
            </a:cxnLst>
            <a:rect l="0" t="0" r="r" b="b"/>
            <a:pathLst>
              <a:path w="147" h="70">
                <a:moveTo>
                  <a:pt x="0" y="70"/>
                </a:moveTo>
                <a:lnTo>
                  <a:pt x="66" y="7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Rectangle 329"/>
          <p:cNvSpPr>
            <a:spLocks noChangeArrowheads="1"/>
          </p:cNvSpPr>
          <p:nvPr/>
        </p:nvSpPr>
        <p:spPr bwMode="auto">
          <a:xfrm>
            <a:off x="7586663" y="3105150"/>
            <a:ext cx="9032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Gm15_3967324_A_G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3" name="Rectangle 330"/>
          <p:cNvSpPr>
            <a:spLocks noChangeArrowheads="1"/>
          </p:cNvSpPr>
          <p:nvPr/>
        </p:nvSpPr>
        <p:spPr bwMode="auto">
          <a:xfrm>
            <a:off x="8469313" y="3105150"/>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GBS15_4143366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4" name="Rectangle 331"/>
          <p:cNvSpPr>
            <a:spLocks noChangeArrowheads="1"/>
          </p:cNvSpPr>
          <p:nvPr/>
        </p:nvSpPr>
        <p:spPr bwMode="auto">
          <a:xfrm>
            <a:off x="7586663" y="320516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GBS15_4030717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5" name="Rectangle 332"/>
          <p:cNvSpPr>
            <a:spLocks noChangeArrowheads="1"/>
          </p:cNvSpPr>
          <p:nvPr/>
        </p:nvSpPr>
        <p:spPr bwMode="auto">
          <a:xfrm>
            <a:off x="8288338" y="320516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GBS15_4145893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 name="Rectangle 333"/>
          <p:cNvSpPr>
            <a:spLocks noChangeArrowheads="1"/>
          </p:cNvSpPr>
          <p:nvPr/>
        </p:nvSpPr>
        <p:spPr bwMode="auto">
          <a:xfrm>
            <a:off x="7005638" y="316071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39.9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 name="Freeform 334"/>
          <p:cNvSpPr>
            <a:spLocks/>
          </p:cNvSpPr>
          <p:nvPr/>
        </p:nvSpPr>
        <p:spPr bwMode="auto">
          <a:xfrm>
            <a:off x="7200901" y="3190875"/>
            <a:ext cx="127000" cy="14288"/>
          </a:xfrm>
          <a:custGeom>
            <a:avLst/>
            <a:gdLst>
              <a:gd name="T0" fmla="*/ 0 w 83"/>
              <a:gd name="T1" fmla="*/ 9 h 9"/>
              <a:gd name="T2" fmla="*/ 15 w 83"/>
              <a:gd name="T3" fmla="*/ 9 h 9"/>
              <a:gd name="T4" fmla="*/ 83 w 83"/>
              <a:gd name="T5" fmla="*/ 0 h 9"/>
            </a:gdLst>
            <a:ahLst/>
            <a:cxnLst>
              <a:cxn ang="0">
                <a:pos x="T0" y="T1"/>
              </a:cxn>
              <a:cxn ang="0">
                <a:pos x="T2" y="T3"/>
              </a:cxn>
              <a:cxn ang="0">
                <a:pos x="T4" y="T5"/>
              </a:cxn>
            </a:cxnLst>
            <a:rect l="0" t="0" r="r" b="b"/>
            <a:pathLst>
              <a:path w="83" h="9">
                <a:moveTo>
                  <a:pt x="0" y="9"/>
                </a:moveTo>
                <a:lnTo>
                  <a:pt x="15" y="9"/>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Freeform 335"/>
          <p:cNvSpPr>
            <a:spLocks/>
          </p:cNvSpPr>
          <p:nvPr/>
        </p:nvSpPr>
        <p:spPr bwMode="auto">
          <a:xfrm>
            <a:off x="7334251" y="3190875"/>
            <a:ext cx="225425" cy="14288"/>
          </a:xfrm>
          <a:custGeom>
            <a:avLst/>
            <a:gdLst>
              <a:gd name="T0" fmla="*/ 0 w 147"/>
              <a:gd name="T1" fmla="*/ 0 h 9"/>
              <a:gd name="T2" fmla="*/ 66 w 147"/>
              <a:gd name="T3" fmla="*/ 0 h 9"/>
              <a:gd name="T4" fmla="*/ 134 w 147"/>
              <a:gd name="T5" fmla="*/ 9 h 9"/>
              <a:gd name="T6" fmla="*/ 147 w 147"/>
              <a:gd name="T7" fmla="*/ 9 h 9"/>
            </a:gdLst>
            <a:ahLst/>
            <a:cxnLst>
              <a:cxn ang="0">
                <a:pos x="T0" y="T1"/>
              </a:cxn>
              <a:cxn ang="0">
                <a:pos x="T2" y="T3"/>
              </a:cxn>
              <a:cxn ang="0">
                <a:pos x="T4" y="T5"/>
              </a:cxn>
              <a:cxn ang="0">
                <a:pos x="T6" y="T7"/>
              </a:cxn>
            </a:cxnLst>
            <a:rect l="0" t="0" r="r" b="b"/>
            <a:pathLst>
              <a:path w="147" h="9">
                <a:moveTo>
                  <a:pt x="0" y="0"/>
                </a:moveTo>
                <a:lnTo>
                  <a:pt x="66" y="0"/>
                </a:lnTo>
                <a:lnTo>
                  <a:pt x="134" y="9"/>
                </a:lnTo>
                <a:lnTo>
                  <a:pt x="147" y="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Line 336"/>
          <p:cNvSpPr>
            <a:spLocks noChangeShapeType="1"/>
          </p:cNvSpPr>
          <p:nvPr/>
        </p:nvSpPr>
        <p:spPr bwMode="auto">
          <a:xfrm>
            <a:off x="7562851" y="3119438"/>
            <a:ext cx="0" cy="1666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Rectangle 337"/>
          <p:cNvSpPr>
            <a:spLocks noChangeArrowheads="1"/>
          </p:cNvSpPr>
          <p:nvPr/>
        </p:nvSpPr>
        <p:spPr bwMode="auto">
          <a:xfrm>
            <a:off x="7586663" y="3305175"/>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GBS15_4151097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 name="Rectangle 338"/>
          <p:cNvSpPr>
            <a:spLocks noChangeArrowheads="1"/>
          </p:cNvSpPr>
          <p:nvPr/>
        </p:nvSpPr>
        <p:spPr bwMode="auto">
          <a:xfrm>
            <a:off x="7005638" y="331152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2" name="Freeform 339"/>
          <p:cNvSpPr>
            <a:spLocks/>
          </p:cNvSpPr>
          <p:nvPr/>
        </p:nvSpPr>
        <p:spPr bwMode="auto">
          <a:xfrm>
            <a:off x="7200901" y="3200400"/>
            <a:ext cx="127000" cy="155575"/>
          </a:xfrm>
          <a:custGeom>
            <a:avLst/>
            <a:gdLst>
              <a:gd name="T0" fmla="*/ 0 w 83"/>
              <a:gd name="T1" fmla="*/ 102 h 102"/>
              <a:gd name="T2" fmla="*/ 15 w 83"/>
              <a:gd name="T3" fmla="*/ 102 h 102"/>
              <a:gd name="T4" fmla="*/ 83 w 83"/>
              <a:gd name="T5" fmla="*/ 0 h 102"/>
            </a:gdLst>
            <a:ahLst/>
            <a:cxnLst>
              <a:cxn ang="0">
                <a:pos x="T0" y="T1"/>
              </a:cxn>
              <a:cxn ang="0">
                <a:pos x="T2" y="T3"/>
              </a:cxn>
              <a:cxn ang="0">
                <a:pos x="T4" y="T5"/>
              </a:cxn>
            </a:cxnLst>
            <a:rect l="0" t="0" r="r" b="b"/>
            <a:pathLst>
              <a:path w="83" h="102">
                <a:moveTo>
                  <a:pt x="0" y="102"/>
                </a:moveTo>
                <a:lnTo>
                  <a:pt x="15" y="102"/>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Freeform 340"/>
          <p:cNvSpPr>
            <a:spLocks/>
          </p:cNvSpPr>
          <p:nvPr/>
        </p:nvSpPr>
        <p:spPr bwMode="auto">
          <a:xfrm>
            <a:off x="7334251" y="3200400"/>
            <a:ext cx="225425" cy="155575"/>
          </a:xfrm>
          <a:custGeom>
            <a:avLst/>
            <a:gdLst>
              <a:gd name="T0" fmla="*/ 0 w 147"/>
              <a:gd name="T1" fmla="*/ 0 h 102"/>
              <a:gd name="T2" fmla="*/ 66 w 147"/>
              <a:gd name="T3" fmla="*/ 0 h 102"/>
              <a:gd name="T4" fmla="*/ 134 w 147"/>
              <a:gd name="T5" fmla="*/ 102 h 102"/>
              <a:gd name="T6" fmla="*/ 147 w 147"/>
              <a:gd name="T7" fmla="*/ 102 h 102"/>
            </a:gdLst>
            <a:ahLst/>
            <a:cxnLst>
              <a:cxn ang="0">
                <a:pos x="T0" y="T1"/>
              </a:cxn>
              <a:cxn ang="0">
                <a:pos x="T2" y="T3"/>
              </a:cxn>
              <a:cxn ang="0">
                <a:pos x="T4" y="T5"/>
              </a:cxn>
              <a:cxn ang="0">
                <a:pos x="T6" y="T7"/>
              </a:cxn>
            </a:cxnLst>
            <a:rect l="0" t="0" r="r" b="b"/>
            <a:pathLst>
              <a:path w="147" h="102">
                <a:moveTo>
                  <a:pt x="0" y="0"/>
                </a:moveTo>
                <a:lnTo>
                  <a:pt x="66" y="0"/>
                </a:lnTo>
                <a:lnTo>
                  <a:pt x="134" y="102"/>
                </a:lnTo>
                <a:lnTo>
                  <a:pt x="147" y="10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Rectangle 341"/>
          <p:cNvSpPr>
            <a:spLocks noChangeArrowheads="1"/>
          </p:cNvSpPr>
          <p:nvPr/>
        </p:nvSpPr>
        <p:spPr bwMode="auto">
          <a:xfrm>
            <a:off x="7586663" y="3406775"/>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GBS15_4029740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5" name="Rectangle 342"/>
          <p:cNvSpPr>
            <a:spLocks noChangeArrowheads="1"/>
          </p:cNvSpPr>
          <p:nvPr/>
        </p:nvSpPr>
        <p:spPr bwMode="auto">
          <a:xfrm>
            <a:off x="7005638" y="341312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6" name="Freeform 343"/>
          <p:cNvSpPr>
            <a:spLocks/>
          </p:cNvSpPr>
          <p:nvPr/>
        </p:nvSpPr>
        <p:spPr bwMode="auto">
          <a:xfrm>
            <a:off x="7200901" y="3221038"/>
            <a:ext cx="127000" cy="234950"/>
          </a:xfrm>
          <a:custGeom>
            <a:avLst/>
            <a:gdLst>
              <a:gd name="T0" fmla="*/ 0 w 83"/>
              <a:gd name="T1" fmla="*/ 155 h 155"/>
              <a:gd name="T2" fmla="*/ 15 w 83"/>
              <a:gd name="T3" fmla="*/ 155 h 155"/>
              <a:gd name="T4" fmla="*/ 83 w 83"/>
              <a:gd name="T5" fmla="*/ 0 h 155"/>
            </a:gdLst>
            <a:ahLst/>
            <a:cxnLst>
              <a:cxn ang="0">
                <a:pos x="T0" y="T1"/>
              </a:cxn>
              <a:cxn ang="0">
                <a:pos x="T2" y="T3"/>
              </a:cxn>
              <a:cxn ang="0">
                <a:pos x="T4" y="T5"/>
              </a:cxn>
            </a:cxnLst>
            <a:rect l="0" t="0" r="r" b="b"/>
            <a:pathLst>
              <a:path w="83" h="155">
                <a:moveTo>
                  <a:pt x="0" y="155"/>
                </a:moveTo>
                <a:lnTo>
                  <a:pt x="15" y="155"/>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Freeform 344"/>
          <p:cNvSpPr>
            <a:spLocks/>
          </p:cNvSpPr>
          <p:nvPr/>
        </p:nvSpPr>
        <p:spPr bwMode="auto">
          <a:xfrm>
            <a:off x="7334251" y="3221038"/>
            <a:ext cx="225425" cy="234950"/>
          </a:xfrm>
          <a:custGeom>
            <a:avLst/>
            <a:gdLst>
              <a:gd name="T0" fmla="*/ 0 w 147"/>
              <a:gd name="T1" fmla="*/ 0 h 155"/>
              <a:gd name="T2" fmla="*/ 66 w 147"/>
              <a:gd name="T3" fmla="*/ 0 h 155"/>
              <a:gd name="T4" fmla="*/ 134 w 147"/>
              <a:gd name="T5" fmla="*/ 155 h 155"/>
              <a:gd name="T6" fmla="*/ 147 w 147"/>
              <a:gd name="T7" fmla="*/ 155 h 155"/>
            </a:gdLst>
            <a:ahLst/>
            <a:cxnLst>
              <a:cxn ang="0">
                <a:pos x="T0" y="T1"/>
              </a:cxn>
              <a:cxn ang="0">
                <a:pos x="T2" y="T3"/>
              </a:cxn>
              <a:cxn ang="0">
                <a:pos x="T4" y="T5"/>
              </a:cxn>
              <a:cxn ang="0">
                <a:pos x="T6" y="T7"/>
              </a:cxn>
            </a:cxnLst>
            <a:rect l="0" t="0" r="r" b="b"/>
            <a:pathLst>
              <a:path w="147" h="155">
                <a:moveTo>
                  <a:pt x="0" y="0"/>
                </a:moveTo>
                <a:lnTo>
                  <a:pt x="66" y="0"/>
                </a:lnTo>
                <a:lnTo>
                  <a:pt x="134" y="155"/>
                </a:lnTo>
                <a:lnTo>
                  <a:pt x="147" y="1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Rectangle 345"/>
          <p:cNvSpPr>
            <a:spLocks noChangeArrowheads="1"/>
          </p:cNvSpPr>
          <p:nvPr/>
        </p:nvSpPr>
        <p:spPr bwMode="auto">
          <a:xfrm>
            <a:off x="7586663" y="3506788"/>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GBS15_4125045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9" name="Rectangle 346"/>
          <p:cNvSpPr>
            <a:spLocks noChangeArrowheads="1"/>
          </p:cNvSpPr>
          <p:nvPr/>
        </p:nvSpPr>
        <p:spPr bwMode="auto">
          <a:xfrm>
            <a:off x="7005638" y="351313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0" name="Freeform 347"/>
          <p:cNvSpPr>
            <a:spLocks/>
          </p:cNvSpPr>
          <p:nvPr/>
        </p:nvSpPr>
        <p:spPr bwMode="auto">
          <a:xfrm>
            <a:off x="7200901" y="3249613"/>
            <a:ext cx="127000" cy="307975"/>
          </a:xfrm>
          <a:custGeom>
            <a:avLst/>
            <a:gdLst>
              <a:gd name="T0" fmla="*/ 0 w 83"/>
              <a:gd name="T1" fmla="*/ 202 h 202"/>
              <a:gd name="T2" fmla="*/ 15 w 83"/>
              <a:gd name="T3" fmla="*/ 202 h 202"/>
              <a:gd name="T4" fmla="*/ 83 w 83"/>
              <a:gd name="T5" fmla="*/ 0 h 202"/>
            </a:gdLst>
            <a:ahLst/>
            <a:cxnLst>
              <a:cxn ang="0">
                <a:pos x="T0" y="T1"/>
              </a:cxn>
              <a:cxn ang="0">
                <a:pos x="T2" y="T3"/>
              </a:cxn>
              <a:cxn ang="0">
                <a:pos x="T4" y="T5"/>
              </a:cxn>
            </a:cxnLst>
            <a:rect l="0" t="0" r="r" b="b"/>
            <a:pathLst>
              <a:path w="83" h="202">
                <a:moveTo>
                  <a:pt x="0" y="202"/>
                </a:moveTo>
                <a:lnTo>
                  <a:pt x="15" y="202"/>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Freeform 348"/>
          <p:cNvSpPr>
            <a:spLocks/>
          </p:cNvSpPr>
          <p:nvPr/>
        </p:nvSpPr>
        <p:spPr bwMode="auto">
          <a:xfrm>
            <a:off x="7334251" y="3249613"/>
            <a:ext cx="225425" cy="307975"/>
          </a:xfrm>
          <a:custGeom>
            <a:avLst/>
            <a:gdLst>
              <a:gd name="T0" fmla="*/ 0 w 147"/>
              <a:gd name="T1" fmla="*/ 0 h 202"/>
              <a:gd name="T2" fmla="*/ 66 w 147"/>
              <a:gd name="T3" fmla="*/ 0 h 202"/>
              <a:gd name="T4" fmla="*/ 134 w 147"/>
              <a:gd name="T5" fmla="*/ 202 h 202"/>
              <a:gd name="T6" fmla="*/ 147 w 147"/>
              <a:gd name="T7" fmla="*/ 202 h 202"/>
            </a:gdLst>
            <a:ahLst/>
            <a:cxnLst>
              <a:cxn ang="0">
                <a:pos x="T0" y="T1"/>
              </a:cxn>
              <a:cxn ang="0">
                <a:pos x="T2" y="T3"/>
              </a:cxn>
              <a:cxn ang="0">
                <a:pos x="T4" y="T5"/>
              </a:cxn>
              <a:cxn ang="0">
                <a:pos x="T6" y="T7"/>
              </a:cxn>
            </a:cxnLst>
            <a:rect l="0" t="0" r="r" b="b"/>
            <a:pathLst>
              <a:path w="147" h="202">
                <a:moveTo>
                  <a:pt x="0" y="0"/>
                </a:moveTo>
                <a:lnTo>
                  <a:pt x="66" y="0"/>
                </a:lnTo>
                <a:lnTo>
                  <a:pt x="134" y="202"/>
                </a:lnTo>
                <a:lnTo>
                  <a:pt x="147" y="20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Rectangle 349"/>
          <p:cNvSpPr>
            <a:spLocks noChangeArrowheads="1"/>
          </p:cNvSpPr>
          <p:nvPr/>
        </p:nvSpPr>
        <p:spPr bwMode="auto">
          <a:xfrm>
            <a:off x="7586663" y="3606800"/>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GBS15_4125279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3" name="Rectangle 350"/>
          <p:cNvSpPr>
            <a:spLocks noChangeArrowheads="1"/>
          </p:cNvSpPr>
          <p:nvPr/>
        </p:nvSpPr>
        <p:spPr bwMode="auto">
          <a:xfrm>
            <a:off x="7005638" y="361315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4" name="Freeform 351"/>
          <p:cNvSpPr>
            <a:spLocks/>
          </p:cNvSpPr>
          <p:nvPr/>
        </p:nvSpPr>
        <p:spPr bwMode="auto">
          <a:xfrm>
            <a:off x="7200901" y="3268663"/>
            <a:ext cx="127000" cy="388938"/>
          </a:xfrm>
          <a:custGeom>
            <a:avLst/>
            <a:gdLst>
              <a:gd name="T0" fmla="*/ 0 w 83"/>
              <a:gd name="T1" fmla="*/ 255 h 255"/>
              <a:gd name="T2" fmla="*/ 15 w 83"/>
              <a:gd name="T3" fmla="*/ 255 h 255"/>
              <a:gd name="T4" fmla="*/ 83 w 83"/>
              <a:gd name="T5" fmla="*/ 0 h 255"/>
            </a:gdLst>
            <a:ahLst/>
            <a:cxnLst>
              <a:cxn ang="0">
                <a:pos x="T0" y="T1"/>
              </a:cxn>
              <a:cxn ang="0">
                <a:pos x="T2" y="T3"/>
              </a:cxn>
              <a:cxn ang="0">
                <a:pos x="T4" y="T5"/>
              </a:cxn>
            </a:cxnLst>
            <a:rect l="0" t="0" r="r" b="b"/>
            <a:pathLst>
              <a:path w="83" h="255">
                <a:moveTo>
                  <a:pt x="0" y="255"/>
                </a:moveTo>
                <a:lnTo>
                  <a:pt x="15" y="255"/>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Freeform 352"/>
          <p:cNvSpPr>
            <a:spLocks/>
          </p:cNvSpPr>
          <p:nvPr/>
        </p:nvSpPr>
        <p:spPr bwMode="auto">
          <a:xfrm>
            <a:off x="7334251" y="3268663"/>
            <a:ext cx="225425" cy="388938"/>
          </a:xfrm>
          <a:custGeom>
            <a:avLst/>
            <a:gdLst>
              <a:gd name="T0" fmla="*/ 0 w 147"/>
              <a:gd name="T1" fmla="*/ 0 h 255"/>
              <a:gd name="T2" fmla="*/ 66 w 147"/>
              <a:gd name="T3" fmla="*/ 0 h 255"/>
              <a:gd name="T4" fmla="*/ 134 w 147"/>
              <a:gd name="T5" fmla="*/ 255 h 255"/>
              <a:gd name="T6" fmla="*/ 147 w 147"/>
              <a:gd name="T7" fmla="*/ 255 h 255"/>
            </a:gdLst>
            <a:ahLst/>
            <a:cxnLst>
              <a:cxn ang="0">
                <a:pos x="T0" y="T1"/>
              </a:cxn>
              <a:cxn ang="0">
                <a:pos x="T2" y="T3"/>
              </a:cxn>
              <a:cxn ang="0">
                <a:pos x="T4" y="T5"/>
              </a:cxn>
              <a:cxn ang="0">
                <a:pos x="T6" y="T7"/>
              </a:cxn>
            </a:cxnLst>
            <a:rect l="0" t="0" r="r" b="b"/>
            <a:pathLst>
              <a:path w="147" h="255">
                <a:moveTo>
                  <a:pt x="0" y="0"/>
                </a:moveTo>
                <a:lnTo>
                  <a:pt x="66" y="0"/>
                </a:lnTo>
                <a:lnTo>
                  <a:pt x="134" y="255"/>
                </a:lnTo>
                <a:lnTo>
                  <a:pt x="147" y="2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Rectangle 353"/>
          <p:cNvSpPr>
            <a:spLocks noChangeArrowheads="1"/>
          </p:cNvSpPr>
          <p:nvPr/>
        </p:nvSpPr>
        <p:spPr bwMode="auto">
          <a:xfrm>
            <a:off x="7586663" y="3708400"/>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GBS15_4125304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7" name="Rectangle 354"/>
          <p:cNvSpPr>
            <a:spLocks noChangeArrowheads="1"/>
          </p:cNvSpPr>
          <p:nvPr/>
        </p:nvSpPr>
        <p:spPr bwMode="auto">
          <a:xfrm>
            <a:off x="7005638" y="371475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8" name="Freeform 355"/>
          <p:cNvSpPr>
            <a:spLocks/>
          </p:cNvSpPr>
          <p:nvPr/>
        </p:nvSpPr>
        <p:spPr bwMode="auto">
          <a:xfrm>
            <a:off x="7200901" y="3319463"/>
            <a:ext cx="127000" cy="438150"/>
          </a:xfrm>
          <a:custGeom>
            <a:avLst/>
            <a:gdLst>
              <a:gd name="T0" fmla="*/ 0 w 83"/>
              <a:gd name="T1" fmla="*/ 288 h 288"/>
              <a:gd name="T2" fmla="*/ 15 w 83"/>
              <a:gd name="T3" fmla="*/ 288 h 288"/>
              <a:gd name="T4" fmla="*/ 83 w 83"/>
              <a:gd name="T5" fmla="*/ 0 h 288"/>
            </a:gdLst>
            <a:ahLst/>
            <a:cxnLst>
              <a:cxn ang="0">
                <a:pos x="T0" y="T1"/>
              </a:cxn>
              <a:cxn ang="0">
                <a:pos x="T2" y="T3"/>
              </a:cxn>
              <a:cxn ang="0">
                <a:pos x="T4" y="T5"/>
              </a:cxn>
            </a:cxnLst>
            <a:rect l="0" t="0" r="r" b="b"/>
            <a:pathLst>
              <a:path w="83" h="288">
                <a:moveTo>
                  <a:pt x="0" y="288"/>
                </a:moveTo>
                <a:lnTo>
                  <a:pt x="15" y="288"/>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Freeform 356"/>
          <p:cNvSpPr>
            <a:spLocks/>
          </p:cNvSpPr>
          <p:nvPr/>
        </p:nvSpPr>
        <p:spPr bwMode="auto">
          <a:xfrm>
            <a:off x="7334251" y="3319463"/>
            <a:ext cx="225425" cy="438150"/>
          </a:xfrm>
          <a:custGeom>
            <a:avLst/>
            <a:gdLst>
              <a:gd name="T0" fmla="*/ 0 w 147"/>
              <a:gd name="T1" fmla="*/ 0 h 288"/>
              <a:gd name="T2" fmla="*/ 66 w 147"/>
              <a:gd name="T3" fmla="*/ 0 h 288"/>
              <a:gd name="T4" fmla="*/ 134 w 147"/>
              <a:gd name="T5" fmla="*/ 288 h 288"/>
              <a:gd name="T6" fmla="*/ 147 w 147"/>
              <a:gd name="T7" fmla="*/ 288 h 288"/>
            </a:gdLst>
            <a:ahLst/>
            <a:cxnLst>
              <a:cxn ang="0">
                <a:pos x="T0" y="T1"/>
              </a:cxn>
              <a:cxn ang="0">
                <a:pos x="T2" y="T3"/>
              </a:cxn>
              <a:cxn ang="0">
                <a:pos x="T4" y="T5"/>
              </a:cxn>
              <a:cxn ang="0">
                <a:pos x="T6" y="T7"/>
              </a:cxn>
            </a:cxnLst>
            <a:rect l="0" t="0" r="r" b="b"/>
            <a:pathLst>
              <a:path w="147" h="288">
                <a:moveTo>
                  <a:pt x="0" y="0"/>
                </a:moveTo>
                <a:lnTo>
                  <a:pt x="66" y="0"/>
                </a:lnTo>
                <a:lnTo>
                  <a:pt x="134" y="288"/>
                </a:lnTo>
                <a:lnTo>
                  <a:pt x="147" y="28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Rectangle 357"/>
          <p:cNvSpPr>
            <a:spLocks noChangeArrowheads="1"/>
          </p:cNvSpPr>
          <p:nvPr/>
        </p:nvSpPr>
        <p:spPr bwMode="auto">
          <a:xfrm>
            <a:off x="7586663" y="3808413"/>
            <a:ext cx="89376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Gm15_4114622_T_C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1" name="Rectangle 358"/>
          <p:cNvSpPr>
            <a:spLocks noChangeArrowheads="1"/>
          </p:cNvSpPr>
          <p:nvPr/>
        </p:nvSpPr>
        <p:spPr bwMode="auto">
          <a:xfrm>
            <a:off x="7005638" y="381476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2" name="Freeform 359"/>
          <p:cNvSpPr>
            <a:spLocks/>
          </p:cNvSpPr>
          <p:nvPr/>
        </p:nvSpPr>
        <p:spPr bwMode="auto">
          <a:xfrm>
            <a:off x="7200901" y="3348038"/>
            <a:ext cx="127000" cy="511175"/>
          </a:xfrm>
          <a:custGeom>
            <a:avLst/>
            <a:gdLst>
              <a:gd name="T0" fmla="*/ 0 w 83"/>
              <a:gd name="T1" fmla="*/ 335 h 335"/>
              <a:gd name="T2" fmla="*/ 15 w 83"/>
              <a:gd name="T3" fmla="*/ 335 h 335"/>
              <a:gd name="T4" fmla="*/ 83 w 83"/>
              <a:gd name="T5" fmla="*/ 0 h 335"/>
            </a:gdLst>
            <a:ahLst/>
            <a:cxnLst>
              <a:cxn ang="0">
                <a:pos x="T0" y="T1"/>
              </a:cxn>
              <a:cxn ang="0">
                <a:pos x="T2" y="T3"/>
              </a:cxn>
              <a:cxn ang="0">
                <a:pos x="T4" y="T5"/>
              </a:cxn>
            </a:cxnLst>
            <a:rect l="0" t="0" r="r" b="b"/>
            <a:pathLst>
              <a:path w="83" h="335">
                <a:moveTo>
                  <a:pt x="0" y="335"/>
                </a:moveTo>
                <a:lnTo>
                  <a:pt x="15" y="335"/>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Freeform 360"/>
          <p:cNvSpPr>
            <a:spLocks/>
          </p:cNvSpPr>
          <p:nvPr/>
        </p:nvSpPr>
        <p:spPr bwMode="auto">
          <a:xfrm>
            <a:off x="7334251" y="3348038"/>
            <a:ext cx="225425" cy="511175"/>
          </a:xfrm>
          <a:custGeom>
            <a:avLst/>
            <a:gdLst>
              <a:gd name="T0" fmla="*/ 0 w 147"/>
              <a:gd name="T1" fmla="*/ 0 h 335"/>
              <a:gd name="T2" fmla="*/ 66 w 147"/>
              <a:gd name="T3" fmla="*/ 0 h 335"/>
              <a:gd name="T4" fmla="*/ 134 w 147"/>
              <a:gd name="T5" fmla="*/ 335 h 335"/>
              <a:gd name="T6" fmla="*/ 147 w 147"/>
              <a:gd name="T7" fmla="*/ 335 h 335"/>
            </a:gdLst>
            <a:ahLst/>
            <a:cxnLst>
              <a:cxn ang="0">
                <a:pos x="T0" y="T1"/>
              </a:cxn>
              <a:cxn ang="0">
                <a:pos x="T2" y="T3"/>
              </a:cxn>
              <a:cxn ang="0">
                <a:pos x="T4" y="T5"/>
              </a:cxn>
              <a:cxn ang="0">
                <a:pos x="T6" y="T7"/>
              </a:cxn>
            </a:cxnLst>
            <a:rect l="0" t="0" r="r" b="b"/>
            <a:pathLst>
              <a:path w="147" h="335">
                <a:moveTo>
                  <a:pt x="0" y="0"/>
                </a:moveTo>
                <a:lnTo>
                  <a:pt x="66" y="0"/>
                </a:lnTo>
                <a:lnTo>
                  <a:pt x="134" y="335"/>
                </a:lnTo>
                <a:lnTo>
                  <a:pt x="147" y="33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Rectangle 361"/>
          <p:cNvSpPr>
            <a:spLocks noChangeArrowheads="1"/>
          </p:cNvSpPr>
          <p:nvPr/>
        </p:nvSpPr>
        <p:spPr bwMode="auto">
          <a:xfrm>
            <a:off x="7586663" y="3908425"/>
            <a:ext cx="7778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GBS15_4125184K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5" name="Rectangle 362"/>
          <p:cNvSpPr>
            <a:spLocks noChangeArrowheads="1"/>
          </p:cNvSpPr>
          <p:nvPr/>
        </p:nvSpPr>
        <p:spPr bwMode="auto">
          <a:xfrm>
            <a:off x="7005638" y="391477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6" name="Freeform 363"/>
          <p:cNvSpPr>
            <a:spLocks/>
          </p:cNvSpPr>
          <p:nvPr/>
        </p:nvSpPr>
        <p:spPr bwMode="auto">
          <a:xfrm>
            <a:off x="7200901" y="3357563"/>
            <a:ext cx="127000" cy="601663"/>
          </a:xfrm>
          <a:custGeom>
            <a:avLst/>
            <a:gdLst>
              <a:gd name="T0" fmla="*/ 0 w 83"/>
              <a:gd name="T1" fmla="*/ 395 h 395"/>
              <a:gd name="T2" fmla="*/ 15 w 83"/>
              <a:gd name="T3" fmla="*/ 395 h 395"/>
              <a:gd name="T4" fmla="*/ 83 w 83"/>
              <a:gd name="T5" fmla="*/ 0 h 395"/>
            </a:gdLst>
            <a:ahLst/>
            <a:cxnLst>
              <a:cxn ang="0">
                <a:pos x="T0" y="T1"/>
              </a:cxn>
              <a:cxn ang="0">
                <a:pos x="T2" y="T3"/>
              </a:cxn>
              <a:cxn ang="0">
                <a:pos x="T4" y="T5"/>
              </a:cxn>
            </a:cxnLst>
            <a:rect l="0" t="0" r="r" b="b"/>
            <a:pathLst>
              <a:path w="83" h="395">
                <a:moveTo>
                  <a:pt x="0" y="395"/>
                </a:moveTo>
                <a:lnTo>
                  <a:pt x="15" y="395"/>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Freeform 364"/>
          <p:cNvSpPr>
            <a:spLocks/>
          </p:cNvSpPr>
          <p:nvPr/>
        </p:nvSpPr>
        <p:spPr bwMode="auto">
          <a:xfrm>
            <a:off x="7334251" y="3357563"/>
            <a:ext cx="225425" cy="601663"/>
          </a:xfrm>
          <a:custGeom>
            <a:avLst/>
            <a:gdLst>
              <a:gd name="T0" fmla="*/ 0 w 147"/>
              <a:gd name="T1" fmla="*/ 0 h 395"/>
              <a:gd name="T2" fmla="*/ 66 w 147"/>
              <a:gd name="T3" fmla="*/ 0 h 395"/>
              <a:gd name="T4" fmla="*/ 134 w 147"/>
              <a:gd name="T5" fmla="*/ 395 h 395"/>
              <a:gd name="T6" fmla="*/ 147 w 147"/>
              <a:gd name="T7" fmla="*/ 395 h 395"/>
            </a:gdLst>
            <a:ahLst/>
            <a:cxnLst>
              <a:cxn ang="0">
                <a:pos x="T0" y="T1"/>
              </a:cxn>
              <a:cxn ang="0">
                <a:pos x="T2" y="T3"/>
              </a:cxn>
              <a:cxn ang="0">
                <a:pos x="T4" y="T5"/>
              </a:cxn>
              <a:cxn ang="0">
                <a:pos x="T6" y="T7"/>
              </a:cxn>
            </a:cxnLst>
            <a:rect l="0" t="0" r="r" b="b"/>
            <a:pathLst>
              <a:path w="147" h="395">
                <a:moveTo>
                  <a:pt x="0" y="0"/>
                </a:moveTo>
                <a:lnTo>
                  <a:pt x="66" y="0"/>
                </a:lnTo>
                <a:lnTo>
                  <a:pt x="134" y="395"/>
                </a:lnTo>
                <a:lnTo>
                  <a:pt x="147" y="39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Rectangle 365"/>
          <p:cNvSpPr>
            <a:spLocks noChangeArrowheads="1"/>
          </p:cNvSpPr>
          <p:nvPr/>
        </p:nvSpPr>
        <p:spPr bwMode="auto">
          <a:xfrm>
            <a:off x="7586663" y="4010025"/>
            <a:ext cx="3460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Satt384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9" name="Rectangle 366"/>
          <p:cNvSpPr>
            <a:spLocks noChangeArrowheads="1"/>
          </p:cNvSpPr>
          <p:nvPr/>
        </p:nvSpPr>
        <p:spPr bwMode="auto">
          <a:xfrm>
            <a:off x="7005638" y="401478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0" name="Freeform 367"/>
          <p:cNvSpPr>
            <a:spLocks/>
          </p:cNvSpPr>
          <p:nvPr/>
        </p:nvSpPr>
        <p:spPr bwMode="auto">
          <a:xfrm>
            <a:off x="7200901" y="3436938"/>
            <a:ext cx="127000" cy="622300"/>
          </a:xfrm>
          <a:custGeom>
            <a:avLst/>
            <a:gdLst>
              <a:gd name="T0" fmla="*/ 0 w 83"/>
              <a:gd name="T1" fmla="*/ 409 h 409"/>
              <a:gd name="T2" fmla="*/ 15 w 83"/>
              <a:gd name="T3" fmla="*/ 409 h 409"/>
              <a:gd name="T4" fmla="*/ 83 w 83"/>
              <a:gd name="T5" fmla="*/ 0 h 409"/>
            </a:gdLst>
            <a:ahLst/>
            <a:cxnLst>
              <a:cxn ang="0">
                <a:pos x="T0" y="T1"/>
              </a:cxn>
              <a:cxn ang="0">
                <a:pos x="T2" y="T3"/>
              </a:cxn>
              <a:cxn ang="0">
                <a:pos x="T4" y="T5"/>
              </a:cxn>
            </a:cxnLst>
            <a:rect l="0" t="0" r="r" b="b"/>
            <a:pathLst>
              <a:path w="83" h="409">
                <a:moveTo>
                  <a:pt x="0" y="409"/>
                </a:moveTo>
                <a:lnTo>
                  <a:pt x="15" y="409"/>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Freeform 368"/>
          <p:cNvSpPr>
            <a:spLocks/>
          </p:cNvSpPr>
          <p:nvPr/>
        </p:nvSpPr>
        <p:spPr bwMode="auto">
          <a:xfrm>
            <a:off x="7334251" y="3436938"/>
            <a:ext cx="225425" cy="622300"/>
          </a:xfrm>
          <a:custGeom>
            <a:avLst/>
            <a:gdLst>
              <a:gd name="T0" fmla="*/ 0 w 147"/>
              <a:gd name="T1" fmla="*/ 0 h 409"/>
              <a:gd name="T2" fmla="*/ 66 w 147"/>
              <a:gd name="T3" fmla="*/ 0 h 409"/>
              <a:gd name="T4" fmla="*/ 134 w 147"/>
              <a:gd name="T5" fmla="*/ 409 h 409"/>
              <a:gd name="T6" fmla="*/ 147 w 147"/>
              <a:gd name="T7" fmla="*/ 409 h 409"/>
            </a:gdLst>
            <a:ahLst/>
            <a:cxnLst>
              <a:cxn ang="0">
                <a:pos x="T0" y="T1"/>
              </a:cxn>
              <a:cxn ang="0">
                <a:pos x="T2" y="T3"/>
              </a:cxn>
              <a:cxn ang="0">
                <a:pos x="T4" y="T5"/>
              </a:cxn>
              <a:cxn ang="0">
                <a:pos x="T6" y="T7"/>
              </a:cxn>
            </a:cxnLst>
            <a:rect l="0" t="0" r="r" b="b"/>
            <a:pathLst>
              <a:path w="147" h="409">
                <a:moveTo>
                  <a:pt x="0" y="0"/>
                </a:moveTo>
                <a:lnTo>
                  <a:pt x="66" y="0"/>
                </a:lnTo>
                <a:lnTo>
                  <a:pt x="134" y="409"/>
                </a:lnTo>
                <a:lnTo>
                  <a:pt x="147" y="40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Rectangle 369"/>
          <p:cNvSpPr>
            <a:spLocks noChangeArrowheads="1"/>
          </p:cNvSpPr>
          <p:nvPr/>
        </p:nvSpPr>
        <p:spPr bwMode="auto">
          <a:xfrm>
            <a:off x="7586663" y="4110038"/>
            <a:ext cx="10255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i="0" u="none" strike="noStrike" cap="none" normalizeH="0" baseline="0" dirty="0">
                <a:ln>
                  <a:noFill/>
                </a:ln>
                <a:solidFill>
                  <a:srgbClr val="000000"/>
                </a:solidFill>
                <a:effectLst/>
                <a:latin typeface="Arial" panose="020B0604020202020204" pitchFamily="34" charset="0"/>
              </a:rPr>
              <a:t>BARCSOYSSR_15_0200</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383" name="Rectangle 370"/>
          <p:cNvSpPr>
            <a:spLocks noChangeArrowheads="1"/>
          </p:cNvSpPr>
          <p:nvPr/>
        </p:nvSpPr>
        <p:spPr bwMode="auto">
          <a:xfrm>
            <a:off x="7005638" y="411638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4" name="Freeform 371"/>
          <p:cNvSpPr>
            <a:spLocks/>
          </p:cNvSpPr>
          <p:nvPr/>
        </p:nvSpPr>
        <p:spPr bwMode="auto">
          <a:xfrm>
            <a:off x="7200901" y="3544888"/>
            <a:ext cx="127000" cy="615950"/>
          </a:xfrm>
          <a:custGeom>
            <a:avLst/>
            <a:gdLst>
              <a:gd name="T0" fmla="*/ 0 w 83"/>
              <a:gd name="T1" fmla="*/ 404 h 404"/>
              <a:gd name="T2" fmla="*/ 15 w 83"/>
              <a:gd name="T3" fmla="*/ 404 h 404"/>
              <a:gd name="T4" fmla="*/ 83 w 83"/>
              <a:gd name="T5" fmla="*/ 0 h 404"/>
            </a:gdLst>
            <a:ahLst/>
            <a:cxnLst>
              <a:cxn ang="0">
                <a:pos x="T0" y="T1"/>
              </a:cxn>
              <a:cxn ang="0">
                <a:pos x="T2" y="T3"/>
              </a:cxn>
              <a:cxn ang="0">
                <a:pos x="T4" y="T5"/>
              </a:cxn>
            </a:cxnLst>
            <a:rect l="0" t="0" r="r" b="b"/>
            <a:pathLst>
              <a:path w="83" h="404">
                <a:moveTo>
                  <a:pt x="0" y="404"/>
                </a:moveTo>
                <a:lnTo>
                  <a:pt x="15" y="404"/>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Freeform 372"/>
          <p:cNvSpPr>
            <a:spLocks/>
          </p:cNvSpPr>
          <p:nvPr/>
        </p:nvSpPr>
        <p:spPr bwMode="auto">
          <a:xfrm>
            <a:off x="7334251" y="3544888"/>
            <a:ext cx="225425" cy="615950"/>
          </a:xfrm>
          <a:custGeom>
            <a:avLst/>
            <a:gdLst>
              <a:gd name="T0" fmla="*/ 0 w 147"/>
              <a:gd name="T1" fmla="*/ 0 h 404"/>
              <a:gd name="T2" fmla="*/ 66 w 147"/>
              <a:gd name="T3" fmla="*/ 0 h 404"/>
              <a:gd name="T4" fmla="*/ 134 w 147"/>
              <a:gd name="T5" fmla="*/ 404 h 404"/>
              <a:gd name="T6" fmla="*/ 147 w 147"/>
              <a:gd name="T7" fmla="*/ 404 h 404"/>
            </a:gdLst>
            <a:ahLst/>
            <a:cxnLst>
              <a:cxn ang="0">
                <a:pos x="T0" y="T1"/>
              </a:cxn>
              <a:cxn ang="0">
                <a:pos x="T2" y="T3"/>
              </a:cxn>
              <a:cxn ang="0">
                <a:pos x="T4" y="T5"/>
              </a:cxn>
              <a:cxn ang="0">
                <a:pos x="T6" y="T7"/>
              </a:cxn>
            </a:cxnLst>
            <a:rect l="0" t="0" r="r" b="b"/>
            <a:pathLst>
              <a:path w="147" h="404">
                <a:moveTo>
                  <a:pt x="0" y="0"/>
                </a:moveTo>
                <a:lnTo>
                  <a:pt x="66" y="0"/>
                </a:lnTo>
                <a:lnTo>
                  <a:pt x="134" y="404"/>
                </a:lnTo>
                <a:lnTo>
                  <a:pt x="147" y="40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Rectangle 373"/>
          <p:cNvSpPr>
            <a:spLocks noChangeArrowheads="1"/>
          </p:cNvSpPr>
          <p:nvPr/>
        </p:nvSpPr>
        <p:spPr bwMode="auto">
          <a:xfrm>
            <a:off x="7586663" y="4210050"/>
            <a:ext cx="7778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GBS15_3975982K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7" name="Rectangle 374"/>
          <p:cNvSpPr>
            <a:spLocks noChangeArrowheads="1"/>
          </p:cNvSpPr>
          <p:nvPr/>
        </p:nvSpPr>
        <p:spPr bwMode="auto">
          <a:xfrm>
            <a:off x="7005638" y="421640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8" name="Freeform 375"/>
          <p:cNvSpPr>
            <a:spLocks/>
          </p:cNvSpPr>
          <p:nvPr/>
        </p:nvSpPr>
        <p:spPr bwMode="auto">
          <a:xfrm>
            <a:off x="7200901" y="3692525"/>
            <a:ext cx="127000" cy="568325"/>
          </a:xfrm>
          <a:custGeom>
            <a:avLst/>
            <a:gdLst>
              <a:gd name="T0" fmla="*/ 0 w 83"/>
              <a:gd name="T1" fmla="*/ 373 h 373"/>
              <a:gd name="T2" fmla="*/ 15 w 83"/>
              <a:gd name="T3" fmla="*/ 373 h 373"/>
              <a:gd name="T4" fmla="*/ 83 w 83"/>
              <a:gd name="T5" fmla="*/ 0 h 373"/>
            </a:gdLst>
            <a:ahLst/>
            <a:cxnLst>
              <a:cxn ang="0">
                <a:pos x="T0" y="T1"/>
              </a:cxn>
              <a:cxn ang="0">
                <a:pos x="T2" y="T3"/>
              </a:cxn>
              <a:cxn ang="0">
                <a:pos x="T4" y="T5"/>
              </a:cxn>
            </a:cxnLst>
            <a:rect l="0" t="0" r="r" b="b"/>
            <a:pathLst>
              <a:path w="83" h="373">
                <a:moveTo>
                  <a:pt x="0" y="373"/>
                </a:moveTo>
                <a:lnTo>
                  <a:pt x="15" y="373"/>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Freeform 376"/>
          <p:cNvSpPr>
            <a:spLocks/>
          </p:cNvSpPr>
          <p:nvPr/>
        </p:nvSpPr>
        <p:spPr bwMode="auto">
          <a:xfrm>
            <a:off x="7334251" y="3692525"/>
            <a:ext cx="225425" cy="568325"/>
          </a:xfrm>
          <a:custGeom>
            <a:avLst/>
            <a:gdLst>
              <a:gd name="T0" fmla="*/ 0 w 147"/>
              <a:gd name="T1" fmla="*/ 0 h 373"/>
              <a:gd name="T2" fmla="*/ 66 w 147"/>
              <a:gd name="T3" fmla="*/ 0 h 373"/>
              <a:gd name="T4" fmla="*/ 134 w 147"/>
              <a:gd name="T5" fmla="*/ 373 h 373"/>
              <a:gd name="T6" fmla="*/ 147 w 147"/>
              <a:gd name="T7" fmla="*/ 373 h 373"/>
            </a:gdLst>
            <a:ahLst/>
            <a:cxnLst>
              <a:cxn ang="0">
                <a:pos x="T0" y="T1"/>
              </a:cxn>
              <a:cxn ang="0">
                <a:pos x="T2" y="T3"/>
              </a:cxn>
              <a:cxn ang="0">
                <a:pos x="T4" y="T5"/>
              </a:cxn>
              <a:cxn ang="0">
                <a:pos x="T6" y="T7"/>
              </a:cxn>
            </a:cxnLst>
            <a:rect l="0" t="0" r="r" b="b"/>
            <a:pathLst>
              <a:path w="147" h="373">
                <a:moveTo>
                  <a:pt x="0" y="0"/>
                </a:moveTo>
                <a:lnTo>
                  <a:pt x="66" y="0"/>
                </a:lnTo>
                <a:lnTo>
                  <a:pt x="134" y="373"/>
                </a:lnTo>
                <a:lnTo>
                  <a:pt x="147" y="3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Rectangle 377"/>
          <p:cNvSpPr>
            <a:spLocks noChangeArrowheads="1"/>
          </p:cNvSpPr>
          <p:nvPr/>
        </p:nvSpPr>
        <p:spPr bwMode="auto">
          <a:xfrm>
            <a:off x="7586663" y="4311650"/>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GBS15_4056831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1" name="Rectangle 378"/>
          <p:cNvSpPr>
            <a:spLocks noChangeArrowheads="1"/>
          </p:cNvSpPr>
          <p:nvPr/>
        </p:nvSpPr>
        <p:spPr bwMode="auto">
          <a:xfrm>
            <a:off x="7005638" y="431641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2" name="Freeform 379"/>
          <p:cNvSpPr>
            <a:spLocks/>
          </p:cNvSpPr>
          <p:nvPr/>
        </p:nvSpPr>
        <p:spPr bwMode="auto">
          <a:xfrm>
            <a:off x="7200901" y="3702050"/>
            <a:ext cx="127000" cy="658813"/>
          </a:xfrm>
          <a:custGeom>
            <a:avLst/>
            <a:gdLst>
              <a:gd name="T0" fmla="*/ 0 w 83"/>
              <a:gd name="T1" fmla="*/ 433 h 433"/>
              <a:gd name="T2" fmla="*/ 15 w 83"/>
              <a:gd name="T3" fmla="*/ 433 h 433"/>
              <a:gd name="T4" fmla="*/ 83 w 83"/>
              <a:gd name="T5" fmla="*/ 0 h 433"/>
            </a:gdLst>
            <a:ahLst/>
            <a:cxnLst>
              <a:cxn ang="0">
                <a:pos x="T0" y="T1"/>
              </a:cxn>
              <a:cxn ang="0">
                <a:pos x="T2" y="T3"/>
              </a:cxn>
              <a:cxn ang="0">
                <a:pos x="T4" y="T5"/>
              </a:cxn>
            </a:cxnLst>
            <a:rect l="0" t="0" r="r" b="b"/>
            <a:pathLst>
              <a:path w="83" h="433">
                <a:moveTo>
                  <a:pt x="0" y="433"/>
                </a:moveTo>
                <a:lnTo>
                  <a:pt x="15" y="433"/>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Freeform 380"/>
          <p:cNvSpPr>
            <a:spLocks/>
          </p:cNvSpPr>
          <p:nvPr/>
        </p:nvSpPr>
        <p:spPr bwMode="auto">
          <a:xfrm>
            <a:off x="7334251" y="3702050"/>
            <a:ext cx="225425" cy="658813"/>
          </a:xfrm>
          <a:custGeom>
            <a:avLst/>
            <a:gdLst>
              <a:gd name="T0" fmla="*/ 0 w 147"/>
              <a:gd name="T1" fmla="*/ 0 h 433"/>
              <a:gd name="T2" fmla="*/ 66 w 147"/>
              <a:gd name="T3" fmla="*/ 0 h 433"/>
              <a:gd name="T4" fmla="*/ 134 w 147"/>
              <a:gd name="T5" fmla="*/ 433 h 433"/>
              <a:gd name="T6" fmla="*/ 147 w 147"/>
              <a:gd name="T7" fmla="*/ 433 h 433"/>
            </a:gdLst>
            <a:ahLst/>
            <a:cxnLst>
              <a:cxn ang="0">
                <a:pos x="T0" y="T1"/>
              </a:cxn>
              <a:cxn ang="0">
                <a:pos x="T2" y="T3"/>
              </a:cxn>
              <a:cxn ang="0">
                <a:pos x="T4" y="T5"/>
              </a:cxn>
              <a:cxn ang="0">
                <a:pos x="T6" y="T7"/>
              </a:cxn>
            </a:cxnLst>
            <a:rect l="0" t="0" r="r" b="b"/>
            <a:pathLst>
              <a:path w="147" h="433">
                <a:moveTo>
                  <a:pt x="0" y="0"/>
                </a:moveTo>
                <a:lnTo>
                  <a:pt x="66" y="0"/>
                </a:lnTo>
                <a:lnTo>
                  <a:pt x="134" y="433"/>
                </a:lnTo>
                <a:lnTo>
                  <a:pt x="147" y="4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Rectangle 381"/>
          <p:cNvSpPr>
            <a:spLocks noChangeArrowheads="1"/>
          </p:cNvSpPr>
          <p:nvPr/>
        </p:nvSpPr>
        <p:spPr bwMode="auto">
          <a:xfrm>
            <a:off x="7586663" y="4411663"/>
            <a:ext cx="8747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Arial" panose="020B0604020202020204" pitchFamily="34" charset="0"/>
              </a:rPr>
              <a:t>Gm15_4522374_C_A</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395" name="Rectangle 382"/>
          <p:cNvSpPr>
            <a:spLocks noChangeArrowheads="1"/>
          </p:cNvSpPr>
          <p:nvPr/>
        </p:nvSpPr>
        <p:spPr bwMode="auto">
          <a:xfrm>
            <a:off x="7005638" y="441801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49.2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6" name="Freeform 383"/>
          <p:cNvSpPr>
            <a:spLocks/>
          </p:cNvSpPr>
          <p:nvPr/>
        </p:nvSpPr>
        <p:spPr bwMode="auto">
          <a:xfrm>
            <a:off x="7200901" y="4105275"/>
            <a:ext cx="127000" cy="357188"/>
          </a:xfrm>
          <a:custGeom>
            <a:avLst/>
            <a:gdLst>
              <a:gd name="T0" fmla="*/ 0 w 83"/>
              <a:gd name="T1" fmla="*/ 234 h 234"/>
              <a:gd name="T2" fmla="*/ 15 w 83"/>
              <a:gd name="T3" fmla="*/ 234 h 234"/>
              <a:gd name="T4" fmla="*/ 83 w 83"/>
              <a:gd name="T5" fmla="*/ 0 h 234"/>
            </a:gdLst>
            <a:ahLst/>
            <a:cxnLst>
              <a:cxn ang="0">
                <a:pos x="T0" y="T1"/>
              </a:cxn>
              <a:cxn ang="0">
                <a:pos x="T2" y="T3"/>
              </a:cxn>
              <a:cxn ang="0">
                <a:pos x="T4" y="T5"/>
              </a:cxn>
            </a:cxnLst>
            <a:rect l="0" t="0" r="r" b="b"/>
            <a:pathLst>
              <a:path w="83" h="234">
                <a:moveTo>
                  <a:pt x="0" y="234"/>
                </a:moveTo>
                <a:lnTo>
                  <a:pt x="15" y="234"/>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Freeform 384"/>
          <p:cNvSpPr>
            <a:spLocks/>
          </p:cNvSpPr>
          <p:nvPr/>
        </p:nvSpPr>
        <p:spPr bwMode="auto">
          <a:xfrm>
            <a:off x="7334251" y="4105275"/>
            <a:ext cx="225425" cy="357188"/>
          </a:xfrm>
          <a:custGeom>
            <a:avLst/>
            <a:gdLst>
              <a:gd name="T0" fmla="*/ 0 w 147"/>
              <a:gd name="T1" fmla="*/ 0 h 234"/>
              <a:gd name="T2" fmla="*/ 66 w 147"/>
              <a:gd name="T3" fmla="*/ 0 h 234"/>
              <a:gd name="T4" fmla="*/ 134 w 147"/>
              <a:gd name="T5" fmla="*/ 234 h 234"/>
              <a:gd name="T6" fmla="*/ 147 w 147"/>
              <a:gd name="T7" fmla="*/ 234 h 234"/>
            </a:gdLst>
            <a:ahLst/>
            <a:cxnLst>
              <a:cxn ang="0">
                <a:pos x="T0" y="T1"/>
              </a:cxn>
              <a:cxn ang="0">
                <a:pos x="T2" y="T3"/>
              </a:cxn>
              <a:cxn ang="0">
                <a:pos x="T4" y="T5"/>
              </a:cxn>
              <a:cxn ang="0">
                <a:pos x="T6" y="T7"/>
              </a:cxn>
            </a:cxnLst>
            <a:rect l="0" t="0" r="r" b="b"/>
            <a:pathLst>
              <a:path w="147" h="234">
                <a:moveTo>
                  <a:pt x="0" y="0"/>
                </a:moveTo>
                <a:lnTo>
                  <a:pt x="66" y="0"/>
                </a:lnTo>
                <a:lnTo>
                  <a:pt x="134" y="234"/>
                </a:lnTo>
                <a:lnTo>
                  <a:pt x="147" y="23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Rectangle 385"/>
          <p:cNvSpPr>
            <a:spLocks noChangeArrowheads="1"/>
          </p:cNvSpPr>
          <p:nvPr/>
        </p:nvSpPr>
        <p:spPr bwMode="auto">
          <a:xfrm>
            <a:off x="7586663" y="4511675"/>
            <a:ext cx="7778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GBS15_4617109K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9" name="Rectangle 386"/>
          <p:cNvSpPr>
            <a:spLocks noChangeArrowheads="1"/>
          </p:cNvSpPr>
          <p:nvPr/>
        </p:nvSpPr>
        <p:spPr bwMode="auto">
          <a:xfrm>
            <a:off x="7005638" y="451802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50.7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0" name="Freeform 387"/>
          <p:cNvSpPr>
            <a:spLocks/>
          </p:cNvSpPr>
          <p:nvPr/>
        </p:nvSpPr>
        <p:spPr bwMode="auto">
          <a:xfrm>
            <a:off x="7200901" y="4252913"/>
            <a:ext cx="127000" cy="309563"/>
          </a:xfrm>
          <a:custGeom>
            <a:avLst/>
            <a:gdLst>
              <a:gd name="T0" fmla="*/ 0 w 83"/>
              <a:gd name="T1" fmla="*/ 203 h 203"/>
              <a:gd name="T2" fmla="*/ 15 w 83"/>
              <a:gd name="T3" fmla="*/ 203 h 203"/>
              <a:gd name="T4" fmla="*/ 83 w 83"/>
              <a:gd name="T5" fmla="*/ 0 h 203"/>
            </a:gdLst>
            <a:ahLst/>
            <a:cxnLst>
              <a:cxn ang="0">
                <a:pos x="T0" y="T1"/>
              </a:cxn>
              <a:cxn ang="0">
                <a:pos x="T2" y="T3"/>
              </a:cxn>
              <a:cxn ang="0">
                <a:pos x="T4" y="T5"/>
              </a:cxn>
            </a:cxnLst>
            <a:rect l="0" t="0" r="r" b="b"/>
            <a:pathLst>
              <a:path w="83" h="203">
                <a:moveTo>
                  <a:pt x="0" y="203"/>
                </a:moveTo>
                <a:lnTo>
                  <a:pt x="15" y="203"/>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Freeform 388"/>
          <p:cNvSpPr>
            <a:spLocks/>
          </p:cNvSpPr>
          <p:nvPr/>
        </p:nvSpPr>
        <p:spPr bwMode="auto">
          <a:xfrm>
            <a:off x="7334251" y="4252913"/>
            <a:ext cx="225425" cy="309563"/>
          </a:xfrm>
          <a:custGeom>
            <a:avLst/>
            <a:gdLst>
              <a:gd name="T0" fmla="*/ 0 w 147"/>
              <a:gd name="T1" fmla="*/ 0 h 203"/>
              <a:gd name="T2" fmla="*/ 66 w 147"/>
              <a:gd name="T3" fmla="*/ 0 h 203"/>
              <a:gd name="T4" fmla="*/ 134 w 147"/>
              <a:gd name="T5" fmla="*/ 203 h 203"/>
              <a:gd name="T6" fmla="*/ 147 w 147"/>
              <a:gd name="T7" fmla="*/ 203 h 203"/>
            </a:gdLst>
            <a:ahLst/>
            <a:cxnLst>
              <a:cxn ang="0">
                <a:pos x="T0" y="T1"/>
              </a:cxn>
              <a:cxn ang="0">
                <a:pos x="T2" y="T3"/>
              </a:cxn>
              <a:cxn ang="0">
                <a:pos x="T4" y="T5"/>
              </a:cxn>
              <a:cxn ang="0">
                <a:pos x="T6" y="T7"/>
              </a:cxn>
            </a:cxnLst>
            <a:rect l="0" t="0" r="r" b="b"/>
            <a:pathLst>
              <a:path w="147" h="203">
                <a:moveTo>
                  <a:pt x="0" y="0"/>
                </a:moveTo>
                <a:lnTo>
                  <a:pt x="66" y="0"/>
                </a:lnTo>
                <a:lnTo>
                  <a:pt x="134" y="203"/>
                </a:lnTo>
                <a:lnTo>
                  <a:pt x="147" y="20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Rectangle 389"/>
          <p:cNvSpPr>
            <a:spLocks noChangeArrowheads="1"/>
          </p:cNvSpPr>
          <p:nvPr/>
        </p:nvSpPr>
        <p:spPr bwMode="auto">
          <a:xfrm>
            <a:off x="7586663" y="4613275"/>
            <a:ext cx="7778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GBS15_4505831K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3" name="Rectangle 390"/>
          <p:cNvSpPr>
            <a:spLocks noChangeArrowheads="1"/>
          </p:cNvSpPr>
          <p:nvPr/>
        </p:nvSpPr>
        <p:spPr bwMode="auto">
          <a:xfrm>
            <a:off x="8347076" y="4613275"/>
            <a:ext cx="7778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GBS15_4489762K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4" name="Rectangle 391"/>
          <p:cNvSpPr>
            <a:spLocks noChangeArrowheads="1"/>
          </p:cNvSpPr>
          <p:nvPr/>
        </p:nvSpPr>
        <p:spPr bwMode="auto">
          <a:xfrm>
            <a:off x="7005638" y="461803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51.8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5" name="Freeform 392"/>
          <p:cNvSpPr>
            <a:spLocks/>
          </p:cNvSpPr>
          <p:nvPr/>
        </p:nvSpPr>
        <p:spPr bwMode="auto">
          <a:xfrm>
            <a:off x="7200901" y="4360863"/>
            <a:ext cx="127000" cy="301625"/>
          </a:xfrm>
          <a:custGeom>
            <a:avLst/>
            <a:gdLst>
              <a:gd name="T0" fmla="*/ 0 w 83"/>
              <a:gd name="T1" fmla="*/ 198 h 198"/>
              <a:gd name="T2" fmla="*/ 15 w 83"/>
              <a:gd name="T3" fmla="*/ 198 h 198"/>
              <a:gd name="T4" fmla="*/ 83 w 83"/>
              <a:gd name="T5" fmla="*/ 0 h 198"/>
            </a:gdLst>
            <a:ahLst/>
            <a:cxnLst>
              <a:cxn ang="0">
                <a:pos x="T0" y="T1"/>
              </a:cxn>
              <a:cxn ang="0">
                <a:pos x="T2" y="T3"/>
              </a:cxn>
              <a:cxn ang="0">
                <a:pos x="T4" y="T5"/>
              </a:cxn>
            </a:cxnLst>
            <a:rect l="0" t="0" r="r" b="b"/>
            <a:pathLst>
              <a:path w="83" h="198">
                <a:moveTo>
                  <a:pt x="0" y="198"/>
                </a:moveTo>
                <a:lnTo>
                  <a:pt x="15" y="198"/>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Freeform 393"/>
          <p:cNvSpPr>
            <a:spLocks/>
          </p:cNvSpPr>
          <p:nvPr/>
        </p:nvSpPr>
        <p:spPr bwMode="auto">
          <a:xfrm>
            <a:off x="7334251" y="4360863"/>
            <a:ext cx="225425" cy="301625"/>
          </a:xfrm>
          <a:custGeom>
            <a:avLst/>
            <a:gdLst>
              <a:gd name="T0" fmla="*/ 0 w 147"/>
              <a:gd name="T1" fmla="*/ 0 h 198"/>
              <a:gd name="T2" fmla="*/ 66 w 147"/>
              <a:gd name="T3" fmla="*/ 0 h 198"/>
              <a:gd name="T4" fmla="*/ 134 w 147"/>
              <a:gd name="T5" fmla="*/ 198 h 198"/>
              <a:gd name="T6" fmla="*/ 147 w 147"/>
              <a:gd name="T7" fmla="*/ 198 h 198"/>
            </a:gdLst>
            <a:ahLst/>
            <a:cxnLst>
              <a:cxn ang="0">
                <a:pos x="T0" y="T1"/>
              </a:cxn>
              <a:cxn ang="0">
                <a:pos x="T2" y="T3"/>
              </a:cxn>
              <a:cxn ang="0">
                <a:pos x="T4" y="T5"/>
              </a:cxn>
              <a:cxn ang="0">
                <a:pos x="T6" y="T7"/>
              </a:cxn>
            </a:cxnLst>
            <a:rect l="0" t="0" r="r" b="b"/>
            <a:pathLst>
              <a:path w="147" h="198">
                <a:moveTo>
                  <a:pt x="0" y="0"/>
                </a:moveTo>
                <a:lnTo>
                  <a:pt x="66" y="0"/>
                </a:lnTo>
                <a:lnTo>
                  <a:pt x="134" y="198"/>
                </a:lnTo>
                <a:lnTo>
                  <a:pt x="147" y="19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394"/>
          <p:cNvSpPr>
            <a:spLocks noChangeShapeType="1"/>
          </p:cNvSpPr>
          <p:nvPr/>
        </p:nvSpPr>
        <p:spPr bwMode="auto">
          <a:xfrm>
            <a:off x="7562851" y="4627563"/>
            <a:ext cx="0" cy="65088"/>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Rectangle 395"/>
          <p:cNvSpPr>
            <a:spLocks noChangeArrowheads="1"/>
          </p:cNvSpPr>
          <p:nvPr/>
        </p:nvSpPr>
        <p:spPr bwMode="auto">
          <a:xfrm>
            <a:off x="7586663" y="5057775"/>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GBS15_5930469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9" name="Rectangle 396"/>
          <p:cNvSpPr>
            <a:spLocks noChangeArrowheads="1"/>
          </p:cNvSpPr>
          <p:nvPr/>
        </p:nvSpPr>
        <p:spPr bwMode="auto">
          <a:xfrm>
            <a:off x="7005638" y="506412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61.0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 name="Freeform 397"/>
          <p:cNvSpPr>
            <a:spLocks/>
          </p:cNvSpPr>
          <p:nvPr/>
        </p:nvSpPr>
        <p:spPr bwMode="auto">
          <a:xfrm>
            <a:off x="7200901" y="5106988"/>
            <a:ext cx="127000" cy="158750"/>
          </a:xfrm>
          <a:custGeom>
            <a:avLst/>
            <a:gdLst>
              <a:gd name="T0" fmla="*/ 0 w 83"/>
              <a:gd name="T1" fmla="*/ 0 h 104"/>
              <a:gd name="T2" fmla="*/ 15 w 83"/>
              <a:gd name="T3" fmla="*/ 0 h 104"/>
              <a:gd name="T4" fmla="*/ 83 w 83"/>
              <a:gd name="T5" fmla="*/ 104 h 104"/>
            </a:gdLst>
            <a:ahLst/>
            <a:cxnLst>
              <a:cxn ang="0">
                <a:pos x="T0" y="T1"/>
              </a:cxn>
              <a:cxn ang="0">
                <a:pos x="T2" y="T3"/>
              </a:cxn>
              <a:cxn ang="0">
                <a:pos x="T4" y="T5"/>
              </a:cxn>
            </a:cxnLst>
            <a:rect l="0" t="0" r="r" b="b"/>
            <a:pathLst>
              <a:path w="83" h="104">
                <a:moveTo>
                  <a:pt x="0" y="0"/>
                </a:moveTo>
                <a:lnTo>
                  <a:pt x="15" y="0"/>
                </a:lnTo>
                <a:lnTo>
                  <a:pt x="83" y="10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Freeform 398"/>
          <p:cNvSpPr>
            <a:spLocks/>
          </p:cNvSpPr>
          <p:nvPr/>
        </p:nvSpPr>
        <p:spPr bwMode="auto">
          <a:xfrm>
            <a:off x="7334251" y="5106988"/>
            <a:ext cx="225425" cy="158750"/>
          </a:xfrm>
          <a:custGeom>
            <a:avLst/>
            <a:gdLst>
              <a:gd name="T0" fmla="*/ 0 w 147"/>
              <a:gd name="T1" fmla="*/ 104 h 104"/>
              <a:gd name="T2" fmla="*/ 66 w 147"/>
              <a:gd name="T3" fmla="*/ 104 h 104"/>
              <a:gd name="T4" fmla="*/ 134 w 147"/>
              <a:gd name="T5" fmla="*/ 0 h 104"/>
              <a:gd name="T6" fmla="*/ 147 w 147"/>
              <a:gd name="T7" fmla="*/ 0 h 104"/>
            </a:gdLst>
            <a:ahLst/>
            <a:cxnLst>
              <a:cxn ang="0">
                <a:pos x="T0" y="T1"/>
              </a:cxn>
              <a:cxn ang="0">
                <a:pos x="T2" y="T3"/>
              </a:cxn>
              <a:cxn ang="0">
                <a:pos x="T4" y="T5"/>
              </a:cxn>
              <a:cxn ang="0">
                <a:pos x="T6" y="T7"/>
              </a:cxn>
            </a:cxnLst>
            <a:rect l="0" t="0" r="r" b="b"/>
            <a:pathLst>
              <a:path w="147" h="104">
                <a:moveTo>
                  <a:pt x="0" y="104"/>
                </a:moveTo>
                <a:lnTo>
                  <a:pt x="66" y="104"/>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Rectangle 399"/>
          <p:cNvSpPr>
            <a:spLocks noChangeArrowheads="1"/>
          </p:cNvSpPr>
          <p:nvPr/>
        </p:nvSpPr>
        <p:spPr bwMode="auto">
          <a:xfrm>
            <a:off x="7586663" y="5157788"/>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GBS15_5864418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 name="Rectangle 400"/>
          <p:cNvSpPr>
            <a:spLocks noChangeArrowheads="1"/>
          </p:cNvSpPr>
          <p:nvPr/>
        </p:nvSpPr>
        <p:spPr bwMode="auto">
          <a:xfrm>
            <a:off x="7005638" y="5164138"/>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61.5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 name="Freeform 401"/>
          <p:cNvSpPr>
            <a:spLocks/>
          </p:cNvSpPr>
          <p:nvPr/>
        </p:nvSpPr>
        <p:spPr bwMode="auto">
          <a:xfrm>
            <a:off x="7200901" y="5208588"/>
            <a:ext cx="127000" cy="106363"/>
          </a:xfrm>
          <a:custGeom>
            <a:avLst/>
            <a:gdLst>
              <a:gd name="T0" fmla="*/ 0 w 83"/>
              <a:gd name="T1" fmla="*/ 0 h 70"/>
              <a:gd name="T2" fmla="*/ 15 w 83"/>
              <a:gd name="T3" fmla="*/ 0 h 70"/>
              <a:gd name="T4" fmla="*/ 83 w 83"/>
              <a:gd name="T5" fmla="*/ 70 h 70"/>
            </a:gdLst>
            <a:ahLst/>
            <a:cxnLst>
              <a:cxn ang="0">
                <a:pos x="T0" y="T1"/>
              </a:cxn>
              <a:cxn ang="0">
                <a:pos x="T2" y="T3"/>
              </a:cxn>
              <a:cxn ang="0">
                <a:pos x="T4" y="T5"/>
              </a:cxn>
            </a:cxnLst>
            <a:rect l="0" t="0" r="r" b="b"/>
            <a:pathLst>
              <a:path w="83" h="70">
                <a:moveTo>
                  <a:pt x="0" y="0"/>
                </a:moveTo>
                <a:lnTo>
                  <a:pt x="15" y="0"/>
                </a:lnTo>
                <a:lnTo>
                  <a:pt x="83" y="7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Freeform 402"/>
          <p:cNvSpPr>
            <a:spLocks/>
          </p:cNvSpPr>
          <p:nvPr/>
        </p:nvSpPr>
        <p:spPr bwMode="auto">
          <a:xfrm>
            <a:off x="7334251" y="5208588"/>
            <a:ext cx="225425" cy="106363"/>
          </a:xfrm>
          <a:custGeom>
            <a:avLst/>
            <a:gdLst>
              <a:gd name="T0" fmla="*/ 0 w 147"/>
              <a:gd name="T1" fmla="*/ 70 h 70"/>
              <a:gd name="T2" fmla="*/ 66 w 147"/>
              <a:gd name="T3" fmla="*/ 70 h 70"/>
              <a:gd name="T4" fmla="*/ 134 w 147"/>
              <a:gd name="T5" fmla="*/ 0 h 70"/>
              <a:gd name="T6" fmla="*/ 147 w 147"/>
              <a:gd name="T7" fmla="*/ 0 h 70"/>
            </a:gdLst>
            <a:ahLst/>
            <a:cxnLst>
              <a:cxn ang="0">
                <a:pos x="T0" y="T1"/>
              </a:cxn>
              <a:cxn ang="0">
                <a:pos x="T2" y="T3"/>
              </a:cxn>
              <a:cxn ang="0">
                <a:pos x="T4" y="T5"/>
              </a:cxn>
              <a:cxn ang="0">
                <a:pos x="T6" y="T7"/>
              </a:cxn>
            </a:cxnLst>
            <a:rect l="0" t="0" r="r" b="b"/>
            <a:pathLst>
              <a:path w="147" h="70">
                <a:moveTo>
                  <a:pt x="0" y="70"/>
                </a:moveTo>
                <a:lnTo>
                  <a:pt x="66" y="70"/>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Rectangle 403"/>
          <p:cNvSpPr>
            <a:spLocks noChangeArrowheads="1"/>
          </p:cNvSpPr>
          <p:nvPr/>
        </p:nvSpPr>
        <p:spPr bwMode="auto">
          <a:xfrm>
            <a:off x="7586663" y="5257800"/>
            <a:ext cx="9032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Gm15_5924951_A_G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7" name="Rectangle 404"/>
          <p:cNvSpPr>
            <a:spLocks noChangeArrowheads="1"/>
          </p:cNvSpPr>
          <p:nvPr/>
        </p:nvSpPr>
        <p:spPr bwMode="auto">
          <a:xfrm>
            <a:off x="7005638" y="5264150"/>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61.7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8" name="Freeform 405"/>
          <p:cNvSpPr>
            <a:spLocks/>
          </p:cNvSpPr>
          <p:nvPr/>
        </p:nvSpPr>
        <p:spPr bwMode="auto">
          <a:xfrm>
            <a:off x="7200901" y="5308600"/>
            <a:ext cx="127000" cy="25400"/>
          </a:xfrm>
          <a:custGeom>
            <a:avLst/>
            <a:gdLst>
              <a:gd name="T0" fmla="*/ 0 w 83"/>
              <a:gd name="T1" fmla="*/ 0 h 17"/>
              <a:gd name="T2" fmla="*/ 15 w 83"/>
              <a:gd name="T3" fmla="*/ 0 h 17"/>
              <a:gd name="T4" fmla="*/ 83 w 83"/>
              <a:gd name="T5" fmla="*/ 17 h 17"/>
            </a:gdLst>
            <a:ahLst/>
            <a:cxnLst>
              <a:cxn ang="0">
                <a:pos x="T0" y="T1"/>
              </a:cxn>
              <a:cxn ang="0">
                <a:pos x="T2" y="T3"/>
              </a:cxn>
              <a:cxn ang="0">
                <a:pos x="T4" y="T5"/>
              </a:cxn>
            </a:cxnLst>
            <a:rect l="0" t="0" r="r" b="b"/>
            <a:pathLst>
              <a:path w="83" h="17">
                <a:moveTo>
                  <a:pt x="0" y="0"/>
                </a:moveTo>
                <a:lnTo>
                  <a:pt x="15" y="0"/>
                </a:lnTo>
                <a:lnTo>
                  <a:pt x="83"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Freeform 406"/>
          <p:cNvSpPr>
            <a:spLocks/>
          </p:cNvSpPr>
          <p:nvPr/>
        </p:nvSpPr>
        <p:spPr bwMode="auto">
          <a:xfrm>
            <a:off x="7334251" y="5308600"/>
            <a:ext cx="225425" cy="25400"/>
          </a:xfrm>
          <a:custGeom>
            <a:avLst/>
            <a:gdLst>
              <a:gd name="T0" fmla="*/ 0 w 147"/>
              <a:gd name="T1" fmla="*/ 17 h 17"/>
              <a:gd name="T2" fmla="*/ 66 w 147"/>
              <a:gd name="T3" fmla="*/ 17 h 17"/>
              <a:gd name="T4" fmla="*/ 134 w 147"/>
              <a:gd name="T5" fmla="*/ 0 h 17"/>
              <a:gd name="T6" fmla="*/ 147 w 147"/>
              <a:gd name="T7" fmla="*/ 0 h 17"/>
            </a:gdLst>
            <a:ahLst/>
            <a:cxnLst>
              <a:cxn ang="0">
                <a:pos x="T0" y="T1"/>
              </a:cxn>
              <a:cxn ang="0">
                <a:pos x="T2" y="T3"/>
              </a:cxn>
              <a:cxn ang="0">
                <a:pos x="T4" y="T5"/>
              </a:cxn>
              <a:cxn ang="0">
                <a:pos x="T6" y="T7"/>
              </a:cxn>
            </a:cxnLst>
            <a:rect l="0" t="0" r="r" b="b"/>
            <a:pathLst>
              <a:path w="147" h="17">
                <a:moveTo>
                  <a:pt x="0" y="17"/>
                </a:moveTo>
                <a:lnTo>
                  <a:pt x="66" y="17"/>
                </a:lnTo>
                <a:lnTo>
                  <a:pt x="134" y="0"/>
                </a:lnTo>
                <a:lnTo>
                  <a:pt x="14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Rectangle 407"/>
          <p:cNvSpPr>
            <a:spLocks noChangeArrowheads="1"/>
          </p:cNvSpPr>
          <p:nvPr/>
        </p:nvSpPr>
        <p:spPr bwMode="auto">
          <a:xfrm>
            <a:off x="7586663" y="5359400"/>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GBS15_6166100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1" name="Rectangle 408"/>
          <p:cNvSpPr>
            <a:spLocks noChangeArrowheads="1"/>
          </p:cNvSpPr>
          <p:nvPr/>
        </p:nvSpPr>
        <p:spPr bwMode="auto">
          <a:xfrm>
            <a:off x="7005638" y="536416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61.8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2" name="Freeform 409"/>
          <p:cNvSpPr>
            <a:spLocks/>
          </p:cNvSpPr>
          <p:nvPr/>
        </p:nvSpPr>
        <p:spPr bwMode="auto">
          <a:xfrm>
            <a:off x="7200901" y="5345113"/>
            <a:ext cx="127000" cy="63500"/>
          </a:xfrm>
          <a:custGeom>
            <a:avLst/>
            <a:gdLst>
              <a:gd name="T0" fmla="*/ 0 w 83"/>
              <a:gd name="T1" fmla="*/ 42 h 42"/>
              <a:gd name="T2" fmla="*/ 15 w 83"/>
              <a:gd name="T3" fmla="*/ 42 h 42"/>
              <a:gd name="T4" fmla="*/ 83 w 83"/>
              <a:gd name="T5" fmla="*/ 0 h 42"/>
            </a:gdLst>
            <a:ahLst/>
            <a:cxnLst>
              <a:cxn ang="0">
                <a:pos x="T0" y="T1"/>
              </a:cxn>
              <a:cxn ang="0">
                <a:pos x="T2" y="T3"/>
              </a:cxn>
              <a:cxn ang="0">
                <a:pos x="T4" y="T5"/>
              </a:cxn>
            </a:cxnLst>
            <a:rect l="0" t="0" r="r" b="b"/>
            <a:pathLst>
              <a:path w="83" h="42">
                <a:moveTo>
                  <a:pt x="0" y="42"/>
                </a:moveTo>
                <a:lnTo>
                  <a:pt x="15" y="42"/>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Freeform 410"/>
          <p:cNvSpPr>
            <a:spLocks/>
          </p:cNvSpPr>
          <p:nvPr/>
        </p:nvSpPr>
        <p:spPr bwMode="auto">
          <a:xfrm>
            <a:off x="7334251" y="5345113"/>
            <a:ext cx="225425" cy="63500"/>
          </a:xfrm>
          <a:custGeom>
            <a:avLst/>
            <a:gdLst>
              <a:gd name="T0" fmla="*/ 0 w 147"/>
              <a:gd name="T1" fmla="*/ 0 h 42"/>
              <a:gd name="T2" fmla="*/ 66 w 147"/>
              <a:gd name="T3" fmla="*/ 0 h 42"/>
              <a:gd name="T4" fmla="*/ 134 w 147"/>
              <a:gd name="T5" fmla="*/ 42 h 42"/>
              <a:gd name="T6" fmla="*/ 147 w 147"/>
              <a:gd name="T7" fmla="*/ 42 h 42"/>
            </a:gdLst>
            <a:ahLst/>
            <a:cxnLst>
              <a:cxn ang="0">
                <a:pos x="T0" y="T1"/>
              </a:cxn>
              <a:cxn ang="0">
                <a:pos x="T2" y="T3"/>
              </a:cxn>
              <a:cxn ang="0">
                <a:pos x="T4" y="T5"/>
              </a:cxn>
              <a:cxn ang="0">
                <a:pos x="T6" y="T7"/>
              </a:cxn>
            </a:cxnLst>
            <a:rect l="0" t="0" r="r" b="b"/>
            <a:pathLst>
              <a:path w="147" h="42">
                <a:moveTo>
                  <a:pt x="0" y="0"/>
                </a:moveTo>
                <a:lnTo>
                  <a:pt x="66" y="0"/>
                </a:lnTo>
                <a:lnTo>
                  <a:pt x="134" y="42"/>
                </a:lnTo>
                <a:lnTo>
                  <a:pt x="147" y="4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Rectangle 411"/>
          <p:cNvSpPr>
            <a:spLocks noChangeArrowheads="1"/>
          </p:cNvSpPr>
          <p:nvPr/>
        </p:nvSpPr>
        <p:spPr bwMode="auto">
          <a:xfrm>
            <a:off x="7586663" y="5459413"/>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GBS15_5897866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5" name="Rectangle 412"/>
          <p:cNvSpPr>
            <a:spLocks noChangeArrowheads="1"/>
          </p:cNvSpPr>
          <p:nvPr/>
        </p:nvSpPr>
        <p:spPr bwMode="auto">
          <a:xfrm>
            <a:off x="7005638" y="5465763"/>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62.4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6" name="Freeform 413"/>
          <p:cNvSpPr>
            <a:spLocks/>
          </p:cNvSpPr>
          <p:nvPr/>
        </p:nvSpPr>
        <p:spPr bwMode="auto">
          <a:xfrm>
            <a:off x="7200901" y="5402263"/>
            <a:ext cx="127000" cy="107950"/>
          </a:xfrm>
          <a:custGeom>
            <a:avLst/>
            <a:gdLst>
              <a:gd name="T0" fmla="*/ 0 w 83"/>
              <a:gd name="T1" fmla="*/ 70 h 70"/>
              <a:gd name="T2" fmla="*/ 15 w 83"/>
              <a:gd name="T3" fmla="*/ 70 h 70"/>
              <a:gd name="T4" fmla="*/ 83 w 83"/>
              <a:gd name="T5" fmla="*/ 0 h 70"/>
            </a:gdLst>
            <a:ahLst/>
            <a:cxnLst>
              <a:cxn ang="0">
                <a:pos x="T0" y="T1"/>
              </a:cxn>
              <a:cxn ang="0">
                <a:pos x="T2" y="T3"/>
              </a:cxn>
              <a:cxn ang="0">
                <a:pos x="T4" y="T5"/>
              </a:cxn>
            </a:cxnLst>
            <a:rect l="0" t="0" r="r" b="b"/>
            <a:pathLst>
              <a:path w="83" h="70">
                <a:moveTo>
                  <a:pt x="0" y="70"/>
                </a:moveTo>
                <a:lnTo>
                  <a:pt x="15" y="70"/>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Freeform 414"/>
          <p:cNvSpPr>
            <a:spLocks/>
          </p:cNvSpPr>
          <p:nvPr/>
        </p:nvSpPr>
        <p:spPr bwMode="auto">
          <a:xfrm>
            <a:off x="7334251" y="5402263"/>
            <a:ext cx="225425" cy="107950"/>
          </a:xfrm>
          <a:custGeom>
            <a:avLst/>
            <a:gdLst>
              <a:gd name="T0" fmla="*/ 0 w 147"/>
              <a:gd name="T1" fmla="*/ 0 h 70"/>
              <a:gd name="T2" fmla="*/ 66 w 147"/>
              <a:gd name="T3" fmla="*/ 0 h 70"/>
              <a:gd name="T4" fmla="*/ 134 w 147"/>
              <a:gd name="T5" fmla="*/ 70 h 70"/>
              <a:gd name="T6" fmla="*/ 147 w 147"/>
              <a:gd name="T7" fmla="*/ 70 h 70"/>
            </a:gdLst>
            <a:ahLst/>
            <a:cxnLst>
              <a:cxn ang="0">
                <a:pos x="T0" y="T1"/>
              </a:cxn>
              <a:cxn ang="0">
                <a:pos x="T2" y="T3"/>
              </a:cxn>
              <a:cxn ang="0">
                <a:pos x="T4" y="T5"/>
              </a:cxn>
              <a:cxn ang="0">
                <a:pos x="T6" y="T7"/>
              </a:cxn>
            </a:cxnLst>
            <a:rect l="0" t="0" r="r" b="b"/>
            <a:pathLst>
              <a:path w="147" h="70">
                <a:moveTo>
                  <a:pt x="0" y="0"/>
                </a:moveTo>
                <a:lnTo>
                  <a:pt x="66" y="0"/>
                </a:lnTo>
                <a:lnTo>
                  <a:pt x="134" y="70"/>
                </a:lnTo>
                <a:lnTo>
                  <a:pt x="147" y="7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 name="Rectangle 415"/>
          <p:cNvSpPr>
            <a:spLocks noChangeArrowheads="1"/>
          </p:cNvSpPr>
          <p:nvPr/>
        </p:nvSpPr>
        <p:spPr bwMode="auto">
          <a:xfrm>
            <a:off x="7586663" y="5559425"/>
            <a:ext cx="7191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GBS15_5897826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9" name="Rectangle 416"/>
          <p:cNvSpPr>
            <a:spLocks noChangeArrowheads="1"/>
          </p:cNvSpPr>
          <p:nvPr/>
        </p:nvSpPr>
        <p:spPr bwMode="auto">
          <a:xfrm>
            <a:off x="7005638" y="5565775"/>
            <a:ext cx="2127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panose="020B0604020202020204" pitchFamily="34" charset="0"/>
              </a:rPr>
              <a:t>62.9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0" name="Freeform 417"/>
          <p:cNvSpPr>
            <a:spLocks/>
          </p:cNvSpPr>
          <p:nvPr/>
        </p:nvSpPr>
        <p:spPr bwMode="auto">
          <a:xfrm>
            <a:off x="7200901" y="5453063"/>
            <a:ext cx="127000" cy="157163"/>
          </a:xfrm>
          <a:custGeom>
            <a:avLst/>
            <a:gdLst>
              <a:gd name="T0" fmla="*/ 0 w 83"/>
              <a:gd name="T1" fmla="*/ 103 h 103"/>
              <a:gd name="T2" fmla="*/ 15 w 83"/>
              <a:gd name="T3" fmla="*/ 103 h 103"/>
              <a:gd name="T4" fmla="*/ 83 w 83"/>
              <a:gd name="T5" fmla="*/ 0 h 103"/>
            </a:gdLst>
            <a:ahLst/>
            <a:cxnLst>
              <a:cxn ang="0">
                <a:pos x="T0" y="T1"/>
              </a:cxn>
              <a:cxn ang="0">
                <a:pos x="T2" y="T3"/>
              </a:cxn>
              <a:cxn ang="0">
                <a:pos x="T4" y="T5"/>
              </a:cxn>
            </a:cxnLst>
            <a:rect l="0" t="0" r="r" b="b"/>
            <a:pathLst>
              <a:path w="83" h="103">
                <a:moveTo>
                  <a:pt x="0" y="103"/>
                </a:moveTo>
                <a:lnTo>
                  <a:pt x="15" y="103"/>
                </a:lnTo>
                <a:lnTo>
                  <a:pt x="8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Freeform 418"/>
          <p:cNvSpPr>
            <a:spLocks/>
          </p:cNvSpPr>
          <p:nvPr/>
        </p:nvSpPr>
        <p:spPr bwMode="auto">
          <a:xfrm>
            <a:off x="7334251" y="5453063"/>
            <a:ext cx="225425" cy="157163"/>
          </a:xfrm>
          <a:custGeom>
            <a:avLst/>
            <a:gdLst>
              <a:gd name="T0" fmla="*/ 0 w 147"/>
              <a:gd name="T1" fmla="*/ 0 h 103"/>
              <a:gd name="T2" fmla="*/ 66 w 147"/>
              <a:gd name="T3" fmla="*/ 0 h 103"/>
              <a:gd name="T4" fmla="*/ 134 w 147"/>
              <a:gd name="T5" fmla="*/ 103 h 103"/>
              <a:gd name="T6" fmla="*/ 147 w 147"/>
              <a:gd name="T7" fmla="*/ 103 h 103"/>
            </a:gdLst>
            <a:ahLst/>
            <a:cxnLst>
              <a:cxn ang="0">
                <a:pos x="T0" y="T1"/>
              </a:cxn>
              <a:cxn ang="0">
                <a:pos x="T2" y="T3"/>
              </a:cxn>
              <a:cxn ang="0">
                <a:pos x="T4" y="T5"/>
              </a:cxn>
              <a:cxn ang="0">
                <a:pos x="T6" y="T7"/>
              </a:cxn>
            </a:cxnLst>
            <a:rect l="0" t="0" r="r" b="b"/>
            <a:pathLst>
              <a:path w="147" h="103">
                <a:moveTo>
                  <a:pt x="0" y="0"/>
                </a:moveTo>
                <a:lnTo>
                  <a:pt x="66" y="0"/>
                </a:lnTo>
                <a:lnTo>
                  <a:pt x="134" y="103"/>
                </a:lnTo>
                <a:lnTo>
                  <a:pt x="147" y="10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Rectangle 419"/>
          <p:cNvSpPr>
            <a:spLocks noChangeArrowheads="1"/>
          </p:cNvSpPr>
          <p:nvPr/>
        </p:nvSpPr>
        <p:spPr bwMode="auto">
          <a:xfrm>
            <a:off x="7380288" y="209550"/>
            <a:ext cx="603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3" name="Rectangle 420"/>
          <p:cNvSpPr>
            <a:spLocks noChangeArrowheads="1"/>
          </p:cNvSpPr>
          <p:nvPr/>
        </p:nvSpPr>
        <p:spPr bwMode="auto">
          <a:xfrm>
            <a:off x="7380288" y="209550"/>
            <a:ext cx="603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4" name="Rectangle 421"/>
          <p:cNvSpPr>
            <a:spLocks noChangeArrowheads="1"/>
          </p:cNvSpPr>
          <p:nvPr/>
        </p:nvSpPr>
        <p:spPr bwMode="auto">
          <a:xfrm>
            <a:off x="7380288" y="209550"/>
            <a:ext cx="6032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304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4" y="0"/>
            <a:ext cx="12117534" cy="6819900"/>
          </a:xfrm>
          <a:prstGeom prst="rect">
            <a:avLst/>
          </a:prstGeom>
        </p:spPr>
      </p:pic>
      <p:sp>
        <p:nvSpPr>
          <p:cNvPr id="13" name="TextBox 12"/>
          <p:cNvSpPr txBox="1"/>
          <p:nvPr/>
        </p:nvSpPr>
        <p:spPr>
          <a:xfrm>
            <a:off x="942975" y="6372225"/>
            <a:ext cx="4518545" cy="369332"/>
          </a:xfrm>
          <a:prstGeom prst="rect">
            <a:avLst/>
          </a:prstGeom>
          <a:noFill/>
        </p:spPr>
        <p:txBody>
          <a:bodyPr wrap="none" rtlCol="0">
            <a:spAutoFit/>
          </a:bodyPr>
          <a:lstStyle/>
          <a:p>
            <a:r>
              <a:rPr lang="en-US" b="1" dirty="0">
                <a:solidFill>
                  <a:schemeClr val="bg1"/>
                </a:solidFill>
              </a:rPr>
              <a:t>Sequencing cost per </a:t>
            </a:r>
            <a:r>
              <a:rPr lang="en-US" b="1" dirty="0" err="1">
                <a:solidFill>
                  <a:schemeClr val="bg1"/>
                </a:solidFill>
              </a:rPr>
              <a:t>megabase</a:t>
            </a:r>
            <a:r>
              <a:rPr lang="en-US" b="1" dirty="0">
                <a:solidFill>
                  <a:schemeClr val="bg1"/>
                </a:solidFill>
              </a:rPr>
              <a:t> – August 2020</a:t>
            </a:r>
          </a:p>
        </p:txBody>
      </p:sp>
    </p:spTree>
    <p:extLst>
      <p:ext uri="{BB962C8B-B14F-4D97-AF65-F5344CB8AC3E}">
        <p14:creationId xmlns:p14="http://schemas.microsoft.com/office/powerpoint/2010/main" val="224235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 y="2306"/>
            <a:ext cx="12164209" cy="6846169"/>
          </a:xfrm>
          <a:prstGeom prst="rect">
            <a:avLst/>
          </a:prstGeom>
        </p:spPr>
      </p:pic>
      <p:sp>
        <p:nvSpPr>
          <p:cNvPr id="3" name="TextBox 2"/>
          <p:cNvSpPr txBox="1"/>
          <p:nvPr/>
        </p:nvSpPr>
        <p:spPr>
          <a:xfrm>
            <a:off x="942975" y="6372225"/>
            <a:ext cx="3683252" cy="369332"/>
          </a:xfrm>
          <a:prstGeom prst="rect">
            <a:avLst/>
          </a:prstGeom>
          <a:noFill/>
        </p:spPr>
        <p:txBody>
          <a:bodyPr wrap="none" rtlCol="0">
            <a:spAutoFit/>
          </a:bodyPr>
          <a:lstStyle/>
          <a:p>
            <a:r>
              <a:rPr lang="en-US" b="1" dirty="0">
                <a:solidFill>
                  <a:schemeClr val="bg1"/>
                </a:solidFill>
              </a:rPr>
              <a:t>Cost per genome data – August 2020</a:t>
            </a:r>
          </a:p>
        </p:txBody>
      </p:sp>
    </p:spTree>
    <p:extLst>
      <p:ext uri="{BB962C8B-B14F-4D97-AF65-F5344CB8AC3E}">
        <p14:creationId xmlns:p14="http://schemas.microsoft.com/office/powerpoint/2010/main" val="231897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889000"/>
            <a:ext cx="10515600" cy="1325563"/>
          </a:xfrm>
        </p:spPr>
        <p:txBody>
          <a:bodyPr>
            <a:normAutofit/>
          </a:bodyPr>
          <a:lstStyle/>
          <a:p>
            <a:r>
              <a:rPr lang="en-US" sz="4000" dirty="0">
                <a:latin typeface="Times New Roman" panose="02020603050405020304" pitchFamily="18" charset="0"/>
                <a:cs typeface="Times New Roman" panose="02020603050405020304" pitchFamily="18" charset="0"/>
              </a:rPr>
              <a:t>Soybean genetics and genomics on seed value traits and disease resistance.</a:t>
            </a:r>
          </a:p>
        </p:txBody>
      </p:sp>
      <p:sp>
        <p:nvSpPr>
          <p:cNvPr id="3" name="TextBox 2"/>
          <p:cNvSpPr txBox="1"/>
          <p:nvPr/>
        </p:nvSpPr>
        <p:spPr>
          <a:xfrm>
            <a:off x="990600" y="3171825"/>
            <a:ext cx="1958741" cy="646331"/>
          </a:xfrm>
          <a:prstGeom prst="rect">
            <a:avLst/>
          </a:prstGeom>
          <a:noFill/>
        </p:spPr>
        <p:txBody>
          <a:bodyPr wrap="none" rtlCol="0">
            <a:spAutoFit/>
          </a:bodyPr>
          <a:lstStyle/>
          <a:p>
            <a:r>
              <a:rPr lang="en-US" dirty="0"/>
              <a:t>By Ruslan Biyashev</a:t>
            </a:r>
          </a:p>
          <a:p>
            <a:r>
              <a:rPr lang="en-US"/>
              <a:t>January 26, </a:t>
            </a:r>
            <a:r>
              <a:rPr lang="en-US" dirty="0"/>
              <a:t>2023</a:t>
            </a:r>
          </a:p>
        </p:txBody>
      </p:sp>
    </p:spTree>
    <p:extLst>
      <p:ext uri="{BB962C8B-B14F-4D97-AF65-F5344CB8AC3E}">
        <p14:creationId xmlns:p14="http://schemas.microsoft.com/office/powerpoint/2010/main" val="182257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4511" y="562035"/>
            <a:ext cx="8580071" cy="4693741"/>
          </a:xfrm>
          <a:prstGeom prst="rect">
            <a:avLst/>
          </a:prstGeom>
        </p:spPr>
      </p:pic>
      <p:sp>
        <p:nvSpPr>
          <p:cNvPr id="3" name="Rectangle 2"/>
          <p:cNvSpPr/>
          <p:nvPr/>
        </p:nvSpPr>
        <p:spPr>
          <a:xfrm>
            <a:off x="619124" y="5209818"/>
            <a:ext cx="11049001" cy="1384995"/>
          </a:xfrm>
          <a:prstGeom prst="rect">
            <a:avLst/>
          </a:prstGeom>
        </p:spPr>
        <p:txBody>
          <a:bodyPr wrap="square">
            <a:spAutoFit/>
          </a:bodyPr>
          <a:lstStyle/>
          <a:p>
            <a:pPr algn="just"/>
            <a:r>
              <a:rPr lang="en-US" sz="1400" b="1" dirty="0"/>
              <a:t>(A) Most scenarios predict that water scarcity will increase in the coming years. With the world’s population continuously growing, crop production must also increase to fulfill civilization’s basic needs. For this purpose, plants must become more water efficient. (B) Estimated world population for the 1990–2050 time period. The arrow indicates the estimated number of people living in water-scarce areas. (C) Global arable land for agriculture for the 1990–2050 time period. The arrow indicates the predicted demand for arable land to ensure food security, given the current rates of crop production per hectare. (D) Global freshwater demand for agriculture for the 1990–2050 time period. The arrow indicates the predicted decline in freshwater availability for agriculture, given the current trends for climate change and precipitation.</a:t>
            </a:r>
          </a:p>
        </p:txBody>
      </p:sp>
      <p:sp>
        <p:nvSpPr>
          <p:cNvPr id="4" name="TextBox 3"/>
          <p:cNvSpPr txBox="1"/>
          <p:nvPr/>
        </p:nvSpPr>
        <p:spPr>
          <a:xfrm>
            <a:off x="10353675" y="6457950"/>
            <a:ext cx="1692066" cy="338554"/>
          </a:xfrm>
          <a:prstGeom prst="rect">
            <a:avLst/>
          </a:prstGeom>
          <a:noFill/>
        </p:spPr>
        <p:txBody>
          <a:bodyPr wrap="none" rtlCol="0">
            <a:spAutoFit/>
          </a:bodyPr>
          <a:lstStyle/>
          <a:p>
            <a:r>
              <a:rPr lang="en-US" sz="1600" b="1" dirty="0"/>
              <a:t>Gupta et al., 2020</a:t>
            </a:r>
          </a:p>
        </p:txBody>
      </p:sp>
      <p:sp>
        <p:nvSpPr>
          <p:cNvPr id="5" name="TextBox 4"/>
          <p:cNvSpPr txBox="1"/>
          <p:nvPr/>
        </p:nvSpPr>
        <p:spPr>
          <a:xfrm>
            <a:off x="2152650" y="114300"/>
            <a:ext cx="7887608" cy="400110"/>
          </a:xfrm>
          <a:prstGeom prst="rect">
            <a:avLst/>
          </a:prstGeom>
          <a:noFill/>
        </p:spPr>
        <p:txBody>
          <a:bodyPr wrap="none" rtlCol="0">
            <a:spAutoFit/>
          </a:bodyPr>
          <a:lstStyle/>
          <a:p>
            <a:r>
              <a:rPr lang="en-US" sz="2000" b="1" dirty="0"/>
              <a:t>Past, present, and future of global climate, agriculture, and food security</a:t>
            </a:r>
          </a:p>
        </p:txBody>
      </p:sp>
    </p:spTree>
    <p:extLst>
      <p:ext uri="{BB962C8B-B14F-4D97-AF65-F5344CB8AC3E}">
        <p14:creationId xmlns:p14="http://schemas.microsoft.com/office/powerpoint/2010/main" val="13949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Impact of diseases on soybean production</a:t>
            </a:r>
          </a:p>
        </p:txBody>
      </p:sp>
      <p:sp>
        <p:nvSpPr>
          <p:cNvPr id="3" name="Content Placeholder 2"/>
          <p:cNvSpPr>
            <a:spLocks noGrp="1"/>
          </p:cNvSpPr>
          <p:nvPr>
            <p:ph idx="1"/>
          </p:nvPr>
        </p:nvSpPr>
        <p:spPr/>
        <p:txBody>
          <a:bodyPr/>
          <a:lstStyle/>
          <a:p>
            <a:r>
              <a:rPr lang="en-US" dirty="0"/>
              <a:t>The remarkable growth in the number of major diseases and their area has been observed in the past 50 years.</a:t>
            </a:r>
          </a:p>
          <a:p>
            <a:r>
              <a:rPr lang="en-US" dirty="0"/>
              <a:t>The impact of diseases on soybean can be measured by average annual economic loss due to diseases in the USA nearly $4.6 billion.</a:t>
            </a:r>
          </a:p>
          <a:p>
            <a:r>
              <a:rPr lang="en-US" dirty="0"/>
              <a:t>There has been considerable focus on the seedling diseases caused by oomycete pathogens, such as </a:t>
            </a:r>
            <a:r>
              <a:rPr lang="en-US" i="1" dirty="0" err="1"/>
              <a:t>Phytophthora</a:t>
            </a:r>
            <a:r>
              <a:rPr lang="en-US" i="1" dirty="0"/>
              <a:t> </a:t>
            </a:r>
            <a:r>
              <a:rPr lang="en-US" i="1" dirty="0" err="1"/>
              <a:t>sojae</a:t>
            </a:r>
            <a:r>
              <a:rPr lang="en-US" i="1" dirty="0"/>
              <a:t> </a:t>
            </a:r>
            <a:r>
              <a:rPr lang="en-US" dirty="0"/>
              <a:t>and numerous </a:t>
            </a:r>
            <a:r>
              <a:rPr lang="en-US" i="1" dirty="0"/>
              <a:t>Pythium</a:t>
            </a:r>
            <a:r>
              <a:rPr lang="en-US" dirty="0"/>
              <a:t> species. </a:t>
            </a:r>
          </a:p>
        </p:txBody>
      </p:sp>
    </p:spTree>
    <p:extLst>
      <p:ext uri="{BB962C8B-B14F-4D97-AF65-F5344CB8AC3E}">
        <p14:creationId xmlns:p14="http://schemas.microsoft.com/office/powerpoint/2010/main" val="346988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Soybean is an important legume crop</a:t>
            </a:r>
          </a:p>
        </p:txBody>
      </p:sp>
      <p:sp>
        <p:nvSpPr>
          <p:cNvPr id="3" name="Content Placeholder 2"/>
          <p:cNvSpPr>
            <a:spLocks noGrp="1"/>
          </p:cNvSpPr>
          <p:nvPr>
            <p:ph idx="1"/>
          </p:nvPr>
        </p:nvSpPr>
        <p:spPr/>
        <p:txBody>
          <a:bodyPr/>
          <a:lstStyle/>
          <a:p>
            <a:r>
              <a:rPr lang="en-US" dirty="0"/>
              <a:t>Soybean fulfills the substantial demand for food and feed globally.</a:t>
            </a:r>
          </a:p>
          <a:p>
            <a:r>
              <a:rPr lang="en-US" dirty="0"/>
              <a:t>It is high in seed protein and oil content.</a:t>
            </a:r>
          </a:p>
          <a:p>
            <a:r>
              <a:rPr lang="en-US" dirty="0"/>
              <a:t>About 70% of soybean economic value is for its meal, of which 97% is consumed as livestock and poultry feed.</a:t>
            </a:r>
          </a:p>
          <a:p>
            <a:r>
              <a:rPr lang="en-US" dirty="0"/>
              <a:t>Globally, soybean is grown in an area of 126.6 million hectares with an annual average production of 336.6 million tons.</a:t>
            </a:r>
          </a:p>
          <a:p>
            <a:r>
              <a:rPr lang="en-US" dirty="0"/>
              <a:t>The leading producers of soybean are Brazil, the USA, China, Argentina and India. </a:t>
            </a:r>
          </a:p>
        </p:txBody>
      </p:sp>
    </p:spTree>
    <p:extLst>
      <p:ext uri="{BB962C8B-B14F-4D97-AF65-F5344CB8AC3E}">
        <p14:creationId xmlns:p14="http://schemas.microsoft.com/office/powerpoint/2010/main" val="114433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1637" y="133350"/>
            <a:ext cx="8821193" cy="6572974"/>
          </a:xfrm>
          <a:prstGeom prst="rect">
            <a:avLst/>
          </a:prstGeom>
        </p:spPr>
      </p:pic>
    </p:spTree>
    <p:extLst>
      <p:ext uri="{BB962C8B-B14F-4D97-AF65-F5344CB8AC3E}">
        <p14:creationId xmlns:p14="http://schemas.microsoft.com/office/powerpoint/2010/main" val="362640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263" y="134151"/>
            <a:ext cx="8834437" cy="6723849"/>
          </a:xfrm>
          <a:prstGeom prst="rect">
            <a:avLst/>
          </a:prstGeom>
        </p:spPr>
      </p:pic>
      <p:sp>
        <p:nvSpPr>
          <p:cNvPr id="5" name="TextBox 4"/>
          <p:cNvSpPr txBox="1"/>
          <p:nvPr/>
        </p:nvSpPr>
        <p:spPr>
          <a:xfrm>
            <a:off x="9410700" y="2038350"/>
            <a:ext cx="2498184" cy="369332"/>
          </a:xfrm>
          <a:prstGeom prst="rect">
            <a:avLst/>
          </a:prstGeom>
          <a:noFill/>
        </p:spPr>
        <p:txBody>
          <a:bodyPr wrap="none" rtlCol="0">
            <a:spAutoFit/>
          </a:bodyPr>
          <a:lstStyle/>
          <a:p>
            <a:r>
              <a:rPr lang="en-US" dirty="0"/>
              <a:t>1 bushel of soy=27.22 kg</a:t>
            </a:r>
          </a:p>
        </p:txBody>
      </p:sp>
    </p:spTree>
    <p:extLst>
      <p:ext uri="{BB962C8B-B14F-4D97-AF65-F5344CB8AC3E}">
        <p14:creationId xmlns:p14="http://schemas.microsoft.com/office/powerpoint/2010/main" val="233294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7763" y="115202"/>
            <a:ext cx="8986837" cy="6680188"/>
          </a:xfrm>
          <a:prstGeom prst="rect">
            <a:avLst/>
          </a:prstGeom>
        </p:spPr>
      </p:pic>
    </p:spTree>
    <p:extLst>
      <p:ext uri="{BB962C8B-B14F-4D97-AF65-F5344CB8AC3E}">
        <p14:creationId xmlns:p14="http://schemas.microsoft.com/office/powerpoint/2010/main" val="242479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4826"/>
            <a:ext cx="8953500" cy="6702713"/>
          </a:xfrm>
          <a:prstGeom prst="rect">
            <a:avLst/>
          </a:prstGeom>
        </p:spPr>
      </p:pic>
    </p:spTree>
    <p:extLst>
      <p:ext uri="{BB962C8B-B14F-4D97-AF65-F5344CB8AC3E}">
        <p14:creationId xmlns:p14="http://schemas.microsoft.com/office/powerpoint/2010/main" val="2854161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1020</Words>
  <Application>Microsoft Macintosh PowerPoint</Application>
  <PresentationFormat>Widescreen</PresentationFormat>
  <Paragraphs>317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Soybean genetics and genomics on seed value traits and disease resistance.</vt:lpstr>
      <vt:lpstr>PowerPoint Presentation</vt:lpstr>
      <vt:lpstr>Impact of diseases on soybean production</vt:lpstr>
      <vt:lpstr>Soybean is an important legume crop</vt:lpstr>
      <vt:lpstr>PowerPoint Presentation</vt:lpstr>
      <vt:lpstr>PowerPoint Presentation</vt:lpstr>
      <vt:lpstr>PowerPoint Presentation</vt:lpstr>
      <vt:lpstr>PowerPoint Presentation</vt:lpstr>
      <vt:lpstr>PowerPoint Presentation</vt:lpstr>
      <vt:lpstr>Experimental procedure</vt:lpstr>
      <vt:lpstr>PowerPoint Presentation</vt:lpstr>
      <vt:lpstr>PowerPoint Presentation</vt:lpstr>
      <vt:lpstr>PowerPoint Presentation</vt:lpstr>
      <vt:lpstr>PowerPoint Presentation</vt:lpstr>
      <vt:lpstr>PowerPoint Presentation</vt:lpstr>
    </vt:vector>
  </TitlesOfParts>
  <Company>VT College of Agriculture and Life Sciences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Biyashev, Ruslan</dc:creator>
  <cp:lastModifiedBy>Azamat Junisbai</cp:lastModifiedBy>
  <cp:revision>21</cp:revision>
  <dcterms:created xsi:type="dcterms:W3CDTF">2023-01-24T19:12:57Z</dcterms:created>
  <dcterms:modified xsi:type="dcterms:W3CDTF">2023-01-25T04:03:42Z</dcterms:modified>
</cp:coreProperties>
</file>