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  <p:sldMasterId id="2147483822" r:id="rId2"/>
    <p:sldMasterId id="2147483834" r:id="rId3"/>
  </p:sldMasterIdLst>
  <p:notesMasterIdLst>
    <p:notesMasterId r:id="rId19"/>
  </p:notesMasterIdLst>
  <p:sldIdLst>
    <p:sldId id="256" r:id="rId4"/>
    <p:sldId id="266" r:id="rId5"/>
    <p:sldId id="265" r:id="rId6"/>
    <p:sldId id="262" r:id="rId7"/>
    <p:sldId id="259" r:id="rId8"/>
    <p:sldId id="264" r:id="rId9"/>
    <p:sldId id="268" r:id="rId10"/>
    <p:sldId id="269" r:id="rId11"/>
    <p:sldId id="270" r:id="rId12"/>
    <p:sldId id="271" r:id="rId13"/>
    <p:sldId id="273" r:id="rId14"/>
    <p:sldId id="274" r:id="rId15"/>
    <p:sldId id="276" r:id="rId16"/>
    <p:sldId id="275" r:id="rId17"/>
    <p:sldId id="267" r:id="rId18"/>
  </p:sldIdLst>
  <p:sldSz cx="9906000" cy="6858000" type="A4"/>
  <p:notesSz cx="6858000" cy="9144000"/>
  <p:defaultTextStyle>
    <a:defPPr>
      <a:defRPr lang="ru-RU"/>
    </a:defPPr>
    <a:lvl1pPr marL="0" algn="l" defTabSz="675833" rtl="0" eaLnBrk="1" latinLnBrk="0" hangingPunct="1">
      <a:defRPr sz="1330" kern="1200">
        <a:solidFill>
          <a:schemeClr val="tx1"/>
        </a:solidFill>
        <a:latin typeface="+mn-lt"/>
        <a:ea typeface="+mn-ea"/>
        <a:cs typeface="+mn-cs"/>
      </a:defRPr>
    </a:lvl1pPr>
    <a:lvl2pPr marL="337917" algn="l" defTabSz="675833" rtl="0" eaLnBrk="1" latinLnBrk="0" hangingPunct="1">
      <a:defRPr sz="1330" kern="1200">
        <a:solidFill>
          <a:schemeClr val="tx1"/>
        </a:solidFill>
        <a:latin typeface="+mn-lt"/>
        <a:ea typeface="+mn-ea"/>
        <a:cs typeface="+mn-cs"/>
      </a:defRPr>
    </a:lvl2pPr>
    <a:lvl3pPr marL="675833" algn="l" defTabSz="675833" rtl="0" eaLnBrk="1" latinLnBrk="0" hangingPunct="1">
      <a:defRPr sz="1330" kern="1200">
        <a:solidFill>
          <a:schemeClr val="tx1"/>
        </a:solidFill>
        <a:latin typeface="+mn-lt"/>
        <a:ea typeface="+mn-ea"/>
        <a:cs typeface="+mn-cs"/>
      </a:defRPr>
    </a:lvl3pPr>
    <a:lvl4pPr marL="1013750" algn="l" defTabSz="675833" rtl="0" eaLnBrk="1" latinLnBrk="0" hangingPunct="1">
      <a:defRPr sz="1330" kern="1200">
        <a:solidFill>
          <a:schemeClr val="tx1"/>
        </a:solidFill>
        <a:latin typeface="+mn-lt"/>
        <a:ea typeface="+mn-ea"/>
        <a:cs typeface="+mn-cs"/>
      </a:defRPr>
    </a:lvl4pPr>
    <a:lvl5pPr marL="1351666" algn="l" defTabSz="675833" rtl="0" eaLnBrk="1" latinLnBrk="0" hangingPunct="1">
      <a:defRPr sz="1330" kern="1200">
        <a:solidFill>
          <a:schemeClr val="tx1"/>
        </a:solidFill>
        <a:latin typeface="+mn-lt"/>
        <a:ea typeface="+mn-ea"/>
        <a:cs typeface="+mn-cs"/>
      </a:defRPr>
    </a:lvl5pPr>
    <a:lvl6pPr marL="1689583" algn="l" defTabSz="675833" rtl="0" eaLnBrk="1" latinLnBrk="0" hangingPunct="1">
      <a:defRPr sz="1330" kern="1200">
        <a:solidFill>
          <a:schemeClr val="tx1"/>
        </a:solidFill>
        <a:latin typeface="+mn-lt"/>
        <a:ea typeface="+mn-ea"/>
        <a:cs typeface="+mn-cs"/>
      </a:defRPr>
    </a:lvl6pPr>
    <a:lvl7pPr marL="2027499" algn="l" defTabSz="675833" rtl="0" eaLnBrk="1" latinLnBrk="0" hangingPunct="1">
      <a:defRPr sz="1330" kern="1200">
        <a:solidFill>
          <a:schemeClr val="tx1"/>
        </a:solidFill>
        <a:latin typeface="+mn-lt"/>
        <a:ea typeface="+mn-ea"/>
        <a:cs typeface="+mn-cs"/>
      </a:defRPr>
    </a:lvl7pPr>
    <a:lvl8pPr marL="2365416" algn="l" defTabSz="675833" rtl="0" eaLnBrk="1" latinLnBrk="0" hangingPunct="1">
      <a:defRPr sz="1330" kern="1200">
        <a:solidFill>
          <a:schemeClr val="tx1"/>
        </a:solidFill>
        <a:latin typeface="+mn-lt"/>
        <a:ea typeface="+mn-ea"/>
        <a:cs typeface="+mn-cs"/>
      </a:defRPr>
    </a:lvl8pPr>
    <a:lvl9pPr marL="2703332" algn="l" defTabSz="675833" rtl="0" eaLnBrk="1" latinLnBrk="0" hangingPunct="1">
      <a:defRPr sz="133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9"/>
    <p:restoredTop sz="79113"/>
  </p:normalViewPr>
  <p:slideViewPr>
    <p:cSldViewPr snapToGrid="0" snapToObjects="1">
      <p:cViewPr varScale="1">
        <p:scale>
          <a:sx n="55" d="100"/>
          <a:sy n="55" d="100"/>
        </p:scale>
        <p:origin x="6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1053F-E0D3-6D4A-8536-4118322B6714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CA167-31D9-724A-8578-1A21B3592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21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целях предупреждения и профилактики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коронавирусной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инфекции (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COVID-19)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КазНУ им. аль-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Фараби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полностью перешел на дистанционное обучение с применением передовых цифровых образовательных технологий.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CA167-31D9-724A-8578-1A21B359222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791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Важной составляющей трансформации КазНУ в исследовательский университет стал перевод всех бизнес-процессов в цифровой формат. За последние годы в университете была создана «умная» информационно-коммуникационная инфраструктура и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smart-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кампус, внедрены облачные и мобильные технологии, а развитие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Т-услуг вывело вуз на качественно новый цифровой уровень. Это позволило оперативно перевести учебный процесс на дистанционное форму обучения по действующему расписанию занятий.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Большие возможности для дистанционного обучения дает также продуктивное партнерство КазНУ и «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Microsoft».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Благодаря совместной работе с известной мировой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IT-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компанией и внедрению программного продукта «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Office 365»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студенты и преподаватели могут воспользоваться для получения образования сервисом «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Microsoft Teams».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CA167-31D9-724A-8578-1A21B359222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537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«Современная и развитая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IT-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инфраструктура университета позволяет охватить дистанционным обучением всех студентов. Для этого используются информационно-образовательные платформы – «Универ 2.0» и «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Moodle».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Система «Универ 2.0» является инновационной разработкой КазНУ, обеспечивающей сопровождение учебного процесса от зачисления студента до его выпуска.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CA167-31D9-724A-8578-1A21B359222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453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CA167-31D9-724A-8578-1A21B359222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127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Который работает на платформе </a:t>
            </a:r>
            <a:r>
              <a:rPr lang="en-GB" dirty="0"/>
              <a:t>open edX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CA167-31D9-724A-8578-1A21B359222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581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выбор формы экзамена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НАПРЯМУЮ ЗАВИСИТ ОТ ОЖИДАЕМЫХ РЕЗУЛЬТАТОВ ОБУЧЕНИЯ.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Форма экзамена должна быть </a:t>
            </a:r>
            <a:r>
              <a:rPr lang="ru-R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релевантна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задаче ОЦЕНКИ ожидаемых результатов.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CA167-31D9-724A-8578-1A21B359222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86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Крупнейшая глобальная платформа онлайн-образования </a:t>
            </a:r>
            <a:r>
              <a:rPr lang="en-GB" dirty="0"/>
              <a:t>Coursera </a:t>
            </a:r>
            <a:r>
              <a:rPr lang="ru-RU" dirty="0"/>
              <a:t>одобрила заявку КазНУ им.аль-Фараби на присоединение к проекту </a:t>
            </a:r>
            <a:r>
              <a:rPr lang="en-GB" dirty="0"/>
              <a:t>Coursera for Campus </a:t>
            </a:r>
            <a:r>
              <a:rPr lang="ru-RU" dirty="0"/>
              <a:t>на время пандемии </a:t>
            </a:r>
            <a:r>
              <a:rPr lang="ru-RU" dirty="0" err="1"/>
              <a:t>коронавируса</a:t>
            </a:r>
            <a:r>
              <a:rPr lang="ru-RU" dirty="0"/>
              <a:t>: «Наша миссия состоит в том, чтобы преобразовать жизнь посредством обучения, и мы хотим помочь вашим студентам, предлагая онлайн-курсы, чтобы минимизировать влияние </a:t>
            </a:r>
            <a:r>
              <a:rPr lang="ru-RU" dirty="0" err="1"/>
              <a:t>коронавируса</a:t>
            </a:r>
            <a:r>
              <a:rPr lang="ru-RU" dirty="0"/>
              <a:t> на их образование.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CA167-31D9-724A-8578-1A21B359222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649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КазНУ получил доступ к проекту </a:t>
            </a:r>
            <a:r>
              <a:rPr lang="en-GB" dirty="0"/>
              <a:t>Coursera for campus </a:t>
            </a:r>
            <a:r>
              <a:rPr lang="ru-RU" dirty="0"/>
              <a:t>так как наши образовательные программы полностью на английском языке. По специальности Туризм с 2014 года.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CA167-31D9-724A-8578-1A21B359222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051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КазНУ им. аль-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Фараби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рамках социальной ответственности готов предоставить свою платформу другим учебным заведениям, которые не располагают собственными ресурсами для осуществления обучения с применением дистанционных образовательных технологий.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CA167-31D9-724A-8578-1A21B359222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285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20133" y="1"/>
            <a:ext cx="4093104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4646" y="914401"/>
            <a:ext cx="7526054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7925" y="4402667"/>
            <a:ext cx="6242777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36255" y="6117337"/>
            <a:ext cx="928929" cy="365125"/>
          </a:xfrm>
        </p:spPr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5711" y="6117337"/>
            <a:ext cx="391022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64930" y="6117337"/>
            <a:ext cx="445770" cy="365125"/>
          </a:xfrm>
        </p:spPr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reeform 12"/>
          <p:cNvSpPr/>
          <p:nvPr/>
        </p:nvSpPr>
        <p:spPr bwMode="auto">
          <a:xfrm>
            <a:off x="220133" y="3771900"/>
            <a:ext cx="392113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607088" y="3867150"/>
            <a:ext cx="67072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ое 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317" y="4732865"/>
            <a:ext cx="814232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39140" y="932112"/>
            <a:ext cx="6685320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6317" y="5299603"/>
            <a:ext cx="8142324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318" y="685800"/>
            <a:ext cx="8142324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6318" y="4343400"/>
            <a:ext cx="8142325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50207" y="863023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53214" y="2819399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5637" y="685801"/>
            <a:ext cx="7555291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31421" y="3428999"/>
            <a:ext cx="7183722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6317" y="4343400"/>
            <a:ext cx="8142324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320" y="3308581"/>
            <a:ext cx="8142321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6317" y="4777381"/>
            <a:ext cx="814232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50207" y="863023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53214" y="2819399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5637" y="685801"/>
            <a:ext cx="7555291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06319" y="3886200"/>
            <a:ext cx="8142323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6317" y="4775200"/>
            <a:ext cx="8142323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319" y="685802"/>
            <a:ext cx="8142324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06318" y="3505200"/>
            <a:ext cx="814232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6318" y="4343400"/>
            <a:ext cx="814232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9843" y="685800"/>
            <a:ext cx="1438800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318" y="685800"/>
            <a:ext cx="6517737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0F7DB6-48FB-E949-9115-A6B7E8498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551426-2384-5C4B-B12B-16A23B8D3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401401-6EE8-AA41-A275-FB722AD5E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0B8A90-DEEB-A643-BCD5-29ACC7BF1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4FA001-CFC0-7441-8087-DB0F22DE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624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93C21-7C4D-D34B-AAAE-48326D548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F3FF54-FE14-8748-A1B4-B247ADB8C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9249FD-C96D-B34D-BED6-45D8F85FD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DACBB-843E-A840-B510-FA1B074ED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FD8932-AF25-7F4E-B515-87AD5336D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156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978" y="457201"/>
            <a:ext cx="8346723" cy="19812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978" y="2667000"/>
            <a:ext cx="8346723" cy="333281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56357" y="6108174"/>
            <a:ext cx="928929" cy="365125"/>
          </a:xfrm>
        </p:spPr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7035" y="6108174"/>
            <a:ext cx="575739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7215" y="6108174"/>
            <a:ext cx="463486" cy="365125"/>
          </a:xfrm>
        </p:spPr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4EAA6-F2A2-B841-A3A4-973D5DA97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19BEC6-3CB1-B54E-91D1-791F7E417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A00B53-A55F-D24A-9197-9023A9AAD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3FF45B-9975-F048-8709-F749D1D03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D453C-2E66-B342-8E91-D5ACDAA9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36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90277-6647-B547-9D89-3BBE9B788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7CBB0B-AF9C-6A43-90B4-9354DEEEB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CA8D56-DDDB-0B46-B3F9-687D7C589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E05A58-B4AF-E04A-8BF4-58B8199E3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40EB54-439A-8549-8BB0-EAAAE0825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4524A8-596C-0F4C-ADAA-6BF57643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760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A03C2-6972-8C40-B912-3A527174B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80FB75-3E01-AA46-9F01-12C62FD87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00D731-88B8-EC48-A4E8-FD7A05BE8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5E477D5-BBA8-8F4A-BCC6-81E7C05EC3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774E6E-4372-BF4C-B1DE-80327A312E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0853EAA-8321-924C-BC36-41B3263A5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95B022-A5C8-444E-986C-A3E9CADD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D2A03DA-99B3-D74E-9FD2-05F168D24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7032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B00D62-5EBE-9042-934B-05851EC5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B0F0065-E518-AF4A-AE91-B5BDD3821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26FF316-6AAF-8341-805E-22B07101A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86F526-AE89-F44D-BB96-F87214246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793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7FCF364-A70C-3848-8875-00E926A49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239C5D-D0C8-4043-8A38-F0DE6A8DE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DBF484-7ADE-FC48-96FD-2111378FC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7479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59054-F09C-D448-B654-368E3AA32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F11B78-E37E-5F44-9105-1B44EB8C1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5B2795-353D-B140-A40D-68A1BDB9F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F42EAF-7EF8-B14E-B17B-628794FC9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25D693-93A4-3F4E-BFC3-22EF7DD3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93545B-FC99-D74D-9674-C9D0BF2CB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6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8D436-4BE5-1647-BAA7-DDF791521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A8C98C2-F9C1-5447-97B1-6D356FD95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9315B9-89A5-6849-8C8F-63CD89D98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2A9D65-E92F-6A48-9EE8-25FF1DB5F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CE2839-9AB8-414A-B77F-9D0027E5E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7DEEE4-1BD7-0E4A-8129-CAD185118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20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8B029-8D55-F946-9A8F-8F1593B6A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D09E05-B59D-AA49-9031-3E7790FF2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324E17-44FA-0140-94CE-168F1E79A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142305-0511-CF48-8ACB-D46C7A091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2B5FD0-8A65-5442-A9FE-58B8B4A9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390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68B3E42-42AE-B640-B54A-F27ACB2AEE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94A53E-D914-7F4F-8D61-0E5A8842D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1EA84E-4757-FE48-929B-13DE25719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78001F-C285-664E-878E-4CEE973B7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99A5C2-7F00-9442-A8BA-EAA594459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596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0F7DB6-48FB-E949-9115-A6B7E8498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551426-2384-5C4B-B12B-16A23B8D3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401401-6EE8-AA41-A275-FB722AD5E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0B8A90-DEEB-A643-BCD5-29ACC7BF1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4FA001-CFC0-7441-8087-DB0F22DE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129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579" y="2666999"/>
            <a:ext cx="7258122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52581" y="5027070"/>
            <a:ext cx="7258119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62761" y="6116071"/>
            <a:ext cx="447940" cy="365125"/>
          </a:xfrm>
        </p:spPr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93C21-7C4D-D34B-AAAE-48326D548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F3FF54-FE14-8748-A1B4-B247ADB8C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9249FD-C96D-B34D-BED6-45D8F85FD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DACBB-843E-A840-B510-FA1B074ED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FD8932-AF25-7F4E-B515-87AD5336D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254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4EAA6-F2A2-B841-A3A4-973D5DA97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19BEC6-3CB1-B54E-91D1-791F7E417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A00B53-A55F-D24A-9197-9023A9AAD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3FF45B-9975-F048-8709-F749D1D03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D453C-2E66-B342-8E91-D5ACDAA9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97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90277-6647-B547-9D89-3BBE9B788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7CBB0B-AF9C-6A43-90B4-9354DEEEB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CA8D56-DDDB-0B46-B3F9-687D7C589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E05A58-B4AF-E04A-8BF4-58B8199E3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40EB54-439A-8549-8BB0-EAAAE0825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4524A8-596C-0F4C-ADAA-6BF57643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071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A03C2-6972-8C40-B912-3A527174B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80FB75-3E01-AA46-9F01-12C62FD87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00D731-88B8-EC48-A4E8-FD7A05BE8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5E477D5-BBA8-8F4A-BCC6-81E7C05EC3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774E6E-4372-BF4C-B1DE-80327A312E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0853EAA-8321-924C-BC36-41B3263A5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95B022-A5C8-444E-986C-A3E9CADD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D2A03DA-99B3-D74E-9FD2-05F168D24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045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B00D62-5EBE-9042-934B-05851EC5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B0F0065-E518-AF4A-AE91-B5BDD3821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26FF316-6AAF-8341-805E-22B07101A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86F526-AE89-F44D-BB96-F87214246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442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7FCF364-A70C-3848-8875-00E926A49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239C5D-D0C8-4043-8A38-F0DE6A8DE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DBF484-7ADE-FC48-96FD-2111378FC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5396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59054-F09C-D448-B654-368E3AA32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F11B78-E37E-5F44-9105-1B44EB8C1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5B2795-353D-B140-A40D-68A1BDB9F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F42EAF-7EF8-B14E-B17B-628794FC9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25D693-93A4-3F4E-BFC3-22EF7DD3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93545B-FC99-D74D-9674-C9D0BF2CB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26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8D436-4BE5-1647-BAA7-DDF791521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A8C98C2-F9C1-5447-97B1-6D356FD95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9315B9-89A5-6849-8C8F-63CD89D98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2A9D65-E92F-6A48-9EE8-25FF1DB5F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CE2839-9AB8-414A-B77F-9D0027E5E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7DEEE4-1BD7-0E4A-8129-CAD185118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359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8B029-8D55-F946-9A8F-8F1593B6A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D09E05-B59D-AA49-9031-3E7790FF2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324E17-44FA-0140-94CE-168F1E79A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142305-0511-CF48-8ACB-D46C7A091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2B5FD0-8A65-5442-A9FE-58B8B4A9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7272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68B3E42-42AE-B640-B54A-F27ACB2AEE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94A53E-D914-7F4F-8D61-0E5A8842D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1EA84E-4757-FE48-929B-13DE25719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78001F-C285-664E-878E-4CEE973B7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99A5C2-7F00-9442-A8BA-EAA594459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287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978" y="685802"/>
            <a:ext cx="8346723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3977" y="2667000"/>
            <a:ext cx="4051554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9146" y="2667000"/>
            <a:ext cx="4051554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272" y="2658533"/>
            <a:ext cx="3744315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6316" y="3335337"/>
            <a:ext cx="3978269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91852" y="2667000"/>
            <a:ext cx="375679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0371" y="3335337"/>
            <a:ext cx="3978269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318" y="1600200"/>
            <a:ext cx="288441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516" y="685801"/>
            <a:ext cx="5072126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6318" y="2971800"/>
            <a:ext cx="2884412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5027" y="1752599"/>
            <a:ext cx="4409902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72287" y="914400"/>
            <a:ext cx="2666485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5027" y="3124199"/>
            <a:ext cx="4409902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1"/>
            <a:ext cx="2309681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3978" y="457201"/>
            <a:ext cx="8346723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3978" y="2667001"/>
            <a:ext cx="8346722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71903" y="6116071"/>
            <a:ext cx="9289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52581" y="6116071"/>
            <a:ext cx="57573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62761" y="6116071"/>
            <a:ext cx="447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71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10BEE-B418-E343-B0C7-822ECC5F2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1C7F6C-D317-F640-9784-D7B2BE71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501A46-261F-AB46-A084-55D0BF8256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00F0FE-EB01-D441-A033-8BAAC7F3EF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60A08E-2E96-CD4D-9B6B-92FB35D9F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08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10BEE-B418-E343-B0C7-822ECC5F2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1C7F6C-D317-F640-9784-D7B2BE71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501A46-261F-AB46-A084-55D0BF8256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2B4B8-6249-1440-B366-5C61219614D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00F0FE-EB01-D441-A033-8BAAC7F3EF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60A08E-2E96-CD4D-9B6B-92FB35D9F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75699-78B1-474C-A706-0379DE48F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83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onlinetestpad.com/" TargetMode="Externa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Assipova.zhanna@gmail.c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Zhanna.Assipova@kaznu.k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AACE266-17E6-624D-A6FF-3D1A6C7F4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975" y="2294964"/>
            <a:ext cx="7064189" cy="208529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Об опыте реализации дистанционных образовательных технологий кафедрой рекреационной географии и туризма КазНУ им.аль-Фараби в условиях угрозы</a:t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00D52E-B00B-5343-B070-681EBB6DF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975" y="207682"/>
            <a:ext cx="1422400" cy="14224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5348AB-2AA4-0948-BFD4-DE6FB610F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363" y="207682"/>
            <a:ext cx="1889637" cy="13017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45B9EC-6097-8C42-8785-D42DBF534C16}"/>
              </a:ext>
            </a:extLst>
          </p:cNvPr>
          <p:cNvSpPr txBox="1"/>
          <p:nvPr/>
        </p:nvSpPr>
        <p:spPr>
          <a:xfrm>
            <a:off x="4960365" y="5486400"/>
            <a:ext cx="46497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Докладчик: и.о.доцента кафедры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рекреационной географии и туризма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Асипова Ж.М.,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176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8A64E01-9996-414E-95D9-BB7FA89E44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447435"/>
              </p:ext>
            </p:extLst>
          </p:nvPr>
        </p:nvGraphicFramePr>
        <p:xfrm>
          <a:off x="0" y="0"/>
          <a:ext cx="9906002" cy="159032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1977">
                  <a:extLst>
                    <a:ext uri="{9D8B030D-6E8A-4147-A177-3AD203B41FA5}">
                      <a16:colId xmlns:a16="http://schemas.microsoft.com/office/drawing/2014/main" val="2797950001"/>
                    </a:ext>
                  </a:extLst>
                </a:gridCol>
                <a:gridCol w="1399508">
                  <a:extLst>
                    <a:ext uri="{9D8B030D-6E8A-4147-A177-3AD203B41FA5}">
                      <a16:colId xmlns:a16="http://schemas.microsoft.com/office/drawing/2014/main" val="3994061576"/>
                    </a:ext>
                  </a:extLst>
                </a:gridCol>
                <a:gridCol w="1520619">
                  <a:extLst>
                    <a:ext uri="{9D8B030D-6E8A-4147-A177-3AD203B41FA5}">
                      <a16:colId xmlns:a16="http://schemas.microsoft.com/office/drawing/2014/main" val="1444190694"/>
                    </a:ext>
                  </a:extLst>
                </a:gridCol>
                <a:gridCol w="1779887">
                  <a:extLst>
                    <a:ext uri="{9D8B030D-6E8A-4147-A177-3AD203B41FA5}">
                      <a16:colId xmlns:a16="http://schemas.microsoft.com/office/drawing/2014/main" val="2524296310"/>
                    </a:ext>
                  </a:extLst>
                </a:gridCol>
                <a:gridCol w="1653392">
                  <a:extLst>
                    <a:ext uri="{9D8B030D-6E8A-4147-A177-3AD203B41FA5}">
                      <a16:colId xmlns:a16="http://schemas.microsoft.com/office/drawing/2014/main" val="560542600"/>
                    </a:ext>
                  </a:extLst>
                </a:gridCol>
                <a:gridCol w="1520619">
                  <a:extLst>
                    <a:ext uri="{9D8B030D-6E8A-4147-A177-3AD203B41FA5}">
                      <a16:colId xmlns:a16="http://schemas.microsoft.com/office/drawing/2014/main" val="3451691942"/>
                    </a:ext>
                  </a:extLst>
                </a:gridCol>
              </a:tblGrid>
              <a:tr h="25553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Форма проведения итогового контроля (экзамена)*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Используемая платформа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прокторинга, видеозаписи,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проверка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плагиат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Возможность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автоматической генерации билетов/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вопросов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 осуществляется проверка работ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Форма проведения итогового контроля (экзамена)*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extLst>
                  <a:ext uri="{0D108BD9-81ED-4DB2-BD59-A6C34878D82A}">
                    <a16:rowId xmlns:a16="http://schemas.microsoft.com/office/drawing/2014/main" val="814189518"/>
                  </a:ext>
                </a:extLst>
              </a:tr>
              <a:tr h="43513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Тест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СДО 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Moodle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видов вопросов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1 тестовом комплекте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(виды: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множественный выбор,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верно/неверно,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на соответствие,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короткие ответы,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числовой ввод,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вычисляемый,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вложенные     ответы,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эссе и др.)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kk-K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25-100 вопросов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кред. = 25 вопрос.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 кред. = 50 вопрос.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 кред. = 75 вопрос.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6,7,8 кред. = 100 </a:t>
                      </a:r>
                      <a:r>
                        <a:rPr lang="ru-RU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вопр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kk-KZ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Консультации</a:t>
                      </a:r>
                      <a:r>
                        <a:rPr lang="kk-K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</a:t>
                      </a:r>
                      <a:r>
                        <a:rPr lang="kk-K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необходимости</a:t>
                      </a:r>
                      <a:r>
                        <a:rPr lang="kk-K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ИНОТ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476" marR="65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СДО 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Moodle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476" marR="65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обучающихся бакалавриата,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магистратуры.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небольших потоков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50 человек.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476" marR="65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Прокторинг – да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или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Видеозапись – да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476" marR="65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kk-KZ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Генерируются автоматически</a:t>
                      </a:r>
                      <a:endParaRPr lang="ru-RU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kk-KZ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вопросы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476" marR="65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kk-K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Система проверяет 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автоматически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ключам</a:t>
                      </a:r>
                      <a:r>
                        <a:rPr lang="kk-K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правильных ответов, </a:t>
                      </a:r>
                      <a:r>
                        <a:rPr lang="kk-KZ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кроме</a:t>
                      </a:r>
                      <a:r>
                        <a:rPr lang="kk-K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вида</a:t>
                      </a:r>
                      <a:r>
                        <a:rPr lang="kk-K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тестов</a:t>
                      </a:r>
                      <a:r>
                        <a:rPr lang="kk-K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«Эссе». 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kk-K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kk-KZ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</a:t>
                      </a:r>
                      <a:r>
                        <a:rPr lang="kk-K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теста</a:t>
                      </a:r>
                      <a:r>
                        <a:rPr lang="kk-K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«Эссе»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kk-KZ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преподаватель</a:t>
                      </a:r>
                      <a:r>
                        <a:rPr lang="kk-K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kk-KZ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оценивает</a:t>
                      </a:r>
                      <a:r>
                        <a:rPr lang="kk-K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сам.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476" marR="65476" marT="0" marB="0"/>
                </a:tc>
                <a:extLst>
                  <a:ext uri="{0D108BD9-81ED-4DB2-BD59-A6C34878D82A}">
                    <a16:rowId xmlns:a16="http://schemas.microsoft.com/office/drawing/2014/main" val="1250970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9211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FF26B-2D01-5444-9335-7DEF4C077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0"/>
            <a:ext cx="8543925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Тест в СДО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Moodle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CD77B2-7365-9B4B-81CB-5C98A3A4DB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2950" y="1825625"/>
            <a:ext cx="4210050" cy="4351338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4 видов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вопросов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1 тестовом комплекте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(виды: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множественный выбор,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верно/неверно,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на соответствие,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короткие ответы,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числовой ввод,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вычисляемый,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вложенные     ответы,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эссе и др.)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42D215-2640-3A4F-8891-00C00576E1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kk-KZ" sz="2400" b="1" dirty="0">
                <a:latin typeface="Arial" panose="020B0604020202020204" pitchFamily="34" charset="0"/>
                <a:cs typeface="Arial" panose="020B0604020202020204" pitchFamily="34" charset="0"/>
              </a:rPr>
              <a:t>25-100 вопросов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 кред. = 25 вопрос.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2,3 кред. = 50 вопрос.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4,5 кред. = 75 вопрос.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6,7,8 кред. = 100 вопросов.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Альтернатива </a:t>
            </a:r>
            <a:r>
              <a:rPr lang="en-GB" sz="2400" dirty="0">
                <a:hlinkClick r:id="rId2"/>
              </a:rPr>
              <a:t>https://onlinetestpad.com/</a:t>
            </a:r>
            <a:r>
              <a:rPr lang="ru-RU" sz="2400" dirty="0"/>
              <a:t>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871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A68AEB-EF8C-FA46-99F3-2878218C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КазНУ им.аль-Фараби участник проекта </a:t>
            </a: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Coursera for campus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71923F-BF25-0E4B-A894-909EA6C285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 18 марта 2020, доступ 5000 мест для ППС и. студентов КазНУ им.аль-Фараби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0C82EC8-429E-3D4F-BFBF-854FD80E35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59400" y="3280135"/>
            <a:ext cx="4051300" cy="212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8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656403-F4CE-A943-9AA0-9031B221D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277" y="92075"/>
            <a:ext cx="8346723" cy="1752599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Coursera for campus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(ППС-7, студенты-51)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3B487D-D7E3-FE4D-98C9-111FAE6736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Актымбаева А.С.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Плохих Р.В.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Вудворд Д.Б.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Асипова Ж.М.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Калимбетов Е.А.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Сакыпбек М.А.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Сапиева А.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4BB719-F872-F44D-B4B6-9489185A4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2667000"/>
            <a:ext cx="5334000" cy="4191000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Innovation Management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Standardisation &amp; Technology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Human Resource Management: HR for People Managers Specialization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Managing Responsibly: Practicing Sustainability, Responsibility and Ethics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International Entertainment and Sports Marketing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Sustainable Tourism – promoting environmental public health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Food &amp; Beverage Management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fundamentals of hotel distribution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745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39740C-51AA-2047-B4E1-37637B9EF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79040" cy="46135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B6E51D-BDEF-4C45-84ED-4D9B02866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342" y="1913104"/>
            <a:ext cx="6892074" cy="494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43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77FCF6-82E4-264B-A705-B9F8EEEB1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027" y="1752599"/>
            <a:ext cx="8313046" cy="1371600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8BC9D2-1B97-5B45-9683-89268A7B8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08171" y="4578926"/>
            <a:ext cx="4409902" cy="1828800"/>
          </a:xfrm>
        </p:spPr>
        <p:txBody>
          <a:bodyPr/>
          <a:lstStyle/>
          <a:p>
            <a:pPr algn="just"/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Assipova.zhanna@gmail.com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Zhanna.Assipova@kaznu.kz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+ 7 702 340 4656 </a:t>
            </a:r>
          </a:p>
        </p:txBody>
      </p:sp>
    </p:spTree>
    <p:extLst>
      <p:ext uri="{BB962C8B-B14F-4D97-AF65-F5344CB8AC3E}">
        <p14:creationId xmlns:p14="http://schemas.microsoft.com/office/powerpoint/2010/main" val="1624882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AF4B278-E615-CD42-BB42-DFA62257E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93638" y="418751"/>
            <a:ext cx="4445000" cy="2108200"/>
          </a:xfrm>
          <a:prstGeom prst="rect">
            <a:avLst/>
          </a:prstGeom>
        </p:spPr>
      </p:pic>
      <p:pic>
        <p:nvPicPr>
          <p:cNvPr id="5" name="Объект 3">
            <a:extLst>
              <a:ext uri="{FF2B5EF4-FFF2-40B4-BE49-F238E27FC236}">
                <a16:creationId xmlns:a16="http://schemas.microsoft.com/office/drawing/2014/main" id="{565F3A26-80BA-B445-B77A-66DB6CE5C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730" y="3525837"/>
            <a:ext cx="3382270" cy="333216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A1AAB3-4F48-4541-A68F-04C0EFEC9E05}"/>
              </a:ext>
            </a:extLst>
          </p:cNvPr>
          <p:cNvSpPr/>
          <p:nvPr/>
        </p:nvSpPr>
        <p:spPr>
          <a:xfrm>
            <a:off x="1640227" y="2703016"/>
            <a:ext cx="4445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трансляции опыта крупных инновационных корпораций в университете работают научно-образовательные центры «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Hewlett-Packard», «Cisco», «Koni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Minolta», «Fujitsu», «Samsung», «Alcatel», «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Лаборатория Касперского», 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Microsoft, Intel, Huawei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др.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49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066793-155A-3746-AE74-585764721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УНИВЕР 2.0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E9481B7-0A21-214C-8816-215B6AC91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Система обеспечивает синхронную работу всех участников образовательного процесса. Благодаря облачной системе автоматизации учебного процесса все учебные (посещаемость, успеваемость, выставление оценок на занятиях и экзаменах и т.д.) и вспомогательные процессы (процедуры распределения вакантных образовательных грантов и мест в общежитиях и др.) предельно открыты и прозрачны.</a:t>
            </a:r>
          </a:p>
        </p:txBody>
      </p:sp>
    </p:spTree>
    <p:extLst>
      <p:ext uri="{BB962C8B-B14F-4D97-AF65-F5344CB8AC3E}">
        <p14:creationId xmlns:p14="http://schemas.microsoft.com/office/powerpoint/2010/main" val="3485382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D654C-627A-D144-B567-AE2A7DC5D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Организация учебного процесс с применением ДОТ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F22DCC-B6A2-B048-AE87-72037E3D845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Система дистанционного обучения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MOODLE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Система УНИВЕР: функционал «Дистанционные курсы»</a:t>
            </a: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7B6B29-2EBD-C64D-B5A8-7E935D265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49646" y="2228851"/>
            <a:ext cx="4051554" cy="3346824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Microsoft teams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ZOOM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Skype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YouTube streaming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СДО "Oqylyq"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047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7A404-48E5-7E46-9087-6B1B891C1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Переход полностью к ДОТ преподавателей КазНУ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7E3CF-EF31-0045-8663-A9834D22D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GB" dirty="0"/>
              <a:t>Open.kaznu.kz –  </a:t>
            </a:r>
            <a:r>
              <a:rPr lang="ru-RU" dirty="0"/>
              <a:t>курс «Обучай дистанционно» на казахском и русском языках;</a:t>
            </a:r>
            <a:endParaRPr lang="en-GB" dirty="0"/>
          </a:p>
          <a:p>
            <a:pPr algn="just"/>
            <a:r>
              <a:rPr lang="ru-RU" dirty="0"/>
              <a:t>используя инструкции по платформам </a:t>
            </a:r>
            <a:r>
              <a:rPr lang="en-US" dirty="0"/>
              <a:t>Zoom; Skype, YouTube-streaming, Microsoft teams.</a:t>
            </a:r>
            <a:endParaRPr lang="ru-RU" dirty="0"/>
          </a:p>
          <a:p>
            <a:pPr algn="just"/>
            <a:r>
              <a:rPr lang="ru-RU" dirty="0"/>
              <a:t>Инструкции выполнены как в текстовом, так и в видео формате.</a:t>
            </a:r>
          </a:p>
        </p:txBody>
      </p:sp>
    </p:spTree>
    <p:extLst>
      <p:ext uri="{BB962C8B-B14F-4D97-AF65-F5344CB8AC3E}">
        <p14:creationId xmlns:p14="http://schemas.microsoft.com/office/powerpoint/2010/main" val="2123258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BC0EF-5666-E34A-860B-E2879BCFD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027" y="1276350"/>
            <a:ext cx="4409902" cy="1847849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итогового контроля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264F65-C363-0649-81B7-E81AB2639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5027" y="4038599"/>
            <a:ext cx="4409902" cy="1828800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Форматы экзаменов: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онлайн, дистанционный.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D34852-07C2-3F4F-AA21-1A2EFC4F9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00274"/>
            <a:ext cx="38100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66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8650F44-EE21-1049-8CF6-99FCED8857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761959"/>
              </p:ext>
            </p:extLst>
          </p:nvPr>
        </p:nvGraphicFramePr>
        <p:xfrm>
          <a:off x="290944" y="0"/>
          <a:ext cx="9615056" cy="7009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9954">
                  <a:extLst>
                    <a:ext uri="{9D8B030D-6E8A-4147-A177-3AD203B41FA5}">
                      <a16:colId xmlns:a16="http://schemas.microsoft.com/office/drawing/2014/main" val="3521203964"/>
                    </a:ext>
                  </a:extLst>
                </a:gridCol>
                <a:gridCol w="1604737">
                  <a:extLst>
                    <a:ext uri="{9D8B030D-6E8A-4147-A177-3AD203B41FA5}">
                      <a16:colId xmlns:a16="http://schemas.microsoft.com/office/drawing/2014/main" val="1310055440"/>
                    </a:ext>
                  </a:extLst>
                </a:gridCol>
                <a:gridCol w="2040899">
                  <a:extLst>
                    <a:ext uri="{9D8B030D-6E8A-4147-A177-3AD203B41FA5}">
                      <a16:colId xmlns:a16="http://schemas.microsoft.com/office/drawing/2014/main" val="70118960"/>
                    </a:ext>
                  </a:extLst>
                </a:gridCol>
                <a:gridCol w="1895855">
                  <a:extLst>
                    <a:ext uri="{9D8B030D-6E8A-4147-A177-3AD203B41FA5}">
                      <a16:colId xmlns:a16="http://schemas.microsoft.com/office/drawing/2014/main" val="3318612108"/>
                    </a:ext>
                  </a:extLst>
                </a:gridCol>
                <a:gridCol w="1743611">
                  <a:extLst>
                    <a:ext uri="{9D8B030D-6E8A-4147-A177-3AD203B41FA5}">
                      <a16:colId xmlns:a16="http://schemas.microsoft.com/office/drawing/2014/main" val="3958084252"/>
                    </a:ext>
                  </a:extLst>
                </a:gridCol>
              </a:tblGrid>
              <a:tr h="17345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Форма проведения итогового контроля (экзамена)*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Используемая платформа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прокторинга, видеозаписи,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проверка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плагиат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Возможность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автоматической генерации билетов/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вопросов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 осуществляется проверка работ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extLst>
                  <a:ext uri="{0D108BD9-81ED-4DB2-BD59-A6C34878D82A}">
                    <a16:rowId xmlns:a16="http://schemas.microsoft.com/office/drawing/2014/main" val="3128680529"/>
                  </a:ext>
                </a:extLst>
              </a:tr>
              <a:tr h="52744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Письменный традиционный –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набор текста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клавиатуре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окне редактора.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ПРЕДУСМОТРЕНА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форма ответа, написанного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руки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листе бумаги.</a:t>
                      </a:r>
                      <a:endParaRPr lang="ru-RU" sz="18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Внешний ресурс СДО "Oqylyq"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Прокторинг – да.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kk-KZ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Генерируются автоматически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билеты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Преподаватель дисциплины видит готовые экзаменацион</a:t>
                      </a:r>
                      <a:r>
                        <a:rPr lang="kk-KZ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ные работы в системе «</a:t>
                      </a:r>
                      <a:r>
                        <a:rPr lang="kk-KZ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Оқулық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», оценивает работу в системе «</a:t>
                      </a:r>
                      <a:r>
                        <a:rPr lang="kk-KZ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Оқулық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Переносит баллы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ведомости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системы Универ. 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extLst>
                  <a:ext uri="{0D108BD9-81ED-4DB2-BD59-A6C34878D82A}">
                    <a16:rowId xmlns:a16="http://schemas.microsoft.com/office/drawing/2014/main" val="696587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3061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6B88662-6A45-AE43-A932-A948BDC0C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448197"/>
              </p:ext>
            </p:extLst>
          </p:nvPr>
        </p:nvGraphicFramePr>
        <p:xfrm>
          <a:off x="166255" y="105416"/>
          <a:ext cx="9500606" cy="82712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0499">
                  <a:extLst>
                    <a:ext uri="{9D8B030D-6E8A-4147-A177-3AD203B41FA5}">
                      <a16:colId xmlns:a16="http://schemas.microsoft.com/office/drawing/2014/main" val="2686430884"/>
                    </a:ext>
                  </a:extLst>
                </a:gridCol>
                <a:gridCol w="1836575">
                  <a:extLst>
                    <a:ext uri="{9D8B030D-6E8A-4147-A177-3AD203B41FA5}">
                      <a16:colId xmlns:a16="http://schemas.microsoft.com/office/drawing/2014/main" val="582950901"/>
                    </a:ext>
                  </a:extLst>
                </a:gridCol>
                <a:gridCol w="2009701">
                  <a:extLst>
                    <a:ext uri="{9D8B030D-6E8A-4147-A177-3AD203B41FA5}">
                      <a16:colId xmlns:a16="http://schemas.microsoft.com/office/drawing/2014/main" val="2343749595"/>
                    </a:ext>
                  </a:extLst>
                </a:gridCol>
                <a:gridCol w="1866873">
                  <a:extLst>
                    <a:ext uri="{9D8B030D-6E8A-4147-A177-3AD203B41FA5}">
                      <a16:colId xmlns:a16="http://schemas.microsoft.com/office/drawing/2014/main" val="4250330890"/>
                    </a:ext>
                  </a:extLst>
                </a:gridCol>
                <a:gridCol w="1716958">
                  <a:extLst>
                    <a:ext uri="{9D8B030D-6E8A-4147-A177-3AD203B41FA5}">
                      <a16:colId xmlns:a16="http://schemas.microsoft.com/office/drawing/2014/main" val="445245208"/>
                    </a:ext>
                  </a:extLst>
                </a:gridCol>
              </a:tblGrid>
              <a:tr h="10743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Форма проведения итогового контроля (экзамена)*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Используемая платформа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прокторинга, видеозаписи,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проверка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плагиат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Возможность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автоматической генерации билетов/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вопросов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 осуществляется проверка работ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extLst>
                  <a:ext uri="{0D108BD9-81ED-4DB2-BD59-A6C34878D82A}">
                    <a16:rowId xmlns:a16="http://schemas.microsoft.com/office/drawing/2014/main" val="2629977863"/>
                  </a:ext>
                </a:extLst>
              </a:tr>
              <a:tr h="5327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Письменный проектный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(также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творческое задание</a:t>
                      </a:r>
                      <a:r>
                        <a:rPr lang="kk-KZ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решение кейса, </a:t>
                      </a:r>
                      <a:r>
                        <a:rPr lang="kk-KZ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эссе</a:t>
                      </a: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84" marR="469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СДО 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Moodle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84" marR="469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Прокторинг – нет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Видеозапись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 групповом выполнении – обязательна.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Предусмотрена автоматическая проверка на плагиат загруженных работ 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84" marR="469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84" marR="469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Преподаватель оценивает работу в системе СДО 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Moodle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переносит баллы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ведомости  системы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Универ.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984" marR="46984" marT="0" marB="0"/>
                </a:tc>
                <a:extLst>
                  <a:ext uri="{0D108BD9-81ED-4DB2-BD59-A6C34878D82A}">
                    <a16:rowId xmlns:a16="http://schemas.microsoft.com/office/drawing/2014/main" val="7174214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2815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F8AC757-C7A3-3442-B7B9-CDBAC2E179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62557"/>
              </p:ext>
            </p:extLst>
          </p:nvPr>
        </p:nvGraphicFramePr>
        <p:xfrm>
          <a:off x="290945" y="1"/>
          <a:ext cx="9268691" cy="6857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6023">
                  <a:extLst>
                    <a:ext uri="{9D8B030D-6E8A-4147-A177-3AD203B41FA5}">
                      <a16:colId xmlns:a16="http://schemas.microsoft.com/office/drawing/2014/main" val="3094233472"/>
                    </a:ext>
                  </a:extLst>
                </a:gridCol>
                <a:gridCol w="1546931">
                  <a:extLst>
                    <a:ext uri="{9D8B030D-6E8A-4147-A177-3AD203B41FA5}">
                      <a16:colId xmlns:a16="http://schemas.microsoft.com/office/drawing/2014/main" val="3256125535"/>
                    </a:ext>
                  </a:extLst>
                </a:gridCol>
                <a:gridCol w="1967378">
                  <a:extLst>
                    <a:ext uri="{9D8B030D-6E8A-4147-A177-3AD203B41FA5}">
                      <a16:colId xmlns:a16="http://schemas.microsoft.com/office/drawing/2014/main" val="239278610"/>
                    </a:ext>
                  </a:extLst>
                </a:gridCol>
                <a:gridCol w="1827560">
                  <a:extLst>
                    <a:ext uri="{9D8B030D-6E8A-4147-A177-3AD203B41FA5}">
                      <a16:colId xmlns:a16="http://schemas.microsoft.com/office/drawing/2014/main" val="1738510783"/>
                    </a:ext>
                  </a:extLst>
                </a:gridCol>
                <a:gridCol w="1680799">
                  <a:extLst>
                    <a:ext uri="{9D8B030D-6E8A-4147-A177-3AD203B41FA5}">
                      <a16:colId xmlns:a16="http://schemas.microsoft.com/office/drawing/2014/main" val="2750865068"/>
                    </a:ext>
                  </a:extLst>
                </a:gridCol>
              </a:tblGrid>
              <a:tr h="18986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Форма проведения итогового контроля (экзамена)*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Используемая платформа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прокторинга, видеозаписи,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проверка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плагиат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Возможность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автоматической генерации билетов/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вопросов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 осуществляется проверка работ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577" marR="30577" marT="0" marB="0"/>
                </a:tc>
                <a:extLst>
                  <a:ext uri="{0D108BD9-81ED-4DB2-BD59-A6C34878D82A}">
                    <a16:rowId xmlns:a16="http://schemas.microsoft.com/office/drawing/2014/main" val="5521159"/>
                  </a:ext>
                </a:extLst>
              </a:tr>
              <a:tr h="49593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Тест в системе «Универ»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 -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множественный выбор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kk-K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kk-K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150-200 вопросов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kk-KZ" sz="200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учета кредитов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kk-KZ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Универ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Прокторинг – </a:t>
                      </a:r>
                      <a:r>
                        <a:rPr lang="kk-K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или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Видеозапись – </a:t>
                      </a:r>
                      <a:r>
                        <a:rPr lang="kk-K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kk-KZ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Генерируются автоматически</a:t>
                      </a:r>
                      <a:endParaRPr lang="ru-RU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kk-KZ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вопросы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kk-K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Система проверяет 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автоматически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40610" algn="l"/>
                          <a:tab pos="2430780" algn="l"/>
                          <a:tab pos="4500880" algn="l"/>
                          <a:tab pos="4860925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ключам</a:t>
                      </a:r>
                      <a:r>
                        <a:rPr lang="kk-K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правильных ответов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0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79091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</TotalTime>
  <Words>1193</Words>
  <Application>Microsoft Macintosh PowerPoint</Application>
  <PresentationFormat>Лист A4 (210x297 мм)</PresentationFormat>
  <Paragraphs>224</Paragraphs>
  <Slides>15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Corbel</vt:lpstr>
      <vt:lpstr>Параллакс</vt:lpstr>
      <vt:lpstr>Тема Office</vt:lpstr>
      <vt:lpstr>1_Тема Office</vt:lpstr>
      <vt:lpstr>Об опыте реализации дистанционных образовательных технологий кафедрой рекреационной географии и туризма КазНУ им.аль-Фараби в условиях угрозы COVID-19 </vt:lpstr>
      <vt:lpstr>Презентация PowerPoint</vt:lpstr>
      <vt:lpstr>УНИВЕР 2.0</vt:lpstr>
      <vt:lpstr>Организация учебного процесс с применением ДОТ</vt:lpstr>
      <vt:lpstr>Переход полностью к ДОТ преподавателей КазНУ </vt:lpstr>
      <vt:lpstr>Организация итогового контроля </vt:lpstr>
      <vt:lpstr>Презентация PowerPoint</vt:lpstr>
      <vt:lpstr>Презентация PowerPoint</vt:lpstr>
      <vt:lpstr>Презентация PowerPoint</vt:lpstr>
      <vt:lpstr>Презентация PowerPoint</vt:lpstr>
      <vt:lpstr>Тест в СДО Moodle</vt:lpstr>
      <vt:lpstr>КазНУ им.аль-Фараби участник проекта Coursera for campus</vt:lpstr>
      <vt:lpstr>Проект Coursera for campus  (ППС-7, студенты-51) </vt:lpstr>
      <vt:lpstr>Презентация PowerPoint</vt:lpstr>
      <vt:lpstr>Спасибо за внимание!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Microsoft Office User</cp:lastModifiedBy>
  <cp:revision>24</cp:revision>
  <cp:lastPrinted>2020-04-17T07:44:06Z</cp:lastPrinted>
  <dcterms:created xsi:type="dcterms:W3CDTF">2018-03-02T05:56:38Z</dcterms:created>
  <dcterms:modified xsi:type="dcterms:W3CDTF">2020-04-17T07:44:10Z</dcterms:modified>
</cp:coreProperties>
</file>