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2" r:id="rId2"/>
    <p:sldId id="335" r:id="rId3"/>
    <p:sldId id="303" r:id="rId4"/>
    <p:sldId id="336" r:id="rId5"/>
    <p:sldId id="334" r:id="rId6"/>
    <p:sldId id="337" r:id="rId7"/>
    <p:sldId id="326" r:id="rId8"/>
    <p:sldId id="279" r:id="rId9"/>
    <p:sldId id="308" r:id="rId10"/>
    <p:sldId id="311" r:id="rId11"/>
    <p:sldId id="309" r:id="rId12"/>
    <p:sldId id="338" r:id="rId13"/>
    <p:sldId id="317" r:id="rId14"/>
    <p:sldId id="319" r:id="rId15"/>
    <p:sldId id="331" r:id="rId16"/>
    <p:sldId id="290" r:id="rId17"/>
    <p:sldId id="324" r:id="rId18"/>
    <p:sldId id="322" r:id="rId19"/>
    <p:sldId id="323" r:id="rId20"/>
    <p:sldId id="294" r:id="rId2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AEAEA"/>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881" autoAdjust="0"/>
  </p:normalViewPr>
  <p:slideViewPr>
    <p:cSldViewPr>
      <p:cViewPr>
        <p:scale>
          <a:sx n="100" d="100"/>
          <a:sy n="100" d="100"/>
        </p:scale>
        <p:origin x="-2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1E65D-97E7-49A7-BA60-539149B5B07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76779129-AB6F-4DA6-8630-DEAD0888F018}">
      <dgm:prSet phldrT="[Текст]"/>
      <dgm:spPr/>
      <dgm:t>
        <a:bodyPr/>
        <a:lstStyle/>
        <a:p>
          <a:r>
            <a:rPr lang="en-US" dirty="0" smtClean="0">
              <a:latin typeface="Bookman Old Style" pitchFamily="18" charset="0"/>
              <a:cs typeface="Times New Roman" pitchFamily="18" charset="0"/>
            </a:rPr>
            <a:t>Teachers of the department have numerous thanks to the leadership of the University, were awarded medals and honorary signs</a:t>
          </a:r>
          <a:endParaRPr lang="ru-RU" dirty="0">
            <a:latin typeface="Bookman Old Style" pitchFamily="18" charset="0"/>
          </a:endParaRPr>
        </a:p>
      </dgm:t>
    </dgm:pt>
    <dgm:pt modelId="{7D4407EF-F73B-450E-9113-69A6AA6AD55E}" type="parTrans" cxnId="{9C1755C8-186F-4039-A802-1E69738CB5EF}">
      <dgm:prSet/>
      <dgm:spPr/>
      <dgm:t>
        <a:bodyPr/>
        <a:lstStyle/>
        <a:p>
          <a:endParaRPr lang="ru-RU"/>
        </a:p>
      </dgm:t>
    </dgm:pt>
    <dgm:pt modelId="{E4B97A28-417F-4AF7-BE48-4CD76B7449F2}" type="sibTrans" cxnId="{9C1755C8-186F-4039-A802-1E69738CB5EF}">
      <dgm:prSet/>
      <dgm:spPr/>
      <dgm:t>
        <a:bodyPr/>
        <a:lstStyle/>
        <a:p>
          <a:endParaRPr lang="ru-RU"/>
        </a:p>
      </dgm:t>
    </dgm:pt>
    <dgm:pt modelId="{F2888CB1-2E44-421D-978A-6543D9345BBB}">
      <dgm:prSet phldrT="[Текст]"/>
      <dgm:spPr/>
      <dgm:t>
        <a:bodyPr/>
        <a:lstStyle/>
        <a:p>
          <a:r>
            <a:rPr lang="en-US" dirty="0" smtClean="0">
              <a:latin typeface="Bookman Old Style" pitchFamily="18" charset="0"/>
              <a:cs typeface="Times New Roman" pitchFamily="18" charset="0"/>
            </a:rPr>
            <a:t>The department has</a:t>
          </a:r>
          <a:endParaRPr lang="ru-RU" dirty="0" smtClean="0">
            <a:latin typeface="Bookman Old Style" pitchFamily="18" charset="0"/>
            <a:cs typeface="Times New Roman" pitchFamily="18" charset="0"/>
          </a:endParaRPr>
        </a:p>
        <a:p>
          <a:r>
            <a:rPr lang="en-US" dirty="0" smtClean="0">
              <a:latin typeface="Bookman Old Style" pitchFamily="18" charset="0"/>
              <a:cs typeface="Times New Roman" pitchFamily="18" charset="0"/>
            </a:rPr>
            <a:t>6 winners</a:t>
          </a:r>
          <a:endParaRPr lang="ru-RU" dirty="0" smtClean="0">
            <a:latin typeface="Bookman Old Style" pitchFamily="18" charset="0"/>
            <a:cs typeface="Times New Roman" pitchFamily="18" charset="0"/>
          </a:endParaRPr>
        </a:p>
        <a:p>
          <a:r>
            <a:rPr lang="en-US" dirty="0" smtClean="0">
              <a:latin typeface="Bookman Old Style" pitchFamily="18" charset="0"/>
              <a:cs typeface="Times New Roman" pitchFamily="18" charset="0"/>
            </a:rPr>
            <a:t>Republican contest the MES</a:t>
          </a:r>
          <a:endParaRPr lang="ru-RU" dirty="0" smtClean="0">
            <a:latin typeface="Bookman Old Style" pitchFamily="18" charset="0"/>
            <a:cs typeface="Times New Roman" pitchFamily="18" charset="0"/>
          </a:endParaRPr>
        </a:p>
        <a:p>
          <a:r>
            <a:rPr lang="en-US" dirty="0" smtClean="0">
              <a:latin typeface="Bookman Old Style" pitchFamily="18" charset="0"/>
              <a:cs typeface="Times New Roman" pitchFamily="18" charset="0"/>
            </a:rPr>
            <a:t>"The best teacher of the university"</a:t>
          </a:r>
          <a:endParaRPr lang="ru-RU" dirty="0">
            <a:latin typeface="Bookman Old Style" pitchFamily="18" charset="0"/>
          </a:endParaRPr>
        </a:p>
      </dgm:t>
    </dgm:pt>
    <dgm:pt modelId="{3651C8B7-1801-4F4D-BDB5-5D70E42A4200}" type="parTrans" cxnId="{5E140D2E-C2D4-4516-A5C3-12EE688DA23A}">
      <dgm:prSet/>
      <dgm:spPr/>
      <dgm:t>
        <a:bodyPr/>
        <a:lstStyle/>
        <a:p>
          <a:endParaRPr lang="ru-RU"/>
        </a:p>
      </dgm:t>
    </dgm:pt>
    <dgm:pt modelId="{1D65F63C-8D1C-4BA6-8DBE-08B39DA289CB}" type="sibTrans" cxnId="{5E140D2E-C2D4-4516-A5C3-12EE688DA23A}">
      <dgm:prSet/>
      <dgm:spPr/>
      <dgm:t>
        <a:bodyPr/>
        <a:lstStyle/>
        <a:p>
          <a:endParaRPr lang="ru-RU"/>
        </a:p>
      </dgm:t>
    </dgm:pt>
    <dgm:pt modelId="{766AB745-E94D-42DA-A6E5-DA75874285A5}" type="pres">
      <dgm:prSet presAssocID="{0AF1E65D-97E7-49A7-BA60-539149B5B070}" presName="compositeShape" presStyleCnt="0">
        <dgm:presLayoutVars>
          <dgm:chMax val="2"/>
          <dgm:dir/>
          <dgm:resizeHandles val="exact"/>
        </dgm:presLayoutVars>
      </dgm:prSet>
      <dgm:spPr/>
      <dgm:t>
        <a:bodyPr/>
        <a:lstStyle/>
        <a:p>
          <a:endParaRPr lang="ru-RU"/>
        </a:p>
      </dgm:t>
    </dgm:pt>
    <dgm:pt modelId="{8408EDA2-C15A-486C-8B42-7696F542242F}" type="pres">
      <dgm:prSet presAssocID="{0AF1E65D-97E7-49A7-BA60-539149B5B070}" presName="ribbon" presStyleLbl="node1" presStyleIdx="0" presStyleCnt="1" custScaleY="122881"/>
      <dgm:spPr/>
    </dgm:pt>
    <dgm:pt modelId="{02C3C56F-C067-4086-9BCE-35B1AEE9D238}" type="pres">
      <dgm:prSet presAssocID="{0AF1E65D-97E7-49A7-BA60-539149B5B070}" presName="leftArrowText" presStyleLbl="node1" presStyleIdx="0" presStyleCnt="1" custScaleY="127776">
        <dgm:presLayoutVars>
          <dgm:chMax val="0"/>
          <dgm:bulletEnabled val="1"/>
        </dgm:presLayoutVars>
      </dgm:prSet>
      <dgm:spPr/>
      <dgm:t>
        <a:bodyPr/>
        <a:lstStyle/>
        <a:p>
          <a:endParaRPr lang="ru-RU"/>
        </a:p>
      </dgm:t>
    </dgm:pt>
    <dgm:pt modelId="{40E07506-259F-4FF5-B6DF-D67E7CD50534}" type="pres">
      <dgm:prSet presAssocID="{0AF1E65D-97E7-49A7-BA60-539149B5B070}" presName="rightArrowText" presStyleLbl="node1" presStyleIdx="0" presStyleCnt="1">
        <dgm:presLayoutVars>
          <dgm:chMax val="0"/>
          <dgm:bulletEnabled val="1"/>
        </dgm:presLayoutVars>
      </dgm:prSet>
      <dgm:spPr/>
      <dgm:t>
        <a:bodyPr/>
        <a:lstStyle/>
        <a:p>
          <a:endParaRPr lang="ru-RU"/>
        </a:p>
      </dgm:t>
    </dgm:pt>
  </dgm:ptLst>
  <dgm:cxnLst>
    <dgm:cxn modelId="{9C1755C8-186F-4039-A802-1E69738CB5EF}" srcId="{0AF1E65D-97E7-49A7-BA60-539149B5B070}" destId="{76779129-AB6F-4DA6-8630-DEAD0888F018}" srcOrd="0" destOrd="0" parTransId="{7D4407EF-F73B-450E-9113-69A6AA6AD55E}" sibTransId="{E4B97A28-417F-4AF7-BE48-4CD76B7449F2}"/>
    <dgm:cxn modelId="{5E140D2E-C2D4-4516-A5C3-12EE688DA23A}" srcId="{0AF1E65D-97E7-49A7-BA60-539149B5B070}" destId="{F2888CB1-2E44-421D-978A-6543D9345BBB}" srcOrd="1" destOrd="0" parTransId="{3651C8B7-1801-4F4D-BDB5-5D70E42A4200}" sibTransId="{1D65F63C-8D1C-4BA6-8DBE-08B39DA289CB}"/>
    <dgm:cxn modelId="{AAE5E839-587B-468C-9506-70A2B7542361}" type="presOf" srcId="{F2888CB1-2E44-421D-978A-6543D9345BBB}" destId="{40E07506-259F-4FF5-B6DF-D67E7CD50534}" srcOrd="0" destOrd="0" presId="urn:microsoft.com/office/officeart/2005/8/layout/arrow6"/>
    <dgm:cxn modelId="{34201301-FDDD-4268-B86E-691306258B4D}" type="presOf" srcId="{0AF1E65D-97E7-49A7-BA60-539149B5B070}" destId="{766AB745-E94D-42DA-A6E5-DA75874285A5}" srcOrd="0" destOrd="0" presId="urn:microsoft.com/office/officeart/2005/8/layout/arrow6"/>
    <dgm:cxn modelId="{19A44155-CE6F-484A-88E8-AF04524D8404}" type="presOf" srcId="{76779129-AB6F-4DA6-8630-DEAD0888F018}" destId="{02C3C56F-C067-4086-9BCE-35B1AEE9D238}" srcOrd="0" destOrd="0" presId="urn:microsoft.com/office/officeart/2005/8/layout/arrow6"/>
    <dgm:cxn modelId="{03E90477-999B-4EDD-96C1-5D257D0DC0AE}" type="presParOf" srcId="{766AB745-E94D-42DA-A6E5-DA75874285A5}" destId="{8408EDA2-C15A-486C-8B42-7696F542242F}" srcOrd="0" destOrd="0" presId="urn:microsoft.com/office/officeart/2005/8/layout/arrow6"/>
    <dgm:cxn modelId="{79DE888D-0D22-417F-B4C0-FD95920DFB7F}" type="presParOf" srcId="{766AB745-E94D-42DA-A6E5-DA75874285A5}" destId="{02C3C56F-C067-4086-9BCE-35B1AEE9D238}" srcOrd="1" destOrd="0" presId="urn:microsoft.com/office/officeart/2005/8/layout/arrow6"/>
    <dgm:cxn modelId="{84A97CD5-F3D5-4B0B-9530-998251575D25}" type="presParOf" srcId="{766AB745-E94D-42DA-A6E5-DA75874285A5}" destId="{40E07506-259F-4FF5-B6DF-D67E7CD50534}"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8EDA2-C15A-486C-8B42-7696F542242F}">
      <dsp:nvSpPr>
        <dsp:cNvPr id="0" name=""/>
        <dsp:cNvSpPr/>
      </dsp:nvSpPr>
      <dsp:spPr>
        <a:xfrm>
          <a:off x="0" y="345040"/>
          <a:ext cx="9144000" cy="4494495"/>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3C56F-C067-4086-9BCE-35B1AEE9D238}">
      <dsp:nvSpPr>
        <dsp:cNvPr id="0" name=""/>
        <dsp:cNvSpPr/>
      </dsp:nvSpPr>
      <dsp:spPr>
        <a:xfrm>
          <a:off x="1097280" y="1154663"/>
          <a:ext cx="3017519" cy="2290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Bookman Old Style" pitchFamily="18" charset="0"/>
              <a:cs typeface="Times New Roman" pitchFamily="18" charset="0"/>
            </a:rPr>
            <a:t>Teachers of the department have numerous thanks to the leadership of the University, were awarded medals and honorary signs</a:t>
          </a:r>
          <a:endParaRPr lang="ru-RU" sz="1800" kern="1200" dirty="0">
            <a:latin typeface="Bookman Old Style" pitchFamily="18" charset="0"/>
          </a:endParaRPr>
        </a:p>
      </dsp:txBody>
      <dsp:txXfrm>
        <a:off x="1097280" y="1154663"/>
        <a:ext cx="3017519" cy="2290032"/>
      </dsp:txXfrm>
    </dsp:sp>
    <dsp:sp modelId="{40E07506-259F-4FF5-B6DF-D67E7CD50534}">
      <dsp:nvSpPr>
        <dsp:cNvPr id="0" name=""/>
        <dsp:cNvSpPr/>
      </dsp:nvSpPr>
      <dsp:spPr>
        <a:xfrm>
          <a:off x="4572000" y="1988784"/>
          <a:ext cx="3566160" cy="17922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Bookman Old Style" pitchFamily="18" charset="0"/>
              <a:cs typeface="Times New Roman" pitchFamily="18" charset="0"/>
            </a:rPr>
            <a:t>The department has</a:t>
          </a:r>
          <a:endParaRPr lang="ru-RU" sz="1800" kern="1200" dirty="0" smtClean="0">
            <a:latin typeface="Bookman Old Style" pitchFamily="18" charset="0"/>
            <a:cs typeface="Times New Roman" pitchFamily="18" charset="0"/>
          </a:endParaRPr>
        </a:p>
        <a:p>
          <a:pPr lvl="0" algn="ctr" defTabSz="800100">
            <a:lnSpc>
              <a:spcPct val="90000"/>
            </a:lnSpc>
            <a:spcBef>
              <a:spcPct val="0"/>
            </a:spcBef>
            <a:spcAft>
              <a:spcPct val="35000"/>
            </a:spcAft>
          </a:pPr>
          <a:r>
            <a:rPr lang="en-US" sz="1800" kern="1200" dirty="0" smtClean="0">
              <a:latin typeface="Bookman Old Style" pitchFamily="18" charset="0"/>
              <a:cs typeface="Times New Roman" pitchFamily="18" charset="0"/>
            </a:rPr>
            <a:t>6 winners</a:t>
          </a:r>
          <a:endParaRPr lang="ru-RU" sz="1800" kern="1200" dirty="0" smtClean="0">
            <a:latin typeface="Bookman Old Style" pitchFamily="18" charset="0"/>
            <a:cs typeface="Times New Roman" pitchFamily="18" charset="0"/>
          </a:endParaRPr>
        </a:p>
        <a:p>
          <a:pPr lvl="0" algn="ctr" defTabSz="800100">
            <a:lnSpc>
              <a:spcPct val="90000"/>
            </a:lnSpc>
            <a:spcBef>
              <a:spcPct val="0"/>
            </a:spcBef>
            <a:spcAft>
              <a:spcPct val="35000"/>
            </a:spcAft>
          </a:pPr>
          <a:r>
            <a:rPr lang="en-US" sz="1800" kern="1200" dirty="0" smtClean="0">
              <a:latin typeface="Bookman Old Style" pitchFamily="18" charset="0"/>
              <a:cs typeface="Times New Roman" pitchFamily="18" charset="0"/>
            </a:rPr>
            <a:t>Republican contest the MES</a:t>
          </a:r>
          <a:endParaRPr lang="ru-RU" sz="1800" kern="1200" dirty="0" smtClean="0">
            <a:latin typeface="Bookman Old Style" pitchFamily="18" charset="0"/>
            <a:cs typeface="Times New Roman" pitchFamily="18" charset="0"/>
          </a:endParaRPr>
        </a:p>
        <a:p>
          <a:pPr lvl="0" algn="ctr" defTabSz="800100">
            <a:lnSpc>
              <a:spcPct val="90000"/>
            </a:lnSpc>
            <a:spcBef>
              <a:spcPct val="0"/>
            </a:spcBef>
            <a:spcAft>
              <a:spcPct val="35000"/>
            </a:spcAft>
          </a:pPr>
          <a:r>
            <a:rPr lang="en-US" sz="1800" kern="1200" dirty="0" smtClean="0">
              <a:latin typeface="Bookman Old Style" pitchFamily="18" charset="0"/>
              <a:cs typeface="Times New Roman" pitchFamily="18" charset="0"/>
            </a:rPr>
            <a:t>"The best teacher of the university"</a:t>
          </a:r>
          <a:endParaRPr lang="ru-RU" sz="1800" kern="1200" dirty="0">
            <a:latin typeface="Bookman Old Style" pitchFamily="18" charset="0"/>
          </a:endParaRPr>
        </a:p>
      </dsp:txBody>
      <dsp:txXfrm>
        <a:off x="4572000" y="1988784"/>
        <a:ext cx="3566160" cy="179222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B9F85-E4FD-47AD-A2A6-3D8A36718148}" type="datetimeFigureOut">
              <a:rPr lang="ru-RU" smtClean="0"/>
              <a:pPr/>
              <a:t>30.03.2015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C5FA5-E715-4212-B93D-5FE4EBA89A91}" type="slidenum">
              <a:rPr lang="ru-RU" smtClean="0"/>
              <a:pPr/>
              <a:t>‹#›</a:t>
            </a:fld>
            <a:endParaRPr lang="ru-RU"/>
          </a:p>
        </p:txBody>
      </p:sp>
    </p:spTree>
    <p:extLst>
      <p:ext uri="{BB962C8B-B14F-4D97-AF65-F5344CB8AC3E}">
        <p14:creationId xmlns:p14="http://schemas.microsoft.com/office/powerpoint/2010/main" val="350857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2C5FA5-E715-4212-B93D-5FE4EBA89A91}" type="slidenum">
              <a:rPr lang="ru-RU" smtClean="0"/>
              <a:pPr/>
              <a:t>16</a:t>
            </a:fld>
            <a:endParaRPr lang="ru-RU"/>
          </a:p>
        </p:txBody>
      </p:sp>
    </p:spTree>
    <p:extLst>
      <p:ext uri="{BB962C8B-B14F-4D97-AF65-F5344CB8AC3E}">
        <p14:creationId xmlns:p14="http://schemas.microsoft.com/office/powerpoint/2010/main" val="2786083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1" name="Rectangle 39"/>
          <p:cNvSpPr>
            <a:spLocks noChangeArrowheads="1"/>
          </p:cNvSpPr>
          <p:nvPr/>
        </p:nvSpPr>
        <p:spPr bwMode="ltGray">
          <a:xfrm>
            <a:off x="0" y="4437063"/>
            <a:ext cx="9144000" cy="1728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B2F8C006-2BCA-497A-B4E9-25D30E1593E1}" type="slidenum">
              <a:rPr lang="en-US"/>
              <a:pPr/>
              <a:t>‹#›</a:t>
            </a:fld>
            <a:endParaRPr lang="en-US"/>
          </a:p>
        </p:txBody>
      </p:sp>
      <p:sp>
        <p:nvSpPr>
          <p:cNvPr id="3086" name="Text Box 14"/>
          <p:cNvSpPr txBox="1">
            <a:spLocks noChangeArrowheads="1"/>
          </p:cNvSpPr>
          <p:nvPr/>
        </p:nvSpPr>
        <p:spPr bwMode="gray">
          <a:xfrm>
            <a:off x="7762875" y="62865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i="1"/>
              <a:t>LOGO</a:t>
            </a:r>
          </a:p>
        </p:txBody>
      </p:sp>
      <p:sp>
        <p:nvSpPr>
          <p:cNvPr id="3074" name="Rectangle 2"/>
          <p:cNvSpPr>
            <a:spLocks noGrp="1" noChangeArrowheads="1"/>
          </p:cNvSpPr>
          <p:nvPr>
            <p:ph type="ctrTitle"/>
          </p:nvPr>
        </p:nvSpPr>
        <p:spPr>
          <a:xfrm>
            <a:off x="4267200" y="1219200"/>
            <a:ext cx="4495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chemeClr val="tx2"/>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pPr lvl="0"/>
            <a:r>
              <a:rPr lang="ru-RU" noProof="0" smtClean="0"/>
              <a:t>Образец подзаголовка</a:t>
            </a:r>
            <a:endParaRPr lang="en-US"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C94F018D-9F18-475B-945A-A38F7381A3DB}"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13791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7975" y="609600"/>
            <a:ext cx="2066925"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4837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03CB17F0-C49F-411F-AED5-22BB9598D75A}"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903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019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76400"/>
            <a:ext cx="8267700" cy="464820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553200" y="6553200"/>
            <a:ext cx="2133600" cy="2444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34150"/>
            <a:ext cx="838200" cy="261938"/>
          </a:xfrm>
        </p:spPr>
        <p:txBody>
          <a:bodyPr/>
          <a:lstStyle>
            <a:lvl1pPr>
              <a:defRPr/>
            </a:lvl1pPr>
          </a:lstStyle>
          <a:p>
            <a:fld id="{F9FE5C33-CBAE-48CE-ABC7-91CB97C8B0A6}" type="slidenum">
              <a:rPr lang="en-US"/>
              <a:pPr/>
              <a:t>‹#›</a:t>
            </a:fld>
            <a:endParaRPr lang="en-US"/>
          </a:p>
        </p:txBody>
      </p:sp>
      <p:sp>
        <p:nvSpPr>
          <p:cNvPr id="6" name="Дата 5"/>
          <p:cNvSpPr>
            <a:spLocks noGrp="1"/>
          </p:cNvSpPr>
          <p:nvPr>
            <p:ph type="dt" sz="half" idx="12"/>
          </p:nvPr>
        </p:nvSpPr>
        <p:spPr>
          <a:xfrm>
            <a:off x="381000" y="6534150"/>
            <a:ext cx="1905000" cy="261938"/>
          </a:xfrm>
        </p:spPr>
        <p:txBody>
          <a:bodyPr/>
          <a:lstStyle>
            <a:lvl1pPr>
              <a:defRPr/>
            </a:lvl1pPr>
          </a:lstStyle>
          <a:p>
            <a:endParaRPr lang="en-US"/>
          </a:p>
        </p:txBody>
      </p:sp>
    </p:spTree>
    <p:extLst>
      <p:ext uri="{BB962C8B-B14F-4D97-AF65-F5344CB8AC3E}">
        <p14:creationId xmlns:p14="http://schemas.microsoft.com/office/powerpoint/2010/main" val="153406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6A6B9462-7689-443C-AEF4-AF26BD3A73D2}"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1125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AD30BA11-4AFA-415F-841B-EB7418F21D2B}"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1124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49990644-980D-4B95-9DF6-64DB5F5BF649}"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94862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0DBF844C-5538-4635-B7F4-3B74ABE1AA77}"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1825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B7D26224-BA3A-49CB-A063-EA12CAD89F75}"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17325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FE4D264A-BBC6-4CEE-920F-0DBFE68005F7}"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60964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5740E2F9-1BB8-4A1B-A5EA-930B95401F9E}"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30056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AF93AB71-9B6E-414B-AA32-007CEFEA8CA6}"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85513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30" name="Rectangle 106"/>
          <p:cNvSpPr>
            <a:spLocks noChangeArrowheads="1"/>
          </p:cNvSpPr>
          <p:nvPr/>
        </p:nvSpPr>
        <p:spPr bwMode="gray">
          <a:xfrm>
            <a:off x="0" y="549275"/>
            <a:ext cx="9144000"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027" name="Rectangle 3"/>
          <p:cNvSpPr>
            <a:spLocks noGrp="1" noChangeArrowheads="1"/>
          </p:cNvSpPr>
          <p:nvPr>
            <p:ph type="body" idx="1"/>
          </p:nvPr>
        </p:nvSpPr>
        <p:spPr bwMode="gray">
          <a:xfrm>
            <a:off x="457200" y="1676400"/>
            <a:ext cx="8267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fld id="{2D252166-9E97-489B-B7FD-39E92C8C9213}"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3415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kaznu.kz/content/files/pages/folder8590/%D0%BF%D1%80%D0%BE%D0%B5%D0%BA%D1%82%206%20%D0%9A%D0%AD%D0%A2.pdf" TargetMode="External"/><Relationship Id="rId7" Type="http://schemas.openxmlformats.org/officeDocument/2006/relationships/image" Target="../media/image13.jpeg"/><Relationship Id="rId2" Type="http://schemas.openxmlformats.org/officeDocument/2006/relationships/hyperlink" Target="http://kaznu.kz/content/files/pages/folder8590/%D0%BF%D1%80%D0%BE%D0%B5%D0%BA%D1%82%202%20%D0%90%D0%A3%D0%9A.doc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kaznu.kz/content/files/pages/folder8590/%D0%BF%D1%80%D0%BE%D0%B5%D0%BA%D1%82%204%20%D0%94%D0%91%D0%A3.pdf" TargetMode="External"/><Relationship Id="rId4" Type="http://schemas.openxmlformats.org/officeDocument/2006/relationships/hyperlink" Target="http://kaznu.kz/content/files/pages/folder8590/%D0%BF%D1%80%D0%BE%D0%B5%D0%BA%D1%82%204%20%D0%95%D0%9B%D0%92.do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a:t>
            </a:r>
            <a:endParaRPr lang="ru-RU" dirty="0"/>
          </a:p>
        </p:txBody>
      </p:sp>
      <p:pic>
        <p:nvPicPr>
          <p:cNvPr id="8" name="Содержимое 7" descr="78_medium.jpg"/>
          <p:cNvPicPr>
            <a:picLocks noGrp="1" noChangeAspect="1"/>
          </p:cNvPicPr>
          <p:nvPr>
            <p:ph idx="1"/>
          </p:nvPr>
        </p:nvPicPr>
        <p:blipFill>
          <a:blip r:embed="rId2" cstate="print"/>
          <a:stretch>
            <a:fillRect/>
          </a:stretch>
        </p:blipFill>
        <p:spPr>
          <a:xfrm>
            <a:off x="1089581" y="1676400"/>
            <a:ext cx="7002938" cy="4648200"/>
          </a:xfrm>
        </p:spPr>
      </p:pic>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6" name="Прямоугольник 5"/>
          <p:cNvSpPr/>
          <p:nvPr/>
        </p:nvSpPr>
        <p:spPr bwMode="auto">
          <a:xfrm>
            <a:off x="0" y="-23161"/>
            <a:ext cx="91440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kumimoji="0" lang="ru-RU" sz="18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2339752" y="1484784"/>
            <a:ext cx="4824536" cy="1877437"/>
          </a:xfrm>
          <a:prstGeom prst="rect">
            <a:avLst/>
          </a:prstGeom>
          <a:noFill/>
        </p:spPr>
        <p:txBody>
          <a:bodyPr wrap="square" rtlCol="0">
            <a:spAutoFit/>
          </a:bodyPr>
          <a:lstStyle/>
          <a:p>
            <a:pPr algn="ctr"/>
            <a:r>
              <a:rPr lang="en-US" sz="2800" b="0" dirty="0" smtClean="0">
                <a:solidFill>
                  <a:schemeClr val="bg1"/>
                </a:solidFill>
                <a:latin typeface="Bookman Old Style" pitchFamily="18" charset="0"/>
              </a:rPr>
              <a:t>DEPARTMENT OF RUSSIAN PHILOLOGY, RUSSIAN AND WORLD LITERATURE</a:t>
            </a:r>
            <a:endParaRPr lang="ru-RU" sz="2800" dirty="0">
              <a:solidFill>
                <a:schemeClr val="bg1"/>
              </a:solidFill>
              <a:latin typeface="Bookman Old Style" pitchFamily="18" charset="0"/>
            </a:endParaRPr>
          </a:p>
        </p:txBody>
      </p:sp>
      <p:pic>
        <p:nvPicPr>
          <p:cNvPr id="14" name="Рисунок 13" descr="94924085_R_RRRRSR.png"/>
          <p:cNvPicPr>
            <a:picLocks noChangeAspect="1"/>
          </p:cNvPicPr>
          <p:nvPr/>
        </p:nvPicPr>
        <p:blipFill>
          <a:blip r:embed="rId3" cstate="print"/>
          <a:stretch>
            <a:fillRect/>
          </a:stretch>
        </p:blipFill>
        <p:spPr>
          <a:xfrm>
            <a:off x="1331640" y="260648"/>
            <a:ext cx="6648450" cy="720080"/>
          </a:xfrm>
          <a:prstGeom prst="rect">
            <a:avLst/>
          </a:prstGeom>
        </p:spPr>
      </p:pic>
      <p:pic>
        <p:nvPicPr>
          <p:cNvPr id="13" name="Рисунок 12" descr="circle(12).png"/>
          <p:cNvPicPr>
            <a:picLocks noChangeAspect="1"/>
          </p:cNvPicPr>
          <p:nvPr/>
        </p:nvPicPr>
        <p:blipFill>
          <a:blip r:embed="rId4" cstate="print"/>
          <a:stretch>
            <a:fillRect/>
          </a:stretch>
        </p:blipFill>
        <p:spPr>
          <a:xfrm>
            <a:off x="7596336" y="260648"/>
            <a:ext cx="1224136" cy="1224136"/>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Picture 2" descr="C:\Users\User\Desktop\сайт 2014-15\foto\с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221088"/>
            <a:ext cx="3168351" cy="18162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000">
            <a:off x="557580" y="3857679"/>
            <a:ext cx="2585768" cy="16357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User\Desktop\эмблема кафедры.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80000">
            <a:off x="6919194" y="3804077"/>
            <a:ext cx="1805841" cy="1497775"/>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C:\Users\Асхат\Desktop\сайт 14-15\Жар-птица.jpg"/>
          <p:cNvPicPr/>
          <p:nvPr/>
        </p:nvPicPr>
        <p:blipFill>
          <a:blip r:embed="rId8">
            <a:extLst>
              <a:ext uri="{28A0092B-C50C-407E-A947-70E740481C1C}">
                <a14:useLocalDpi xmlns:a14="http://schemas.microsoft.com/office/drawing/2010/main" val="0"/>
              </a:ext>
            </a:extLst>
          </a:blip>
          <a:srcRect/>
          <a:stretch>
            <a:fillRect/>
          </a:stretch>
        </p:blipFill>
        <p:spPr bwMode="auto">
          <a:xfrm>
            <a:off x="251520" y="260648"/>
            <a:ext cx="1367790" cy="15755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051720" y="598631"/>
            <a:ext cx="6019800" cy="487363"/>
          </a:xfrm>
        </p:spPr>
        <p:txBody>
          <a:bodyPr/>
          <a:lstStyle/>
          <a:p>
            <a:r>
              <a:rPr lang="en-US" sz="2000" dirty="0">
                <a:latin typeface="Bookman Old Style" pitchFamily="18" charset="0"/>
              </a:rPr>
              <a:t>RESEARCH PROJECTS DEPARTMENT</a:t>
            </a:r>
          </a:p>
        </p:txBody>
      </p:sp>
      <p:sp>
        <p:nvSpPr>
          <p:cNvPr id="81924" name="AutoShape 4"/>
          <p:cNvSpPr>
            <a:spLocks noChangeArrowheads="1"/>
          </p:cNvSpPr>
          <p:nvPr/>
        </p:nvSpPr>
        <p:spPr bwMode="blackWhite">
          <a:xfrm>
            <a:off x="361123" y="1916831"/>
            <a:ext cx="4035706" cy="1247743"/>
          </a:xfrm>
          <a:prstGeom prst="roundRect">
            <a:avLst>
              <a:gd name="adj" fmla="val 8238"/>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0" hangingPunct="0"/>
            <a:r>
              <a:rPr lang="en-US" sz="1600" b="0" dirty="0">
                <a:latin typeface="Bookman Old Style" pitchFamily="18" charset="0"/>
              </a:rPr>
              <a:t>A paradigm of intellectual and </a:t>
            </a:r>
            <a:endParaRPr lang="ru-RU" sz="1600" b="0" dirty="0" smtClean="0">
              <a:latin typeface="Bookman Old Style" pitchFamily="18" charset="0"/>
            </a:endParaRPr>
          </a:p>
          <a:p>
            <a:pPr algn="just" eaLnBrk="0" hangingPunct="0"/>
            <a:r>
              <a:rPr lang="en-US" sz="1600" b="0" dirty="0" smtClean="0">
                <a:latin typeface="Bookman Old Style" pitchFamily="18" charset="0"/>
              </a:rPr>
              <a:t>innovative potential </a:t>
            </a:r>
            <a:r>
              <a:rPr lang="en-US" sz="1600" b="0" dirty="0">
                <a:latin typeface="Bookman Old Style" pitchFamily="18" charset="0"/>
              </a:rPr>
              <a:t>of the </a:t>
            </a:r>
            <a:r>
              <a:rPr lang="en-US" sz="1600" b="0" dirty="0" smtClean="0">
                <a:latin typeface="Bookman Old Style" pitchFamily="18" charset="0"/>
              </a:rPr>
              <a:t>personality</a:t>
            </a:r>
            <a:endParaRPr lang="ru-RU" sz="1600" b="0" dirty="0" smtClean="0">
              <a:latin typeface="Bookman Old Style" pitchFamily="18" charset="0"/>
            </a:endParaRPr>
          </a:p>
          <a:p>
            <a:pPr algn="just" eaLnBrk="0" hangingPunct="0"/>
            <a:r>
              <a:rPr lang="en-US" sz="1600" b="0" dirty="0" smtClean="0">
                <a:latin typeface="Bookman Old Style" pitchFamily="18" charset="0"/>
              </a:rPr>
              <a:t> </a:t>
            </a:r>
            <a:r>
              <a:rPr lang="en-US" sz="1600" b="0" dirty="0">
                <a:latin typeface="Bookman Old Style" pitchFamily="18" charset="0"/>
              </a:rPr>
              <a:t>in literature </a:t>
            </a:r>
            <a:r>
              <a:rPr lang="en-US" sz="1600" b="0" dirty="0" smtClean="0">
                <a:latin typeface="Bookman Old Style" pitchFamily="18" charset="0"/>
              </a:rPr>
              <a:t>of Kazakhstan </a:t>
            </a:r>
            <a:r>
              <a:rPr lang="en-US" sz="1600" b="0" dirty="0">
                <a:latin typeface="Bookman Old Style" pitchFamily="18" charset="0"/>
              </a:rPr>
              <a:t>of the </a:t>
            </a:r>
            <a:endParaRPr lang="ru-RU" sz="1600" b="0" dirty="0" smtClean="0">
              <a:latin typeface="Bookman Old Style" pitchFamily="18" charset="0"/>
            </a:endParaRPr>
          </a:p>
          <a:p>
            <a:pPr algn="just" eaLnBrk="0" hangingPunct="0"/>
            <a:r>
              <a:rPr lang="en-US" sz="1600" b="0" dirty="0" smtClean="0">
                <a:latin typeface="Bookman Old Style" pitchFamily="18" charset="0"/>
              </a:rPr>
              <a:t>period </a:t>
            </a:r>
            <a:r>
              <a:rPr lang="en-US" sz="1600" b="0" dirty="0">
                <a:latin typeface="Bookman Old Style" pitchFamily="18" charset="0"/>
              </a:rPr>
              <a:t>of Independence</a:t>
            </a:r>
            <a:endParaRPr lang="en-US" sz="1600" b="0" dirty="0">
              <a:solidFill>
                <a:schemeClr val="bg1"/>
              </a:solidFill>
              <a:latin typeface="Bookman Old Style" pitchFamily="18" charset="0"/>
              <a:cs typeface="Times New Roman" pitchFamily="18" charset="0"/>
            </a:endParaRPr>
          </a:p>
        </p:txBody>
      </p:sp>
      <p:sp>
        <p:nvSpPr>
          <p:cNvPr id="81925" name="AutoShape 5"/>
          <p:cNvSpPr>
            <a:spLocks noChangeArrowheads="1"/>
          </p:cNvSpPr>
          <p:nvPr/>
        </p:nvSpPr>
        <p:spPr bwMode="blackWhite">
          <a:xfrm>
            <a:off x="361123" y="3491880"/>
            <a:ext cx="4035706" cy="1080120"/>
          </a:xfrm>
          <a:prstGeom prst="roundRect">
            <a:avLst>
              <a:gd name="adj" fmla="val 10205"/>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0" hangingPunct="0"/>
            <a:r>
              <a:rPr lang="en-US" sz="1600" b="0" dirty="0">
                <a:latin typeface="Bookman Old Style" pitchFamily="18" charset="0"/>
              </a:rPr>
              <a:t>Modern literature of Kazakhstan as </a:t>
            </a:r>
            <a:endParaRPr lang="ru-RU" sz="1600" b="0" dirty="0" smtClean="0">
              <a:latin typeface="Bookman Old Style" pitchFamily="18" charset="0"/>
            </a:endParaRPr>
          </a:p>
          <a:p>
            <a:pPr algn="just" eaLnBrk="0" hangingPunct="0"/>
            <a:r>
              <a:rPr lang="en-US" sz="1600" b="0" dirty="0" smtClean="0">
                <a:latin typeface="Bookman Old Style" pitchFamily="18" charset="0"/>
              </a:rPr>
              <a:t>a </a:t>
            </a:r>
            <a:r>
              <a:rPr lang="en-US" sz="1600" b="0" dirty="0">
                <a:latin typeface="Bookman Old Style" pitchFamily="18" charset="0"/>
              </a:rPr>
              <a:t>form of national self</a:t>
            </a:r>
            <a:endParaRPr lang="en-US" sz="1600" b="0" dirty="0">
              <a:solidFill>
                <a:schemeClr val="bg1"/>
              </a:solidFill>
              <a:latin typeface="Bookman Old Style" pitchFamily="18" charset="0"/>
              <a:cs typeface="Times New Roman" pitchFamily="18" charset="0"/>
            </a:endParaRPr>
          </a:p>
        </p:txBody>
      </p:sp>
      <p:sp>
        <p:nvSpPr>
          <p:cNvPr id="81926" name="AutoShape 6"/>
          <p:cNvSpPr>
            <a:spLocks noChangeArrowheads="1"/>
          </p:cNvSpPr>
          <p:nvPr/>
        </p:nvSpPr>
        <p:spPr bwMode="blackWhite">
          <a:xfrm>
            <a:off x="361123" y="4991100"/>
            <a:ext cx="4035706"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0" hangingPunct="0"/>
            <a:r>
              <a:rPr lang="en-US" sz="1600" b="0" dirty="0">
                <a:solidFill>
                  <a:schemeClr val="accent2">
                    <a:lumMod val="40000"/>
                    <a:lumOff val="60000"/>
                  </a:schemeClr>
                </a:solidFill>
                <a:latin typeface="Bookman Old Style" pitchFamily="18" charset="0"/>
                <a:hlinkClick r:id="rId2"/>
              </a:rPr>
              <a:t>Prose and Poetry 1970-2000 </a:t>
            </a:r>
            <a:endParaRPr lang="ru-RU" sz="1600" b="0" dirty="0" smtClean="0">
              <a:solidFill>
                <a:schemeClr val="accent2">
                  <a:lumMod val="40000"/>
                  <a:lumOff val="60000"/>
                </a:schemeClr>
              </a:solidFill>
              <a:latin typeface="Bookman Old Style" pitchFamily="18" charset="0"/>
              <a:hlinkClick r:id="rId2"/>
            </a:endParaRPr>
          </a:p>
          <a:p>
            <a:pPr algn="just" eaLnBrk="0" hangingPunct="0"/>
            <a:r>
              <a:rPr lang="en-US" sz="1600" b="0" dirty="0" smtClean="0">
                <a:solidFill>
                  <a:schemeClr val="accent2">
                    <a:lumMod val="40000"/>
                    <a:lumOff val="60000"/>
                  </a:schemeClr>
                </a:solidFill>
                <a:latin typeface="Bookman Old Style" pitchFamily="18" charset="0"/>
                <a:hlinkClick r:id="rId2"/>
              </a:rPr>
              <a:t>Kazakhstan's </a:t>
            </a:r>
            <a:r>
              <a:rPr lang="en-US" sz="1600" b="0" dirty="0">
                <a:solidFill>
                  <a:schemeClr val="accent2">
                    <a:lumMod val="40000"/>
                    <a:lumOff val="60000"/>
                  </a:schemeClr>
                </a:solidFill>
                <a:latin typeface="Bookman Old Style" pitchFamily="18" charset="0"/>
                <a:hlinkClick r:id="rId2"/>
              </a:rPr>
              <a:t>literature </a:t>
            </a:r>
            <a:r>
              <a:rPr lang="en-US" sz="1600" dirty="0">
                <a:solidFill>
                  <a:schemeClr val="accent2">
                    <a:lumMod val="40000"/>
                    <a:lumOff val="60000"/>
                  </a:schemeClr>
                </a:solidFill>
                <a:latin typeface="Bookman Old Style" pitchFamily="18" charset="0"/>
                <a:hlinkClick r:id="rId2"/>
              </a:rPr>
              <a:t>in </a:t>
            </a:r>
            <a:r>
              <a:rPr lang="en-US" sz="1600" dirty="0">
                <a:solidFill>
                  <a:schemeClr val="accent2">
                    <a:lumMod val="40000"/>
                    <a:lumOff val="60000"/>
                  </a:schemeClr>
                </a:solidFill>
                <a:hlinkClick r:id="rId2"/>
              </a:rPr>
              <a:t>the context </a:t>
            </a:r>
            <a:endParaRPr lang="ru-RU" sz="1600" dirty="0" smtClean="0">
              <a:solidFill>
                <a:schemeClr val="accent2">
                  <a:lumMod val="40000"/>
                  <a:lumOff val="60000"/>
                </a:schemeClr>
              </a:solidFill>
              <a:hlinkClick r:id="rId2"/>
            </a:endParaRPr>
          </a:p>
          <a:p>
            <a:pPr algn="just" eaLnBrk="0" hangingPunct="0"/>
            <a:r>
              <a:rPr lang="en-US" sz="1600" dirty="0" smtClean="0">
                <a:solidFill>
                  <a:schemeClr val="accent2">
                    <a:lumMod val="40000"/>
                    <a:lumOff val="60000"/>
                  </a:schemeClr>
                </a:solidFill>
                <a:hlinkClick r:id="rId2"/>
              </a:rPr>
              <a:t>of </a:t>
            </a:r>
            <a:r>
              <a:rPr lang="en-US" sz="1600" dirty="0">
                <a:solidFill>
                  <a:schemeClr val="accent2">
                    <a:lumMod val="40000"/>
                    <a:lumOff val="60000"/>
                  </a:schemeClr>
                </a:solidFill>
                <a:hlinkClick r:id="rId2"/>
              </a:rPr>
              <a:t>Central Asia</a:t>
            </a:r>
            <a:endParaRPr lang="ru-RU" sz="1600" dirty="0">
              <a:solidFill>
                <a:schemeClr val="accent2">
                  <a:lumMod val="40000"/>
                  <a:lumOff val="60000"/>
                </a:schemeClr>
              </a:solidFill>
            </a:endParaRPr>
          </a:p>
          <a:p>
            <a:pPr algn="just" eaLnBrk="0" hangingPunct="0"/>
            <a:endParaRPr lang="en-US" sz="1600" b="0" dirty="0">
              <a:latin typeface="Bookman Old Style" pitchFamily="18" charset="0"/>
              <a:cs typeface="Times New Roman" pitchFamily="18" charset="0"/>
            </a:endParaRPr>
          </a:p>
        </p:txBody>
      </p:sp>
      <p:sp>
        <p:nvSpPr>
          <p:cNvPr id="81927" name="AutoShape 7"/>
          <p:cNvSpPr>
            <a:spLocks noChangeArrowheads="1"/>
          </p:cNvSpPr>
          <p:nvPr/>
        </p:nvSpPr>
        <p:spPr bwMode="auto">
          <a:xfrm>
            <a:off x="5880100" y="3276600"/>
            <a:ext cx="2514600" cy="1295400"/>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dirty="0">
                <a:effectLst>
                  <a:outerShdw blurRad="38100" dist="38100" dir="2700000" algn="tl">
                    <a:srgbClr val="C0C0C0"/>
                  </a:outerShdw>
                </a:effectLst>
                <a:latin typeface="Bookman Old Style" pitchFamily="18" charset="0"/>
              </a:rPr>
              <a:t>Add Your </a:t>
            </a:r>
          </a:p>
          <a:p>
            <a:pPr algn="ctr"/>
            <a:r>
              <a:rPr lang="en-US" sz="1600" dirty="0">
                <a:effectLst>
                  <a:outerShdw blurRad="38100" dist="38100" dir="2700000" algn="tl">
                    <a:srgbClr val="C0C0C0"/>
                  </a:outerShdw>
                </a:effectLst>
                <a:latin typeface="Bookman Old Style" pitchFamily="18" charset="0"/>
              </a:rPr>
              <a:t>Title</a:t>
            </a:r>
          </a:p>
        </p:txBody>
      </p:sp>
      <p:sp>
        <p:nvSpPr>
          <p:cNvPr id="10" name="AutoShape 4"/>
          <p:cNvSpPr>
            <a:spLocks noChangeArrowheads="1"/>
          </p:cNvSpPr>
          <p:nvPr/>
        </p:nvSpPr>
        <p:spPr bwMode="blackWhite">
          <a:xfrm>
            <a:off x="4905655" y="4869160"/>
            <a:ext cx="4038600" cy="1584176"/>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hlinkClick r:id="rId3"/>
              </a:rPr>
              <a:t>Hypertext Space of </a:t>
            </a:r>
            <a:r>
              <a:rPr lang="en-US" sz="1600" dirty="0" err="1">
                <a:hlinkClick r:id="rId3"/>
              </a:rPr>
              <a:t>Olzhas</a:t>
            </a:r>
            <a:r>
              <a:rPr lang="en-US" sz="1600" dirty="0">
                <a:hlinkClick r:id="rId3"/>
              </a:rPr>
              <a:t> </a:t>
            </a:r>
            <a:endParaRPr lang="ru-RU" sz="1600" dirty="0" smtClean="0">
              <a:hlinkClick r:id="rId3"/>
            </a:endParaRPr>
          </a:p>
          <a:p>
            <a:r>
              <a:rPr lang="en-US" sz="1600" dirty="0" err="1" smtClean="0">
                <a:hlinkClick r:id="rId3"/>
              </a:rPr>
              <a:t>Suleimenovs</a:t>
            </a:r>
            <a:r>
              <a:rPr lang="en-US" sz="1600" dirty="0" smtClean="0">
                <a:hlinkClick r:id="rId3"/>
              </a:rPr>
              <a:t> </a:t>
            </a:r>
            <a:r>
              <a:rPr lang="en-US" sz="1600" dirty="0">
                <a:hlinkClick r:id="rId3"/>
              </a:rPr>
              <a:t>Creativity in the </a:t>
            </a:r>
            <a:endParaRPr lang="ru-RU" sz="1600" dirty="0" smtClean="0">
              <a:hlinkClick r:id="rId3"/>
            </a:endParaRPr>
          </a:p>
          <a:p>
            <a:r>
              <a:rPr lang="en-US" sz="1600" dirty="0" smtClean="0">
                <a:hlinkClick r:id="rId3"/>
              </a:rPr>
              <a:t>Context </a:t>
            </a:r>
            <a:r>
              <a:rPr lang="en-US" sz="1600" dirty="0">
                <a:hlinkClick r:id="rId3"/>
              </a:rPr>
              <a:t>of Russian- Turkic Interrelation</a:t>
            </a:r>
            <a:endParaRPr lang="ru-RU" sz="1600" dirty="0"/>
          </a:p>
        </p:txBody>
      </p:sp>
      <p:sp>
        <p:nvSpPr>
          <p:cNvPr id="16" name="AutoShape 6"/>
          <p:cNvSpPr>
            <a:spLocks noChangeArrowheads="1"/>
          </p:cNvSpPr>
          <p:nvPr/>
        </p:nvSpPr>
        <p:spPr bwMode="blackWhite">
          <a:xfrm>
            <a:off x="4907740" y="3276600"/>
            <a:ext cx="4038600" cy="1160512"/>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hlinkClick r:id="rId4"/>
              </a:rPr>
              <a:t>Development of Innovative socio-</a:t>
            </a:r>
            <a:endParaRPr lang="ru-RU" sz="1600" dirty="0"/>
          </a:p>
          <a:p>
            <a:r>
              <a:rPr lang="en-US" sz="1600" dirty="0">
                <a:hlinkClick r:id="rId4"/>
              </a:rPr>
              <a:t>Humanitarian Cluster of Discursive</a:t>
            </a:r>
            <a:endParaRPr lang="ru-RU" sz="1600" dirty="0"/>
          </a:p>
          <a:p>
            <a:r>
              <a:rPr lang="en-US" sz="1600" dirty="0">
                <a:hlinkClick r:id="rId4"/>
              </a:rPr>
              <a:t> Strategies and Instruments of Impact</a:t>
            </a:r>
            <a:endParaRPr lang="ru-RU" sz="1600" dirty="0"/>
          </a:p>
          <a:p>
            <a:r>
              <a:rPr lang="en-US" sz="1600" dirty="0">
                <a:hlinkClick r:id="rId4"/>
              </a:rPr>
              <a:t> in the Field of Social Practices</a:t>
            </a:r>
            <a:endParaRPr lang="ru-RU" sz="1600" dirty="0"/>
          </a:p>
        </p:txBody>
      </p:sp>
      <p:sp>
        <p:nvSpPr>
          <p:cNvPr id="17" name="AutoShape 5"/>
          <p:cNvSpPr>
            <a:spLocks noChangeArrowheads="1"/>
          </p:cNvSpPr>
          <p:nvPr/>
        </p:nvSpPr>
        <p:spPr bwMode="blackWhite">
          <a:xfrm>
            <a:off x="4907740" y="1628801"/>
            <a:ext cx="4038600" cy="144016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hlinkClick r:id="rId5"/>
              </a:rPr>
              <a:t>The Role of the Humanitarian </a:t>
            </a:r>
            <a:r>
              <a:rPr lang="en-US" sz="1600" dirty="0" smtClean="0">
                <a:hlinkClick r:id="rId5"/>
              </a:rPr>
              <a:t>Discourse</a:t>
            </a:r>
            <a:endParaRPr lang="ru-RU" sz="1600" dirty="0" smtClean="0">
              <a:hlinkClick r:id="rId5"/>
            </a:endParaRPr>
          </a:p>
          <a:p>
            <a:r>
              <a:rPr lang="en-US" sz="1600" dirty="0" smtClean="0">
                <a:hlinkClick r:id="rId5"/>
              </a:rPr>
              <a:t> </a:t>
            </a:r>
            <a:r>
              <a:rPr lang="en-US" sz="1600" dirty="0">
                <a:hlinkClick r:id="rId5"/>
              </a:rPr>
              <a:t>of Leader of Nation in the Creation of </a:t>
            </a:r>
            <a:endParaRPr lang="ru-RU" sz="1600" dirty="0" smtClean="0">
              <a:hlinkClick r:id="rId5"/>
            </a:endParaRPr>
          </a:p>
          <a:p>
            <a:r>
              <a:rPr lang="en-US" sz="1600" dirty="0" smtClean="0">
                <a:hlinkClick r:id="rId5"/>
              </a:rPr>
              <a:t>National </a:t>
            </a:r>
            <a:r>
              <a:rPr lang="en-US" sz="1600" dirty="0">
                <a:hlinkClick r:id="rId5"/>
              </a:rPr>
              <a:t>Idea of Kazakhstan in the </a:t>
            </a:r>
            <a:endParaRPr lang="ru-RU" sz="1600" dirty="0" smtClean="0">
              <a:hlinkClick r:id="rId5"/>
            </a:endParaRPr>
          </a:p>
          <a:p>
            <a:r>
              <a:rPr lang="en-US" sz="1600" dirty="0" smtClean="0">
                <a:hlinkClick r:id="rId5"/>
              </a:rPr>
              <a:t>Period </a:t>
            </a:r>
            <a:r>
              <a:rPr lang="en-US" sz="1600" dirty="0">
                <a:hlinkClick r:id="rId5"/>
              </a:rPr>
              <a:t>of Independence</a:t>
            </a:r>
            <a:endParaRPr lang="ru-RU" sz="1600" dirty="0"/>
          </a:p>
        </p:txBody>
      </p:sp>
      <p:pic>
        <p:nvPicPr>
          <p:cNvPr id="15" name="Рисунок 14" descr="circle(12).png"/>
          <p:cNvPicPr>
            <a:picLocks noChangeAspect="1"/>
          </p:cNvPicPr>
          <p:nvPr/>
        </p:nvPicPr>
        <p:blipFill>
          <a:blip r:embed="rId6" cstate="print"/>
          <a:stretch>
            <a:fillRect/>
          </a:stretch>
        </p:blipFill>
        <p:spPr>
          <a:xfrm>
            <a:off x="7915458" y="24656"/>
            <a:ext cx="1224136" cy="1224136"/>
          </a:xfrm>
          <a:prstGeom prst="rect">
            <a:avLst/>
          </a:prstGeom>
        </p:spPr>
      </p:pic>
      <p:pic>
        <p:nvPicPr>
          <p:cNvPr id="18" name="Picture 3" descr="C:\Users\User\Desktop\эмблема кафедры.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5"/>
          <p:cNvSpPr>
            <a:spLocks noChangeArrowheads="1"/>
          </p:cNvSpPr>
          <p:nvPr/>
        </p:nvSpPr>
        <p:spPr bwMode="blackWhite">
          <a:xfrm>
            <a:off x="361123" y="4955529"/>
            <a:ext cx="4035706" cy="1080120"/>
          </a:xfrm>
          <a:prstGeom prst="roundRect">
            <a:avLst>
              <a:gd name="adj" fmla="val 10205"/>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hlinkClick r:id="rId2"/>
              </a:rPr>
              <a:t>Prose and Poetry 1970-2000 </a:t>
            </a:r>
            <a:endParaRPr lang="ru-RU" sz="1600" dirty="0"/>
          </a:p>
          <a:p>
            <a:r>
              <a:rPr lang="en-US" sz="1600" dirty="0" err="1" smtClean="0">
                <a:hlinkClick r:id="rId2"/>
              </a:rPr>
              <a:t>Kazakhstans</a:t>
            </a:r>
            <a:r>
              <a:rPr lang="en-US" sz="1600" dirty="0" smtClean="0">
                <a:hlinkClick r:id="rId2"/>
              </a:rPr>
              <a:t> </a:t>
            </a:r>
            <a:r>
              <a:rPr lang="en-US" sz="1600" dirty="0">
                <a:hlinkClick r:id="rId2"/>
              </a:rPr>
              <a:t>literature in the context </a:t>
            </a:r>
            <a:endParaRPr lang="ru-RU" sz="1600" dirty="0"/>
          </a:p>
          <a:p>
            <a:r>
              <a:rPr lang="en-US" sz="1600" dirty="0">
                <a:hlinkClick r:id="rId2"/>
              </a:rPr>
              <a:t>of Central Asia</a:t>
            </a:r>
            <a:endParaRPr lang="ru-RU" sz="1600" dirty="0"/>
          </a:p>
          <a:p>
            <a:pPr algn="just" eaLnBrk="0" hangingPunct="0"/>
            <a:endParaRPr lang="ru-RU" sz="1600" b="0" dirty="0" smtClean="0">
              <a:latin typeface="Bookman Old Style" pitchFamily="18" charset="0"/>
            </a:endParaRPr>
          </a:p>
        </p:txBody>
      </p:sp>
      <p:sp>
        <p:nvSpPr>
          <p:cNvPr id="14" name="AutoShape 5"/>
          <p:cNvSpPr>
            <a:spLocks noChangeArrowheads="1"/>
          </p:cNvSpPr>
          <p:nvPr/>
        </p:nvSpPr>
        <p:spPr bwMode="blackWhite">
          <a:xfrm>
            <a:off x="4900676" y="3316796"/>
            <a:ext cx="4035706" cy="1080120"/>
          </a:xfrm>
          <a:prstGeom prst="roundRect">
            <a:avLst>
              <a:gd name="adj" fmla="val 10205"/>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hlinkClick r:id="rId4"/>
              </a:rPr>
              <a:t>Development of Innovative socio-</a:t>
            </a:r>
            <a:endParaRPr lang="ru-RU" sz="1600" dirty="0"/>
          </a:p>
          <a:p>
            <a:r>
              <a:rPr lang="en-US" sz="1600" dirty="0">
                <a:hlinkClick r:id="rId4"/>
              </a:rPr>
              <a:t>Humanitarian Cluster of Discursive</a:t>
            </a:r>
            <a:endParaRPr lang="ru-RU" sz="1600" dirty="0"/>
          </a:p>
          <a:p>
            <a:r>
              <a:rPr lang="en-US" sz="1600" dirty="0">
                <a:hlinkClick r:id="rId4"/>
              </a:rPr>
              <a:t> Strategies and Instruments of Impact</a:t>
            </a:r>
            <a:endParaRPr lang="ru-RU" sz="1600" dirty="0"/>
          </a:p>
          <a:p>
            <a:r>
              <a:rPr lang="en-US" sz="1600" dirty="0">
                <a:hlinkClick r:id="rId4"/>
              </a:rPr>
              <a:t> in the Field of Social Practices</a:t>
            </a:r>
            <a:endParaRPr lang="ru-RU" sz="1600" b="0" dirty="0" smtClean="0">
              <a:latin typeface="Bookman Old Style" pitchFamily="18" charset="0"/>
            </a:endParaRPr>
          </a:p>
        </p:txBody>
      </p:sp>
      <p:pic>
        <p:nvPicPr>
          <p:cNvPr id="19" name="Рисунок 18" descr="C:\Users\Асхат\Desktop\сайт 14-15\Жар-птица.jpg"/>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1333164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Нижний колонтитул 3"/>
          <p:cNvSpPr>
            <a:spLocks noGrp="1"/>
          </p:cNvSpPr>
          <p:nvPr>
            <p:ph type="ftr" sz="quarter" idx="10"/>
          </p:nvPr>
        </p:nvSpPr>
        <p:spPr/>
        <p:txBody>
          <a:bodyPr/>
          <a:lstStyle/>
          <a:p>
            <a:endParaRPr lang="en-US" dirty="0">
              <a:latin typeface="Bookman Old Style" pitchFamily="18" charset="0"/>
            </a:endParaRPr>
          </a:p>
        </p:txBody>
      </p:sp>
      <p:sp>
        <p:nvSpPr>
          <p:cNvPr id="84994" name="Rectangle 2"/>
          <p:cNvSpPr>
            <a:spLocks noGrp="1" noChangeArrowheads="1"/>
          </p:cNvSpPr>
          <p:nvPr>
            <p:ph type="title"/>
          </p:nvPr>
        </p:nvSpPr>
        <p:spPr/>
        <p:txBody>
          <a:bodyPr/>
          <a:lstStyle/>
          <a:p>
            <a:r>
              <a:rPr lang="en-US" sz="2000" dirty="0">
                <a:latin typeface="Bookman Old Style" pitchFamily="18" charset="0"/>
              </a:rPr>
              <a:t>Multidisciplinary Research and Innovation Center "GLOSS"</a:t>
            </a:r>
          </a:p>
        </p:txBody>
      </p:sp>
      <p:grpSp>
        <p:nvGrpSpPr>
          <p:cNvPr id="85052" name="Group 60"/>
          <p:cNvGrpSpPr>
            <a:grpSpLocks/>
          </p:cNvGrpSpPr>
          <p:nvPr/>
        </p:nvGrpSpPr>
        <p:grpSpPr bwMode="auto">
          <a:xfrm>
            <a:off x="1095375" y="2020888"/>
            <a:ext cx="8086732" cy="3767137"/>
            <a:chOff x="690" y="1273"/>
            <a:chExt cx="5094" cy="2373"/>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atin typeface="Bookman Old Style" pitchFamily="18" charset="0"/>
              </a:endParaRPr>
            </a:p>
          </p:txBody>
        </p:sp>
        <p:sp>
          <p:nvSpPr>
            <p:cNvPr id="85001" name="Oval 9"/>
            <p:cNvSpPr>
              <a:spLocks noChangeArrowheads="1"/>
            </p:cNvSpPr>
            <p:nvPr/>
          </p:nvSpPr>
          <p:spPr bwMode="auto">
            <a:xfrm>
              <a:off x="1578" y="2305"/>
              <a:ext cx="2358" cy="327"/>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atin typeface="Bookman Old Style" pitchFamily="18" charset="0"/>
              </a:endParaRPr>
            </a:p>
          </p:txBody>
        </p:sp>
        <p:grpSp>
          <p:nvGrpSpPr>
            <p:cNvPr id="85017"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sp>
          <p:nvSpPr>
            <p:cNvPr id="85020" name="Oval 28"/>
            <p:cNvSpPr>
              <a:spLocks noChangeArrowheads="1"/>
            </p:cNvSpPr>
            <p:nvPr/>
          </p:nvSpPr>
          <p:spPr bwMode="gray">
            <a:xfrm>
              <a:off x="2181" y="2331"/>
              <a:ext cx="164" cy="3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latin typeface="Bookman Old Style" pitchFamily="18" charset="0"/>
              </a:endParaRPr>
            </a:p>
          </p:txBody>
        </p:sp>
        <p:sp>
          <p:nvSpPr>
            <p:cNvPr id="85021" name="Oval 29"/>
            <p:cNvSpPr>
              <a:spLocks noChangeArrowheads="1"/>
            </p:cNvSpPr>
            <p:nvPr/>
          </p:nvSpPr>
          <p:spPr bwMode="gray">
            <a:xfrm>
              <a:off x="2177" y="2321"/>
              <a:ext cx="164" cy="327"/>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ru-RU">
                <a:latin typeface="Bookman Old Style" pitchFamily="18" charset="0"/>
              </a:endParaRPr>
            </a:p>
          </p:txBody>
        </p:sp>
        <p:sp>
          <p:nvSpPr>
            <p:cNvPr id="85022" name="Oval 30"/>
            <p:cNvSpPr>
              <a:spLocks noChangeArrowheads="1"/>
            </p:cNvSpPr>
            <p:nvPr/>
          </p:nvSpPr>
          <p:spPr bwMode="gray">
            <a:xfrm>
              <a:off x="2261" y="2331"/>
              <a:ext cx="1065" cy="3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atin typeface="Bookman Old Style" pitchFamily="18" charset="0"/>
              </a:endParaRPr>
            </a:p>
          </p:txBody>
        </p:sp>
        <p:sp>
          <p:nvSpPr>
            <p:cNvPr id="85023" name="Oval 31"/>
            <p:cNvSpPr>
              <a:spLocks noChangeArrowheads="1"/>
            </p:cNvSpPr>
            <p:nvPr/>
          </p:nvSpPr>
          <p:spPr bwMode="gray">
            <a:xfrm>
              <a:off x="2250" y="2314"/>
              <a:ext cx="1065" cy="32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atin typeface="Bookman Old Style" pitchFamily="18" charset="0"/>
              </a:endParaRPr>
            </a:p>
          </p:txBody>
        </p:sp>
        <p:sp>
          <p:nvSpPr>
            <p:cNvPr id="85024" name="Oval 32"/>
            <p:cNvSpPr>
              <a:spLocks noChangeArrowheads="1"/>
            </p:cNvSpPr>
            <p:nvPr/>
          </p:nvSpPr>
          <p:spPr bwMode="gray">
            <a:xfrm>
              <a:off x="2314" y="2331"/>
              <a:ext cx="959" cy="327"/>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atin typeface="Bookman Old Style" pitchFamily="18" charset="0"/>
              </a:endParaRPr>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85026" name="Oval 34"/>
            <p:cNvSpPr>
              <a:spLocks noChangeArrowheads="1"/>
            </p:cNvSpPr>
            <p:nvPr/>
          </p:nvSpPr>
          <p:spPr bwMode="gray">
            <a:xfrm>
              <a:off x="2339" y="2033"/>
              <a:ext cx="906" cy="90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85027" name="Oval 35"/>
            <p:cNvSpPr>
              <a:spLocks noChangeArrowheads="1"/>
            </p:cNvSpPr>
            <p:nvPr/>
          </p:nvSpPr>
          <p:spPr bwMode="gray">
            <a:xfrm>
              <a:off x="2349" y="2042"/>
              <a:ext cx="861" cy="84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85028" name="Oval 36"/>
            <p:cNvSpPr>
              <a:spLocks noChangeArrowheads="1"/>
            </p:cNvSpPr>
            <p:nvPr/>
          </p:nvSpPr>
          <p:spPr bwMode="gray">
            <a:xfrm>
              <a:off x="2400" y="2065"/>
              <a:ext cx="765" cy="68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85029" name="Text Box 37"/>
            <p:cNvSpPr txBox="1">
              <a:spLocks noChangeArrowheads="1"/>
            </p:cNvSpPr>
            <p:nvPr/>
          </p:nvSpPr>
          <p:spPr bwMode="gray">
            <a:xfrm>
              <a:off x="2348" y="2323"/>
              <a:ext cx="8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dirty="0">
                  <a:latin typeface="Bookman Old Style" pitchFamily="18" charset="0"/>
                </a:rPr>
                <a:t>SECTION</a:t>
              </a:r>
              <a:endParaRPr lang="en-US" sz="2000" b="0" dirty="0">
                <a:solidFill>
                  <a:srgbClr val="000000"/>
                </a:solidFill>
                <a:latin typeface="Bookman Old Style" pitchFamily="18" charset="0"/>
              </a:endParaRPr>
            </a:p>
          </p:txBody>
        </p:sp>
        <p:sp>
          <p:nvSpPr>
            <p:cNvPr id="85030" name="Text Box 38"/>
            <p:cNvSpPr txBox="1">
              <a:spLocks noChangeArrowheads="1"/>
            </p:cNvSpPr>
            <p:nvPr/>
          </p:nvSpPr>
          <p:spPr bwMode="auto">
            <a:xfrm>
              <a:off x="3498" y="1273"/>
              <a:ext cx="228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Bookman Old Style" pitchFamily="18" charset="0"/>
                </a:rPr>
                <a:t>RUSSIAN LANGUAGE TRAINING</a:t>
              </a:r>
            </a:p>
          </p:txBody>
        </p:sp>
        <p:sp>
          <p:nvSpPr>
            <p:cNvPr id="85031" name="Text Box 39"/>
            <p:cNvSpPr txBox="1">
              <a:spLocks noChangeArrowheads="1"/>
            </p:cNvSpPr>
            <p:nvPr/>
          </p:nvSpPr>
          <p:spPr bwMode="auto">
            <a:xfrm>
              <a:off x="1241" y="1273"/>
              <a:ext cx="79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dirty="0">
                  <a:latin typeface="Bookman Old Style" pitchFamily="18" charset="0"/>
                </a:rPr>
                <a:t>TRAINING</a:t>
              </a:r>
            </a:p>
          </p:txBody>
        </p:sp>
        <p:sp>
          <p:nvSpPr>
            <p:cNvPr id="85032" name="Text Box 40"/>
            <p:cNvSpPr txBox="1">
              <a:spLocks noChangeArrowheads="1"/>
            </p:cNvSpPr>
            <p:nvPr/>
          </p:nvSpPr>
          <p:spPr bwMode="auto">
            <a:xfrm>
              <a:off x="4074" y="2377"/>
              <a:ext cx="9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Bookman Old Style" pitchFamily="18" charset="0"/>
                </a:rPr>
                <a:t>REVIEWING</a:t>
              </a:r>
              <a:endParaRPr lang="en-US" sz="1600" dirty="0">
                <a:latin typeface="Bookman Old Style" pitchFamily="18" charset="0"/>
              </a:endParaRPr>
            </a:p>
          </p:txBody>
        </p:sp>
        <p:sp>
          <p:nvSpPr>
            <p:cNvPr id="85033" name="Text Box 41"/>
            <p:cNvSpPr txBox="1">
              <a:spLocks noChangeArrowheads="1"/>
            </p:cNvSpPr>
            <p:nvPr/>
          </p:nvSpPr>
          <p:spPr bwMode="auto">
            <a:xfrm>
              <a:off x="3521" y="3433"/>
              <a:ext cx="175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Bookman Old Style" pitchFamily="18" charset="0"/>
                </a:rPr>
                <a:t>LINGUISTIC EXPERTISE</a:t>
              </a:r>
              <a:endParaRPr lang="en-US" sz="1600" dirty="0">
                <a:latin typeface="Bookman Old Style" pitchFamily="18" charset="0"/>
              </a:endParaRPr>
            </a:p>
          </p:txBody>
        </p:sp>
        <p:sp>
          <p:nvSpPr>
            <p:cNvPr id="85034" name="Text Box 42"/>
            <p:cNvSpPr txBox="1">
              <a:spLocks noChangeArrowheads="1"/>
            </p:cNvSpPr>
            <p:nvPr/>
          </p:nvSpPr>
          <p:spPr bwMode="auto">
            <a:xfrm>
              <a:off x="690" y="2377"/>
              <a:ext cx="77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dirty="0">
                  <a:latin typeface="Bookman Old Style" pitchFamily="18" charset="0"/>
                </a:rPr>
                <a:t>CONTEST</a:t>
              </a:r>
            </a:p>
          </p:txBody>
        </p:sp>
        <p:sp>
          <p:nvSpPr>
            <p:cNvPr id="85035" name="Text Box 43"/>
            <p:cNvSpPr txBox="1">
              <a:spLocks noChangeArrowheads="1"/>
            </p:cNvSpPr>
            <p:nvPr/>
          </p:nvSpPr>
          <p:spPr bwMode="auto">
            <a:xfrm>
              <a:off x="834" y="3346"/>
              <a:ext cx="115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dirty="0">
                  <a:latin typeface="Bookman Old Style" pitchFamily="18" charset="0"/>
                </a:rPr>
                <a:t>CONFERENCES</a:t>
              </a:r>
            </a:p>
          </p:txBody>
        </p:sp>
        <p:grpSp>
          <p:nvGrpSpPr>
            <p:cNvPr id="85037"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grpSp>
          <p:nvGrpSpPr>
            <p:cNvPr id="85040"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grpSp>
          <p:nvGrpSpPr>
            <p:cNvPr id="85043"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grpSp>
          <p:nvGrpSpPr>
            <p:cNvPr id="85046"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grpSp>
          <p:nvGrpSpPr>
            <p:cNvPr id="85049"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latin typeface="Bookman Old Style" pitchFamily="18" charset="0"/>
                </a:endParaRPr>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atin typeface="Bookman Old Style" pitchFamily="18" charset="0"/>
                </a:endParaRPr>
              </a:p>
            </p:txBody>
          </p:sp>
        </p:grpSp>
      </p:grpSp>
      <p:pic>
        <p:nvPicPr>
          <p:cNvPr id="50" name="Рисунок 49"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51"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41"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52" name="Рисунок 51"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1328785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bwMode="auto">
          <a:xfrm>
            <a:off x="1043608" y="1001288"/>
            <a:ext cx="7344816" cy="576064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a:r>
              <a:rPr lang="en-US" sz="2000" dirty="0" smtClean="0"/>
              <a:t>The </a:t>
            </a:r>
            <a:r>
              <a:rPr lang="en-US" sz="2000" dirty="0"/>
              <a:t>department cooperates with leading universities and research institutes in the countries near and far abroad:</a:t>
            </a:r>
            <a:r>
              <a:rPr lang="ru-RU" sz="2000" dirty="0"/>
              <a:t> </a:t>
            </a:r>
          </a:p>
          <a:p>
            <a:pPr lvl="0" algn="just"/>
            <a:r>
              <a:rPr lang="en-US" sz="2000" b="0" dirty="0" smtClean="0"/>
              <a:t>Moscow State University </a:t>
            </a:r>
            <a:r>
              <a:rPr lang="en-US" sz="2000" b="0" dirty="0"/>
              <a:t>(Moscow, Russia</a:t>
            </a:r>
            <a:r>
              <a:rPr lang="en-US" sz="2000" b="0" dirty="0" smtClean="0"/>
              <a:t>)</a:t>
            </a:r>
          </a:p>
          <a:p>
            <a:pPr lvl="0" algn="just"/>
            <a:r>
              <a:rPr lang="en-US" sz="2000" b="0" dirty="0"/>
              <a:t>St. Petersburg State University</a:t>
            </a:r>
            <a:r>
              <a:rPr lang="ru-RU" sz="2000" b="0" dirty="0" smtClean="0"/>
              <a:t> (</a:t>
            </a:r>
            <a:r>
              <a:rPr lang="en-US" sz="2000" b="0" dirty="0"/>
              <a:t>Saint </a:t>
            </a:r>
            <a:r>
              <a:rPr lang="en-US" sz="2000" b="0" dirty="0" smtClean="0"/>
              <a:t>Petersburg</a:t>
            </a:r>
            <a:r>
              <a:rPr lang="ru-RU" sz="2000" b="0" dirty="0" smtClean="0"/>
              <a:t>, </a:t>
            </a:r>
            <a:r>
              <a:rPr lang="en-US" sz="2000" b="0" dirty="0" smtClean="0"/>
              <a:t>Russia</a:t>
            </a:r>
            <a:r>
              <a:rPr lang="ru-RU" sz="2000" b="0" dirty="0" smtClean="0"/>
              <a:t>)</a:t>
            </a:r>
            <a:endParaRPr lang="ru-RU" sz="2000" dirty="0"/>
          </a:p>
          <a:p>
            <a:pPr lvl="0" algn="just"/>
            <a:r>
              <a:rPr lang="en-US" sz="2000" b="0" dirty="0" smtClean="0"/>
              <a:t>Peoples </a:t>
            </a:r>
            <a:r>
              <a:rPr lang="en-US" sz="2000" b="0" dirty="0"/>
              <a:t>Friendship University of </a:t>
            </a:r>
            <a:r>
              <a:rPr lang="en-US" sz="2000" b="0" dirty="0" smtClean="0"/>
              <a:t>Russia</a:t>
            </a:r>
            <a:r>
              <a:rPr lang="ru-RU" sz="2000" b="0" dirty="0" smtClean="0"/>
              <a:t> (</a:t>
            </a:r>
            <a:r>
              <a:rPr lang="en-US" sz="2000" b="0" dirty="0"/>
              <a:t>Moscow, Russia</a:t>
            </a:r>
            <a:r>
              <a:rPr lang="ru-RU" sz="2000" b="0" dirty="0" smtClean="0"/>
              <a:t>)</a:t>
            </a:r>
            <a:endParaRPr lang="ru-RU" sz="2000" dirty="0"/>
          </a:p>
          <a:p>
            <a:pPr lvl="0" algn="just"/>
            <a:r>
              <a:rPr lang="en-US" sz="2000" b="0" dirty="0"/>
              <a:t>Pushkin House </a:t>
            </a:r>
            <a:r>
              <a:rPr lang="en-US" sz="2000" b="0" dirty="0" smtClean="0"/>
              <a:t>RAS</a:t>
            </a:r>
            <a:r>
              <a:rPr lang="ru-RU" sz="2000" b="0" dirty="0" smtClean="0"/>
              <a:t> (</a:t>
            </a:r>
            <a:r>
              <a:rPr lang="en-US" sz="2000" b="0" dirty="0"/>
              <a:t>Moscow, Russia</a:t>
            </a:r>
            <a:r>
              <a:rPr lang="ru-RU" sz="2000" b="0" dirty="0" smtClean="0"/>
              <a:t>) </a:t>
            </a:r>
            <a:endParaRPr lang="ru-RU" sz="2000" dirty="0"/>
          </a:p>
          <a:p>
            <a:pPr lvl="0" algn="just"/>
            <a:r>
              <a:rPr lang="en-US" sz="2000" b="0" dirty="0"/>
              <a:t>University of </a:t>
            </a:r>
            <a:r>
              <a:rPr lang="en-US" sz="2000" b="0" dirty="0" smtClean="0"/>
              <a:t>Prague</a:t>
            </a:r>
            <a:r>
              <a:rPr lang="ru-RU" sz="2000" b="0" dirty="0" smtClean="0"/>
              <a:t> (</a:t>
            </a:r>
            <a:r>
              <a:rPr lang="en-US" sz="2000" b="0" dirty="0"/>
              <a:t>Prague</a:t>
            </a:r>
            <a:r>
              <a:rPr lang="ru-RU" sz="2000" b="0" dirty="0" smtClean="0"/>
              <a:t>, </a:t>
            </a:r>
            <a:r>
              <a:rPr lang="en-US" sz="2000" b="0" dirty="0"/>
              <a:t>Czech Republic</a:t>
            </a:r>
            <a:r>
              <a:rPr lang="ru-RU" sz="2000" b="0" dirty="0" smtClean="0"/>
              <a:t>)</a:t>
            </a:r>
            <a:endParaRPr lang="ru-RU" sz="2000" dirty="0"/>
          </a:p>
          <a:p>
            <a:pPr lvl="0" algn="just"/>
            <a:r>
              <a:rPr lang="en-US" sz="2000" b="0" dirty="0" smtClean="0"/>
              <a:t>University </a:t>
            </a:r>
            <a:r>
              <a:rPr lang="en-US" sz="2000" b="0" dirty="0"/>
              <a:t>of </a:t>
            </a:r>
            <a:r>
              <a:rPr lang="en-US" sz="2000" b="0" dirty="0" smtClean="0"/>
              <a:t>Helsinki</a:t>
            </a:r>
            <a:r>
              <a:rPr lang="ru-RU" sz="2000" b="0" dirty="0" smtClean="0"/>
              <a:t> (</a:t>
            </a:r>
            <a:r>
              <a:rPr lang="en-US" sz="2000" b="0" dirty="0"/>
              <a:t>Helsinki</a:t>
            </a:r>
            <a:r>
              <a:rPr lang="ru-RU" sz="2000" b="0" dirty="0" smtClean="0"/>
              <a:t>, </a:t>
            </a:r>
            <a:r>
              <a:rPr lang="en-US" sz="2000" b="0" dirty="0"/>
              <a:t>Finland</a:t>
            </a:r>
            <a:r>
              <a:rPr lang="ru-RU" sz="2000" b="0" dirty="0" smtClean="0"/>
              <a:t>)</a:t>
            </a:r>
            <a:endParaRPr lang="ru-RU" sz="2000" dirty="0"/>
          </a:p>
          <a:p>
            <a:pPr lvl="0" algn="just"/>
            <a:r>
              <a:rPr lang="en-US" sz="2000" b="0" dirty="0"/>
              <a:t>University of </a:t>
            </a:r>
            <a:r>
              <a:rPr lang="en-US" sz="2000" b="0" dirty="0" smtClean="0"/>
              <a:t>Granada</a:t>
            </a:r>
            <a:r>
              <a:rPr lang="ru-RU" sz="2000" b="0" dirty="0" smtClean="0"/>
              <a:t> (</a:t>
            </a:r>
            <a:r>
              <a:rPr lang="en-US" sz="2000" b="0" dirty="0"/>
              <a:t>Granada</a:t>
            </a:r>
            <a:r>
              <a:rPr lang="ru-RU" sz="2000" b="0" dirty="0" smtClean="0"/>
              <a:t>, </a:t>
            </a:r>
            <a:r>
              <a:rPr lang="en-US" sz="2000" b="0" dirty="0"/>
              <a:t>Spain</a:t>
            </a:r>
            <a:r>
              <a:rPr lang="ru-RU" sz="2000" b="0" dirty="0" smtClean="0"/>
              <a:t>)</a:t>
            </a:r>
            <a:endParaRPr lang="ru-RU" sz="2000" dirty="0"/>
          </a:p>
          <a:p>
            <a:pPr lvl="0" algn="just"/>
            <a:r>
              <a:rPr lang="en-US" sz="2000" b="0" dirty="0"/>
              <a:t>Shanghai </a:t>
            </a:r>
            <a:r>
              <a:rPr lang="en-US" sz="2000" b="0" dirty="0" smtClean="0"/>
              <a:t>University</a:t>
            </a:r>
            <a:r>
              <a:rPr lang="ru-RU" sz="2000" b="0" dirty="0" smtClean="0"/>
              <a:t> (</a:t>
            </a:r>
            <a:r>
              <a:rPr lang="en-US" sz="2000" b="0" dirty="0"/>
              <a:t>Shanghai</a:t>
            </a:r>
            <a:r>
              <a:rPr lang="ru-RU" sz="2000" b="0" dirty="0" smtClean="0"/>
              <a:t>, </a:t>
            </a:r>
            <a:r>
              <a:rPr lang="en-US" sz="2000" b="0" dirty="0"/>
              <a:t>China</a:t>
            </a:r>
            <a:r>
              <a:rPr lang="ru-RU" sz="2000" b="0" dirty="0" smtClean="0"/>
              <a:t>)</a:t>
            </a:r>
            <a:endParaRPr lang="ru-RU" sz="2000" dirty="0"/>
          </a:p>
        </p:txBody>
      </p:sp>
      <p:sp>
        <p:nvSpPr>
          <p:cNvPr id="2" name="Заголовок 1"/>
          <p:cNvSpPr>
            <a:spLocks noGrp="1"/>
          </p:cNvSpPr>
          <p:nvPr>
            <p:ph type="title"/>
          </p:nvPr>
        </p:nvSpPr>
        <p:spPr/>
        <p:txBody>
          <a:bodyPr/>
          <a:lstStyle/>
          <a:p>
            <a:r>
              <a:rPr lang="en-US" sz="2000" dirty="0">
                <a:latin typeface="Bookman Old Style" pitchFamily="18" charset="0"/>
              </a:rPr>
              <a:t>INTERNATIONAL COOPERATION</a:t>
            </a:r>
            <a:endParaRPr lang="ru-RU" sz="2000" dirty="0">
              <a:latin typeface="Bookman Old Style" pitchFamily="18" charset="0"/>
            </a:endParaRPr>
          </a:p>
        </p:txBody>
      </p:sp>
      <p:pic>
        <p:nvPicPr>
          <p:cNvPr id="9" name="Рисунок 8"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10"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0" y="-3920"/>
            <a:ext cx="1367790" cy="1575551"/>
          </a:xfrm>
          <a:prstGeom prst="rect">
            <a:avLst/>
          </a:prstGeom>
          <a:noFill/>
          <a:ln>
            <a:noFill/>
          </a:ln>
        </p:spPr>
      </p:pic>
    </p:spTree>
    <p:extLst>
      <p:ext uri="{BB962C8B-B14F-4D97-AF65-F5344CB8AC3E}">
        <p14:creationId xmlns:p14="http://schemas.microsoft.com/office/powerpoint/2010/main" val="115252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2000" dirty="0">
                <a:latin typeface="Bookman Old Style" pitchFamily="18" charset="0"/>
              </a:rPr>
              <a:t>COOPERATION academics and students</a:t>
            </a:r>
          </a:p>
        </p:txBody>
      </p:sp>
      <p:sp>
        <p:nvSpPr>
          <p:cNvPr id="104451" name="Freeform 3"/>
          <p:cNvSpPr>
            <a:spLocks noEditPoints="1"/>
          </p:cNvSpPr>
          <p:nvPr/>
        </p:nvSpPr>
        <p:spPr bwMode="gray">
          <a:xfrm>
            <a:off x="348234" y="2679435"/>
            <a:ext cx="5943600" cy="4038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tx2"/>
              </a:gs>
              <a:gs pos="100000">
                <a:schemeClr val="accent1"/>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latin typeface="Bookman Old Style" pitchFamily="18" charset="0"/>
            </a:endParaRPr>
          </a:p>
        </p:txBody>
      </p:sp>
      <p:grpSp>
        <p:nvGrpSpPr>
          <p:cNvPr id="104482" name="Group 34"/>
          <p:cNvGrpSpPr>
            <a:grpSpLocks/>
          </p:cNvGrpSpPr>
          <p:nvPr/>
        </p:nvGrpSpPr>
        <p:grpSpPr bwMode="auto">
          <a:xfrm>
            <a:off x="567123" y="1575712"/>
            <a:ext cx="8443664" cy="4490990"/>
            <a:chOff x="816" y="1292"/>
            <a:chExt cx="2304" cy="2404"/>
          </a:xfrm>
        </p:grpSpPr>
        <p:sp>
          <p:nvSpPr>
            <p:cNvPr id="104483" name="Oval 35"/>
            <p:cNvSpPr>
              <a:spLocks noChangeArrowheads="1"/>
            </p:cNvSpPr>
            <p:nvPr/>
          </p:nvSpPr>
          <p:spPr bwMode="gray">
            <a:xfrm rot="-723406">
              <a:off x="2089" y="3276"/>
              <a:ext cx="906" cy="42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atin typeface="Bookman Old Style" pitchFamily="18" charset="0"/>
              </a:endParaRPr>
            </a:p>
          </p:txBody>
        </p:sp>
        <p:sp>
          <p:nvSpPr>
            <p:cNvPr id="104484" name="Oval 36"/>
            <p:cNvSpPr>
              <a:spLocks noChangeArrowheads="1"/>
            </p:cNvSpPr>
            <p:nvPr/>
          </p:nvSpPr>
          <p:spPr bwMode="gray">
            <a:xfrm>
              <a:off x="2046" y="2508"/>
              <a:ext cx="1074" cy="107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85" name="Oval 37"/>
            <p:cNvSpPr>
              <a:spLocks noChangeArrowheads="1"/>
            </p:cNvSpPr>
            <p:nvPr/>
          </p:nvSpPr>
          <p:spPr bwMode="gray">
            <a:xfrm>
              <a:off x="2059" y="2514"/>
              <a:ext cx="1049" cy="104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86" name="Oval 38"/>
            <p:cNvSpPr>
              <a:spLocks noChangeArrowheads="1"/>
            </p:cNvSpPr>
            <p:nvPr/>
          </p:nvSpPr>
          <p:spPr bwMode="gray">
            <a:xfrm>
              <a:off x="2070" y="2641"/>
              <a:ext cx="998" cy="863"/>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latin typeface="Bookman Old Style" pitchFamily="18" charset="0"/>
              </a:endParaRPr>
            </a:p>
          </p:txBody>
        </p:sp>
        <p:sp>
          <p:nvSpPr>
            <p:cNvPr id="104487" name="Oval 39"/>
            <p:cNvSpPr>
              <a:spLocks noChangeArrowheads="1"/>
            </p:cNvSpPr>
            <p:nvPr/>
          </p:nvSpPr>
          <p:spPr bwMode="gray">
            <a:xfrm>
              <a:off x="2128" y="2552"/>
              <a:ext cx="888" cy="79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dirty="0">
                <a:latin typeface="Bookman Old Style" pitchFamily="18" charset="0"/>
              </a:endParaRPr>
            </a:p>
          </p:txBody>
        </p:sp>
        <p:sp>
          <p:nvSpPr>
            <p:cNvPr id="104488" name="Text Box 40"/>
            <p:cNvSpPr txBox="1">
              <a:spLocks noChangeArrowheads="1"/>
            </p:cNvSpPr>
            <p:nvPr/>
          </p:nvSpPr>
          <p:spPr bwMode="gray">
            <a:xfrm>
              <a:off x="2270" y="2641"/>
              <a:ext cx="598"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2400" b="0" dirty="0" smtClean="0">
                  <a:solidFill>
                    <a:srgbClr val="000000"/>
                  </a:solidFill>
                  <a:latin typeface="Bookman Old Style" pitchFamily="18" charset="0"/>
                  <a:cs typeface="Times New Roman" pitchFamily="18" charset="0"/>
                </a:rPr>
                <a:t>ФЕСТИВАЛЬ</a:t>
              </a:r>
            </a:p>
            <a:p>
              <a:pPr algn="ctr"/>
              <a:r>
                <a:rPr lang="ru-RU" sz="2400" b="0" dirty="0" smtClean="0">
                  <a:solidFill>
                    <a:srgbClr val="000000"/>
                  </a:solidFill>
                  <a:latin typeface="Bookman Old Style" pitchFamily="18" charset="0"/>
                  <a:cs typeface="Times New Roman" pitchFamily="18" charset="0"/>
                </a:rPr>
                <a:t> РУССКОЙ </a:t>
              </a:r>
            </a:p>
            <a:p>
              <a:pPr algn="ctr"/>
              <a:r>
                <a:rPr lang="ru-RU" sz="2400" b="0" dirty="0" smtClean="0">
                  <a:solidFill>
                    <a:srgbClr val="000000"/>
                  </a:solidFill>
                  <a:latin typeface="Bookman Old Style" pitchFamily="18" charset="0"/>
                  <a:cs typeface="Times New Roman" pitchFamily="18" charset="0"/>
                </a:rPr>
                <a:t>КУЛЬТУРЫ</a:t>
              </a:r>
              <a:endParaRPr lang="en-US" sz="2400" b="0" dirty="0">
                <a:latin typeface="Bookman Old Style" pitchFamily="18" charset="0"/>
                <a:cs typeface="Times New Roman" pitchFamily="18" charset="0"/>
              </a:endParaRPr>
            </a:p>
          </p:txBody>
        </p:sp>
        <p:sp>
          <p:nvSpPr>
            <p:cNvPr id="104489" name="Oval 41"/>
            <p:cNvSpPr>
              <a:spLocks noChangeArrowheads="1"/>
            </p:cNvSpPr>
            <p:nvPr/>
          </p:nvSpPr>
          <p:spPr bwMode="gray">
            <a:xfrm rot="-772996">
              <a:off x="928" y="2892"/>
              <a:ext cx="714" cy="384"/>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atin typeface="Bookman Old Style" pitchFamily="18" charset="0"/>
              </a:endParaRPr>
            </a:p>
          </p:txBody>
        </p:sp>
        <p:grpSp>
          <p:nvGrpSpPr>
            <p:cNvPr id="104490" name="Group 42"/>
            <p:cNvGrpSpPr>
              <a:grpSpLocks/>
            </p:cNvGrpSpPr>
            <p:nvPr/>
          </p:nvGrpSpPr>
          <p:grpSpPr bwMode="auto">
            <a:xfrm>
              <a:off x="880" y="2268"/>
              <a:ext cx="864" cy="908"/>
              <a:chOff x="732" y="2112"/>
              <a:chExt cx="842" cy="860"/>
            </a:xfrm>
          </p:grpSpPr>
          <p:sp>
            <p:nvSpPr>
              <p:cNvPr id="104491" name="Oval 43"/>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2" name="Oval 44"/>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3" name="Oval 45"/>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4" name="Oval 46"/>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5" name="Text Box 47"/>
              <p:cNvSpPr txBox="1">
                <a:spLocks noChangeArrowheads="1"/>
              </p:cNvSpPr>
              <p:nvPr/>
            </p:nvSpPr>
            <p:spPr bwMode="gray">
              <a:xfrm>
                <a:off x="751" y="2345"/>
                <a:ext cx="812"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0" dirty="0" smtClean="0">
                    <a:latin typeface="Bookman Old Style" pitchFamily="18" charset="0"/>
                    <a:cs typeface="Times New Roman" pitchFamily="18" charset="0"/>
                  </a:rPr>
                  <a:t>БАГИЗБАЕВСКИЕ</a:t>
                </a:r>
              </a:p>
              <a:p>
                <a:pPr algn="ctr"/>
                <a:r>
                  <a:rPr lang="ru-RU" sz="2400" b="0" dirty="0" smtClean="0">
                    <a:latin typeface="Bookman Old Style" pitchFamily="18" charset="0"/>
                    <a:cs typeface="Times New Roman" pitchFamily="18" charset="0"/>
                  </a:rPr>
                  <a:t>ЧТЕНИЯ</a:t>
                </a:r>
                <a:endParaRPr lang="en-US" sz="2400" b="0" dirty="0">
                  <a:latin typeface="Bookman Old Style" pitchFamily="18" charset="0"/>
                  <a:cs typeface="Times New Roman" pitchFamily="18" charset="0"/>
                </a:endParaRPr>
              </a:p>
            </p:txBody>
          </p:sp>
        </p:grpSp>
        <p:sp>
          <p:nvSpPr>
            <p:cNvPr id="104496" name="Oval 48"/>
            <p:cNvSpPr>
              <a:spLocks noChangeArrowheads="1"/>
            </p:cNvSpPr>
            <p:nvPr/>
          </p:nvSpPr>
          <p:spPr bwMode="gray">
            <a:xfrm>
              <a:off x="816" y="1786"/>
              <a:ext cx="576" cy="336"/>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atin typeface="Bookman Old Style" pitchFamily="18" charset="0"/>
              </a:endParaRPr>
            </a:p>
          </p:txBody>
        </p:sp>
        <p:sp>
          <p:nvSpPr>
            <p:cNvPr id="104497" name="Oval 49"/>
            <p:cNvSpPr>
              <a:spLocks noChangeArrowheads="1"/>
            </p:cNvSpPr>
            <p:nvPr/>
          </p:nvSpPr>
          <p:spPr bwMode="gray">
            <a:xfrm>
              <a:off x="858" y="1404"/>
              <a:ext cx="645" cy="64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8" name="Oval 50"/>
            <p:cNvSpPr>
              <a:spLocks noChangeArrowheads="1"/>
            </p:cNvSpPr>
            <p:nvPr/>
          </p:nvSpPr>
          <p:spPr bwMode="gray">
            <a:xfrm>
              <a:off x="872" y="1407"/>
              <a:ext cx="630" cy="63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499" name="Oval 51"/>
            <p:cNvSpPr>
              <a:spLocks noChangeArrowheads="1"/>
            </p:cNvSpPr>
            <p:nvPr/>
          </p:nvSpPr>
          <p:spPr bwMode="gray">
            <a:xfrm>
              <a:off x="879" y="1414"/>
              <a:ext cx="599" cy="58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0" name="Oval 52"/>
            <p:cNvSpPr>
              <a:spLocks noChangeArrowheads="1"/>
            </p:cNvSpPr>
            <p:nvPr/>
          </p:nvSpPr>
          <p:spPr bwMode="gray">
            <a:xfrm>
              <a:off x="913" y="1430"/>
              <a:ext cx="534" cy="47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1" name="Text Box 53"/>
            <p:cNvSpPr txBox="1">
              <a:spLocks noChangeArrowheads="1"/>
            </p:cNvSpPr>
            <p:nvPr/>
          </p:nvSpPr>
          <p:spPr bwMode="gray">
            <a:xfrm>
              <a:off x="1026" y="1519"/>
              <a:ext cx="307"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000" b="0" dirty="0" smtClean="0">
                  <a:latin typeface="Bookman Old Style" pitchFamily="18" charset="0"/>
                  <a:cs typeface="Times New Roman" pitchFamily="18" charset="0"/>
                </a:rPr>
                <a:t>МИР</a:t>
              </a:r>
            </a:p>
            <a:p>
              <a:pPr algn="ctr"/>
              <a:r>
                <a:rPr lang="ru-RU" sz="2000" b="0" dirty="0" smtClean="0">
                  <a:latin typeface="Bookman Old Style" pitchFamily="18" charset="0"/>
                  <a:cs typeface="Times New Roman" pitchFamily="18" charset="0"/>
                </a:rPr>
                <a:t>НАУКИ</a:t>
              </a:r>
              <a:endParaRPr lang="en-US" sz="2000" b="0" dirty="0">
                <a:latin typeface="Bookman Old Style" pitchFamily="18" charset="0"/>
                <a:cs typeface="Times New Roman" pitchFamily="18" charset="0"/>
              </a:endParaRPr>
            </a:p>
          </p:txBody>
        </p:sp>
        <p:sp>
          <p:nvSpPr>
            <p:cNvPr id="104502" name="Oval 54"/>
            <p:cNvSpPr>
              <a:spLocks noChangeArrowheads="1"/>
            </p:cNvSpPr>
            <p:nvPr/>
          </p:nvSpPr>
          <p:spPr bwMode="gray">
            <a:xfrm>
              <a:off x="2085" y="1582"/>
              <a:ext cx="432" cy="144"/>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atin typeface="Bookman Old Style" pitchFamily="18" charset="0"/>
              </a:endParaRPr>
            </a:p>
          </p:txBody>
        </p:sp>
        <p:sp>
          <p:nvSpPr>
            <p:cNvPr id="104503" name="Oval 55"/>
            <p:cNvSpPr>
              <a:spLocks noChangeArrowheads="1"/>
            </p:cNvSpPr>
            <p:nvPr/>
          </p:nvSpPr>
          <p:spPr bwMode="gray">
            <a:xfrm flipH="1">
              <a:off x="2144" y="1322"/>
              <a:ext cx="415" cy="43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4" name="Oval 56"/>
            <p:cNvSpPr>
              <a:spLocks noChangeArrowheads="1"/>
            </p:cNvSpPr>
            <p:nvPr/>
          </p:nvSpPr>
          <p:spPr bwMode="gray">
            <a:xfrm>
              <a:off x="1992" y="1372"/>
              <a:ext cx="419" cy="42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5" name="Oval 57"/>
            <p:cNvSpPr>
              <a:spLocks noChangeArrowheads="1"/>
            </p:cNvSpPr>
            <p:nvPr/>
          </p:nvSpPr>
          <p:spPr bwMode="gray">
            <a:xfrm>
              <a:off x="1792" y="1711"/>
              <a:ext cx="399" cy="39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6" name="Oval 58"/>
            <p:cNvSpPr>
              <a:spLocks noChangeArrowheads="1"/>
            </p:cNvSpPr>
            <p:nvPr/>
          </p:nvSpPr>
          <p:spPr bwMode="gray">
            <a:xfrm>
              <a:off x="1881" y="1292"/>
              <a:ext cx="470" cy="69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atin typeface="Bookman Old Style" pitchFamily="18" charset="0"/>
              </a:endParaRPr>
            </a:p>
          </p:txBody>
        </p:sp>
        <p:sp>
          <p:nvSpPr>
            <p:cNvPr id="104507" name="Text Box 59"/>
            <p:cNvSpPr txBox="1">
              <a:spLocks noChangeArrowheads="1"/>
            </p:cNvSpPr>
            <p:nvPr/>
          </p:nvSpPr>
          <p:spPr bwMode="gray">
            <a:xfrm>
              <a:off x="1921" y="1292"/>
              <a:ext cx="408"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b="0" dirty="0" smtClean="0">
                  <a:solidFill>
                    <a:srgbClr val="000000"/>
                  </a:solidFill>
                  <a:latin typeface="Bookman Old Style" pitchFamily="18" charset="0"/>
                  <a:cs typeface="Times New Roman" pitchFamily="18" charset="0"/>
                </a:rPr>
                <a:t>ДЕНЬ </a:t>
              </a:r>
              <a:endParaRPr lang="ru-RU" b="0" dirty="0">
                <a:solidFill>
                  <a:srgbClr val="000000"/>
                </a:solidFill>
                <a:latin typeface="Bookman Old Style" pitchFamily="18" charset="0"/>
                <a:cs typeface="Times New Roman" pitchFamily="18" charset="0"/>
              </a:endParaRPr>
            </a:p>
            <a:p>
              <a:pPr algn="ctr"/>
              <a:r>
                <a:rPr lang="ru-RU" b="0" dirty="0">
                  <a:solidFill>
                    <a:srgbClr val="000000"/>
                  </a:solidFill>
                  <a:latin typeface="Bookman Old Style" pitchFamily="18" charset="0"/>
                  <a:cs typeface="Times New Roman" pitchFamily="18" charset="0"/>
                </a:rPr>
                <a:t>РУССКОЙ </a:t>
              </a:r>
            </a:p>
            <a:p>
              <a:pPr algn="ctr"/>
              <a:r>
                <a:rPr lang="ru-RU" b="0" dirty="0">
                  <a:solidFill>
                    <a:srgbClr val="000000"/>
                  </a:solidFill>
                  <a:latin typeface="Bookman Old Style" pitchFamily="18" charset="0"/>
                  <a:cs typeface="Times New Roman" pitchFamily="18" charset="0"/>
                </a:rPr>
                <a:t>КУЛЬТУРЫ</a:t>
              </a:r>
              <a:endParaRPr lang="en-US" b="0" dirty="0">
                <a:latin typeface="Bookman Old Style" pitchFamily="18" charset="0"/>
                <a:cs typeface="Times New Roman" pitchFamily="18" charset="0"/>
              </a:endParaRPr>
            </a:p>
            <a:p>
              <a:pPr algn="ctr"/>
              <a:endParaRPr lang="en-US" b="0" dirty="0">
                <a:latin typeface="Bookman Old Style" pitchFamily="18" charset="0"/>
                <a:cs typeface="Times New Roman" pitchFamily="18" charset="0"/>
              </a:endParaRPr>
            </a:p>
          </p:txBody>
        </p:sp>
      </p:grpSp>
      <p:pic>
        <p:nvPicPr>
          <p:cNvPr id="34" name="Рисунок 33"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35"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3" y="79684"/>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36" name="Рисунок 35"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0" y="161"/>
            <a:ext cx="1367790" cy="1575551"/>
          </a:xfrm>
          <a:prstGeom prst="rect">
            <a:avLst/>
          </a:prstGeom>
          <a:noFill/>
          <a:ln>
            <a:noFill/>
          </a:ln>
        </p:spPr>
      </p:pic>
    </p:spTree>
    <p:extLst>
      <p:ext uri="{BB962C8B-B14F-4D97-AF65-F5344CB8AC3E}">
        <p14:creationId xmlns:p14="http://schemas.microsoft.com/office/powerpoint/2010/main" val="738235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Bookman Old Style" panose="02050604050505020204" pitchFamily="18" charset="0"/>
              </a:rPr>
              <a:t>БАГИЗБАЕВСКИЕ ЧТЕНИЯ</a:t>
            </a:r>
            <a:endParaRPr lang="ru-RU" sz="2000" dirty="0">
              <a:latin typeface="Bookman Old Style" panose="02050604050505020204" pitchFamily="18" charset="0"/>
            </a:endParaRPr>
          </a:p>
        </p:txBody>
      </p:sp>
      <p:pic>
        <p:nvPicPr>
          <p:cNvPr id="5" name="Содержимое 3" descr="5898.jpg"/>
          <p:cNvPicPr>
            <a:picLocks noGrp="1" noChangeAspect="1"/>
          </p:cNvPicPr>
          <p:nvPr>
            <p:ph idx="1"/>
          </p:nvPr>
        </p:nvPicPr>
        <p:blipFill>
          <a:blip r:embed="rId2" cstate="print"/>
          <a:stretch>
            <a:fillRect/>
          </a:stretch>
        </p:blipFill>
        <p:spPr>
          <a:xfrm>
            <a:off x="408166" y="1700808"/>
            <a:ext cx="8268289" cy="3456385"/>
          </a:xfrm>
        </p:spPr>
      </p:pic>
      <p:sp>
        <p:nvSpPr>
          <p:cNvPr id="3" name="Прямоугольник 2"/>
          <p:cNvSpPr/>
          <p:nvPr/>
        </p:nvSpPr>
        <p:spPr bwMode="auto">
          <a:xfrm>
            <a:off x="467544" y="5373216"/>
            <a:ext cx="8208912" cy="93610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a:r>
              <a:rPr lang="ru-RU" b="0" dirty="0" smtClean="0">
                <a:solidFill>
                  <a:schemeClr val="bg1"/>
                </a:solidFill>
                <a:latin typeface="Times New Roman" pitchFamily="18" charset="0"/>
                <a:cs typeface="Times New Roman" pitchFamily="18" charset="0"/>
              </a:rPr>
              <a:t>Ежегодно в 20-х числах апреля проводятся </a:t>
            </a:r>
            <a:r>
              <a:rPr lang="ru-RU" dirty="0" err="1" smtClean="0">
                <a:solidFill>
                  <a:schemeClr val="bg1"/>
                </a:solidFill>
                <a:latin typeface="Times New Roman" pitchFamily="18" charset="0"/>
                <a:cs typeface="Times New Roman" pitchFamily="18" charset="0"/>
              </a:rPr>
              <a:t>Багизбаевские</a:t>
            </a:r>
            <a:r>
              <a:rPr lang="ru-RU" dirty="0" smtClean="0">
                <a:solidFill>
                  <a:schemeClr val="bg1"/>
                </a:solidFill>
                <a:latin typeface="Times New Roman" pitchFamily="18" charset="0"/>
                <a:cs typeface="Times New Roman" pitchFamily="18" charset="0"/>
              </a:rPr>
              <a:t> чтения. Международная </a:t>
            </a:r>
            <a:r>
              <a:rPr lang="ru-RU" dirty="0">
                <a:solidFill>
                  <a:schemeClr val="bg1"/>
                </a:solidFill>
                <a:latin typeface="Times New Roman" pitchFamily="18" charset="0"/>
                <a:cs typeface="Times New Roman" pitchFamily="18" charset="0"/>
              </a:rPr>
              <a:t>научная конференция </a:t>
            </a:r>
            <a:r>
              <a:rPr lang="ru-RU" b="0" dirty="0" smtClean="0">
                <a:solidFill>
                  <a:schemeClr val="bg1"/>
                </a:solidFill>
                <a:latin typeface="Times New Roman" pitchFamily="18" charset="0"/>
                <a:cs typeface="Times New Roman" pitchFamily="18" charset="0"/>
              </a:rPr>
              <a:t>проводится </a:t>
            </a:r>
            <a:r>
              <a:rPr lang="ru-RU" b="0" dirty="0">
                <a:solidFill>
                  <a:schemeClr val="bg1"/>
                </a:solidFill>
                <a:latin typeface="Times New Roman" pitchFamily="18" charset="0"/>
                <a:cs typeface="Times New Roman" pitchFamily="18" charset="0"/>
              </a:rPr>
              <a:t>с 2009 г. и охватывает участников из России, стран СНГ и дальнего </a:t>
            </a:r>
            <a:r>
              <a:rPr lang="ru-RU" b="0" dirty="0" smtClean="0">
                <a:solidFill>
                  <a:schemeClr val="bg1"/>
                </a:solidFill>
                <a:latin typeface="Times New Roman" pitchFamily="18" charset="0"/>
                <a:cs typeface="Times New Roman" pitchFamily="18" charset="0"/>
              </a:rPr>
              <a:t>зарубежья.</a:t>
            </a:r>
            <a:endParaRPr lang="ru-RU" b="0" dirty="0">
              <a:solidFill>
                <a:schemeClr val="bg1"/>
              </a:solidFill>
              <a:latin typeface="Times New Roman" pitchFamily="18" charset="0"/>
              <a:cs typeface="Times New Roman" pitchFamily="18" charset="0"/>
            </a:endParaRPr>
          </a:p>
          <a:p>
            <a:pPr marL="0" marR="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Arial" charset="0"/>
            </a:endParaRPr>
          </a:p>
        </p:txBody>
      </p:sp>
      <p:pic>
        <p:nvPicPr>
          <p:cNvPr id="10" name="Рисунок 9"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1"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300360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Bookman Old Style" pitchFamily="18" charset="0"/>
              </a:rPr>
              <a:t>ДЕНЬ РУССКОЙ КУЛЬТУРЫ</a:t>
            </a:r>
            <a:endParaRPr lang="ru-RU" sz="2000" dirty="0">
              <a:latin typeface="Bookman Old Style" pitchFamily="18" charset="0"/>
            </a:endParaRPr>
          </a:p>
        </p:txBody>
      </p:sp>
      <p:pic>
        <p:nvPicPr>
          <p:cNvPr id="6" name="Содержимое 4" descr="3.JPG"/>
          <p:cNvPicPr>
            <a:picLocks noGrp="1" noChangeAspect="1"/>
          </p:cNvPicPr>
          <p:nvPr>
            <p:ph sz="half" idx="1"/>
          </p:nvPr>
        </p:nvPicPr>
        <p:blipFill>
          <a:blip r:embed="rId2" cstate="print"/>
          <a:stretch>
            <a:fillRect/>
          </a:stretch>
        </p:blipFill>
        <p:spPr>
          <a:xfrm>
            <a:off x="788150" y="1737360"/>
            <a:ext cx="3395749" cy="3779872"/>
          </a:xfrm>
        </p:spPr>
      </p:pic>
      <p:pic>
        <p:nvPicPr>
          <p:cNvPr id="7" name="Содержимое 5" descr="DSCF8538.JPG"/>
          <p:cNvPicPr>
            <a:picLocks noGrp="1" noChangeAspect="1"/>
          </p:cNvPicPr>
          <p:nvPr>
            <p:ph sz="half" idx="2"/>
          </p:nvPr>
        </p:nvPicPr>
        <p:blipFill>
          <a:blip r:embed="rId3" cstate="print"/>
          <a:stretch>
            <a:fillRect/>
          </a:stretch>
        </p:blipFill>
        <p:spPr>
          <a:xfrm>
            <a:off x="5004048" y="1700808"/>
            <a:ext cx="3395749" cy="3816424"/>
          </a:xfrm>
        </p:spPr>
      </p:pic>
      <p:sp>
        <p:nvSpPr>
          <p:cNvPr id="3" name="Прямоугольник 2"/>
          <p:cNvSpPr/>
          <p:nvPr/>
        </p:nvSpPr>
        <p:spPr bwMode="auto">
          <a:xfrm>
            <a:off x="827584" y="5805264"/>
            <a:ext cx="7560840" cy="7200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ru-RU" b="0" dirty="0" smtClean="0">
                <a:solidFill>
                  <a:schemeClr val="bg1"/>
                </a:solidFill>
                <a:latin typeface="Bookman Old Style" pitchFamily="18" charset="0"/>
              </a:rPr>
              <a:t>Стало хорошей традицией завершать работу </a:t>
            </a:r>
            <a:r>
              <a:rPr lang="ru-RU" b="0" dirty="0" err="1" smtClean="0">
                <a:solidFill>
                  <a:schemeClr val="bg1"/>
                </a:solidFill>
                <a:latin typeface="Bookman Old Style" pitchFamily="18" charset="0"/>
              </a:rPr>
              <a:t>Багизбаевских</a:t>
            </a:r>
            <a:r>
              <a:rPr lang="ru-RU" b="0" dirty="0" smtClean="0">
                <a:solidFill>
                  <a:schemeClr val="bg1"/>
                </a:solidFill>
                <a:latin typeface="Bookman Old Style" pitchFamily="18" charset="0"/>
              </a:rPr>
              <a:t> чтений грандиозным праздником - Днем русской культуры.</a:t>
            </a:r>
            <a:endParaRPr kumimoji="0" lang="ru-RU" sz="1800" b="0" i="0" u="none" strike="noStrike" cap="none" normalizeH="0" baseline="0" dirty="0" smtClean="0">
              <a:ln>
                <a:noFill/>
              </a:ln>
              <a:solidFill>
                <a:schemeClr val="bg1"/>
              </a:solidFill>
              <a:effectLst/>
              <a:latin typeface="Bookman Old Style" pitchFamily="18" charset="0"/>
            </a:endParaRPr>
          </a:p>
        </p:txBody>
      </p:sp>
      <p:pic>
        <p:nvPicPr>
          <p:cNvPr id="12" name="Рисунок 11" descr="circle(12).png"/>
          <p:cNvPicPr>
            <a:picLocks noChangeAspect="1"/>
          </p:cNvPicPr>
          <p:nvPr/>
        </p:nvPicPr>
        <p:blipFill>
          <a:blip r:embed="rId4" cstate="print"/>
          <a:stretch>
            <a:fillRect/>
          </a:stretch>
        </p:blipFill>
        <p:spPr>
          <a:xfrm>
            <a:off x="7915458" y="24656"/>
            <a:ext cx="1224136" cy="1224136"/>
          </a:xfrm>
          <a:prstGeom prst="rect">
            <a:avLst/>
          </a:prstGeom>
        </p:spPr>
      </p:pic>
      <p:pic>
        <p:nvPicPr>
          <p:cNvPr id="14" name="Picture 3" descr="C:\Users\User\Desktop\эмблема кафедры.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9285"/>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C:\Users\Асхат\Desktop\сайт 14-15\Жар-птица.jpg"/>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350372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000" dirty="0" smtClean="0">
                <a:latin typeface="Bookman Old Style" pitchFamily="18" charset="0"/>
              </a:rPr>
              <a:t>CIRCLES AND CLUBS</a:t>
            </a:r>
            <a:endParaRPr lang="en-US" sz="2000" dirty="0">
              <a:latin typeface="Bookman Old Style" pitchFamily="18" charset="0"/>
            </a:endParaRPr>
          </a:p>
        </p:txBody>
      </p:sp>
      <p:grpSp>
        <p:nvGrpSpPr>
          <p:cNvPr id="88067" name="Group 3"/>
          <p:cNvGrpSpPr>
            <a:grpSpLocks/>
          </p:cNvGrpSpPr>
          <p:nvPr/>
        </p:nvGrpSpPr>
        <p:grpSpPr bwMode="auto">
          <a:xfrm>
            <a:off x="1187624" y="2060848"/>
            <a:ext cx="7309048" cy="3429000"/>
            <a:chOff x="582" y="1200"/>
            <a:chExt cx="4698" cy="2352"/>
          </a:xfrm>
        </p:grpSpPr>
        <p:sp>
          <p:nvSpPr>
            <p:cNvPr id="88068" name="AutoShape 4"/>
            <p:cNvSpPr>
              <a:spLocks noChangeArrowheads="1"/>
            </p:cNvSpPr>
            <p:nvPr/>
          </p:nvSpPr>
          <p:spPr bwMode="gray">
            <a:xfrm>
              <a:off x="3504" y="1728"/>
              <a:ext cx="1776" cy="1824"/>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sp>
          <p:nvSpPr>
            <p:cNvPr id="88069" name="AutoShape 5"/>
            <p:cNvSpPr>
              <a:spLocks noChangeArrowheads="1"/>
            </p:cNvSpPr>
            <p:nvPr/>
          </p:nvSpPr>
          <p:spPr bwMode="gray">
            <a:xfrm>
              <a:off x="2012" y="1658"/>
              <a:ext cx="1876" cy="1894"/>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ru-RU" dirty="0"/>
            </a:p>
          </p:txBody>
        </p:sp>
        <p:sp>
          <p:nvSpPr>
            <p:cNvPr id="88070" name="AutoShape 6"/>
            <p:cNvSpPr>
              <a:spLocks noChangeArrowheads="1"/>
            </p:cNvSpPr>
            <p:nvPr/>
          </p:nvSpPr>
          <p:spPr bwMode="gray">
            <a:xfrm>
              <a:off x="582" y="1670"/>
              <a:ext cx="1831" cy="1763"/>
            </a:xfrm>
            <a:prstGeom prst="chevron">
              <a:avLst>
                <a:gd name="adj" fmla="val 17389"/>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ru-RU" dirty="0" smtClean="0"/>
            </a:p>
            <a:p>
              <a:endParaRPr lang="en-US" dirty="0" smtClean="0"/>
            </a:p>
            <a:p>
              <a:endParaRPr lang="en-US" b="0" dirty="0" smtClean="0">
                <a:latin typeface="Times New Roman" pitchFamily="18" charset="0"/>
                <a:cs typeface="Times New Roman" pitchFamily="18" charset="0"/>
              </a:endParaRPr>
            </a:p>
            <a:p>
              <a:r>
                <a:rPr lang="ru-RU" b="0" dirty="0" smtClean="0">
                  <a:latin typeface="Times New Roman" pitchFamily="18" charset="0"/>
                  <a:cs typeface="Times New Roman" pitchFamily="18" charset="0"/>
                </a:rPr>
                <a:t>  </a:t>
              </a:r>
              <a:r>
                <a:rPr lang="en-US" b="0" dirty="0" smtClean="0">
                  <a:solidFill>
                    <a:schemeClr val="bg1"/>
                  </a:solidFill>
                  <a:latin typeface="Bookman Old Style" pitchFamily="18" charset="0"/>
                  <a:cs typeface="Times New Roman" pitchFamily="18" charset="0"/>
                </a:rPr>
                <a:t>RUSSIAN</a:t>
              </a:r>
            </a:p>
            <a:p>
              <a:r>
                <a:rPr lang="en-US" b="0" dirty="0" smtClean="0">
                  <a:solidFill>
                    <a:schemeClr val="bg1"/>
                  </a:solidFill>
                  <a:latin typeface="Bookman Old Style" pitchFamily="18" charset="0"/>
                  <a:cs typeface="Times New Roman" pitchFamily="18" charset="0"/>
                </a:rPr>
                <a:t>  CLUB</a:t>
              </a:r>
              <a:endParaRPr lang="ru-RU" b="0" dirty="0" smtClean="0">
                <a:solidFill>
                  <a:schemeClr val="bg1"/>
                </a:solidFill>
                <a:latin typeface="Bookman Old Style" pitchFamily="18" charset="0"/>
                <a:cs typeface="Times New Roman" pitchFamily="18" charset="0"/>
              </a:endParaRPr>
            </a:p>
            <a:p>
              <a:endParaRPr lang="ru-RU" b="0" dirty="0" smtClean="0">
                <a:latin typeface="Times New Roman" pitchFamily="18" charset="0"/>
                <a:cs typeface="Times New Roman" pitchFamily="18" charset="0"/>
              </a:endParaRPr>
            </a:p>
            <a:p>
              <a:endParaRPr lang="ru-RU" dirty="0"/>
            </a:p>
            <a:p>
              <a:endParaRPr lang="ru-RU" dirty="0" smtClean="0"/>
            </a:p>
            <a:p>
              <a:endParaRPr lang="ru-RU" dirty="0"/>
            </a:p>
          </p:txBody>
        </p:sp>
        <p:sp>
          <p:nvSpPr>
            <p:cNvPr id="88071" name="AutoShape 7"/>
            <p:cNvSpPr>
              <a:spLocks noChangeArrowheads="1"/>
            </p:cNvSpPr>
            <p:nvPr/>
          </p:nvSpPr>
          <p:spPr bwMode="gray">
            <a:xfrm>
              <a:off x="711" y="1200"/>
              <a:ext cx="1296" cy="345"/>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sz="2000" dirty="0" smtClean="0">
                  <a:solidFill>
                    <a:schemeClr val="bg1"/>
                  </a:solidFill>
                  <a:latin typeface="Bookman Old Style" pitchFamily="18" charset="0"/>
                  <a:cs typeface="Times New Roman" pitchFamily="18" charset="0"/>
                </a:rPr>
                <a:t>CLUB</a:t>
              </a:r>
              <a:endParaRPr lang="ru-RU" sz="2000" dirty="0" smtClean="0">
                <a:solidFill>
                  <a:schemeClr val="bg1"/>
                </a:solidFill>
                <a:latin typeface="Bookman Old Style" pitchFamily="18" charset="0"/>
                <a:cs typeface="Times New Roman" pitchFamily="18" charset="0"/>
              </a:endParaRPr>
            </a:p>
          </p:txBody>
        </p:sp>
        <p:sp>
          <p:nvSpPr>
            <p:cNvPr id="88072"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000" dirty="0" smtClean="0">
                  <a:solidFill>
                    <a:schemeClr val="bg1"/>
                  </a:solidFill>
                  <a:latin typeface="Bookman Old Style" pitchFamily="18" charset="0"/>
                  <a:cs typeface="Times New Roman" pitchFamily="18" charset="0"/>
                </a:rPr>
                <a:t>SOCIETY</a:t>
              </a:r>
              <a:endParaRPr lang="en-US" sz="2000" dirty="0">
                <a:solidFill>
                  <a:schemeClr val="bg1"/>
                </a:solidFill>
                <a:latin typeface="Bookman Old Style" pitchFamily="18" charset="0"/>
                <a:cs typeface="Times New Roman" pitchFamily="18" charset="0"/>
              </a:endParaRPr>
            </a:p>
          </p:txBody>
        </p:sp>
        <p:sp>
          <p:nvSpPr>
            <p:cNvPr id="88073"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000" dirty="0" smtClean="0">
                  <a:solidFill>
                    <a:schemeClr val="bg1"/>
                  </a:solidFill>
                  <a:latin typeface="Bookman Old Style" pitchFamily="18" charset="0"/>
                  <a:cs typeface="Times New Roman" pitchFamily="18" charset="0"/>
                </a:rPr>
                <a:t>CIRCLE</a:t>
              </a:r>
              <a:endParaRPr lang="en-US" sz="2000" dirty="0">
                <a:solidFill>
                  <a:schemeClr val="bg1"/>
                </a:solidFill>
                <a:latin typeface="Bookman Old Style" pitchFamily="18" charset="0"/>
                <a:cs typeface="Times New Roman" pitchFamily="18" charset="0"/>
              </a:endParaRPr>
            </a:p>
          </p:txBody>
        </p:sp>
      </p:grpSp>
      <p:sp>
        <p:nvSpPr>
          <p:cNvPr id="4" name="Прямоугольник 3"/>
          <p:cNvSpPr/>
          <p:nvPr/>
        </p:nvSpPr>
        <p:spPr>
          <a:xfrm>
            <a:off x="4211960" y="3212976"/>
            <a:ext cx="1721621" cy="1200329"/>
          </a:xfrm>
          <a:prstGeom prst="rect">
            <a:avLst/>
          </a:prstGeom>
        </p:spPr>
        <p:txBody>
          <a:bodyPr wrap="square">
            <a:spAutoFit/>
          </a:bodyPr>
          <a:lstStyle/>
          <a:p>
            <a:endParaRPr lang="ru-RU" b="0" dirty="0" smtClean="0"/>
          </a:p>
          <a:p>
            <a:r>
              <a:rPr lang="en-US" b="0" dirty="0" smtClean="0">
                <a:solidFill>
                  <a:schemeClr val="bg1"/>
                </a:solidFill>
                <a:latin typeface="Bookman Old Style" pitchFamily="18" charset="0"/>
              </a:rPr>
              <a:t>LITERARY</a:t>
            </a:r>
            <a:r>
              <a:rPr lang="ru-RU" b="0" dirty="0" smtClean="0">
                <a:solidFill>
                  <a:schemeClr val="bg1"/>
                </a:solidFill>
                <a:latin typeface="Bookman Old Style" pitchFamily="18" charset="0"/>
                <a:cs typeface="Times New Roman" pitchFamily="18" charset="0"/>
              </a:rPr>
              <a:t> </a:t>
            </a:r>
            <a:r>
              <a:rPr lang="en-US" b="0" dirty="0" smtClean="0">
                <a:solidFill>
                  <a:schemeClr val="bg1"/>
                </a:solidFill>
                <a:latin typeface="Bookman Old Style" pitchFamily="18" charset="0"/>
                <a:cs typeface="Times New Roman" pitchFamily="18" charset="0"/>
              </a:rPr>
              <a:t>SOCIETY</a:t>
            </a:r>
            <a:endParaRPr lang="ru-RU" b="0" dirty="0">
              <a:solidFill>
                <a:schemeClr val="bg1"/>
              </a:solidFill>
              <a:latin typeface="Bookman Old Style" pitchFamily="18" charset="0"/>
              <a:cs typeface="Times New Roman" pitchFamily="18" charset="0"/>
            </a:endParaRPr>
          </a:p>
          <a:p>
            <a:r>
              <a:rPr lang="ru-RU" b="0" dirty="0">
                <a:solidFill>
                  <a:schemeClr val="bg1"/>
                </a:solidFill>
                <a:latin typeface="Bookman Old Style" pitchFamily="18" charset="0"/>
                <a:cs typeface="Times New Roman" pitchFamily="18" charset="0"/>
              </a:rPr>
              <a:t>«</a:t>
            </a:r>
            <a:r>
              <a:rPr lang="ru-RU" b="0" dirty="0" smtClean="0">
                <a:solidFill>
                  <a:schemeClr val="bg1"/>
                </a:solidFill>
                <a:latin typeface="Bookman Old Style" pitchFamily="18" charset="0"/>
                <a:cs typeface="Times New Roman" pitchFamily="18" charset="0"/>
              </a:rPr>
              <a:t>А</a:t>
            </a:r>
            <a:r>
              <a:rPr lang="kk-KZ" b="0" dirty="0" smtClean="0">
                <a:solidFill>
                  <a:schemeClr val="bg1"/>
                </a:solidFill>
                <a:latin typeface="Bookman Old Style" pitchFamily="18" charset="0"/>
                <a:cs typeface="Times New Roman" pitchFamily="18" charset="0"/>
              </a:rPr>
              <a:t>ҚҚ</a:t>
            </a:r>
            <a:r>
              <a:rPr lang="ru-RU" b="0" dirty="0" smtClean="0">
                <a:solidFill>
                  <a:schemeClr val="bg1"/>
                </a:solidFill>
                <a:latin typeface="Bookman Old Style" pitchFamily="18" charset="0"/>
                <a:cs typeface="Times New Roman" pitchFamily="18" charset="0"/>
              </a:rPr>
              <a:t>АЙЫН»</a:t>
            </a:r>
            <a:endParaRPr lang="ru-RU" b="0" dirty="0">
              <a:solidFill>
                <a:schemeClr val="bg1"/>
              </a:solidFill>
              <a:latin typeface="Bookman Old Style" pitchFamily="18" charset="0"/>
              <a:cs typeface="Times New Roman" pitchFamily="18" charset="0"/>
            </a:endParaRPr>
          </a:p>
        </p:txBody>
      </p:sp>
      <p:sp>
        <p:nvSpPr>
          <p:cNvPr id="5" name="Прямоугольник 4"/>
          <p:cNvSpPr/>
          <p:nvPr/>
        </p:nvSpPr>
        <p:spPr>
          <a:xfrm>
            <a:off x="6444208" y="3068960"/>
            <a:ext cx="2088232" cy="1477328"/>
          </a:xfrm>
          <a:prstGeom prst="rect">
            <a:avLst/>
          </a:prstGeom>
        </p:spPr>
        <p:txBody>
          <a:bodyPr wrap="square">
            <a:spAutoFit/>
          </a:bodyPr>
          <a:lstStyle/>
          <a:p>
            <a:endParaRPr lang="ru-RU" dirty="0" smtClean="0"/>
          </a:p>
          <a:p>
            <a:r>
              <a:rPr lang="en-US" b="0" dirty="0" smtClean="0">
                <a:solidFill>
                  <a:schemeClr val="bg1"/>
                </a:solidFill>
                <a:latin typeface="Bookman Old Style" pitchFamily="18" charset="0"/>
              </a:rPr>
              <a:t>LINGGUISTIC CIRCLE OF </a:t>
            </a:r>
            <a:r>
              <a:rPr lang="en-US" b="0" dirty="0" err="1">
                <a:solidFill>
                  <a:schemeClr val="bg1"/>
                </a:solidFill>
                <a:latin typeface="Bookman Old Style" pitchFamily="18" charset="0"/>
              </a:rPr>
              <a:t>Makhmudov</a:t>
            </a:r>
            <a:r>
              <a:rPr lang="en-US" b="0" dirty="0">
                <a:solidFill>
                  <a:schemeClr val="bg1"/>
                </a:solidFill>
                <a:latin typeface="Bookman Old Style" pitchFamily="18" charset="0"/>
              </a:rPr>
              <a:t> </a:t>
            </a:r>
            <a:r>
              <a:rPr lang="en-US" b="0" dirty="0" err="1">
                <a:solidFill>
                  <a:schemeClr val="bg1"/>
                </a:solidFill>
                <a:latin typeface="Bookman Old Style" pitchFamily="18" charset="0"/>
              </a:rPr>
              <a:t>H.Kh</a:t>
            </a:r>
            <a:r>
              <a:rPr lang="en-US" b="0" dirty="0">
                <a:solidFill>
                  <a:schemeClr val="bg1"/>
                </a:solidFill>
                <a:latin typeface="Bookman Old Style" pitchFamily="18" charset="0"/>
              </a:rPr>
              <a:t>.</a:t>
            </a:r>
            <a:endParaRPr lang="ru-RU" b="0" dirty="0" smtClean="0">
              <a:solidFill>
                <a:schemeClr val="bg1"/>
              </a:solidFill>
              <a:latin typeface="Bookman Old Style" pitchFamily="18" charset="0"/>
              <a:cs typeface="Times New Roman" pitchFamily="18" charset="0"/>
            </a:endParaRPr>
          </a:p>
        </p:txBody>
      </p:sp>
      <p:pic>
        <p:nvPicPr>
          <p:cNvPr id="17" name="Рисунок 16"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8"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095" y="91654"/>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22844"/>
            <a:ext cx="1367790" cy="1575551"/>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Bookman Old Style" pitchFamily="18" charset="0"/>
              </a:rPr>
              <a:t/>
            </a:r>
            <a:br>
              <a:rPr lang="ru-RU" sz="2000" dirty="0" smtClean="0">
                <a:latin typeface="Bookman Old Style" pitchFamily="18" charset="0"/>
              </a:rPr>
            </a:br>
            <a:r>
              <a:rPr lang="en-US" sz="2000" dirty="0" smtClean="0">
                <a:latin typeface="Bookman Old Style" pitchFamily="18" charset="0"/>
              </a:rPr>
              <a:t/>
            </a:r>
            <a:br>
              <a:rPr lang="en-US" sz="2000" dirty="0" smtClean="0">
                <a:latin typeface="Bookman Old Style" pitchFamily="18" charset="0"/>
              </a:rPr>
            </a:br>
            <a:r>
              <a:rPr lang="en-US" sz="2000" dirty="0" smtClean="0">
                <a:latin typeface="Bookman Old Style" pitchFamily="18" charset="0"/>
                <a:cs typeface="Times New Roman" pitchFamily="18" charset="0"/>
              </a:rPr>
              <a:t>RUSSIAN CLUB</a:t>
            </a:r>
            <a:r>
              <a:rPr lang="ru-RU" sz="2000" b="0" dirty="0">
                <a:latin typeface="Bookman Old Style" pitchFamily="18" charset="0"/>
                <a:cs typeface="Times New Roman" pitchFamily="18" charset="0"/>
              </a:rPr>
              <a:t/>
            </a:r>
            <a:br>
              <a:rPr lang="ru-RU" sz="2000" b="0" dirty="0">
                <a:latin typeface="Bookman Old Style" pitchFamily="18" charset="0"/>
                <a:cs typeface="Times New Roman" pitchFamily="18" charset="0"/>
              </a:rPr>
            </a:br>
            <a:r>
              <a:rPr lang="ru-RU" sz="2000" dirty="0">
                <a:latin typeface="Bookman Old Style" pitchFamily="18" charset="0"/>
              </a:rPr>
              <a:t/>
            </a:r>
            <a:br>
              <a:rPr lang="ru-RU" sz="2000" dirty="0">
                <a:latin typeface="Bookman Old Style" pitchFamily="18" charset="0"/>
              </a:rPr>
            </a:br>
            <a:endParaRPr lang="ru-RU" sz="2000" dirty="0">
              <a:latin typeface="Bookman Old Style" pitchFamily="18" charset="0"/>
            </a:endParaRPr>
          </a:p>
        </p:txBody>
      </p:sp>
      <p:pic>
        <p:nvPicPr>
          <p:cNvPr id="5" name="Содержимое 10" descr="IMG_7010.JPG"/>
          <p:cNvPicPr>
            <a:picLocks noGrp="1" noChangeAspect="1"/>
          </p:cNvPicPr>
          <p:nvPr>
            <p:ph idx="1"/>
          </p:nvPr>
        </p:nvPicPr>
        <p:blipFill>
          <a:blip r:embed="rId2" cstate="print"/>
          <a:stretch>
            <a:fillRect/>
          </a:stretch>
        </p:blipFill>
        <p:spPr>
          <a:xfrm>
            <a:off x="1403648" y="1196752"/>
            <a:ext cx="6671574" cy="3960441"/>
          </a:xfrm>
        </p:spPr>
      </p:pic>
      <p:sp>
        <p:nvSpPr>
          <p:cNvPr id="3" name="Прямоугольник 2"/>
          <p:cNvSpPr/>
          <p:nvPr/>
        </p:nvSpPr>
        <p:spPr bwMode="auto">
          <a:xfrm>
            <a:off x="1043608" y="5373216"/>
            <a:ext cx="7272808" cy="93610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a:r>
              <a:rPr lang="en-US" sz="1600" b="0" dirty="0">
                <a:solidFill>
                  <a:schemeClr val="accent2">
                    <a:lumMod val="40000"/>
                    <a:lumOff val="60000"/>
                  </a:schemeClr>
                </a:solidFill>
                <a:latin typeface="Bookman Old Style" pitchFamily="18" charset="0"/>
              </a:rPr>
              <a:t>The aim of the Russian Club instill interest in the study of languages ​​in the framework of the scale of the Republican project "Trinity of languages": Kazakh, Russian and English.</a:t>
            </a:r>
            <a:endParaRPr kumimoji="0" lang="ru-RU" sz="1600" b="1" i="0" u="none" strike="noStrike" cap="none" normalizeH="0" baseline="0" dirty="0" smtClean="0">
              <a:ln>
                <a:noFill/>
              </a:ln>
              <a:solidFill>
                <a:schemeClr val="accent2">
                  <a:lumMod val="40000"/>
                  <a:lumOff val="60000"/>
                </a:schemeClr>
              </a:solidFill>
              <a:effectLst/>
              <a:latin typeface="Bookman Old Style" pitchFamily="18" charset="0"/>
              <a:cs typeface="Times New Roman" pitchFamily="18" charset="0"/>
            </a:endParaRPr>
          </a:p>
        </p:txBody>
      </p:sp>
      <p:pic>
        <p:nvPicPr>
          <p:cNvPr id="10" name="Рисунок 9"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1"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78335"/>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1032083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latin typeface="Bookman Old Style" pitchFamily="18" charset="0"/>
              </a:rPr>
              <a:t>LITERARY</a:t>
            </a:r>
            <a:r>
              <a:rPr lang="ru-RU" sz="2000" dirty="0">
                <a:latin typeface="Bookman Old Style" pitchFamily="18" charset="0"/>
                <a:cs typeface="Times New Roman" pitchFamily="18" charset="0"/>
              </a:rPr>
              <a:t> </a:t>
            </a:r>
            <a:r>
              <a:rPr lang="en-US" sz="2000" dirty="0" smtClean="0">
                <a:latin typeface="Bookman Old Style" pitchFamily="18" charset="0"/>
                <a:cs typeface="Times New Roman" pitchFamily="18" charset="0"/>
              </a:rPr>
              <a:t>SOCIETY </a:t>
            </a:r>
            <a:r>
              <a:rPr lang="ru-RU" sz="2000" dirty="0" smtClean="0">
                <a:latin typeface="Bookman Old Style" pitchFamily="18" charset="0"/>
              </a:rPr>
              <a:t>«А</a:t>
            </a:r>
            <a:r>
              <a:rPr lang="kk-KZ" sz="2000" dirty="0">
                <a:latin typeface="Bookman Old Style" pitchFamily="18" charset="0"/>
              </a:rPr>
              <a:t>ҚҚ</a:t>
            </a:r>
            <a:r>
              <a:rPr lang="ru-RU" sz="2000" dirty="0" smtClean="0">
                <a:latin typeface="Bookman Old Style" pitchFamily="18" charset="0"/>
              </a:rPr>
              <a:t>АЙЫН</a:t>
            </a:r>
            <a:r>
              <a:rPr lang="ru-RU" sz="2000" dirty="0">
                <a:latin typeface="Bookman Old Style" pitchFamily="18" charset="0"/>
              </a:rPr>
              <a:t>»</a:t>
            </a:r>
          </a:p>
        </p:txBody>
      </p:sp>
      <p:pic>
        <p:nvPicPr>
          <p:cNvPr id="5" name="Picture 2" descr="C:\Users\samsung\Desktop\мероприятия\P3140021.JPG"/>
          <p:cNvPicPr>
            <a:picLocks noGrp="1" noChangeAspect="1" noChangeArrowheads="1"/>
          </p:cNvPicPr>
          <p:nvPr>
            <p:ph idx="1"/>
          </p:nvPr>
        </p:nvPicPr>
        <p:blipFill>
          <a:blip r:embed="rId2" cstate="print"/>
          <a:srcRect/>
          <a:stretch>
            <a:fillRect/>
          </a:stretch>
        </p:blipFill>
        <p:spPr bwMode="auto">
          <a:xfrm>
            <a:off x="1115616" y="1196752"/>
            <a:ext cx="6840760" cy="3888432"/>
          </a:xfrm>
          <a:prstGeom prst="rect">
            <a:avLst/>
          </a:prstGeom>
          <a:noFill/>
        </p:spPr>
      </p:pic>
      <p:sp>
        <p:nvSpPr>
          <p:cNvPr id="3" name="Прямоугольник 2"/>
          <p:cNvSpPr/>
          <p:nvPr/>
        </p:nvSpPr>
        <p:spPr bwMode="auto">
          <a:xfrm>
            <a:off x="755576" y="5229200"/>
            <a:ext cx="7704856"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a:r>
              <a:rPr lang="en-US" b="0" dirty="0"/>
              <a:t> </a:t>
            </a:r>
            <a:r>
              <a:rPr lang="en-US" sz="1600" b="0" dirty="0">
                <a:solidFill>
                  <a:schemeClr val="accent2">
                    <a:lumMod val="40000"/>
                    <a:lumOff val="60000"/>
                  </a:schemeClr>
                </a:solidFill>
                <a:latin typeface="Bookman Old Style" pitchFamily="18" charset="0"/>
              </a:rPr>
              <a:t>The main purpose of the literary society "</a:t>
            </a:r>
            <a:r>
              <a:rPr lang="en-US" sz="1600" b="0" dirty="0" err="1">
                <a:solidFill>
                  <a:schemeClr val="accent2">
                    <a:lumMod val="40000"/>
                    <a:lumOff val="60000"/>
                  </a:schemeClr>
                </a:solidFill>
                <a:latin typeface="Bookman Old Style" pitchFamily="18" charset="0"/>
              </a:rPr>
              <a:t>Akkayyn</a:t>
            </a:r>
            <a:r>
              <a:rPr lang="en-US" sz="1600" b="0" dirty="0">
                <a:solidFill>
                  <a:schemeClr val="accent2">
                    <a:lumMod val="40000"/>
                    <a:lumOff val="60000"/>
                  </a:schemeClr>
                </a:solidFill>
                <a:latin typeface="Bookman Old Style" pitchFamily="18" charset="0"/>
              </a:rPr>
              <a:t>" - education for the versatile creative person, spiritually and artistically gifted, capable of aesthetically and ethically evaluate any artistic phenomenon.</a:t>
            </a:r>
            <a:endParaRPr kumimoji="0" lang="ru-RU" sz="1600" b="1" i="0" u="none" strike="noStrike" cap="none" normalizeH="0" baseline="0" dirty="0" smtClean="0">
              <a:ln>
                <a:noFill/>
              </a:ln>
              <a:solidFill>
                <a:schemeClr val="accent2">
                  <a:lumMod val="40000"/>
                  <a:lumOff val="60000"/>
                </a:schemeClr>
              </a:solidFill>
              <a:effectLst/>
              <a:latin typeface="Bookman Old Style" pitchFamily="18" charset="0"/>
              <a:cs typeface="Times New Roman" pitchFamily="18" charset="0"/>
            </a:endParaRPr>
          </a:p>
        </p:txBody>
      </p:sp>
      <p:pic>
        <p:nvPicPr>
          <p:cNvPr id="10" name="Рисунок 9"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1"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1193868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Bookman Old Style" pitchFamily="18" charset="0"/>
              </a:rPr>
              <a:t/>
            </a:r>
            <a:br>
              <a:rPr lang="ru-RU" sz="2000" dirty="0" smtClean="0">
                <a:latin typeface="Bookman Old Style" pitchFamily="18" charset="0"/>
              </a:rPr>
            </a:br>
            <a:r>
              <a:rPr lang="en-US" sz="2000" dirty="0">
                <a:latin typeface="Bookman Old Style" pitchFamily="18" charset="0"/>
              </a:rPr>
              <a:t>LINGGUISTIC CIRCLE </a:t>
            </a:r>
            <a:r>
              <a:rPr lang="en-US" sz="2000" dirty="0" smtClean="0">
                <a:latin typeface="Bookman Old Style" pitchFamily="18" charset="0"/>
              </a:rPr>
              <a:t>of </a:t>
            </a:r>
            <a:r>
              <a:rPr lang="en-US" sz="2000" dirty="0" err="1">
                <a:latin typeface="Bookman Old Style" pitchFamily="18" charset="0"/>
              </a:rPr>
              <a:t>Makhmudov</a:t>
            </a:r>
            <a:r>
              <a:rPr lang="en-US" sz="2000" dirty="0">
                <a:latin typeface="Bookman Old Style" pitchFamily="18" charset="0"/>
              </a:rPr>
              <a:t> </a:t>
            </a:r>
            <a:r>
              <a:rPr lang="en-US" sz="2000" dirty="0" err="1">
                <a:latin typeface="Bookman Old Style" pitchFamily="18" charset="0"/>
              </a:rPr>
              <a:t>H.Kh</a:t>
            </a:r>
            <a:r>
              <a:rPr lang="en-US" sz="2000" dirty="0">
                <a:latin typeface="Bookman Old Style" pitchFamily="18" charset="0"/>
              </a:rPr>
              <a:t>.</a:t>
            </a:r>
            <a:r>
              <a:rPr lang="ru-RU" sz="2000" dirty="0">
                <a:latin typeface="Bookman Old Style" pitchFamily="18" charset="0"/>
                <a:cs typeface="Times New Roman" pitchFamily="18" charset="0"/>
              </a:rPr>
              <a:t/>
            </a:r>
            <a:br>
              <a:rPr lang="ru-RU" sz="2000" dirty="0">
                <a:latin typeface="Bookman Old Style" pitchFamily="18" charset="0"/>
                <a:cs typeface="Times New Roman" pitchFamily="18" charset="0"/>
              </a:rPr>
            </a:br>
            <a:r>
              <a:rPr lang="ru-RU" sz="2000" dirty="0">
                <a:latin typeface="Bookman Old Style" pitchFamily="18" charset="0"/>
              </a:rPr>
              <a:t/>
            </a:r>
            <a:br>
              <a:rPr lang="ru-RU" sz="2000" dirty="0">
                <a:latin typeface="Bookman Old Style" pitchFamily="18" charset="0"/>
              </a:rPr>
            </a:br>
            <a:endParaRPr lang="ru-RU" sz="2000" dirty="0">
              <a:latin typeface="Bookman Old Style" pitchFamily="18" charset="0"/>
            </a:endParaRPr>
          </a:p>
        </p:txBody>
      </p:sp>
      <p:sp>
        <p:nvSpPr>
          <p:cNvPr id="4" name="Нижний колонтитул 3"/>
          <p:cNvSpPr>
            <a:spLocks noGrp="1"/>
          </p:cNvSpPr>
          <p:nvPr>
            <p:ph type="ftr" sz="quarter" idx="10"/>
          </p:nvPr>
        </p:nvSpPr>
        <p:spPr/>
        <p:txBody>
          <a:bodyPr/>
          <a:lstStyle/>
          <a:p>
            <a:endParaRPr lang="en-US" dirty="0">
              <a:latin typeface="Bookman Old Style" pitchFamily="18" charset="0"/>
            </a:endParaRPr>
          </a:p>
        </p:txBody>
      </p:sp>
      <p:pic>
        <p:nvPicPr>
          <p:cNvPr id="8" name="Picture 5" descr="C:\Рабочие документы\Эльмира\Презентация Лингвистический кружок\DSCF7010.JPG"/>
          <p:cNvPicPr>
            <a:picLocks noGrp="1" noChangeAspect="1" noChangeArrowheads="1"/>
          </p:cNvPicPr>
          <p:nvPr>
            <p:ph idx="1"/>
          </p:nvPr>
        </p:nvPicPr>
        <p:blipFill>
          <a:blip r:embed="rId2" cstate="print"/>
          <a:srcRect t="23540" b="25459"/>
          <a:stretch>
            <a:fillRect/>
          </a:stretch>
        </p:blipFill>
        <p:spPr bwMode="auto">
          <a:xfrm>
            <a:off x="827584" y="1628801"/>
            <a:ext cx="7560840" cy="3240360"/>
          </a:xfrm>
          <a:prstGeom prst="rect">
            <a:avLst/>
          </a:prstGeom>
          <a:noFill/>
          <a:ln w="9525">
            <a:noFill/>
            <a:miter lim="800000"/>
            <a:headEnd/>
            <a:tailEnd/>
          </a:ln>
        </p:spPr>
      </p:pic>
      <p:sp>
        <p:nvSpPr>
          <p:cNvPr id="3" name="Прямоугольник 2"/>
          <p:cNvSpPr/>
          <p:nvPr/>
        </p:nvSpPr>
        <p:spPr bwMode="auto">
          <a:xfrm>
            <a:off x="467544" y="5085184"/>
            <a:ext cx="8280920" cy="115212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lgn="just">
              <a:buFont typeface="Wingdings" pitchFamily="2" charset="2"/>
              <a:buNone/>
            </a:pPr>
            <a:r>
              <a:rPr lang="en-US" sz="1600" b="0" dirty="0">
                <a:solidFill>
                  <a:schemeClr val="accent2">
                    <a:lumMod val="40000"/>
                    <a:lumOff val="60000"/>
                  </a:schemeClr>
                </a:solidFill>
                <a:latin typeface="Bookman Old Style" pitchFamily="18" charset="0"/>
              </a:rPr>
              <a:t>The main objectives of a student's linguistic circle is the organization and carrying out the actions connected with profound studying of single topical issues of Russian philology, acquaintance with life and scientific works of foreign and domestic linguists, promoting of linguistic knowledge.</a:t>
            </a:r>
            <a:endParaRPr lang="ru-RU" sz="1600" dirty="0">
              <a:solidFill>
                <a:schemeClr val="accent2">
                  <a:lumMod val="40000"/>
                  <a:lumOff val="60000"/>
                </a:schemeClr>
              </a:solidFill>
              <a:latin typeface="Bookman Old Style" pitchFamily="18" charset="0"/>
              <a:cs typeface="Times New Roman" pitchFamily="18" charset="0"/>
            </a:endParaRPr>
          </a:p>
        </p:txBody>
      </p:sp>
      <p:pic>
        <p:nvPicPr>
          <p:cNvPr id="11" name="Рисунок 10"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2"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9525" y="0"/>
            <a:ext cx="1367790" cy="1575551"/>
          </a:xfrm>
          <a:prstGeom prst="rect">
            <a:avLst/>
          </a:prstGeom>
          <a:noFill/>
          <a:ln>
            <a:noFill/>
          </a:ln>
        </p:spPr>
      </p:pic>
    </p:spTree>
    <p:extLst>
      <p:ext uri="{BB962C8B-B14F-4D97-AF65-F5344CB8AC3E}">
        <p14:creationId xmlns:p14="http://schemas.microsoft.com/office/powerpoint/2010/main" val="257394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smtClean="0">
                <a:latin typeface="Bookman Old Style" pitchFamily="18" charset="0"/>
              </a:rPr>
              <a:t>HISTORY OF THE CHAIR</a:t>
            </a:r>
            <a:endParaRPr lang="ru-RU" sz="2000" dirty="0">
              <a:latin typeface="Bookman Old Style" pitchFamily="18" charset="0"/>
            </a:endParaRPr>
          </a:p>
        </p:txBody>
      </p:sp>
      <p:sp>
        <p:nvSpPr>
          <p:cNvPr id="6" name="Прямоугольник 5"/>
          <p:cNvSpPr/>
          <p:nvPr/>
        </p:nvSpPr>
        <p:spPr bwMode="auto">
          <a:xfrm>
            <a:off x="683568" y="5301208"/>
            <a:ext cx="7776864" cy="115212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lgn="just">
              <a:buNone/>
            </a:pPr>
            <a:r>
              <a:rPr lang="en-US" b="0" dirty="0">
                <a:solidFill>
                  <a:schemeClr val="bg1"/>
                </a:solidFill>
                <a:latin typeface="Bookman Old Style" pitchFamily="18" charset="0"/>
                <a:cs typeface="Times New Roman" pitchFamily="18" charset="0"/>
              </a:rPr>
              <a:t>Department of Russian Philology, Russian and World </a:t>
            </a:r>
            <a:r>
              <a:rPr lang="en-US" b="0" dirty="0" smtClean="0">
                <a:solidFill>
                  <a:schemeClr val="bg1"/>
                </a:solidFill>
                <a:latin typeface="Bookman Old Style" pitchFamily="18" charset="0"/>
                <a:cs typeface="Times New Roman" pitchFamily="18" charset="0"/>
              </a:rPr>
              <a:t>Literature </a:t>
            </a:r>
            <a:r>
              <a:rPr lang="en-US" b="0" dirty="0">
                <a:solidFill>
                  <a:schemeClr val="bg1"/>
                </a:solidFill>
                <a:latin typeface="Bookman Old Style" pitchFamily="18" charset="0"/>
                <a:cs typeface="Times New Roman" pitchFamily="18" charset="0"/>
              </a:rPr>
              <a:t>organized in 2011 by the merger of the three departments of the Faculty of Philology: Russian language, Russian and world literature, Russian philology.</a:t>
            </a:r>
            <a:endParaRPr lang="ru-RU" b="0" dirty="0">
              <a:solidFill>
                <a:schemeClr val="bg1"/>
              </a:solidFill>
              <a:latin typeface="Bookman Old Style" pitchFamily="18" charset="0"/>
              <a:cs typeface="Times New Roman"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654" y="1469184"/>
            <a:ext cx="7416824" cy="3672408"/>
          </a:xfrm>
        </p:spPr>
      </p:pic>
      <p:pic>
        <p:nvPicPr>
          <p:cNvPr id="11"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descr="circle(12).png"/>
          <p:cNvPicPr>
            <a:picLocks noChangeAspect="1"/>
          </p:cNvPicPr>
          <p:nvPr/>
        </p:nvPicPr>
        <p:blipFill>
          <a:blip r:embed="rId4" cstate="print"/>
          <a:stretch>
            <a:fillRect/>
          </a:stretch>
        </p:blipFill>
        <p:spPr>
          <a:xfrm>
            <a:off x="7915458" y="24656"/>
            <a:ext cx="1224136" cy="1224136"/>
          </a:xfrm>
          <a:prstGeom prst="rect">
            <a:avLst/>
          </a:prstGeom>
        </p:spPr>
      </p:pic>
      <p:pic>
        <p:nvPicPr>
          <p:cNvPr id="9" name="Рисунок 8"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327" y="24656"/>
            <a:ext cx="1367790" cy="1575551"/>
          </a:xfrm>
          <a:prstGeom prst="rect">
            <a:avLst/>
          </a:prstGeom>
          <a:noFill/>
          <a:ln>
            <a:noFill/>
          </a:ln>
        </p:spPr>
      </p:pic>
    </p:spTree>
    <p:extLst>
      <p:ext uri="{BB962C8B-B14F-4D97-AF65-F5344CB8AC3E}">
        <p14:creationId xmlns:p14="http://schemas.microsoft.com/office/powerpoint/2010/main" val="2618122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1800" dirty="0" smtClean="0">
                <a:latin typeface="Bookman Old Style" pitchFamily="18" charset="0"/>
              </a:rPr>
              <a:t>OUR </a:t>
            </a:r>
            <a:r>
              <a:rPr lang="en-US" sz="1800" dirty="0" smtClean="0">
                <a:latin typeface="Bookman Old Style" pitchFamily="18" charset="0"/>
              </a:rPr>
              <a:t>SPECIALISTS ARE HAPPY </a:t>
            </a:r>
            <a:r>
              <a:rPr lang="ru-RU" sz="1800" dirty="0" smtClean="0">
                <a:latin typeface="Bookman Old Style" pitchFamily="18" charset="0"/>
              </a:rPr>
              <a:t/>
            </a:r>
            <a:br>
              <a:rPr lang="ru-RU" sz="1800" dirty="0" smtClean="0">
                <a:latin typeface="Bookman Old Style" pitchFamily="18" charset="0"/>
              </a:rPr>
            </a:br>
            <a:r>
              <a:rPr lang="en-US" sz="1800" dirty="0" smtClean="0">
                <a:latin typeface="Bookman Old Style" pitchFamily="18" charset="0"/>
              </a:rPr>
              <a:t>EVERYWHERE</a:t>
            </a:r>
            <a:r>
              <a:rPr lang="en-US" sz="1800" dirty="0" smtClean="0">
                <a:latin typeface="Bookman Old Style" pitchFamily="18" charset="0"/>
              </a:rPr>
              <a:t>! </a:t>
            </a:r>
            <a:endParaRPr lang="en-US" sz="1800" dirty="0">
              <a:latin typeface="Bookman Old Style" pitchFamily="18" charset="0"/>
            </a:endParaRPr>
          </a:p>
        </p:txBody>
      </p:sp>
      <p:sp>
        <p:nvSpPr>
          <p:cNvPr id="92195" name="Freeform 35"/>
          <p:cNvSpPr>
            <a:spLocks noEditPoints="1"/>
          </p:cNvSpPr>
          <p:nvPr/>
        </p:nvSpPr>
        <p:spPr bwMode="gray">
          <a:xfrm flipH="1">
            <a:off x="5436096" y="2839243"/>
            <a:ext cx="3168650" cy="2895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folHlink">
                  <a:gamma/>
                  <a:tint val="39216"/>
                  <a:invGamma/>
                </a:schemeClr>
              </a:gs>
              <a:gs pos="100000">
                <a:schemeClr val="folHlink"/>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206741" dir="8249373" algn="ctr" rotWithShape="0">
                    <a:schemeClr val="bg2">
                      <a:alpha val="50000"/>
                    </a:schemeClr>
                  </a:outerShdw>
                </a:effectLst>
              </a14:hiddenEffects>
            </a:ext>
          </a:extLst>
        </p:spPr>
        <p:txBody>
          <a:bodyPr/>
          <a:lstStyle/>
          <a:p>
            <a:endParaRPr lang="ru-RU">
              <a:latin typeface="Bookman Old Style" pitchFamily="18" charset="0"/>
            </a:endParaRPr>
          </a:p>
        </p:txBody>
      </p:sp>
      <p:grpSp>
        <p:nvGrpSpPr>
          <p:cNvPr id="92196" name="Group 36"/>
          <p:cNvGrpSpPr>
            <a:grpSpLocks/>
          </p:cNvGrpSpPr>
          <p:nvPr/>
        </p:nvGrpSpPr>
        <p:grpSpPr bwMode="auto">
          <a:xfrm>
            <a:off x="1547664" y="1836737"/>
            <a:ext cx="4392662" cy="3897312"/>
            <a:chOff x="748" y="981"/>
            <a:chExt cx="2559" cy="2455"/>
          </a:xfrm>
        </p:grpSpPr>
        <p:sp>
          <p:nvSpPr>
            <p:cNvPr id="92197" name="AutoShape 37"/>
            <p:cNvSpPr>
              <a:spLocks noChangeArrowheads="1"/>
            </p:cNvSpPr>
            <p:nvPr/>
          </p:nvSpPr>
          <p:spPr bwMode="gray">
            <a:xfrm rot="16200000">
              <a:off x="2390" y="1779"/>
              <a:ext cx="982" cy="852"/>
            </a:xfrm>
            <a:prstGeom prst="hexagon">
              <a:avLst>
                <a:gd name="adj" fmla="val 2881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MEDIA</a:t>
              </a:r>
              <a:endParaRPr lang="en-US" altLang="ko-KR" sz="1600" b="0" dirty="0">
                <a:solidFill>
                  <a:schemeClr val="bg1"/>
                </a:solidFill>
                <a:latin typeface="Bookman Old Style" pitchFamily="18" charset="0"/>
                <a:ea typeface="Gulim" pitchFamily="34" charset="-127"/>
                <a:cs typeface="Times New Roman" pitchFamily="18" charset="0"/>
              </a:endParaRPr>
            </a:p>
          </p:txBody>
        </p:sp>
        <p:sp>
          <p:nvSpPr>
            <p:cNvPr id="92198" name="AutoShape 38"/>
            <p:cNvSpPr>
              <a:spLocks noChangeArrowheads="1"/>
            </p:cNvSpPr>
            <p:nvPr/>
          </p:nvSpPr>
          <p:spPr bwMode="gray">
            <a:xfrm rot="16200000">
              <a:off x="1960" y="1045"/>
              <a:ext cx="981" cy="853"/>
            </a:xfrm>
            <a:prstGeom prst="hexagon">
              <a:avLst>
                <a:gd name="adj" fmla="val 28751"/>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lvl="0" algn="ctr" eaLnBrk="0" hangingPunct="0"/>
              <a:r>
                <a:rPr lang="en-US" sz="1600" b="0" dirty="0" smtClean="0">
                  <a:solidFill>
                    <a:schemeClr val="bg1"/>
                  </a:solidFill>
                  <a:latin typeface="Bookman Old Style" pitchFamily="18" charset="0"/>
                  <a:ea typeface="Gulim" pitchFamily="34" charset="-127"/>
                  <a:cs typeface="Times New Roman" pitchFamily="18" charset="0"/>
                </a:rPr>
                <a:t>MANAGE-</a:t>
              </a:r>
            </a:p>
            <a:p>
              <a:pPr lvl="0" algn="ctr" eaLnBrk="0" hangingPunct="0"/>
              <a:r>
                <a:rPr lang="en-US" sz="1600" b="0" dirty="0" smtClean="0">
                  <a:solidFill>
                    <a:schemeClr val="bg1"/>
                  </a:solidFill>
                  <a:latin typeface="Bookman Old Style" pitchFamily="18" charset="0"/>
                  <a:ea typeface="Gulim" pitchFamily="34" charset="-127"/>
                  <a:cs typeface="Times New Roman" pitchFamily="18" charset="0"/>
                </a:rPr>
                <a:t>MENT</a:t>
              </a:r>
              <a:endParaRPr lang="ru-RU" sz="1600" dirty="0" smtClean="0">
                <a:latin typeface="Bookman Old Style" pitchFamily="18" charset="0"/>
                <a:cs typeface="Times New Roman" pitchFamily="18" charset="0"/>
              </a:endParaRPr>
            </a:p>
          </p:txBody>
        </p:sp>
        <p:sp>
          <p:nvSpPr>
            <p:cNvPr id="92199" name="AutoShape 39"/>
            <p:cNvSpPr>
              <a:spLocks noChangeArrowheads="1"/>
            </p:cNvSpPr>
            <p:nvPr/>
          </p:nvSpPr>
          <p:spPr bwMode="gray">
            <a:xfrm rot="16200000">
              <a:off x="1967" y="2520"/>
              <a:ext cx="981" cy="852"/>
            </a:xfrm>
            <a:prstGeom prst="hexagon">
              <a:avLst>
                <a:gd name="adj" fmla="val 2878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EDITORIAL </a:t>
              </a:r>
            </a:p>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THE </a:t>
              </a:r>
            </a:p>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ACTIVITIES</a:t>
              </a:r>
              <a:endParaRPr lang="en-US" altLang="ko-KR" sz="1600" b="0" dirty="0">
                <a:solidFill>
                  <a:schemeClr val="bg1"/>
                </a:solidFill>
                <a:latin typeface="Bookman Old Style" pitchFamily="18" charset="0"/>
                <a:ea typeface="Gulim" pitchFamily="34" charset="-127"/>
                <a:cs typeface="Times New Roman" pitchFamily="18" charset="0"/>
              </a:endParaRPr>
            </a:p>
          </p:txBody>
        </p:sp>
        <p:sp>
          <p:nvSpPr>
            <p:cNvPr id="92200" name="AutoShape 40"/>
            <p:cNvSpPr>
              <a:spLocks noChangeArrowheads="1"/>
            </p:cNvSpPr>
            <p:nvPr/>
          </p:nvSpPr>
          <p:spPr bwMode="gray">
            <a:xfrm rot="16200000">
              <a:off x="1537" y="1781"/>
              <a:ext cx="980" cy="853"/>
            </a:xfrm>
            <a:prstGeom prst="hexagon">
              <a:avLst>
                <a:gd name="adj" fmla="val 28722"/>
                <a:gd name="vf" fmla="val 11547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PHILOLOGY</a:t>
              </a:r>
              <a:endParaRPr lang="en-US" altLang="ko-KR" sz="1600" b="0" dirty="0">
                <a:solidFill>
                  <a:schemeClr val="bg1"/>
                </a:solidFill>
                <a:latin typeface="Bookman Old Style" pitchFamily="18" charset="0"/>
                <a:ea typeface="Gulim" pitchFamily="34" charset="-127"/>
                <a:cs typeface="Times New Roman" pitchFamily="18" charset="0"/>
              </a:endParaRPr>
            </a:p>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AND</a:t>
              </a:r>
              <a:endParaRPr lang="en-US" altLang="ko-KR" sz="1600" b="0" dirty="0">
                <a:solidFill>
                  <a:schemeClr val="bg1"/>
                </a:solidFill>
                <a:latin typeface="Bookman Old Style" pitchFamily="18" charset="0"/>
                <a:ea typeface="Gulim" pitchFamily="34" charset="-127"/>
                <a:cs typeface="Times New Roman" pitchFamily="18" charset="0"/>
              </a:endParaRPr>
            </a:p>
            <a:p>
              <a:pPr algn="ctr" eaLnBrk="0" hangingPunct="0"/>
              <a:r>
                <a:rPr lang="en-US" altLang="ko-KR" sz="1600" b="0" dirty="0">
                  <a:solidFill>
                    <a:schemeClr val="bg1"/>
                  </a:solidFill>
                  <a:latin typeface="Bookman Old Style" pitchFamily="18" charset="0"/>
                  <a:ea typeface="Gulim" pitchFamily="34" charset="-127"/>
                  <a:cs typeface="Times New Roman" pitchFamily="18" charset="0"/>
                </a:rPr>
                <a:t>REFERENCES</a:t>
              </a:r>
            </a:p>
          </p:txBody>
        </p:sp>
        <p:sp>
          <p:nvSpPr>
            <p:cNvPr id="92201" name="AutoShape 41"/>
            <p:cNvSpPr>
              <a:spLocks noChangeArrowheads="1"/>
            </p:cNvSpPr>
            <p:nvPr/>
          </p:nvSpPr>
          <p:spPr bwMode="gray">
            <a:xfrm rot="16200000">
              <a:off x="1107" y="1046"/>
              <a:ext cx="981" cy="852"/>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PEDA-</a:t>
              </a:r>
            </a:p>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GOGY</a:t>
              </a:r>
              <a:endParaRPr lang="en-US" altLang="ko-KR" sz="1600" b="0" dirty="0">
                <a:solidFill>
                  <a:schemeClr val="bg1"/>
                </a:solidFill>
                <a:latin typeface="Bookman Old Style" pitchFamily="18" charset="0"/>
                <a:ea typeface="Gulim" pitchFamily="34" charset="-127"/>
                <a:cs typeface="Times New Roman" pitchFamily="18" charset="0"/>
              </a:endParaRPr>
            </a:p>
          </p:txBody>
        </p:sp>
        <p:sp>
          <p:nvSpPr>
            <p:cNvPr id="92202" name="AutoShape 42"/>
            <p:cNvSpPr>
              <a:spLocks noChangeArrowheads="1"/>
            </p:cNvSpPr>
            <p:nvPr/>
          </p:nvSpPr>
          <p:spPr bwMode="gray">
            <a:xfrm rot="16200000">
              <a:off x="1091" y="2514"/>
              <a:ext cx="981" cy="852"/>
            </a:xfrm>
            <a:prstGeom prst="hexagon">
              <a:avLst>
                <a:gd name="adj" fmla="val 28785"/>
                <a:gd name="vf" fmla="val 115470"/>
              </a:avLst>
            </a:prstGeom>
            <a:gradFill rotWithShape="1">
              <a:gsLst>
                <a:gs pos="0">
                  <a:schemeClr val="accent1"/>
                </a:gs>
                <a:gs pos="100000">
                  <a:schemeClr val="accent1">
                    <a:gamma/>
                    <a:shade val="46275"/>
                    <a:invGamma/>
                  </a:schemeClr>
                </a:gs>
              </a:gsLst>
              <a:lin ang="54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TRADE</a:t>
              </a:r>
              <a:endParaRPr lang="en-US" altLang="ko-KR" sz="1600" b="0" dirty="0">
                <a:solidFill>
                  <a:schemeClr val="bg1"/>
                </a:solidFill>
                <a:latin typeface="Bookman Old Style" pitchFamily="18" charset="0"/>
                <a:ea typeface="Gulim" pitchFamily="34" charset="-127"/>
                <a:cs typeface="Times New Roman" pitchFamily="18" charset="0"/>
              </a:endParaRPr>
            </a:p>
            <a:p>
              <a:pPr algn="ctr" eaLnBrk="0" hangingPunct="0"/>
              <a:r>
                <a:rPr lang="en-US" altLang="ko-KR" sz="1600" b="0" dirty="0" smtClean="0">
                  <a:solidFill>
                    <a:schemeClr val="bg1"/>
                  </a:solidFill>
                  <a:latin typeface="Bookman Old Style" pitchFamily="18" charset="0"/>
                  <a:ea typeface="Gulim" pitchFamily="34" charset="-127"/>
                  <a:cs typeface="Times New Roman" pitchFamily="18" charset="0"/>
                </a:rPr>
                <a:t>AND </a:t>
              </a:r>
              <a:r>
                <a:rPr lang="en-US" altLang="ko-KR" sz="1600" b="0" dirty="0">
                  <a:solidFill>
                    <a:schemeClr val="bg1"/>
                  </a:solidFill>
                  <a:latin typeface="Bookman Old Style" pitchFamily="18" charset="0"/>
                  <a:ea typeface="Gulim" pitchFamily="34" charset="-127"/>
                  <a:cs typeface="Times New Roman" pitchFamily="18" charset="0"/>
                </a:rPr>
                <a:t>PR</a:t>
              </a:r>
            </a:p>
          </p:txBody>
        </p:sp>
        <p:sp>
          <p:nvSpPr>
            <p:cNvPr id="92203" name="AutoShape 43"/>
            <p:cNvSpPr>
              <a:spLocks noChangeArrowheads="1"/>
            </p:cNvSpPr>
            <p:nvPr/>
          </p:nvSpPr>
          <p:spPr bwMode="gray">
            <a:xfrm rot="16200000">
              <a:off x="683" y="1779"/>
              <a:ext cx="982" cy="852"/>
            </a:xfrm>
            <a:prstGeom prst="hexagon">
              <a:avLst>
                <a:gd name="adj" fmla="val 28815"/>
                <a:gd name="vf" fmla="val 115470"/>
              </a:avLst>
            </a:prstGeom>
            <a:gradFill rotWithShape="1">
              <a:gsLst>
                <a:gs pos="0">
                  <a:schemeClr val="accent2">
                    <a:gamma/>
                    <a:tint val="73725"/>
                    <a:invGamma/>
                  </a:schemeClr>
                </a:gs>
                <a:gs pos="50000">
                  <a:schemeClr val="accent2"/>
                </a:gs>
                <a:gs pos="100000">
                  <a:schemeClr val="accent2">
                    <a:gamma/>
                    <a:tint val="73725"/>
                    <a:invGamma/>
                  </a:schemeClr>
                </a:gs>
              </a:gsLst>
              <a:lin ang="2700000" scaled="1"/>
            </a:gradFill>
            <a:ln w="9525" algn="ctr">
              <a:miter lim="800000"/>
              <a:headEnd/>
              <a:tailEnd/>
            </a:ln>
            <a:effectLst/>
            <a:scene3d>
              <a:camera prst="legacyObliqueLeft"/>
              <a:lightRig rig="legacyFlat2" dir="t"/>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vert="eaVert" wrap="none" anchor="ctr">
              <a:flatTx/>
            </a:bodyPr>
            <a:lstStyle/>
            <a:p>
              <a:pPr algn="ctr" eaLnBrk="0" hangingPunct="0"/>
              <a:r>
                <a:rPr lang="en-US" altLang="ko-KR" sz="1600" b="0" dirty="0">
                  <a:solidFill>
                    <a:schemeClr val="bg1"/>
                  </a:solidFill>
                  <a:latin typeface="Bookman Old Style" pitchFamily="18" charset="0"/>
                  <a:ea typeface="Gulim" pitchFamily="34" charset="-127"/>
                  <a:cs typeface="Times New Roman" pitchFamily="18" charset="0"/>
                </a:rPr>
                <a:t>SCIENCE</a:t>
              </a:r>
            </a:p>
          </p:txBody>
        </p:sp>
      </p:grpSp>
      <p:pic>
        <p:nvPicPr>
          <p:cNvPr id="17" name="Рисунок 16"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18"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70159"/>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1072" y="0"/>
            <a:ext cx="1367790" cy="157555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bwMode="auto">
          <a:xfrm>
            <a:off x="1043608" y="980728"/>
            <a:ext cx="7344816" cy="576064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lgn="ctr">
              <a:buNone/>
            </a:pPr>
            <a:endParaRPr lang="en-US" sz="2000" dirty="0" smtClean="0">
              <a:solidFill>
                <a:schemeClr val="bg1"/>
              </a:solidFill>
              <a:latin typeface="Bookman Old Style" pitchFamily="18" charset="0"/>
              <a:cs typeface="Times New Roman" pitchFamily="18" charset="0"/>
            </a:endParaRPr>
          </a:p>
          <a:p>
            <a:pPr marL="0" indent="0" algn="ctr">
              <a:buNone/>
            </a:pPr>
            <a:r>
              <a:rPr lang="ru-RU" sz="2000" dirty="0" smtClean="0">
                <a:solidFill>
                  <a:schemeClr val="bg1"/>
                </a:solidFill>
                <a:latin typeface="Bookman Old Style" pitchFamily="18" charset="0"/>
                <a:cs typeface="Times New Roman" pitchFamily="18" charset="0"/>
              </a:rPr>
              <a:t>Кафедра русской филологии, </a:t>
            </a:r>
            <a:endParaRPr lang="en-US" sz="2000" dirty="0" smtClean="0">
              <a:solidFill>
                <a:schemeClr val="bg1"/>
              </a:solidFill>
              <a:latin typeface="Bookman Old Style" pitchFamily="18" charset="0"/>
              <a:cs typeface="Times New Roman" pitchFamily="18" charset="0"/>
            </a:endParaRPr>
          </a:p>
          <a:p>
            <a:pPr marL="0" indent="0" algn="ctr">
              <a:buNone/>
            </a:pPr>
            <a:r>
              <a:rPr lang="ru-RU" sz="2000" dirty="0" smtClean="0">
                <a:solidFill>
                  <a:schemeClr val="bg1"/>
                </a:solidFill>
                <a:latin typeface="Bookman Old Style" pitchFamily="18" charset="0"/>
                <a:cs typeface="Times New Roman" pitchFamily="18" charset="0"/>
              </a:rPr>
              <a:t>русской и мировой литературы – </a:t>
            </a:r>
            <a:endParaRPr lang="en-US" sz="2000" dirty="0" smtClean="0">
              <a:solidFill>
                <a:schemeClr val="bg1"/>
              </a:solidFill>
              <a:latin typeface="Bookman Old Style" pitchFamily="18" charset="0"/>
              <a:cs typeface="Times New Roman" pitchFamily="18" charset="0"/>
            </a:endParaRPr>
          </a:p>
          <a:p>
            <a:pPr marL="342900" indent="-342900" algn="ctr">
              <a:buFontTx/>
              <a:buChar char="-"/>
            </a:pPr>
            <a:r>
              <a:rPr lang="ru-RU" sz="2000" dirty="0" smtClean="0">
                <a:solidFill>
                  <a:schemeClr val="bg1"/>
                </a:solidFill>
                <a:latin typeface="Bookman Old Style" pitchFamily="18" charset="0"/>
                <a:cs typeface="Times New Roman" pitchFamily="18" charset="0"/>
              </a:rPr>
              <a:t>творчески нацеленный,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работоспособный и сплоченный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коллектив единомышленников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под руководством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члена-корреспондента НАН РК,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доктора филологических наук, профессора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Баян </a:t>
            </a:r>
            <a:r>
              <a:rPr lang="ru-RU" sz="2000" dirty="0" err="1" smtClean="0">
                <a:solidFill>
                  <a:schemeClr val="bg1"/>
                </a:solidFill>
                <a:latin typeface="Bookman Old Style" pitchFamily="18" charset="0"/>
                <a:cs typeface="Times New Roman" pitchFamily="18" charset="0"/>
              </a:rPr>
              <a:t>Умирбековны</a:t>
            </a:r>
            <a:r>
              <a:rPr lang="ru-RU" sz="2000" dirty="0" smtClean="0">
                <a:solidFill>
                  <a:schemeClr val="bg1"/>
                </a:solidFill>
                <a:latin typeface="Bookman Old Style" pitchFamily="18" charset="0"/>
                <a:cs typeface="Times New Roman" pitchFamily="18" charset="0"/>
              </a:rPr>
              <a:t> </a:t>
            </a:r>
            <a:r>
              <a:rPr lang="ru-RU" sz="2000" dirty="0" err="1" smtClean="0">
                <a:solidFill>
                  <a:schemeClr val="bg1"/>
                </a:solidFill>
                <a:latin typeface="Bookman Old Style" pitchFamily="18" charset="0"/>
                <a:cs typeface="Times New Roman" pitchFamily="18" charset="0"/>
              </a:rPr>
              <a:t>Джолдасбековой</a:t>
            </a:r>
            <a:r>
              <a:rPr lang="ru-RU" sz="2000" dirty="0" smtClean="0">
                <a:solidFill>
                  <a:schemeClr val="bg1"/>
                </a:solidFill>
                <a:latin typeface="Bookman Old Style" pitchFamily="18" charset="0"/>
                <a:cs typeface="Times New Roman" pitchFamily="18" charset="0"/>
              </a:rPr>
              <a:t>, занимающей ответственный пост </a:t>
            </a:r>
            <a:endParaRPr lang="en-US" sz="2000" dirty="0" smtClean="0">
              <a:solidFill>
                <a:schemeClr val="bg1"/>
              </a:solidFill>
              <a:latin typeface="Bookman Old Style" pitchFamily="18" charset="0"/>
              <a:cs typeface="Times New Roman" pitchFamily="18" charset="0"/>
            </a:endParaRPr>
          </a:p>
          <a:p>
            <a:pPr algn="ctr"/>
            <a:r>
              <a:rPr lang="ru-RU" sz="2000" dirty="0" smtClean="0">
                <a:solidFill>
                  <a:schemeClr val="bg1"/>
                </a:solidFill>
                <a:latin typeface="Bookman Old Style" pitchFamily="18" charset="0"/>
                <a:cs typeface="Times New Roman" pitchFamily="18" charset="0"/>
              </a:rPr>
              <a:t>председателя Союза женщин </a:t>
            </a:r>
            <a:endParaRPr lang="en-US" sz="2000" dirty="0" smtClean="0">
              <a:solidFill>
                <a:schemeClr val="bg1"/>
              </a:solidFill>
              <a:latin typeface="Bookman Old Style" pitchFamily="18" charset="0"/>
              <a:cs typeface="Times New Roman" pitchFamily="18" charset="0"/>
            </a:endParaRPr>
          </a:p>
          <a:p>
            <a:pPr algn="ctr"/>
            <a:r>
              <a:rPr lang="ru-RU" sz="2000" dirty="0" err="1" smtClean="0">
                <a:solidFill>
                  <a:schemeClr val="bg1"/>
                </a:solidFill>
                <a:latin typeface="Bookman Old Style" pitchFamily="18" charset="0"/>
                <a:cs typeface="Times New Roman" pitchFamily="18" charset="0"/>
              </a:rPr>
              <a:t>КазНУ</a:t>
            </a:r>
            <a:r>
              <a:rPr lang="ru-RU" sz="2000" dirty="0" smtClean="0">
                <a:solidFill>
                  <a:schemeClr val="bg1"/>
                </a:solidFill>
                <a:latin typeface="Bookman Old Style" pitchFamily="18" charset="0"/>
                <a:cs typeface="Times New Roman" pitchFamily="18" charset="0"/>
              </a:rPr>
              <a:t> им. </a:t>
            </a:r>
            <a:r>
              <a:rPr lang="ru-RU" sz="2000" dirty="0" err="1" smtClean="0">
                <a:solidFill>
                  <a:schemeClr val="bg1"/>
                </a:solidFill>
                <a:latin typeface="Bookman Old Style" pitchFamily="18" charset="0"/>
                <a:cs typeface="Times New Roman" pitchFamily="18" charset="0"/>
              </a:rPr>
              <a:t>аль-Фараби</a:t>
            </a:r>
            <a:r>
              <a:rPr lang="ru-RU" sz="2000" dirty="0" smtClean="0">
                <a:solidFill>
                  <a:schemeClr val="bg1"/>
                </a:solidFill>
                <a:latin typeface="Bookman Old Style" pitchFamily="18" charset="0"/>
                <a:cs typeface="Times New Roman" pitchFamily="18" charset="0"/>
              </a:rPr>
              <a:t>. </a:t>
            </a:r>
            <a:endParaRPr lang="ru-RU" sz="2000" dirty="0">
              <a:solidFill>
                <a:schemeClr val="bg1"/>
              </a:solidFill>
              <a:latin typeface="Bookman Old Style" pitchFamily="18" charset="0"/>
              <a:cs typeface="Times New Roman" pitchFamily="18" charset="0"/>
            </a:endParaRPr>
          </a:p>
        </p:txBody>
      </p:sp>
      <p:sp>
        <p:nvSpPr>
          <p:cNvPr id="2" name="Заголовок 1"/>
          <p:cNvSpPr>
            <a:spLocks noGrp="1"/>
          </p:cNvSpPr>
          <p:nvPr>
            <p:ph type="title"/>
          </p:nvPr>
        </p:nvSpPr>
        <p:spPr/>
        <p:txBody>
          <a:bodyPr/>
          <a:lstStyle/>
          <a:p>
            <a:r>
              <a:rPr lang="en-US" sz="2000" dirty="0" smtClean="0">
                <a:latin typeface="Bookman Old Style" pitchFamily="18" charset="0"/>
              </a:rPr>
              <a:t>STAFF OF THE DEPARTMENT</a:t>
            </a:r>
            <a:endParaRPr lang="ru-RU" sz="2000" dirty="0">
              <a:latin typeface="Bookman Old Style" pitchFamily="18" charset="0"/>
            </a:endParaRPr>
          </a:p>
        </p:txBody>
      </p:sp>
      <p:pic>
        <p:nvPicPr>
          <p:cNvPr id="9" name="Рисунок 8"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10"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237659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2000" dirty="0">
                <a:latin typeface="Bookman Old Style" pitchFamily="18" charset="0"/>
              </a:rPr>
              <a:t>STAFF OF THE DEPARTMENT</a:t>
            </a:r>
            <a:endParaRPr lang="ru-RU" sz="2000" dirty="0">
              <a:latin typeface="Bookman Old Style" pitchFamily="18" charset="0"/>
            </a:endParaRPr>
          </a:p>
        </p:txBody>
      </p:sp>
      <p:sp>
        <p:nvSpPr>
          <p:cNvPr id="13" name="Объект 12"/>
          <p:cNvSpPr>
            <a:spLocks noGrp="1"/>
          </p:cNvSpPr>
          <p:nvPr>
            <p:ph sz="half" idx="2"/>
          </p:nvPr>
        </p:nvSpPr>
        <p:spPr/>
        <p:txBody>
          <a:bodyPr/>
          <a:lstStyle/>
          <a:p>
            <a:endParaRPr lang="ru-RU" dirty="0"/>
          </a:p>
        </p:txBody>
      </p:sp>
      <p:pic>
        <p:nvPicPr>
          <p:cNvPr id="3" name="Объект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700808"/>
            <a:ext cx="8136904" cy="4536504"/>
          </a:xfrm>
        </p:spPr>
      </p:pic>
      <p:pic>
        <p:nvPicPr>
          <p:cNvPr id="10" name="Рисунок 9"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1"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7083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4591"/>
            <a:ext cx="1367790" cy="1575551"/>
          </a:xfrm>
          <a:prstGeom prst="rect">
            <a:avLst/>
          </a:prstGeom>
          <a:noFill/>
          <a:ln>
            <a:noFill/>
          </a:ln>
        </p:spPr>
      </p:pic>
    </p:spTree>
    <p:extLst>
      <p:ext uri="{BB962C8B-B14F-4D97-AF65-F5344CB8AC3E}">
        <p14:creationId xmlns:p14="http://schemas.microsoft.com/office/powerpoint/2010/main" val="239478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нутый угол 5"/>
          <p:cNvSpPr/>
          <p:nvPr/>
        </p:nvSpPr>
        <p:spPr bwMode="auto">
          <a:xfrm>
            <a:off x="179512" y="1484784"/>
            <a:ext cx="8712968" cy="5256584"/>
          </a:xfrm>
          <a:prstGeom prst="foldedCorner">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p:txBody>
          <a:bodyPr/>
          <a:lstStyle/>
          <a:p>
            <a:r>
              <a:rPr lang="en-US" sz="2000" dirty="0">
                <a:latin typeface="Bookman Old Style" pitchFamily="18" charset="0"/>
              </a:rPr>
              <a:t>AWARDS DEPARTMENT</a:t>
            </a:r>
            <a:endParaRPr lang="ru-RU" sz="2000" dirty="0">
              <a:latin typeface="Bookman Old Style" pitchFamily="18" charset="0"/>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2420888"/>
            <a:ext cx="4057650" cy="3317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04048" y="2276872"/>
            <a:ext cx="3240360" cy="3477875"/>
          </a:xfrm>
          <a:prstGeom prst="rect">
            <a:avLst/>
          </a:prstGeom>
          <a:noFill/>
        </p:spPr>
        <p:txBody>
          <a:bodyPr wrap="square" rtlCol="0">
            <a:spAutoFit/>
          </a:bodyPr>
          <a:lstStyle/>
          <a:p>
            <a:pPr marL="0" indent="0" algn="ctr">
              <a:buNone/>
            </a:pPr>
            <a:endParaRPr lang="en-US" sz="2000" dirty="0" smtClean="0">
              <a:solidFill>
                <a:schemeClr val="bg1"/>
              </a:solidFill>
              <a:latin typeface="Bookman Old Style" pitchFamily="18" charset="0"/>
              <a:cs typeface="Times New Roman" pitchFamily="18" charset="0"/>
            </a:endParaRPr>
          </a:p>
          <a:p>
            <a:pPr marL="0" indent="0" algn="ctr">
              <a:buNone/>
            </a:pPr>
            <a:r>
              <a:rPr lang="en-US" sz="2000" dirty="0">
                <a:solidFill>
                  <a:schemeClr val="bg1"/>
                </a:solidFill>
                <a:latin typeface="Bookman Old Style" pitchFamily="18" charset="0"/>
              </a:rPr>
              <a:t>In the </a:t>
            </a:r>
            <a:endParaRPr lang="ru-RU" sz="2000" dirty="0" smtClean="0">
              <a:solidFill>
                <a:schemeClr val="bg1"/>
              </a:solidFill>
              <a:latin typeface="Bookman Old Style" pitchFamily="18" charset="0"/>
            </a:endParaRPr>
          </a:p>
          <a:p>
            <a:pPr marL="0" indent="0" algn="ctr">
              <a:buNone/>
            </a:pPr>
            <a:r>
              <a:rPr lang="ru-RU" sz="2000" dirty="0" smtClean="0">
                <a:solidFill>
                  <a:schemeClr val="bg1"/>
                </a:solidFill>
                <a:latin typeface="Bookman Old Style" pitchFamily="18" charset="0"/>
              </a:rPr>
              <a:t>«</a:t>
            </a:r>
            <a:r>
              <a:rPr lang="en-US" sz="2000" dirty="0" smtClean="0">
                <a:solidFill>
                  <a:schemeClr val="bg1"/>
                </a:solidFill>
                <a:latin typeface="Bookman Old Style" pitchFamily="18" charset="0"/>
              </a:rPr>
              <a:t>Best </a:t>
            </a:r>
            <a:r>
              <a:rPr lang="en-US" sz="2000" dirty="0">
                <a:solidFill>
                  <a:schemeClr val="bg1"/>
                </a:solidFill>
                <a:latin typeface="Bookman Old Style" pitchFamily="18" charset="0"/>
              </a:rPr>
              <a:t>Department of the </a:t>
            </a:r>
            <a:r>
              <a:rPr lang="en-US" sz="2000" dirty="0" smtClean="0">
                <a:solidFill>
                  <a:schemeClr val="bg1"/>
                </a:solidFill>
                <a:latin typeface="Bookman Old Style" pitchFamily="18" charset="0"/>
              </a:rPr>
              <a:t>University</a:t>
            </a:r>
            <a:r>
              <a:rPr lang="ru-RU" sz="2000" dirty="0" smtClean="0">
                <a:solidFill>
                  <a:schemeClr val="bg1"/>
                </a:solidFill>
                <a:latin typeface="Bookman Old Style" pitchFamily="18" charset="0"/>
              </a:rPr>
              <a:t>»</a:t>
            </a:r>
            <a:r>
              <a:rPr lang="en-US" sz="2000" dirty="0" smtClean="0">
                <a:solidFill>
                  <a:schemeClr val="bg1"/>
                </a:solidFill>
                <a:latin typeface="Bookman Old Style" pitchFamily="18" charset="0"/>
              </a:rPr>
              <a:t> </a:t>
            </a:r>
            <a:endParaRPr lang="ru-RU" sz="2000" dirty="0" smtClean="0">
              <a:solidFill>
                <a:schemeClr val="bg1"/>
              </a:solidFill>
              <a:latin typeface="Bookman Old Style" pitchFamily="18" charset="0"/>
            </a:endParaRPr>
          </a:p>
          <a:p>
            <a:pPr marL="0" indent="0" algn="ctr">
              <a:buNone/>
            </a:pPr>
            <a:r>
              <a:rPr lang="en-US" sz="2000" dirty="0" smtClean="0">
                <a:solidFill>
                  <a:schemeClr val="bg1"/>
                </a:solidFill>
                <a:latin typeface="Bookman Old Style" pitchFamily="18" charset="0"/>
              </a:rPr>
              <a:t>in </a:t>
            </a:r>
            <a:r>
              <a:rPr lang="en-US" sz="2000" dirty="0">
                <a:solidFill>
                  <a:schemeClr val="bg1"/>
                </a:solidFill>
                <a:latin typeface="Bookman Old Style" pitchFamily="18" charset="0"/>
              </a:rPr>
              <a:t>2014 </a:t>
            </a:r>
            <a:endParaRPr lang="ru-RU" sz="2000" dirty="0" smtClean="0">
              <a:solidFill>
                <a:schemeClr val="bg1"/>
              </a:solidFill>
              <a:latin typeface="Bookman Old Style" pitchFamily="18" charset="0"/>
            </a:endParaRPr>
          </a:p>
          <a:p>
            <a:pPr marL="0" indent="0" algn="ctr">
              <a:buNone/>
            </a:pPr>
            <a:r>
              <a:rPr lang="en-US" sz="2000" dirty="0" smtClean="0">
                <a:solidFill>
                  <a:schemeClr val="bg1"/>
                </a:solidFill>
                <a:latin typeface="Bookman Old Style" pitchFamily="18" charset="0"/>
              </a:rPr>
              <a:t>the </a:t>
            </a:r>
            <a:r>
              <a:rPr lang="en-US" sz="2000" dirty="0">
                <a:solidFill>
                  <a:schemeClr val="bg1"/>
                </a:solidFill>
                <a:latin typeface="Bookman Old Style" pitchFamily="18" charset="0"/>
              </a:rPr>
              <a:t>Department of Russian Philology, Russian and World Literature </a:t>
            </a:r>
            <a:endParaRPr lang="ru-RU" sz="2000" dirty="0" smtClean="0">
              <a:solidFill>
                <a:schemeClr val="bg1"/>
              </a:solidFill>
              <a:latin typeface="Bookman Old Style" pitchFamily="18" charset="0"/>
            </a:endParaRPr>
          </a:p>
          <a:p>
            <a:pPr marL="0" indent="0" algn="ctr">
              <a:buNone/>
            </a:pPr>
            <a:r>
              <a:rPr lang="en-US" sz="2000" dirty="0" smtClean="0">
                <a:solidFill>
                  <a:schemeClr val="bg1"/>
                </a:solidFill>
                <a:latin typeface="Bookman Old Style" pitchFamily="18" charset="0"/>
              </a:rPr>
              <a:t>won </a:t>
            </a:r>
            <a:endParaRPr lang="ru-RU" sz="2000" dirty="0" smtClean="0">
              <a:solidFill>
                <a:schemeClr val="bg1"/>
              </a:solidFill>
              <a:latin typeface="Bookman Old Style" pitchFamily="18" charset="0"/>
            </a:endParaRPr>
          </a:p>
          <a:p>
            <a:pPr marL="0" indent="0" algn="ctr">
              <a:buNone/>
            </a:pPr>
            <a:r>
              <a:rPr lang="en-US" sz="2000" dirty="0" smtClean="0">
                <a:solidFill>
                  <a:schemeClr val="bg1"/>
                </a:solidFill>
                <a:latin typeface="Bookman Old Style" pitchFamily="18" charset="0"/>
              </a:rPr>
              <a:t>third place</a:t>
            </a:r>
            <a:endParaRPr lang="ru-RU" sz="2000" dirty="0">
              <a:solidFill>
                <a:schemeClr val="bg1"/>
              </a:solidFill>
              <a:latin typeface="Bookman Old Style" pitchFamily="18" charset="0"/>
              <a:cs typeface="Times New Roman" pitchFamily="18" charset="0"/>
            </a:endParaRPr>
          </a:p>
        </p:txBody>
      </p:sp>
      <p:pic>
        <p:nvPicPr>
          <p:cNvPr id="14" name="Рисунок 13"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5"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6011"/>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smtClean="0">
                <a:latin typeface="Bookman Old Style" pitchFamily="18" charset="0"/>
              </a:rPr>
              <a:t>ACHIEVEMENTS OF THE CHAIR</a:t>
            </a:r>
            <a:endParaRPr lang="ru-RU" sz="2000" dirty="0">
              <a:latin typeface="Bookman Old Style" pitchFamily="18" charset="0"/>
            </a:endParaRPr>
          </a:p>
        </p:txBody>
      </p:sp>
      <p:graphicFrame>
        <p:nvGraphicFramePr>
          <p:cNvPr id="9" name="Схема 8"/>
          <p:cNvGraphicFramePr/>
          <p:nvPr>
            <p:extLst>
              <p:ext uri="{D42A27DB-BD31-4B8C-83A1-F6EECF244321}">
                <p14:modId xmlns:p14="http://schemas.microsoft.com/office/powerpoint/2010/main" val="662648201"/>
              </p:ext>
            </p:extLst>
          </p:nvPr>
        </p:nvGraphicFramePr>
        <p:xfrm>
          <a:off x="0" y="1340768"/>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Рисунок 10" descr="circle(12).png"/>
          <p:cNvPicPr>
            <a:picLocks noChangeAspect="1"/>
          </p:cNvPicPr>
          <p:nvPr/>
        </p:nvPicPr>
        <p:blipFill>
          <a:blip r:embed="rId7" cstate="print"/>
          <a:stretch>
            <a:fillRect/>
          </a:stretch>
        </p:blipFill>
        <p:spPr>
          <a:xfrm>
            <a:off x="7915458" y="24656"/>
            <a:ext cx="1224136" cy="1224136"/>
          </a:xfrm>
          <a:prstGeom prst="rect">
            <a:avLst/>
          </a:prstGeom>
        </p:spPr>
      </p:pic>
      <p:pic>
        <p:nvPicPr>
          <p:cNvPr id="12" name="Picture 3" descr="C:\Users\User\Desktop\эмблема кафедры.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66699"/>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C:\Users\Асхат\Desktop\сайт 14-15\Жар-птица.jpg"/>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367790" cy="1575551"/>
          </a:xfrm>
          <a:prstGeom prst="rect">
            <a:avLst/>
          </a:prstGeom>
          <a:noFill/>
          <a:ln>
            <a:noFill/>
          </a:ln>
        </p:spPr>
      </p:pic>
    </p:spTree>
    <p:extLst>
      <p:ext uri="{BB962C8B-B14F-4D97-AF65-F5344CB8AC3E}">
        <p14:creationId xmlns:p14="http://schemas.microsoft.com/office/powerpoint/2010/main" val="359587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Вертикальный свиток 9"/>
          <p:cNvSpPr/>
          <p:nvPr/>
        </p:nvSpPr>
        <p:spPr bwMode="auto">
          <a:xfrm>
            <a:off x="684076" y="1628800"/>
            <a:ext cx="7992380" cy="4896544"/>
          </a:xfrm>
          <a:prstGeom prst="vertic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endParaRPr>
          </a:p>
        </p:txBody>
      </p:sp>
      <p:sp>
        <p:nvSpPr>
          <p:cNvPr id="4" name="Объект 3"/>
          <p:cNvSpPr>
            <a:spLocks noGrp="1"/>
          </p:cNvSpPr>
          <p:nvPr>
            <p:ph sz="half" idx="2"/>
          </p:nvPr>
        </p:nvSpPr>
        <p:spPr>
          <a:xfrm>
            <a:off x="4067944" y="1628800"/>
            <a:ext cx="4057650" cy="4072136"/>
          </a:xfrm>
        </p:spPr>
        <p:txBody>
          <a:bodyPr/>
          <a:lstStyle/>
          <a:p>
            <a:pPr marL="0" indent="0">
              <a:buNone/>
            </a:pPr>
            <a:endParaRPr lang="ru-RU" dirty="0" smtClean="0"/>
          </a:p>
          <a:p>
            <a:pPr marL="0" indent="0">
              <a:buNone/>
            </a:pPr>
            <a:endParaRPr lang="en-US" dirty="0" smtClean="0"/>
          </a:p>
          <a:p>
            <a:pPr marL="0" indent="0" algn="ctr">
              <a:buNone/>
            </a:pPr>
            <a:endParaRPr lang="ru-RU" sz="2000" dirty="0" smtClean="0">
              <a:solidFill>
                <a:schemeClr val="bg1"/>
              </a:solidFill>
              <a:latin typeface="Bookman Old Style" pitchFamily="18" charset="0"/>
            </a:endParaRPr>
          </a:p>
          <a:p>
            <a:pPr marL="0" indent="0" algn="ctr">
              <a:buNone/>
            </a:pPr>
            <a:r>
              <a:rPr lang="en-US" sz="2000" dirty="0">
                <a:solidFill>
                  <a:schemeClr val="bg1"/>
                </a:solidFill>
                <a:latin typeface="Bookman Old Style" pitchFamily="18" charset="0"/>
              </a:rPr>
              <a:t>Corresponding Member of the National Academy of Sciences of Kazakhstan,</a:t>
            </a:r>
          </a:p>
          <a:p>
            <a:pPr marL="0" indent="0" algn="ctr">
              <a:buNone/>
            </a:pPr>
            <a:r>
              <a:rPr lang="en-US" sz="2000" dirty="0">
                <a:solidFill>
                  <a:schemeClr val="bg1"/>
                </a:solidFill>
                <a:latin typeface="Bookman Old Style" pitchFamily="18" charset="0"/>
              </a:rPr>
              <a:t>Doctor of Philology, Professor</a:t>
            </a:r>
          </a:p>
          <a:p>
            <a:pPr marL="0" indent="0" algn="ctr">
              <a:buNone/>
            </a:pPr>
            <a:r>
              <a:rPr lang="en-US" sz="2000" dirty="0" err="1">
                <a:solidFill>
                  <a:schemeClr val="bg1"/>
                </a:solidFill>
                <a:latin typeface="Bookman Old Style" pitchFamily="18" charset="0"/>
              </a:rPr>
              <a:t>Dzholdasbekova</a:t>
            </a:r>
            <a:endParaRPr lang="en-US" sz="2000" dirty="0">
              <a:solidFill>
                <a:schemeClr val="bg1"/>
              </a:solidFill>
              <a:latin typeface="Bookman Old Style" pitchFamily="18" charset="0"/>
            </a:endParaRPr>
          </a:p>
          <a:p>
            <a:pPr marL="0" indent="0" algn="ctr">
              <a:buNone/>
            </a:pPr>
            <a:r>
              <a:rPr lang="en-US" sz="2000" dirty="0" smtClean="0">
                <a:solidFill>
                  <a:schemeClr val="bg1"/>
                </a:solidFill>
                <a:latin typeface="Bookman Old Style" pitchFamily="18" charset="0"/>
              </a:rPr>
              <a:t>Bayan</a:t>
            </a:r>
            <a:endParaRPr lang="en-US" sz="2000" dirty="0">
              <a:solidFill>
                <a:schemeClr val="bg1"/>
              </a:solidFill>
              <a:latin typeface="Bookman Old Style" pitchFamily="18" charset="0"/>
            </a:endParaRPr>
          </a:p>
          <a:p>
            <a:pPr marL="0" indent="0" algn="ctr">
              <a:buNone/>
            </a:pPr>
            <a:r>
              <a:rPr lang="en-US" sz="2000" dirty="0" err="1">
                <a:solidFill>
                  <a:schemeClr val="bg1"/>
                </a:solidFill>
                <a:latin typeface="Bookman Old Style" pitchFamily="18" charset="0"/>
              </a:rPr>
              <a:t>Umirbekovna</a:t>
            </a:r>
            <a:endParaRPr lang="ru-RU" sz="2000" dirty="0">
              <a:solidFill>
                <a:schemeClr val="bg1"/>
              </a:solidFill>
              <a:latin typeface="Bookman Old Style" pitchFamily="18" charset="0"/>
            </a:endParaRPr>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9050" y="2492896"/>
            <a:ext cx="2700760" cy="3456384"/>
          </a:xfrm>
        </p:spPr>
      </p:pic>
      <p:sp>
        <p:nvSpPr>
          <p:cNvPr id="2" name="Заголовок 1"/>
          <p:cNvSpPr>
            <a:spLocks noGrp="1"/>
          </p:cNvSpPr>
          <p:nvPr>
            <p:ph type="title"/>
          </p:nvPr>
        </p:nvSpPr>
        <p:spPr>
          <a:xfrm>
            <a:off x="1835696" y="620688"/>
            <a:ext cx="6019800" cy="487363"/>
          </a:xfrm>
        </p:spPr>
        <p:txBody>
          <a:bodyPr/>
          <a:lstStyle/>
          <a:p>
            <a:r>
              <a:rPr lang="ru-RU" sz="2400" dirty="0" smtClean="0"/>
              <a:t/>
            </a:r>
            <a:br>
              <a:rPr lang="ru-RU" sz="2400" dirty="0" smtClean="0"/>
            </a:br>
            <a:r>
              <a:rPr lang="ru-RU" sz="2400" dirty="0" smtClean="0">
                <a:latin typeface="Bookman Old Style" pitchFamily="18" charset="0"/>
              </a:rPr>
              <a:t>"</a:t>
            </a:r>
            <a:r>
              <a:rPr lang="en-US" sz="2400" dirty="0">
                <a:latin typeface="Bookman Old Style" pitchFamily="18" charset="0"/>
              </a:rPr>
              <a:t> </a:t>
            </a:r>
            <a:r>
              <a:rPr lang="ru-RU" sz="2400" dirty="0" smtClean="0">
                <a:latin typeface="Bookman Old Style" pitchFamily="18" charset="0"/>
              </a:rPr>
              <a:t>«</a:t>
            </a:r>
            <a:r>
              <a:rPr lang="en-US" sz="2400" dirty="0" smtClean="0">
                <a:latin typeface="Bookman Old Style" pitchFamily="18" charset="0"/>
              </a:rPr>
              <a:t>Best </a:t>
            </a:r>
            <a:r>
              <a:rPr lang="en-US" sz="2400" dirty="0">
                <a:latin typeface="Bookman Old Style" pitchFamily="18" charset="0"/>
              </a:rPr>
              <a:t>University </a:t>
            </a:r>
            <a:r>
              <a:rPr lang="en-US" sz="2400" dirty="0" smtClean="0">
                <a:latin typeface="Bookman Old Style" pitchFamily="18" charset="0"/>
              </a:rPr>
              <a:t>Teacher</a:t>
            </a:r>
            <a:r>
              <a:rPr lang="ru-RU" sz="2400" dirty="0" smtClean="0">
                <a:latin typeface="Bookman Old Style" pitchFamily="18" charset="0"/>
              </a:rPr>
              <a:t>» 2014</a:t>
            </a:r>
            <a:r>
              <a:rPr lang="ru-RU" sz="2400" dirty="0">
                <a:latin typeface="Bookman Old Style" pitchFamily="18" charset="0"/>
              </a:rPr>
              <a:t/>
            </a:r>
            <a:br>
              <a:rPr lang="ru-RU" sz="2400" dirty="0">
                <a:latin typeface="Bookman Old Style" pitchFamily="18" charset="0"/>
              </a:rPr>
            </a:br>
            <a:endParaRPr lang="ru-RU" sz="2400" dirty="0">
              <a:latin typeface="Bookman Old Style" pitchFamily="18" charset="0"/>
            </a:endParaRPr>
          </a:p>
        </p:txBody>
      </p:sp>
      <p:pic>
        <p:nvPicPr>
          <p:cNvPr id="12" name="Рисунок 11" descr="circle(12).png"/>
          <p:cNvPicPr>
            <a:picLocks noChangeAspect="1"/>
          </p:cNvPicPr>
          <p:nvPr/>
        </p:nvPicPr>
        <p:blipFill>
          <a:blip r:embed="rId3" cstate="print"/>
          <a:stretch>
            <a:fillRect/>
          </a:stretch>
        </p:blipFill>
        <p:spPr>
          <a:xfrm>
            <a:off x="7915458" y="24656"/>
            <a:ext cx="1224136" cy="1224136"/>
          </a:xfrm>
          <a:prstGeom prst="rect">
            <a:avLst/>
          </a:prstGeom>
        </p:spPr>
      </p:pic>
      <p:pic>
        <p:nvPicPr>
          <p:cNvPr id="13" name="Picture 3" descr="C:\Users\User\Desktop\эмблема кафедр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2560"/>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C:\Users\Асхат\Desktop\сайт 14-15\Жар-птица.jpg"/>
          <p:cNvPicPr/>
          <p:nvPr/>
        </p:nvPicPr>
        <p:blipFill>
          <a:blip r:embed="rId5">
            <a:extLst>
              <a:ext uri="{28A0092B-C50C-407E-A947-70E740481C1C}">
                <a14:useLocalDpi xmlns:a14="http://schemas.microsoft.com/office/drawing/2010/main" val="0"/>
              </a:ext>
            </a:extLst>
          </a:blip>
          <a:srcRect/>
          <a:stretch>
            <a:fillRect/>
          </a:stretch>
        </p:blipFill>
        <p:spPr bwMode="auto">
          <a:xfrm>
            <a:off x="181" y="4465"/>
            <a:ext cx="1367790" cy="1575551"/>
          </a:xfrm>
          <a:prstGeom prst="rect">
            <a:avLst/>
          </a:prstGeom>
          <a:noFill/>
          <a:ln>
            <a:noFill/>
          </a:ln>
        </p:spPr>
      </p:pic>
    </p:spTree>
    <p:extLst>
      <p:ext uri="{BB962C8B-B14F-4D97-AF65-F5344CB8AC3E}">
        <p14:creationId xmlns:p14="http://schemas.microsoft.com/office/powerpoint/2010/main" val="248101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2000" dirty="0" smtClean="0">
                <a:latin typeface="Bookman Old Style" pitchFamily="18" charset="0"/>
              </a:rPr>
              <a:t>AREAS OF TRAINING</a:t>
            </a:r>
            <a:endParaRPr lang="en-US" sz="2000" dirty="0">
              <a:latin typeface="Bookman Old Style" panose="02050604050505020204" pitchFamily="18" charset="0"/>
            </a:endParaRPr>
          </a:p>
        </p:txBody>
      </p:sp>
      <p:sp>
        <p:nvSpPr>
          <p:cNvPr id="76803" name="AutoShape 3"/>
          <p:cNvSpPr>
            <a:spLocks noChangeArrowheads="1"/>
          </p:cNvSpPr>
          <p:nvPr/>
        </p:nvSpPr>
        <p:spPr bwMode="auto">
          <a:xfrm>
            <a:off x="5562600" y="3505200"/>
            <a:ext cx="2286000" cy="2156048"/>
          </a:xfrm>
          <a:prstGeom prst="roundRect">
            <a:avLst>
              <a:gd name="adj" fmla="val 16667"/>
            </a:avLst>
          </a:prstGeom>
          <a:ln>
            <a:headEnd/>
            <a:tailEnd/>
          </a:ln>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1143000" y="3505200"/>
            <a:ext cx="2286000" cy="2156048"/>
          </a:xfrm>
          <a:prstGeom prst="roundRect">
            <a:avLst>
              <a:gd name="adj" fmla="val 16667"/>
            </a:avLst>
          </a:prstGeom>
          <a:ln>
            <a:headEnd/>
            <a:tailEnd/>
          </a:ln>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endParaRPr lang="ru-RU" b="0">
              <a:latin typeface="Verdana" pitchFamily="34" charset="0"/>
            </a:endParaRPr>
          </a:p>
        </p:txBody>
      </p:sp>
      <p:sp>
        <p:nvSpPr>
          <p:cNvPr id="76806" name="Text Box 6"/>
          <p:cNvSpPr txBox="1">
            <a:spLocks noChangeArrowheads="1"/>
          </p:cNvSpPr>
          <p:nvPr/>
        </p:nvSpPr>
        <p:spPr bwMode="auto">
          <a:xfrm>
            <a:off x="1238250" y="3733800"/>
            <a:ext cx="2038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0" hangingPunct="0"/>
            <a:endParaRPr lang="ru-RU" sz="2000" dirty="0" smtClean="0"/>
          </a:p>
          <a:p>
            <a:pPr eaLnBrk="0" hangingPunct="0"/>
            <a:r>
              <a:rPr lang="en-US" sz="2000" b="0" dirty="0" smtClean="0">
                <a:latin typeface="Bookman Old Style" pitchFamily="18" charset="0"/>
              </a:rPr>
              <a:t>PHILOLOGY</a:t>
            </a:r>
            <a:r>
              <a:rPr lang="ru-RU" sz="2000" b="0" dirty="0" smtClean="0">
                <a:latin typeface="Bookman Old Style" pitchFamily="18" charset="0"/>
              </a:rPr>
              <a:t>:</a:t>
            </a:r>
            <a:endParaRPr lang="ru-RU" sz="2000" dirty="0">
              <a:solidFill>
                <a:schemeClr val="tx1">
                  <a:lumMod val="75000"/>
                  <a:lumOff val="25000"/>
                </a:schemeClr>
              </a:solidFill>
              <a:latin typeface="Bookman Old Style" pitchFamily="18" charset="0"/>
              <a:cs typeface="Times New Roman" pitchFamily="18" charset="0"/>
            </a:endParaRPr>
          </a:p>
          <a:p>
            <a:pPr lvl="0" eaLnBrk="0" hangingPunct="0"/>
            <a:r>
              <a:rPr lang="en-US" sz="2000" b="0" dirty="0" smtClean="0">
                <a:latin typeface="Bookman Old Style" pitchFamily="18" charset="0"/>
              </a:rPr>
              <a:t>RUSSIAN PHILOLOGY</a:t>
            </a:r>
            <a:endParaRPr lang="ru-RU" sz="2000" dirty="0">
              <a:solidFill>
                <a:schemeClr val="tx1">
                  <a:lumMod val="75000"/>
                  <a:lumOff val="25000"/>
                </a:schemeClr>
              </a:solidFill>
              <a:latin typeface="Bookman Old Style" pitchFamily="18" charset="0"/>
              <a:cs typeface="Times New Roman" pitchFamily="18" charset="0"/>
            </a:endParaRPr>
          </a:p>
        </p:txBody>
      </p:sp>
      <p:sp>
        <p:nvSpPr>
          <p:cNvPr id="76807" name="Freeform 7"/>
          <p:cNvSpPr>
            <a:spLocks/>
          </p:cNvSpPr>
          <p:nvPr/>
        </p:nvSpPr>
        <p:spPr bwMode="gray">
          <a:xfrm>
            <a:off x="3222625" y="34083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76808" name="AutoShape 8"/>
          <p:cNvSpPr>
            <a:spLocks noChangeAspect="1" noChangeArrowheads="1" noTextEdit="1"/>
          </p:cNvSpPr>
          <p:nvPr/>
        </p:nvSpPr>
        <p:spPr bwMode="gray">
          <a:xfrm flipH="1">
            <a:off x="4868863" y="34051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76809" name="Freeform 9"/>
          <p:cNvSpPr>
            <a:spLocks/>
          </p:cNvSpPr>
          <p:nvPr/>
        </p:nvSpPr>
        <p:spPr bwMode="gray">
          <a:xfrm flipH="1">
            <a:off x="4875213" y="34083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grpSp>
        <p:nvGrpSpPr>
          <p:cNvPr id="76810" name="Group 10"/>
          <p:cNvGrpSpPr>
            <a:grpSpLocks/>
          </p:cNvGrpSpPr>
          <p:nvPr/>
        </p:nvGrpSpPr>
        <p:grpSpPr bwMode="auto">
          <a:xfrm>
            <a:off x="3048000" y="1781175"/>
            <a:ext cx="2998788" cy="1601788"/>
            <a:chOff x="1997" y="1314"/>
            <a:chExt cx="1889" cy="1009"/>
          </a:xfrm>
        </p:grpSpPr>
        <p:grpSp>
          <p:nvGrpSpPr>
            <p:cNvPr id="76811"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768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76818" name="Text Box 18"/>
          <p:cNvSpPr txBox="1">
            <a:spLocks noChangeArrowheads="1"/>
          </p:cNvSpPr>
          <p:nvPr/>
        </p:nvSpPr>
        <p:spPr bwMode="auto">
          <a:xfrm>
            <a:off x="3382963" y="1872838"/>
            <a:ext cx="25922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0" dirty="0" smtClean="0">
                <a:latin typeface="Bookman Old Style" pitchFamily="18" charset="0"/>
                <a:cs typeface="Times New Roman" pitchFamily="18" charset="0"/>
              </a:rPr>
              <a:t>SPECIALITY </a:t>
            </a:r>
            <a:endParaRPr lang="ru-RU" sz="2000" b="0" dirty="0" smtClean="0">
              <a:latin typeface="Bookman Old Style" pitchFamily="18" charset="0"/>
              <a:cs typeface="Times New Roman" pitchFamily="18" charset="0"/>
            </a:endParaRPr>
          </a:p>
          <a:p>
            <a:pPr algn="ctr" eaLnBrk="0" hangingPunct="0"/>
            <a:r>
              <a:rPr lang="en-US" sz="2000" b="0" dirty="0" smtClean="0">
                <a:latin typeface="Bookman Old Style" pitchFamily="18" charset="0"/>
                <a:cs typeface="Times New Roman" pitchFamily="18" charset="0"/>
              </a:rPr>
              <a:t>OF THE DEPARTMENT</a:t>
            </a:r>
            <a:endParaRPr lang="en-US" sz="2000" b="0" dirty="0">
              <a:latin typeface="Bookman Old Style" pitchFamily="18" charset="0"/>
            </a:endParaRPr>
          </a:p>
        </p:txBody>
      </p:sp>
      <p:sp>
        <p:nvSpPr>
          <p:cNvPr id="76826" name="Text Box 26"/>
          <p:cNvSpPr txBox="1">
            <a:spLocks noChangeArrowheads="1"/>
          </p:cNvSpPr>
          <p:nvPr/>
        </p:nvSpPr>
        <p:spPr bwMode="auto">
          <a:xfrm>
            <a:off x="5791200" y="3733800"/>
            <a:ext cx="20383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endParaRPr lang="ru-RU" sz="2000" dirty="0" smtClean="0"/>
          </a:p>
          <a:p>
            <a:pPr lvl="0"/>
            <a:r>
              <a:rPr lang="en-US" sz="2000" b="0" dirty="0" smtClean="0">
                <a:latin typeface="Bookman Old Style" pitchFamily="18" charset="0"/>
              </a:rPr>
              <a:t>RUSSIAN LANGUAGE AND LITERATURE</a:t>
            </a:r>
            <a:endParaRPr lang="ru-RU" sz="2000" b="0" dirty="0">
              <a:solidFill>
                <a:schemeClr val="tx1">
                  <a:lumMod val="75000"/>
                  <a:lumOff val="25000"/>
                </a:schemeClr>
              </a:solidFill>
              <a:latin typeface="Bookman Old Style" pitchFamily="18" charset="0"/>
              <a:cs typeface="Times New Roman" pitchFamily="18" charset="0"/>
            </a:endParaRPr>
          </a:p>
        </p:txBody>
      </p:sp>
      <p:pic>
        <p:nvPicPr>
          <p:cNvPr id="24" name="Рисунок 23"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25"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8608"/>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2"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0" y="8657"/>
            <a:ext cx="1367790" cy="157555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2000" dirty="0" smtClean="0">
                <a:latin typeface="Bookman Old Style" pitchFamily="18" charset="0"/>
              </a:rPr>
              <a:t>THE THREE-STAGE </a:t>
            </a:r>
            <a:r>
              <a:rPr lang="en-US" sz="2000" dirty="0">
                <a:latin typeface="Bookman Old Style" pitchFamily="18" charset="0"/>
              </a:rPr>
              <a:t>PREPARATION</a:t>
            </a:r>
          </a:p>
        </p:txBody>
      </p:sp>
      <p:grpSp>
        <p:nvGrpSpPr>
          <p:cNvPr id="105475" name="Group 3"/>
          <p:cNvGrpSpPr>
            <a:grpSpLocks/>
          </p:cNvGrpSpPr>
          <p:nvPr/>
        </p:nvGrpSpPr>
        <p:grpSpPr bwMode="auto">
          <a:xfrm>
            <a:off x="745182" y="2786646"/>
            <a:ext cx="2476884" cy="4179097"/>
            <a:chOff x="724" y="1296"/>
            <a:chExt cx="1457" cy="2542"/>
          </a:xfrm>
        </p:grpSpPr>
        <p:sp>
          <p:nvSpPr>
            <p:cNvPr id="105476" name="AutoShape 4"/>
            <p:cNvSpPr>
              <a:spLocks noChangeArrowheads="1"/>
            </p:cNvSpPr>
            <p:nvPr/>
          </p:nvSpPr>
          <p:spPr bwMode="gray">
            <a:xfrm>
              <a:off x="818" y="1475"/>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77"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78" name="AutoShape 6"/>
            <p:cNvSpPr>
              <a:spLocks noChangeArrowheads="1"/>
            </p:cNvSpPr>
            <p:nvPr/>
          </p:nvSpPr>
          <p:spPr bwMode="gray">
            <a:xfrm>
              <a:off x="752" y="1490"/>
              <a:ext cx="1304" cy="1771"/>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latin typeface="Bookman Old Style" pitchFamily="18" charset="0"/>
                </a:rPr>
                <a:t>UNDER-</a:t>
              </a:r>
            </a:p>
            <a:p>
              <a:pPr algn="ctr"/>
              <a:r>
                <a:rPr lang="en-US" sz="2000" dirty="0" smtClean="0">
                  <a:latin typeface="Bookman Old Style" pitchFamily="18" charset="0"/>
                </a:rPr>
                <a:t>GRADUATE</a:t>
              </a:r>
              <a:endParaRPr lang="ru-RU" sz="2000" dirty="0">
                <a:latin typeface="Bookman Old Style" pitchFamily="18" charset="0"/>
              </a:endParaRPr>
            </a:p>
          </p:txBody>
        </p:sp>
        <p:sp>
          <p:nvSpPr>
            <p:cNvPr id="10547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80"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AEAE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81"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AEAE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105482" name="Group 10"/>
            <p:cNvGrpSpPr>
              <a:grpSpLocks/>
            </p:cNvGrpSpPr>
            <p:nvPr/>
          </p:nvGrpSpPr>
          <p:grpSpPr bwMode="auto">
            <a:xfrm>
              <a:off x="1189" y="1296"/>
              <a:ext cx="405" cy="405"/>
              <a:chOff x="1289" y="582"/>
              <a:chExt cx="668" cy="668"/>
            </a:xfrm>
          </p:grpSpPr>
          <p:sp>
            <p:nvSpPr>
              <p:cNvPr id="10548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10548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8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8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8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105488" name="Text Box 16"/>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0">
                  <a:solidFill>
                    <a:srgbClr val="000000"/>
                  </a:solidFill>
                </a:rPr>
                <a:t>1</a:t>
              </a:r>
              <a:endParaRPr lang="en-US" b="0"/>
            </a:p>
          </p:txBody>
        </p:sp>
        <p:sp>
          <p:nvSpPr>
            <p:cNvPr id="105489" name="Text Box 17"/>
            <p:cNvSpPr txBox="1">
              <a:spLocks noChangeArrowheads="1"/>
            </p:cNvSpPr>
            <p:nvPr/>
          </p:nvSpPr>
          <p:spPr bwMode="gray">
            <a:xfrm>
              <a:off x="768"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0" dirty="0"/>
            </a:p>
          </p:txBody>
        </p:sp>
      </p:grpSp>
      <p:grpSp>
        <p:nvGrpSpPr>
          <p:cNvPr id="105490" name="Group 18"/>
          <p:cNvGrpSpPr>
            <a:grpSpLocks/>
          </p:cNvGrpSpPr>
          <p:nvPr/>
        </p:nvGrpSpPr>
        <p:grpSpPr bwMode="auto">
          <a:xfrm>
            <a:off x="3663951" y="2203856"/>
            <a:ext cx="2276476" cy="4035425"/>
            <a:chOff x="2208" y="1296"/>
            <a:chExt cx="1434" cy="2542"/>
          </a:xfrm>
        </p:grpSpPr>
        <p:sp>
          <p:nvSpPr>
            <p:cNvPr id="10549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92" name="AutoShape 20"/>
            <p:cNvSpPr>
              <a:spLocks noChangeArrowheads="1"/>
            </p:cNvSpPr>
            <p:nvPr/>
          </p:nvSpPr>
          <p:spPr bwMode="gray">
            <a:xfrm>
              <a:off x="2229" y="1495"/>
              <a:ext cx="1413"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latin typeface="Bookman Old Style" pitchFamily="18" charset="0"/>
                </a:rPr>
                <a:t>MASTER</a:t>
              </a:r>
              <a:endParaRPr lang="ru-RU" sz="2000" dirty="0">
                <a:latin typeface="Bookman Old Style" pitchFamily="18" charset="0"/>
              </a:endParaRPr>
            </a:p>
          </p:txBody>
        </p:sp>
        <p:sp>
          <p:nvSpPr>
            <p:cNvPr id="105493"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9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495" name="Oval 23"/>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105496"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97"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98"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499"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500" name="Text Box 28"/>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0">
                  <a:solidFill>
                    <a:srgbClr val="000000"/>
                  </a:solidFill>
                </a:rPr>
                <a:t>2</a:t>
              </a:r>
              <a:endParaRPr lang="en-US" b="0"/>
            </a:p>
          </p:txBody>
        </p:sp>
        <p:sp>
          <p:nvSpPr>
            <p:cNvPr id="105502"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503"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05504" name="Group 32"/>
          <p:cNvGrpSpPr>
            <a:grpSpLocks/>
          </p:cNvGrpSpPr>
          <p:nvPr/>
        </p:nvGrpSpPr>
        <p:grpSpPr bwMode="auto">
          <a:xfrm>
            <a:off x="6300192" y="1601789"/>
            <a:ext cx="2170113" cy="4035425"/>
            <a:chOff x="3692" y="1296"/>
            <a:chExt cx="1367" cy="2542"/>
          </a:xfrm>
        </p:grpSpPr>
        <p:sp>
          <p:nvSpPr>
            <p:cNvPr id="10550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506"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smtClean="0">
                  <a:latin typeface="Bookman Old Style" pitchFamily="18" charset="0"/>
                </a:rPr>
                <a:t>DOCTOR</a:t>
              </a:r>
              <a:endParaRPr lang="en-US" dirty="0">
                <a:latin typeface="Bookman Old Style" pitchFamily="18" charset="0"/>
              </a:endParaRPr>
            </a:p>
            <a:p>
              <a:pPr algn="ctr"/>
              <a:r>
                <a:rPr lang="en-US" dirty="0">
                  <a:latin typeface="Bookman Old Style" pitchFamily="18" charset="0"/>
                </a:rPr>
                <a:t>PhD</a:t>
              </a:r>
              <a:endParaRPr lang="ru-RU" dirty="0">
                <a:latin typeface="Bookman Old Style" pitchFamily="18" charset="0"/>
              </a:endParaRPr>
            </a:p>
          </p:txBody>
        </p:sp>
        <p:sp>
          <p:nvSpPr>
            <p:cNvPr id="105507"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50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105509" name="Group 37"/>
            <p:cNvGrpSpPr>
              <a:grpSpLocks/>
            </p:cNvGrpSpPr>
            <p:nvPr/>
          </p:nvGrpSpPr>
          <p:grpSpPr bwMode="auto">
            <a:xfrm>
              <a:off x="4165" y="1296"/>
              <a:ext cx="405" cy="405"/>
              <a:chOff x="1289" y="582"/>
              <a:chExt cx="668" cy="668"/>
            </a:xfrm>
          </p:grpSpPr>
          <p:sp>
            <p:nvSpPr>
              <p:cNvPr id="105510"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105511"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51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105513"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105515" name="Text Box 43"/>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0">
                  <a:solidFill>
                    <a:srgbClr val="000000"/>
                  </a:solidFill>
                </a:rPr>
                <a:t>3</a:t>
              </a:r>
              <a:endParaRPr lang="en-US" b="0"/>
            </a:p>
          </p:txBody>
        </p:sp>
        <p:sp>
          <p:nvSpPr>
            <p:cNvPr id="105516" name="Text Box 44"/>
            <p:cNvSpPr txBox="1">
              <a:spLocks noChangeArrowheads="1"/>
            </p:cNvSpPr>
            <p:nvPr/>
          </p:nvSpPr>
          <p:spPr bwMode="gray">
            <a:xfrm>
              <a:off x="3744" y="1776"/>
              <a:ext cx="12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0" dirty="0"/>
            </a:p>
          </p:txBody>
        </p:sp>
        <p:sp>
          <p:nvSpPr>
            <p:cNvPr id="105517"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518"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pic>
        <p:nvPicPr>
          <p:cNvPr id="51" name="Рисунок 50" descr="circle(12).png"/>
          <p:cNvPicPr>
            <a:picLocks noChangeAspect="1"/>
          </p:cNvPicPr>
          <p:nvPr/>
        </p:nvPicPr>
        <p:blipFill>
          <a:blip r:embed="rId2" cstate="print"/>
          <a:stretch>
            <a:fillRect/>
          </a:stretch>
        </p:blipFill>
        <p:spPr>
          <a:xfrm>
            <a:off x="7915458" y="24656"/>
            <a:ext cx="1224136" cy="1224136"/>
          </a:xfrm>
          <a:prstGeom prst="rect">
            <a:avLst/>
          </a:prstGeom>
        </p:spPr>
      </p:pic>
      <p:pic>
        <p:nvPicPr>
          <p:cNvPr id="52" name="Picture 3" descr="C:\Users\User\Desktop\эмблема кафедр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851" y="66552"/>
            <a:ext cx="1273448" cy="1196232"/>
          </a:xfrm>
          <a:prstGeom prst="rect">
            <a:avLst/>
          </a:prstGeom>
          <a:noFill/>
          <a:extLst>
            <a:ext uri="{909E8E84-426E-40DD-AFC4-6F175D3DCCD1}">
              <a14:hiddenFill xmlns:a14="http://schemas.microsoft.com/office/drawing/2010/main">
                <a:solidFill>
                  <a:srgbClr val="FFFFFF"/>
                </a:solidFill>
              </a14:hiddenFill>
            </a:ext>
          </a:extLst>
        </p:spPr>
      </p:pic>
      <p:pic>
        <p:nvPicPr>
          <p:cNvPr id="49" name="Рисунок 48" descr="C:\Users\Асхат\Desktop\сайт 14-15\Жар-птица.jpg"/>
          <p:cNvPicPr/>
          <p:nvPr/>
        </p:nvPicPr>
        <p:blipFill>
          <a:blip r:embed="rId4">
            <a:extLst>
              <a:ext uri="{28A0092B-C50C-407E-A947-70E740481C1C}">
                <a14:useLocalDpi xmlns:a14="http://schemas.microsoft.com/office/drawing/2010/main" val="0"/>
              </a:ext>
            </a:extLst>
          </a:blip>
          <a:srcRect/>
          <a:stretch>
            <a:fillRect/>
          </a:stretch>
        </p:blipFill>
        <p:spPr bwMode="auto">
          <a:xfrm>
            <a:off x="3176" y="2677"/>
            <a:ext cx="1367790" cy="1575551"/>
          </a:xfrm>
          <a:prstGeom prst="rect">
            <a:avLst/>
          </a:prstGeom>
          <a:noFill/>
          <a:ln>
            <a:noFill/>
          </a:ln>
        </p:spPr>
      </p:pic>
    </p:spTree>
    <p:extLst>
      <p:ext uri="{BB962C8B-B14F-4D97-AF65-F5344CB8AC3E}">
        <p14:creationId xmlns:p14="http://schemas.microsoft.com/office/powerpoint/2010/main" val="1734057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для брошюры">
  <a:themeElements>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для брошюры</Template>
  <TotalTime>1081</TotalTime>
  <Words>552</Words>
  <Application>Microsoft Office PowerPoint</Application>
  <PresentationFormat>Экран (4:3)</PresentationFormat>
  <Paragraphs>160</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шаблон для брошюры</vt:lpstr>
      <vt:lpstr>М</vt:lpstr>
      <vt:lpstr>HISTORY OF THE CHAIR</vt:lpstr>
      <vt:lpstr>STAFF OF THE DEPARTMENT</vt:lpstr>
      <vt:lpstr>STAFF OF THE DEPARTMENT</vt:lpstr>
      <vt:lpstr>AWARDS DEPARTMENT</vt:lpstr>
      <vt:lpstr>ACHIEVEMENTS OF THE CHAIR</vt:lpstr>
      <vt:lpstr> " «Best University Teacher» 2014 </vt:lpstr>
      <vt:lpstr>AREAS OF TRAINING</vt:lpstr>
      <vt:lpstr>THE THREE-STAGE PREPARATION</vt:lpstr>
      <vt:lpstr>RESEARCH PROJECTS DEPARTMENT</vt:lpstr>
      <vt:lpstr>Multidisciplinary Research and Innovation Center "GLOSS"</vt:lpstr>
      <vt:lpstr>INTERNATIONAL COOPERATION</vt:lpstr>
      <vt:lpstr>COOPERATION academics and students</vt:lpstr>
      <vt:lpstr>БАГИЗБАЕВСКИЕ ЧТЕНИЯ</vt:lpstr>
      <vt:lpstr>ДЕНЬ РУССКОЙ КУЛЬТУРЫ</vt:lpstr>
      <vt:lpstr>CIRCLES AND CLUBS</vt:lpstr>
      <vt:lpstr>  RUSSIAN CLUB  </vt:lpstr>
      <vt:lpstr>LITERARY SOCIETY «АҚҚАЙЫН»</vt:lpstr>
      <vt:lpstr> LINGGUISTIC CIRCLE of Makhmudov H.Kh.  </vt:lpstr>
      <vt:lpstr>OUR SPECIALISTS ARE HAPPY  EVERYWHERE!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Асхат</dc:creator>
  <cp:lastModifiedBy>Асхат</cp:lastModifiedBy>
  <cp:revision>284</cp:revision>
  <dcterms:created xsi:type="dcterms:W3CDTF">2015-02-11T12:17:09Z</dcterms:created>
  <dcterms:modified xsi:type="dcterms:W3CDTF">2015-03-30T05:42:22Z</dcterms:modified>
</cp:coreProperties>
</file>